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  <p:sldMasterId id="2147483666" r:id="rId2"/>
  </p:sldMasterIdLst>
  <p:notesMasterIdLst>
    <p:notesMasterId r:id="rId22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8" r:id="rId2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Helvetica Neue" panose="02000503000000020004" pitchFamily="2" charset="0"/>
      <p:regular r:id="rId27"/>
      <p:bold r:id="rId28"/>
      <p:italic r:id="rId29"/>
      <p:boldItalic r:id="rId30"/>
    </p:embeddedFont>
    <p:embeddedFont>
      <p:font typeface="Lato" panose="020F0502020204030203" pitchFamily="34" charset="77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1DE26FA-0D22-4AB7-9BDA-02B3FECFB63C}">
  <a:tblStyle styleId="{71DE26FA-0D22-4AB7-9BDA-02B3FECFB6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36"/>
    <p:restoredTop sz="94692"/>
  </p:normalViewPr>
  <p:slideViewPr>
    <p:cSldViewPr snapToGrid="0">
      <p:cViewPr varScale="1">
        <p:scale>
          <a:sx n="231" d="100"/>
          <a:sy n="231" d="100"/>
        </p:scale>
        <p:origin x="18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4.fntdata"/><Relationship Id="rId21" Type="http://schemas.openxmlformats.org/officeDocument/2006/relationships/slide" Target="slides/slide19.xml"/><Relationship Id="rId34" Type="http://schemas.openxmlformats.org/officeDocument/2006/relationships/font" Target="fonts/font12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0e05dc47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g20e05dc4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616b01d6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616b01d6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616b01d6f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616b01d6f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57575600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57575600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69864883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69864883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616b01d6f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616b01d6f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62b4c4ee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62b4c4ee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69864883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69864883c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69864883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69864883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69864883c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69864883c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616b01d6f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616b01d6f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b25cc73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b25cc735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8ec6e75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8ec6e75a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57575600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57575600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57575600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57575600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8ec6e75a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8ec6e75a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8ec6e75a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8ec6e75a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8ec6e75a6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8ec6e75a6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57575600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57575600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Page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69408" y="4654425"/>
            <a:ext cx="1053725" cy="23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Content">
  <p:cSld name="Title &amp; Content">
    <p:bg>
      <p:bgPr>
        <a:solidFill>
          <a:srgbClr val="F6F8FA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 txBox="1">
            <a:spLocks noGrp="1"/>
          </p:cNvSpPr>
          <p:nvPr>
            <p:ph type="body" idx="1"/>
          </p:nvPr>
        </p:nvSpPr>
        <p:spPr>
          <a:xfrm>
            <a:off x="584202" y="575841"/>
            <a:ext cx="7953300" cy="3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300" b="1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26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26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126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126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126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126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body" idx="2"/>
          </p:nvPr>
        </p:nvSpPr>
        <p:spPr>
          <a:xfrm>
            <a:off x="593725" y="959100"/>
            <a:ext cx="7953300" cy="1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26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26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126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126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126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126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56" name="Google Shape;56;p15"/>
          <p:cNvCxnSpPr/>
          <p:nvPr/>
        </p:nvCxnSpPr>
        <p:spPr>
          <a:xfrm>
            <a:off x="593725" y="492066"/>
            <a:ext cx="914400" cy="0"/>
          </a:xfrm>
          <a:prstGeom prst="straightConnector1">
            <a:avLst/>
          </a:prstGeom>
          <a:noFill/>
          <a:ln w="19050" cap="flat" cmpd="sng">
            <a:solidFill>
              <a:srgbClr val="27578C"/>
            </a:solidFill>
            <a:prstDash val="solid"/>
            <a:miter lim="8000"/>
            <a:headEnd type="none" w="sm" len="sm"/>
            <a:tailEnd type="none" w="sm" len="sm"/>
          </a:ln>
        </p:spPr>
      </p:cxnSp>
      <p:pic>
        <p:nvPicPr>
          <p:cNvPr id="57" name="Google Shape;57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69408" y="4654425"/>
            <a:ext cx="1053725" cy="23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Background">
  <p:cSld name="Full Background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757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" name="Google Shape;60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69408" y="4654425"/>
            <a:ext cx="1053725" cy="23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Content at Right Side">
  <p:cSld name="Title &amp; Content at Right Sid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body" idx="1"/>
          </p:nvPr>
        </p:nvSpPr>
        <p:spPr>
          <a:xfrm>
            <a:off x="5156203" y="575839"/>
            <a:ext cx="3394200" cy="6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300" b="1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26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26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126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126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126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126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body" idx="2"/>
          </p:nvPr>
        </p:nvSpPr>
        <p:spPr>
          <a:xfrm>
            <a:off x="5165726" y="1306763"/>
            <a:ext cx="3394200" cy="1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26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26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126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126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126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126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64" name="Google Shape;64;p17"/>
          <p:cNvCxnSpPr/>
          <p:nvPr/>
        </p:nvCxnSpPr>
        <p:spPr>
          <a:xfrm>
            <a:off x="5165726" y="492066"/>
            <a:ext cx="914400" cy="0"/>
          </a:xfrm>
          <a:prstGeom prst="straightConnector1">
            <a:avLst/>
          </a:prstGeom>
          <a:noFill/>
          <a:ln w="19050" cap="flat" cmpd="sng">
            <a:solidFill>
              <a:srgbClr val="27578C"/>
            </a:solidFill>
            <a:prstDash val="solid"/>
            <a:miter lim="8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Content without Footers">
  <p:cSld name="Title &amp; Content without Footer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>
            <a:spLocks noGrp="1"/>
          </p:cNvSpPr>
          <p:nvPr>
            <p:ph type="body" idx="1"/>
          </p:nvPr>
        </p:nvSpPr>
        <p:spPr>
          <a:xfrm>
            <a:off x="584202" y="575841"/>
            <a:ext cx="7953300" cy="3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300" b="1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26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26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126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126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126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126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body" idx="2"/>
          </p:nvPr>
        </p:nvSpPr>
        <p:spPr>
          <a:xfrm>
            <a:off x="593725" y="959100"/>
            <a:ext cx="7953300" cy="1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26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26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126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126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126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126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68" name="Google Shape;68;p18"/>
          <p:cNvCxnSpPr/>
          <p:nvPr/>
        </p:nvCxnSpPr>
        <p:spPr>
          <a:xfrm>
            <a:off x="593725" y="492066"/>
            <a:ext cx="914400" cy="0"/>
          </a:xfrm>
          <a:prstGeom prst="straightConnector1">
            <a:avLst/>
          </a:prstGeom>
          <a:noFill/>
          <a:ln w="19050" cap="flat" cmpd="sng">
            <a:solidFill>
              <a:srgbClr val="27578C"/>
            </a:solidFill>
            <a:prstDash val="solid"/>
            <a:miter lim="8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69408" y="4654425"/>
            <a:ext cx="1053725" cy="23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8FA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gladkowski/spring-reactive-stream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q.com/news/2017/12/servlet-reactive-stack" TargetMode="External"/><Relationship Id="rId7" Type="http://schemas.openxmlformats.org/officeDocument/2006/relationships/hyperlink" Target="https://www.reactive-streams.org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infoq.com/presentations/spring-reactive-webflux" TargetMode="External"/><Relationship Id="rId5" Type="http://schemas.openxmlformats.org/officeDocument/2006/relationships/hyperlink" Target="https://www.infoq.com/articles/Servlet-and-Reactive-Stacks-Spring-Framework-5" TargetMode="External"/><Relationship Id="rId4" Type="http://schemas.openxmlformats.org/officeDocument/2006/relationships/hyperlink" Target="https://www.infoq.com/presentations/servlet-reactive-stack?itm_source=presentations_about_spring-webflux&amp;itm_medium=link&amp;itm_campaign=spring-webflux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/>
        </p:nvSpPr>
        <p:spPr>
          <a:xfrm>
            <a:off x="1035025" y="2487325"/>
            <a:ext cx="7499100" cy="5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Lato"/>
              <a:buNone/>
            </a:pPr>
            <a:r>
              <a:rPr lang="en" sz="3500" b="1">
                <a:solidFill>
                  <a:srgbClr val="27578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Reactor/Webflux</a:t>
            </a:r>
            <a:endParaRPr sz="3500" b="1">
              <a:solidFill>
                <a:srgbClr val="27578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Lato"/>
              <a:buNone/>
            </a:pPr>
            <a:endParaRPr sz="3500" b="1">
              <a:solidFill>
                <a:srgbClr val="27578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9" name="Google Shape;79;p20"/>
          <p:cNvSpPr txBox="1"/>
          <p:nvPr/>
        </p:nvSpPr>
        <p:spPr>
          <a:xfrm>
            <a:off x="2917465" y="3756678"/>
            <a:ext cx="33090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7378"/>
              </a:buClr>
              <a:buFont typeface="Lato"/>
              <a:buNone/>
            </a:pPr>
            <a:r>
              <a:rPr lang="en" sz="1000" b="1" dirty="0">
                <a:solidFill>
                  <a:srgbClr val="6E737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11 June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>
            <a:spLocks noGrp="1"/>
          </p:cNvSpPr>
          <p:nvPr>
            <p:ph type="body" idx="1"/>
          </p:nvPr>
        </p:nvSpPr>
        <p:spPr>
          <a:xfrm>
            <a:off x="584202" y="575841"/>
            <a:ext cx="7953300" cy="3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Mono</a:t>
            </a:r>
            <a:endParaRPr/>
          </a:p>
        </p:txBody>
      </p:sp>
      <p:sp>
        <p:nvSpPr>
          <p:cNvPr id="148" name="Google Shape;148;p31"/>
          <p:cNvSpPr txBox="1"/>
          <p:nvPr/>
        </p:nvSpPr>
        <p:spPr>
          <a:xfrm>
            <a:off x="553231" y="932016"/>
            <a:ext cx="5352300" cy="14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7578C"/>
              </a:buClr>
              <a:buSzPts val="1400"/>
              <a:buFont typeface="Helvetica Neue"/>
              <a:buChar char="●"/>
            </a:pPr>
            <a:r>
              <a:rPr lang="en" b="1">
                <a:solidFill>
                  <a:srgbClr val="27578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Implements Reactive Streams Publisher</a:t>
            </a:r>
            <a:endParaRPr b="1">
              <a:solidFill>
                <a:srgbClr val="27578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578C"/>
              </a:buClr>
              <a:buSzPts val="1400"/>
              <a:buFont typeface="Helvetica Neue"/>
              <a:buChar char="●"/>
            </a:pPr>
            <a:r>
              <a:rPr lang="en" b="1">
                <a:solidFill>
                  <a:srgbClr val="27578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 to 1 elements</a:t>
            </a:r>
            <a:endParaRPr b="1">
              <a:solidFill>
                <a:srgbClr val="27578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578C"/>
              </a:buClr>
              <a:buSzPts val="1400"/>
              <a:buFont typeface="Helvetica Neue"/>
              <a:buChar char="●"/>
            </a:pPr>
            <a:r>
              <a:rPr lang="en" b="1">
                <a:solidFill>
                  <a:srgbClr val="27578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Operators mono.map(...).zip(...).flatMap(...).subscribe(...)</a:t>
            </a:r>
            <a:endParaRPr b="1">
              <a:solidFill>
                <a:srgbClr val="27578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9" name="Google Shape;14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1225" y="1786750"/>
            <a:ext cx="6013649" cy="314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2"/>
          <p:cNvSpPr txBox="1">
            <a:spLocks noGrp="1"/>
          </p:cNvSpPr>
          <p:nvPr>
            <p:ph type="body" idx="1"/>
          </p:nvPr>
        </p:nvSpPr>
        <p:spPr>
          <a:xfrm>
            <a:off x="584202" y="575841"/>
            <a:ext cx="7953300" cy="3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Flux</a:t>
            </a:r>
            <a:endParaRPr/>
          </a:p>
        </p:txBody>
      </p:sp>
      <p:pic>
        <p:nvPicPr>
          <p:cNvPr id="155" name="Google Shape;15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9075" y="1936750"/>
            <a:ext cx="6974925" cy="320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32"/>
          <p:cNvSpPr txBox="1"/>
          <p:nvPr/>
        </p:nvSpPr>
        <p:spPr>
          <a:xfrm>
            <a:off x="562769" y="866541"/>
            <a:ext cx="4323600" cy="14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7578C"/>
              </a:buClr>
              <a:buSzPts val="1400"/>
              <a:buFont typeface="Helvetica Neue"/>
              <a:buChar char="●"/>
            </a:pPr>
            <a:r>
              <a:rPr lang="en" b="1">
                <a:solidFill>
                  <a:srgbClr val="27578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Implements Reactive Streams Publisher</a:t>
            </a:r>
            <a:endParaRPr b="1">
              <a:solidFill>
                <a:srgbClr val="27578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578C"/>
              </a:buClr>
              <a:buSzPts val="1400"/>
              <a:buFont typeface="Helvetica Neue"/>
              <a:buChar char="●"/>
            </a:pPr>
            <a:r>
              <a:rPr lang="en" b="1">
                <a:solidFill>
                  <a:srgbClr val="27578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 to n elements</a:t>
            </a:r>
            <a:endParaRPr b="1">
              <a:solidFill>
                <a:srgbClr val="27578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578C"/>
              </a:buClr>
              <a:buSzPts val="1400"/>
              <a:buFont typeface="Helvetica Neue"/>
              <a:buChar char="●"/>
            </a:pPr>
            <a:r>
              <a:rPr lang="en" b="1">
                <a:solidFill>
                  <a:srgbClr val="27578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Operators flux.map(...).zip(...).flatMap(...).subscribe(...)</a:t>
            </a:r>
            <a:endParaRPr b="1">
              <a:solidFill>
                <a:srgbClr val="27578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3"/>
          <p:cNvSpPr txBox="1">
            <a:spLocks noGrp="1"/>
          </p:cNvSpPr>
          <p:nvPr>
            <p:ph type="body" idx="1"/>
          </p:nvPr>
        </p:nvSpPr>
        <p:spPr>
          <a:xfrm>
            <a:off x="584202" y="575841"/>
            <a:ext cx="7953300" cy="3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Webflux?</a:t>
            </a:r>
            <a:endParaRPr/>
          </a:p>
        </p:txBody>
      </p:sp>
      <p:sp>
        <p:nvSpPr>
          <p:cNvPr id="162" name="Google Shape;162;p33"/>
          <p:cNvSpPr txBox="1"/>
          <p:nvPr/>
        </p:nvSpPr>
        <p:spPr>
          <a:xfrm>
            <a:off x="584200" y="1159650"/>
            <a:ext cx="7693200" cy="31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7578C"/>
              </a:buClr>
              <a:buSzPts val="1800"/>
              <a:buFont typeface="Helvetica Neue"/>
              <a:buChar char="●"/>
            </a:pPr>
            <a:r>
              <a:rPr lang="en" sz="1800" b="1">
                <a:solidFill>
                  <a:srgbClr val="27578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Pivotal/Spring implementation of HTTP services</a:t>
            </a:r>
            <a:endParaRPr sz="1800" b="1">
              <a:solidFill>
                <a:srgbClr val="27578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578C"/>
              </a:buClr>
              <a:buSzPts val="1800"/>
              <a:buFont typeface="Helvetica Neue"/>
              <a:buChar char="●"/>
            </a:pPr>
            <a:r>
              <a:rPr lang="en" sz="1800" b="1">
                <a:solidFill>
                  <a:srgbClr val="27578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It’s non-blocking and supports Reactor types.</a:t>
            </a:r>
            <a:endParaRPr sz="1800" b="1">
              <a:solidFill>
                <a:srgbClr val="27578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578C"/>
              </a:buClr>
              <a:buSzPts val="1800"/>
              <a:buFont typeface="Helvetica Neue"/>
              <a:buChar char="●"/>
            </a:pPr>
            <a:r>
              <a:rPr lang="en" sz="1800" b="1">
                <a:solidFill>
                  <a:srgbClr val="27578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Offers two methods of exposing RESTful services</a:t>
            </a:r>
            <a:endParaRPr sz="1800" b="1">
              <a:solidFill>
                <a:srgbClr val="27578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578C"/>
              </a:buClr>
              <a:buSzPts val="1800"/>
              <a:buFont typeface="Helvetica Neue"/>
              <a:buChar char="○"/>
            </a:pPr>
            <a:r>
              <a:rPr lang="en" sz="1800" b="1">
                <a:solidFill>
                  <a:srgbClr val="27578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Functionally defined handlers - WebfluxFn</a:t>
            </a:r>
            <a:endParaRPr sz="1800" b="1">
              <a:solidFill>
                <a:srgbClr val="27578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578C"/>
              </a:buClr>
              <a:buSzPts val="1800"/>
              <a:buFont typeface="Helvetica Neue"/>
              <a:buChar char="○"/>
            </a:pPr>
            <a:r>
              <a:rPr lang="en" sz="1800" b="1">
                <a:solidFill>
                  <a:srgbClr val="27578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Annotated controllers</a:t>
            </a:r>
            <a:endParaRPr sz="1800" b="1">
              <a:solidFill>
                <a:srgbClr val="27578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b="1">
              <a:solidFill>
                <a:srgbClr val="27578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b="1">
              <a:solidFill>
                <a:srgbClr val="27578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b="1">
              <a:solidFill>
                <a:srgbClr val="27578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b="1">
              <a:solidFill>
                <a:srgbClr val="27578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63" name="Google Shape;16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3750" y="2742750"/>
            <a:ext cx="3828200" cy="213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4"/>
          <p:cNvSpPr txBox="1">
            <a:spLocks noGrp="1"/>
          </p:cNvSpPr>
          <p:nvPr>
            <p:ph type="body" idx="1"/>
          </p:nvPr>
        </p:nvSpPr>
        <p:spPr>
          <a:xfrm>
            <a:off x="584202" y="575841"/>
            <a:ext cx="7953300" cy="3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WebClient?</a:t>
            </a:r>
            <a:endParaRPr/>
          </a:p>
        </p:txBody>
      </p:sp>
      <p:sp>
        <p:nvSpPr>
          <p:cNvPr id="169" name="Google Shape;169;p34"/>
          <p:cNvSpPr txBox="1"/>
          <p:nvPr/>
        </p:nvSpPr>
        <p:spPr>
          <a:xfrm>
            <a:off x="584200" y="1159650"/>
            <a:ext cx="7693200" cy="31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7578C"/>
              </a:buClr>
              <a:buSzPts val="1800"/>
              <a:buFont typeface="Helvetica Neue"/>
              <a:buChar char="●"/>
            </a:pPr>
            <a:r>
              <a:rPr lang="en" sz="1800" b="1">
                <a:solidFill>
                  <a:srgbClr val="27578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Non-blocking reactive client for performing HTTP requests</a:t>
            </a:r>
            <a:endParaRPr sz="1800" b="1">
              <a:solidFill>
                <a:srgbClr val="27578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578C"/>
              </a:buClr>
              <a:buSzPts val="1800"/>
              <a:buFont typeface="Helvetica Neue"/>
              <a:buChar char="●"/>
            </a:pPr>
            <a:r>
              <a:rPr lang="en" sz="1800" b="1">
                <a:solidFill>
                  <a:srgbClr val="27578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Provides functional API that takes advantage of Java 8 lambdas</a:t>
            </a:r>
            <a:endParaRPr sz="1800" b="1">
              <a:solidFill>
                <a:srgbClr val="27578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578C"/>
              </a:buClr>
              <a:buSzPts val="1800"/>
              <a:buFont typeface="Helvetica Neue"/>
              <a:buChar char="●"/>
            </a:pPr>
            <a:r>
              <a:rPr lang="en" sz="1800" b="1">
                <a:solidFill>
                  <a:srgbClr val="27578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By default uses Reactor Netty as the HTTP client library</a:t>
            </a:r>
            <a:endParaRPr sz="1800" b="1">
              <a:solidFill>
                <a:srgbClr val="27578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578C"/>
              </a:buClr>
              <a:buSzPts val="1800"/>
              <a:buFont typeface="Helvetica Neue"/>
              <a:buChar char="●"/>
            </a:pPr>
            <a:r>
              <a:rPr lang="en" sz="1800" b="1">
                <a:solidFill>
                  <a:srgbClr val="27578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start using you have to include Webflux as your project dependency</a:t>
            </a:r>
            <a:endParaRPr sz="1800" b="1">
              <a:solidFill>
                <a:srgbClr val="27578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b="1">
              <a:solidFill>
                <a:srgbClr val="27578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b="1">
              <a:solidFill>
                <a:srgbClr val="27578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b="1">
              <a:solidFill>
                <a:srgbClr val="27578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b="1">
              <a:solidFill>
                <a:srgbClr val="27578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b="1">
              <a:solidFill>
                <a:srgbClr val="27578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5"/>
          <p:cNvSpPr txBox="1">
            <a:spLocks noGrp="1"/>
          </p:cNvSpPr>
          <p:nvPr>
            <p:ph type="body" idx="1"/>
          </p:nvPr>
        </p:nvSpPr>
        <p:spPr>
          <a:xfrm>
            <a:off x="584202" y="575841"/>
            <a:ext cx="7953300" cy="3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Reactive web stack</a:t>
            </a:r>
            <a:endParaRPr dirty="0"/>
          </a:p>
        </p:txBody>
      </p:sp>
      <p:sp>
        <p:nvSpPr>
          <p:cNvPr id="175" name="Google Shape;175;p35"/>
          <p:cNvSpPr txBox="1"/>
          <p:nvPr/>
        </p:nvSpPr>
        <p:spPr>
          <a:xfrm>
            <a:off x="593725" y="1543050"/>
            <a:ext cx="7693200" cy="31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b="1">
              <a:solidFill>
                <a:srgbClr val="27578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b="1">
              <a:solidFill>
                <a:srgbClr val="27578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b="1">
              <a:solidFill>
                <a:srgbClr val="27578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b="1">
              <a:solidFill>
                <a:srgbClr val="27578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b="1">
              <a:solidFill>
                <a:srgbClr val="27578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76" name="Google Shape;17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5400" y="1408375"/>
            <a:ext cx="5848350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7"/>
          <p:cNvSpPr txBox="1">
            <a:spLocks noGrp="1"/>
          </p:cNvSpPr>
          <p:nvPr>
            <p:ph type="body" idx="1"/>
          </p:nvPr>
        </p:nvSpPr>
        <p:spPr>
          <a:xfrm>
            <a:off x="584202" y="575841"/>
            <a:ext cx="7953300" cy="3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88" name="Google Shape;188;p37"/>
          <p:cNvSpPr txBox="1"/>
          <p:nvPr/>
        </p:nvSpPr>
        <p:spPr>
          <a:xfrm>
            <a:off x="584200" y="883050"/>
            <a:ext cx="7257300" cy="36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7578C"/>
              </a:buClr>
              <a:buSzPts val="1800"/>
              <a:buFont typeface="Helvetica Neue"/>
              <a:buChar char="●"/>
            </a:pPr>
            <a:r>
              <a:rPr lang="en" sz="1800" b="1">
                <a:solidFill>
                  <a:srgbClr val="27578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Spring MVC examples</a:t>
            </a:r>
            <a:endParaRPr sz="1800" b="1">
              <a:solidFill>
                <a:srgbClr val="27578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578C"/>
              </a:buClr>
              <a:buSzPts val="1800"/>
              <a:buFont typeface="Helvetica Neue"/>
              <a:buChar char="○"/>
            </a:pPr>
            <a:r>
              <a:rPr lang="en" sz="1800" b="1">
                <a:solidFill>
                  <a:srgbClr val="27578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Blocking and non-blocking data repository</a:t>
            </a:r>
            <a:endParaRPr sz="1800" b="1">
              <a:solidFill>
                <a:srgbClr val="27578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578C"/>
              </a:buClr>
              <a:buSzPts val="1800"/>
              <a:buFont typeface="Helvetica Neue"/>
              <a:buChar char="○"/>
            </a:pPr>
            <a:r>
              <a:rPr lang="en" sz="1800" b="1">
                <a:solidFill>
                  <a:srgbClr val="27578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Number of threads, cpu and memory usage</a:t>
            </a:r>
            <a:endParaRPr sz="1800" b="1">
              <a:solidFill>
                <a:srgbClr val="27578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578C"/>
              </a:buClr>
              <a:buSzPts val="1800"/>
              <a:buFont typeface="Helvetica Neue"/>
              <a:buChar char="●"/>
            </a:pPr>
            <a:r>
              <a:rPr lang="en" sz="1800" b="1">
                <a:solidFill>
                  <a:srgbClr val="27578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Spring Webflux controller</a:t>
            </a:r>
            <a:endParaRPr sz="1800" b="1">
              <a:solidFill>
                <a:srgbClr val="27578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578C"/>
              </a:buClr>
              <a:buSzPts val="1800"/>
              <a:buFont typeface="Helvetica Neue"/>
              <a:buChar char="○"/>
            </a:pPr>
            <a:r>
              <a:rPr lang="en" sz="1800" b="1">
                <a:solidFill>
                  <a:srgbClr val="27578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Blocking, non-blocking data repository</a:t>
            </a:r>
            <a:endParaRPr sz="1800" b="1">
              <a:solidFill>
                <a:srgbClr val="27578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578C"/>
              </a:buClr>
              <a:buSzPts val="1800"/>
              <a:buFont typeface="Helvetica Neue"/>
              <a:buChar char="○"/>
            </a:pPr>
            <a:r>
              <a:rPr lang="en" sz="1800" b="1">
                <a:solidFill>
                  <a:srgbClr val="27578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Compare with previous version</a:t>
            </a:r>
            <a:endParaRPr sz="1800" b="1">
              <a:solidFill>
                <a:srgbClr val="27578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578C"/>
              </a:buClr>
              <a:buSzPts val="1800"/>
              <a:buFont typeface="Helvetica Neue"/>
              <a:buChar char="●"/>
            </a:pPr>
            <a:r>
              <a:rPr lang="en" sz="1800" b="1">
                <a:solidFill>
                  <a:srgbClr val="27578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Spring Webflux functional api</a:t>
            </a:r>
            <a:endParaRPr sz="1800" b="1">
              <a:solidFill>
                <a:srgbClr val="27578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578C"/>
              </a:buClr>
              <a:buSzPts val="1800"/>
              <a:buFont typeface="Helvetica Neue"/>
              <a:buChar char="○"/>
            </a:pPr>
            <a:r>
              <a:rPr lang="en" sz="1800" b="1">
                <a:solidFill>
                  <a:srgbClr val="27578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Blocking, non-blocking data repository</a:t>
            </a:r>
            <a:endParaRPr sz="1800" b="1">
              <a:solidFill>
                <a:srgbClr val="27578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578C"/>
              </a:buClr>
              <a:buSzPts val="1800"/>
              <a:buFont typeface="Helvetica Neue"/>
              <a:buChar char="○"/>
            </a:pPr>
            <a:r>
              <a:rPr lang="en" sz="1800" b="1">
                <a:solidFill>
                  <a:srgbClr val="27578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Compare with previous version</a:t>
            </a:r>
            <a:endParaRPr sz="1800" b="1">
              <a:solidFill>
                <a:srgbClr val="27578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578C"/>
              </a:buClr>
              <a:buSzPts val="1800"/>
              <a:buFont typeface="Helvetica Neue"/>
              <a:buChar char="●"/>
            </a:pPr>
            <a:r>
              <a:rPr lang="en" sz="1800" b="1">
                <a:solidFill>
                  <a:srgbClr val="27578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Hot/Cold Flux??</a:t>
            </a:r>
            <a:endParaRPr sz="1800" b="1">
              <a:solidFill>
                <a:srgbClr val="27578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578C"/>
              </a:buClr>
              <a:buSzPts val="1800"/>
              <a:buFont typeface="Helvetica Neue"/>
              <a:buChar char="●"/>
            </a:pPr>
            <a:r>
              <a:rPr lang="en" sz="1800" b="1">
                <a:solidFill>
                  <a:srgbClr val="27578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Testing?</a:t>
            </a:r>
            <a:endParaRPr sz="1800" b="1">
              <a:solidFill>
                <a:srgbClr val="27578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b="1">
              <a:solidFill>
                <a:srgbClr val="27578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b="1">
              <a:solidFill>
                <a:srgbClr val="27578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b="1">
              <a:solidFill>
                <a:srgbClr val="27578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8"/>
          <p:cNvSpPr txBox="1">
            <a:spLocks noGrp="1"/>
          </p:cNvSpPr>
          <p:nvPr>
            <p:ph type="body" idx="1"/>
          </p:nvPr>
        </p:nvSpPr>
        <p:spPr>
          <a:xfrm>
            <a:off x="584202" y="575841"/>
            <a:ext cx="7953300" cy="3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Results</a:t>
            </a:r>
            <a:endParaRPr/>
          </a:p>
        </p:txBody>
      </p:sp>
      <p:graphicFrame>
        <p:nvGraphicFramePr>
          <p:cNvPr id="194" name="Google Shape;194;p38"/>
          <p:cNvGraphicFramePr/>
          <p:nvPr>
            <p:extLst>
              <p:ext uri="{D42A27DB-BD31-4B8C-83A1-F6EECF244321}">
                <p14:modId xmlns:p14="http://schemas.microsoft.com/office/powerpoint/2010/main" val="1041261800"/>
              </p:ext>
            </p:extLst>
          </p:nvPr>
        </p:nvGraphicFramePr>
        <p:xfrm>
          <a:off x="689450" y="1981250"/>
          <a:ext cx="7718125" cy="1188630"/>
        </p:xfrm>
        <a:graphic>
          <a:graphicData uri="http://schemas.openxmlformats.org/drawingml/2006/table">
            <a:tbl>
              <a:tblPr>
                <a:noFill/>
                <a:tableStyleId>{71DE26FA-0D22-4AB7-9BDA-02B3FECFB63C}</a:tableStyleId>
              </a:tblPr>
              <a:tblGrid>
                <a:gridCol w="896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0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8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Endpoint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Memory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Requests/s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MVC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localhost:8082/mvc/nonBlocking/{delay}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16MB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err="1"/>
                        <a:t>Webflux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localhost:8083/fn/nonBlocking/{delay}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16MB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450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5" name="Google Shape;195;p38"/>
          <p:cNvSpPr txBox="1"/>
          <p:nvPr/>
        </p:nvSpPr>
        <p:spPr>
          <a:xfrm>
            <a:off x="689450" y="1052175"/>
            <a:ext cx="5708100" cy="6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 err="1"/>
              <a:t>Github</a:t>
            </a:r>
            <a:r>
              <a:rPr lang="en" dirty="0"/>
              <a:t>: </a:t>
            </a:r>
            <a:r>
              <a:rPr lang="en" sz="1100" u="sng" dirty="0">
                <a:solidFill>
                  <a:schemeClr val="hlink"/>
                </a:solidFill>
                <a:hlinkClick r:id="rId3"/>
              </a:rPr>
              <a:t>https://github.com/dancohensmith/spring-reactive-streams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 err="1"/>
              <a:t>MvcApplication</a:t>
            </a:r>
            <a:r>
              <a:rPr lang="en" dirty="0"/>
              <a:t> -Xmx16m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 err="1"/>
              <a:t>WebfluxApplication</a:t>
            </a:r>
            <a:r>
              <a:rPr lang="en" dirty="0"/>
              <a:t> -Xmx16m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9"/>
          <p:cNvSpPr txBox="1">
            <a:spLocks noGrp="1"/>
          </p:cNvSpPr>
          <p:nvPr>
            <p:ph type="body" idx="1"/>
          </p:nvPr>
        </p:nvSpPr>
        <p:spPr>
          <a:xfrm>
            <a:off x="584202" y="575841"/>
            <a:ext cx="7953300" cy="3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Results - MvcApplication</a:t>
            </a:r>
            <a:endParaRPr/>
          </a:p>
        </p:txBody>
      </p:sp>
      <p:pic>
        <p:nvPicPr>
          <p:cNvPr id="201" name="Google Shape;20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4850" y="1064666"/>
            <a:ext cx="6049963" cy="38794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0"/>
          <p:cNvSpPr txBox="1">
            <a:spLocks noGrp="1"/>
          </p:cNvSpPr>
          <p:nvPr>
            <p:ph type="body" idx="1"/>
          </p:nvPr>
        </p:nvSpPr>
        <p:spPr>
          <a:xfrm>
            <a:off x="584202" y="575841"/>
            <a:ext cx="7953300" cy="3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Results - WebfluxApplication</a:t>
            </a:r>
            <a:endParaRPr/>
          </a:p>
        </p:txBody>
      </p:sp>
      <p:pic>
        <p:nvPicPr>
          <p:cNvPr id="207" name="Google Shape;20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9550" y="1064666"/>
            <a:ext cx="6120830" cy="38794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2"/>
          <p:cNvSpPr txBox="1">
            <a:spLocks noGrp="1"/>
          </p:cNvSpPr>
          <p:nvPr>
            <p:ph type="body" idx="1"/>
          </p:nvPr>
        </p:nvSpPr>
        <p:spPr>
          <a:xfrm>
            <a:off x="584202" y="575841"/>
            <a:ext cx="7953300" cy="3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19" name="Google Shape;219;p42"/>
          <p:cNvSpPr txBox="1"/>
          <p:nvPr/>
        </p:nvSpPr>
        <p:spPr>
          <a:xfrm>
            <a:off x="584200" y="1236825"/>
            <a:ext cx="5802000" cy="31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7578C"/>
              </a:buClr>
              <a:buSzPts val="1800"/>
              <a:buFont typeface="Helvetica Neue"/>
              <a:buChar char="●"/>
            </a:pPr>
            <a:r>
              <a:rPr lang="en" sz="1100" u="sng" dirty="0">
                <a:solidFill>
                  <a:schemeClr val="hlink"/>
                </a:solidFill>
                <a:hlinkClick r:id="rId3"/>
              </a:rPr>
              <a:t>https://www.infoq.com/news/2017/12/servlet-reactive-stack</a:t>
            </a:r>
            <a:endParaRPr sz="1800" b="1" dirty="0">
              <a:solidFill>
                <a:srgbClr val="27578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578C"/>
              </a:buClr>
              <a:buSzPts val="1800"/>
              <a:buFont typeface="Helvetica Neue"/>
              <a:buChar char="●"/>
            </a:pPr>
            <a:r>
              <a:rPr lang="en" sz="1100" u="sng" dirty="0">
                <a:solidFill>
                  <a:schemeClr val="hlink"/>
                </a:solidFill>
                <a:hlinkClick r:id="rId4"/>
              </a:rPr>
              <a:t>https://www.infoq.com/presentations/servlet-reactive-stack</a:t>
            </a:r>
            <a:endParaRPr sz="1800" b="1" dirty="0">
              <a:solidFill>
                <a:srgbClr val="27578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578C"/>
              </a:buClr>
              <a:buSzPts val="1800"/>
              <a:buFont typeface="Helvetica Neue"/>
              <a:buChar char="●"/>
            </a:pPr>
            <a:r>
              <a:rPr lang="en" sz="1100" u="sng" dirty="0">
                <a:solidFill>
                  <a:schemeClr val="hlink"/>
                </a:solidFill>
                <a:hlinkClick r:id="rId5"/>
              </a:rPr>
              <a:t>https://www.infoq.com/articles/Servlet-and-Reactive-Stacks-Spring-Framework-5</a:t>
            </a:r>
            <a:endParaRPr sz="1800" b="1" dirty="0">
              <a:solidFill>
                <a:srgbClr val="27578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578C"/>
              </a:buClr>
              <a:buSzPts val="1800"/>
              <a:buFont typeface="Helvetica Neue"/>
              <a:buChar char="●"/>
            </a:pPr>
            <a:r>
              <a:rPr lang="en" sz="1100" u="sng" dirty="0">
                <a:solidFill>
                  <a:schemeClr val="hlink"/>
                </a:solidFill>
                <a:hlinkClick r:id="rId6"/>
              </a:rPr>
              <a:t>https://www.infoq.com/presentations/spring-reactive-webflux</a:t>
            </a:r>
            <a:endParaRPr lang="en" sz="1100" u="sng" dirty="0">
              <a:solidFill>
                <a:schemeClr val="hlink"/>
              </a:solidFill>
            </a:endParaRPr>
          </a:p>
          <a:p>
            <a:pPr marL="457200" indent="-342900">
              <a:lnSpc>
                <a:spcPct val="115000"/>
              </a:lnSpc>
              <a:buClr>
                <a:srgbClr val="27578C"/>
              </a:buClr>
              <a:buSzPts val="1800"/>
              <a:buFont typeface="Helvetica Neue"/>
              <a:buChar char="●"/>
            </a:pPr>
            <a:r>
              <a:rPr lang="en-GB" sz="1100" dirty="0">
                <a:solidFill>
                  <a:srgbClr val="27578C"/>
                </a:solidFill>
                <a:latin typeface="+mj-lt"/>
                <a:ea typeface="Helvetica Neue"/>
                <a:cs typeface="Helvetica Neue"/>
                <a:sym typeface="Helvetica Neue"/>
                <a:hlinkClick r:id="rId7"/>
              </a:rPr>
              <a:t>https://www.reactive-streams.org/</a:t>
            </a:r>
            <a:endParaRPr lang="en-GB" sz="1100" dirty="0">
              <a:solidFill>
                <a:srgbClr val="27578C"/>
              </a:solidFill>
              <a:latin typeface="+mj-lt"/>
              <a:ea typeface="Helvetica Neue"/>
              <a:cs typeface="Helvetica Neue"/>
              <a:sym typeface="Helvetica Neue"/>
            </a:endParaRPr>
          </a:p>
          <a:p>
            <a:pPr marL="457200" indent="-342900">
              <a:lnSpc>
                <a:spcPct val="115000"/>
              </a:lnSpc>
              <a:buClr>
                <a:srgbClr val="27578C"/>
              </a:buClr>
              <a:buSzPts val="1800"/>
              <a:buFont typeface="Helvetica Neue"/>
              <a:buChar char="●"/>
            </a:pPr>
            <a:endParaRPr sz="1100" dirty="0">
              <a:solidFill>
                <a:srgbClr val="27578C"/>
              </a:solidFill>
              <a:latin typeface="+mj-lt"/>
              <a:ea typeface="Helvetica Neue"/>
              <a:cs typeface="Helvetica Neue"/>
              <a:sym typeface="Helvetica Neue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578C"/>
              </a:buClr>
              <a:buSzPts val="1800"/>
              <a:buFont typeface="Helvetica Neue"/>
              <a:buChar char="●"/>
            </a:pPr>
            <a:endParaRPr sz="1800" b="1" dirty="0">
              <a:solidFill>
                <a:srgbClr val="27578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b="1" dirty="0">
              <a:solidFill>
                <a:srgbClr val="27578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b="1" dirty="0">
              <a:solidFill>
                <a:srgbClr val="27578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>
            <a:spLocks noGrp="1"/>
          </p:cNvSpPr>
          <p:nvPr>
            <p:ph type="body" idx="1"/>
          </p:nvPr>
        </p:nvSpPr>
        <p:spPr>
          <a:xfrm>
            <a:off x="584202" y="575841"/>
            <a:ext cx="7953300" cy="3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/>
          </a:p>
        </p:txBody>
      </p:sp>
      <p:sp>
        <p:nvSpPr>
          <p:cNvPr id="89" name="Google Shape;89;p22"/>
          <p:cNvSpPr txBox="1"/>
          <p:nvPr/>
        </p:nvSpPr>
        <p:spPr>
          <a:xfrm>
            <a:off x="584200" y="1236825"/>
            <a:ext cx="5802000" cy="31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7578C"/>
              </a:buClr>
              <a:buSzPts val="1800"/>
              <a:buFont typeface="Helvetica Neue"/>
              <a:buChar char="●"/>
            </a:pPr>
            <a:r>
              <a:rPr lang="en" sz="1800" b="1" dirty="0">
                <a:solidFill>
                  <a:srgbClr val="27578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is reactive programming</a:t>
            </a:r>
            <a:r>
              <a:rPr lang="en-GB" sz="1800" b="1" dirty="0">
                <a:solidFill>
                  <a:srgbClr val="27578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?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578C"/>
              </a:buClr>
              <a:buSzPts val="1800"/>
              <a:buFont typeface="Helvetica Neue"/>
              <a:buChar char="●"/>
            </a:pPr>
            <a:r>
              <a:rPr lang="en-GB" sz="1800" b="1" dirty="0">
                <a:solidFill>
                  <a:srgbClr val="27578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Non-blocking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578C"/>
              </a:buClr>
              <a:buSzPts val="1800"/>
              <a:buFont typeface="Helvetica Neue"/>
              <a:buChar char="●"/>
            </a:pPr>
            <a:r>
              <a:rPr lang="en" sz="1800" b="1" dirty="0">
                <a:solidFill>
                  <a:srgbClr val="27578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Back-pressure </a:t>
            </a:r>
            <a:endParaRPr sz="1800" b="1" dirty="0">
              <a:solidFill>
                <a:srgbClr val="27578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578C"/>
              </a:buClr>
              <a:buSzPts val="1800"/>
              <a:buFont typeface="Helvetica Neue"/>
              <a:buChar char="●"/>
            </a:pPr>
            <a:r>
              <a:rPr lang="en" sz="1800" b="1" dirty="0">
                <a:solidFill>
                  <a:srgbClr val="27578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is the Reactive Streams Specification?</a:t>
            </a:r>
            <a:endParaRPr sz="1800" b="1" dirty="0">
              <a:solidFill>
                <a:srgbClr val="27578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578C"/>
              </a:buClr>
              <a:buSzPts val="1800"/>
              <a:buFont typeface="Helvetica Neue"/>
              <a:buChar char="●"/>
            </a:pPr>
            <a:r>
              <a:rPr lang="en" sz="1800" b="1" dirty="0" err="1">
                <a:solidFill>
                  <a:srgbClr val="27578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Webflux</a:t>
            </a:r>
            <a:endParaRPr sz="1800" b="1" dirty="0">
              <a:solidFill>
                <a:srgbClr val="27578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578C"/>
              </a:buClr>
              <a:buSzPts val="1800"/>
              <a:buFont typeface="Helvetica Neue"/>
              <a:buChar char="●"/>
            </a:pPr>
            <a:r>
              <a:rPr lang="en" sz="1800" b="1" dirty="0">
                <a:solidFill>
                  <a:srgbClr val="27578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Demo App</a:t>
            </a:r>
            <a:endParaRPr sz="1800" b="1" dirty="0">
              <a:solidFill>
                <a:srgbClr val="27578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578C"/>
              </a:buClr>
              <a:buSzPts val="1800"/>
              <a:buFont typeface="Helvetica Neue"/>
              <a:buChar char="●"/>
            </a:pPr>
            <a:r>
              <a:rPr lang="en" sz="1800" b="1" dirty="0">
                <a:solidFill>
                  <a:srgbClr val="27578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Testing</a:t>
            </a:r>
            <a:endParaRPr b="1" dirty="0">
              <a:solidFill>
                <a:srgbClr val="27578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b="1" dirty="0">
              <a:solidFill>
                <a:srgbClr val="27578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>
            <a:spLocks noGrp="1"/>
          </p:cNvSpPr>
          <p:nvPr>
            <p:ph type="body" idx="1"/>
          </p:nvPr>
        </p:nvSpPr>
        <p:spPr>
          <a:xfrm>
            <a:off x="584202" y="575841"/>
            <a:ext cx="7953300" cy="3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Reactive Programming</a:t>
            </a:r>
            <a:endParaRPr/>
          </a:p>
        </p:txBody>
      </p:sp>
      <p:sp>
        <p:nvSpPr>
          <p:cNvPr id="95" name="Google Shape;95;p23"/>
          <p:cNvSpPr txBox="1"/>
          <p:nvPr/>
        </p:nvSpPr>
        <p:spPr>
          <a:xfrm>
            <a:off x="584200" y="1236825"/>
            <a:ext cx="5802000" cy="31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7578C"/>
              </a:buClr>
              <a:buSzPts val="1800"/>
              <a:buFont typeface="Helvetica Neue"/>
              <a:buChar char="●"/>
            </a:pPr>
            <a:r>
              <a:rPr lang="en" sz="1800" b="1">
                <a:solidFill>
                  <a:srgbClr val="27578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Reactive is used to broadly define event-driven systems</a:t>
            </a:r>
            <a:endParaRPr sz="1800" b="1">
              <a:solidFill>
                <a:srgbClr val="27578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578C"/>
              </a:buClr>
              <a:buSzPts val="1800"/>
              <a:buFont typeface="Helvetica Neue"/>
              <a:buChar char="●"/>
            </a:pPr>
            <a:r>
              <a:rPr lang="en" sz="1800" b="1">
                <a:solidFill>
                  <a:srgbClr val="27578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Moves imperative logic to</a:t>
            </a:r>
            <a:endParaRPr sz="1800" b="1">
              <a:solidFill>
                <a:srgbClr val="27578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578C"/>
              </a:buClr>
              <a:buSzPts val="1800"/>
              <a:buFont typeface="Helvetica Neue"/>
              <a:buChar char="○"/>
            </a:pPr>
            <a:r>
              <a:rPr lang="en" sz="1800" b="1">
                <a:solidFill>
                  <a:srgbClr val="27578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Asynchronous</a:t>
            </a:r>
            <a:endParaRPr sz="1800" b="1">
              <a:solidFill>
                <a:srgbClr val="27578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578C"/>
              </a:buClr>
              <a:buSzPts val="1800"/>
              <a:buFont typeface="Helvetica Neue"/>
              <a:buChar char="○"/>
            </a:pPr>
            <a:r>
              <a:rPr lang="en" sz="1800" b="1">
                <a:solidFill>
                  <a:srgbClr val="27578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Non-blocking</a:t>
            </a:r>
            <a:endParaRPr sz="1800" b="1">
              <a:solidFill>
                <a:srgbClr val="27578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578C"/>
              </a:buClr>
              <a:buSzPts val="1800"/>
              <a:buFont typeface="Helvetica Neue"/>
              <a:buChar char="○"/>
            </a:pPr>
            <a:r>
              <a:rPr lang="en" sz="1800" b="1">
                <a:solidFill>
                  <a:srgbClr val="27578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Functional-style code</a:t>
            </a:r>
            <a:endParaRPr sz="1800" b="1">
              <a:solidFill>
                <a:srgbClr val="27578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578C"/>
              </a:buClr>
              <a:buSzPts val="1800"/>
              <a:buFont typeface="Helvetica Neue"/>
              <a:buChar char="●"/>
            </a:pPr>
            <a:r>
              <a:rPr lang="en" sz="1800" b="1">
                <a:solidFill>
                  <a:srgbClr val="27578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Allows stable, scalable access to external systems</a:t>
            </a:r>
            <a:endParaRPr sz="1800" b="1">
              <a:solidFill>
                <a:srgbClr val="27578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b="1">
              <a:solidFill>
                <a:srgbClr val="27578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>
            <a:spLocks noGrp="1"/>
          </p:cNvSpPr>
          <p:nvPr>
            <p:ph type="body" idx="1"/>
          </p:nvPr>
        </p:nvSpPr>
        <p:spPr>
          <a:xfrm>
            <a:off x="533777" y="559041"/>
            <a:ext cx="7953300" cy="3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Non-blocking</a:t>
            </a:r>
            <a:endParaRPr/>
          </a:p>
        </p:txBody>
      </p:sp>
      <p:sp>
        <p:nvSpPr>
          <p:cNvPr id="101" name="Google Shape;101;p24"/>
          <p:cNvSpPr txBox="1"/>
          <p:nvPr/>
        </p:nvSpPr>
        <p:spPr>
          <a:xfrm>
            <a:off x="593725" y="1269375"/>
            <a:ext cx="7499700" cy="33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b="1">
              <a:solidFill>
                <a:srgbClr val="27578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b="1">
              <a:solidFill>
                <a:srgbClr val="27578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b="1">
              <a:solidFill>
                <a:srgbClr val="27578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" name="Google Shape;10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5963" y="1185863"/>
            <a:ext cx="5476875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>
            <a:spLocks noGrp="1"/>
          </p:cNvSpPr>
          <p:nvPr>
            <p:ph type="body" idx="1"/>
          </p:nvPr>
        </p:nvSpPr>
        <p:spPr>
          <a:xfrm>
            <a:off x="533777" y="559041"/>
            <a:ext cx="7953300" cy="3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Back-pressure</a:t>
            </a:r>
            <a:endParaRPr/>
          </a:p>
        </p:txBody>
      </p:sp>
      <p:sp>
        <p:nvSpPr>
          <p:cNvPr id="108" name="Google Shape;108;p25"/>
          <p:cNvSpPr txBox="1"/>
          <p:nvPr/>
        </p:nvSpPr>
        <p:spPr>
          <a:xfrm>
            <a:off x="604450" y="1119050"/>
            <a:ext cx="7499700" cy="33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7578C"/>
              </a:buClr>
              <a:buSzPts val="1800"/>
              <a:buFont typeface="Helvetica Neue"/>
              <a:buChar char="●"/>
            </a:pPr>
            <a:r>
              <a:rPr lang="en" sz="1800" b="1">
                <a:solidFill>
                  <a:srgbClr val="27578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Allows to control the amount of inflight data</a:t>
            </a:r>
            <a:endParaRPr sz="1800" b="1">
              <a:solidFill>
                <a:srgbClr val="27578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578C"/>
              </a:buClr>
              <a:buSzPts val="1800"/>
              <a:buFont typeface="Helvetica Neue"/>
              <a:buChar char="●"/>
            </a:pPr>
            <a:r>
              <a:rPr lang="en" sz="1800" b="1">
                <a:solidFill>
                  <a:srgbClr val="27578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Regulate the transfer between</a:t>
            </a:r>
            <a:endParaRPr sz="1800" b="1">
              <a:solidFill>
                <a:srgbClr val="27578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578C"/>
              </a:buClr>
              <a:buSzPts val="1800"/>
              <a:buFont typeface="Helvetica Neue"/>
              <a:buChar char="○"/>
            </a:pPr>
            <a:r>
              <a:rPr lang="en" sz="1800" b="1">
                <a:solidFill>
                  <a:srgbClr val="27578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Slow publisher and fast consumer</a:t>
            </a:r>
            <a:endParaRPr sz="1800" b="1">
              <a:solidFill>
                <a:srgbClr val="27578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578C"/>
              </a:buClr>
              <a:buSzPts val="1800"/>
              <a:buFont typeface="Helvetica Neue"/>
              <a:buChar char="○"/>
            </a:pPr>
            <a:r>
              <a:rPr lang="en" sz="1800" b="1">
                <a:solidFill>
                  <a:srgbClr val="27578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Fast publisher and slow consumer</a:t>
            </a:r>
            <a:endParaRPr sz="1800" b="1">
              <a:solidFill>
                <a:srgbClr val="27578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b="1">
              <a:solidFill>
                <a:srgbClr val="27578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9" name="Google Shape;10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6325" y="2825872"/>
            <a:ext cx="4691675" cy="209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6"/>
          <p:cNvSpPr txBox="1">
            <a:spLocks noGrp="1"/>
          </p:cNvSpPr>
          <p:nvPr>
            <p:ph type="body" idx="1"/>
          </p:nvPr>
        </p:nvSpPr>
        <p:spPr>
          <a:xfrm>
            <a:off x="584202" y="575841"/>
            <a:ext cx="7953300" cy="3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Reactive Streams Specification</a:t>
            </a:r>
            <a:endParaRPr dirty="0"/>
          </a:p>
        </p:txBody>
      </p:sp>
      <p:sp>
        <p:nvSpPr>
          <p:cNvPr id="115" name="Google Shape;115;p26"/>
          <p:cNvSpPr txBox="1"/>
          <p:nvPr/>
        </p:nvSpPr>
        <p:spPr>
          <a:xfrm>
            <a:off x="584200" y="1065375"/>
            <a:ext cx="6970200" cy="31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7578C"/>
              </a:buClr>
              <a:buSzPts val="1800"/>
              <a:buFont typeface="Helvetica Neue"/>
              <a:buChar char="●"/>
            </a:pPr>
            <a:r>
              <a:rPr lang="en" sz="1800" b="1">
                <a:solidFill>
                  <a:srgbClr val="27578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Reactive Streams is a protocol for asynchronous stream processing with non-blocking backpressure</a:t>
            </a:r>
            <a:endParaRPr sz="1800" b="1">
              <a:solidFill>
                <a:srgbClr val="27578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578C"/>
              </a:buClr>
              <a:buSzPts val="1800"/>
              <a:buFont typeface="Helvetica Neue"/>
              <a:buChar char="●"/>
            </a:pPr>
            <a:r>
              <a:rPr lang="en" sz="1800" b="1">
                <a:solidFill>
                  <a:srgbClr val="27578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 facto standard for interop between reactive libraries</a:t>
            </a:r>
            <a:endParaRPr sz="1800" b="1">
              <a:solidFill>
                <a:srgbClr val="27578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578C"/>
              </a:buClr>
              <a:buSzPts val="1800"/>
              <a:buFont typeface="Helvetica Neue"/>
              <a:buChar char="●"/>
            </a:pPr>
            <a:r>
              <a:rPr lang="en" sz="1800" b="1">
                <a:solidFill>
                  <a:srgbClr val="27578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be included in Java 9 as java.util.concurrent.Flow</a:t>
            </a:r>
            <a:endParaRPr sz="1800" b="1">
              <a:solidFill>
                <a:srgbClr val="27578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578C"/>
              </a:buClr>
              <a:buSzPts val="1800"/>
              <a:buFont typeface="Helvetica Neue"/>
              <a:buChar char="●"/>
            </a:pPr>
            <a:r>
              <a:rPr lang="en" sz="1800" b="1">
                <a:solidFill>
                  <a:srgbClr val="27578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Co-designed by Netflix, Lightbend, Pivotal, RedHat, Kaazing, Twitter and many others</a:t>
            </a:r>
            <a:endParaRPr sz="1800" b="1">
              <a:solidFill>
                <a:srgbClr val="27578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b="1">
              <a:solidFill>
                <a:srgbClr val="27578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b="1">
              <a:solidFill>
                <a:srgbClr val="27578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6" name="Google Shape;11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4575" y="3364700"/>
            <a:ext cx="5227175" cy="139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7"/>
          <p:cNvSpPr txBox="1">
            <a:spLocks noGrp="1"/>
          </p:cNvSpPr>
          <p:nvPr>
            <p:ph type="body" idx="1"/>
          </p:nvPr>
        </p:nvSpPr>
        <p:spPr>
          <a:xfrm>
            <a:off x="584202" y="575841"/>
            <a:ext cx="7953300" cy="3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Reactive Streams API </a:t>
            </a:r>
            <a:endParaRPr dirty="0"/>
          </a:p>
        </p:txBody>
      </p:sp>
      <p:pic>
        <p:nvPicPr>
          <p:cNvPr id="122" name="Google Shape;12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0625" y="1236825"/>
            <a:ext cx="3639275" cy="295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975" y="1236825"/>
            <a:ext cx="4513650" cy="295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>
            <a:spLocks noGrp="1"/>
          </p:cNvSpPr>
          <p:nvPr>
            <p:ph type="body" idx="1"/>
          </p:nvPr>
        </p:nvSpPr>
        <p:spPr>
          <a:xfrm>
            <a:off x="584202" y="575841"/>
            <a:ext cx="7953300" cy="3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Reactive APIs on JVM</a:t>
            </a:r>
            <a:endParaRPr/>
          </a:p>
        </p:txBody>
      </p:sp>
      <p:pic>
        <p:nvPicPr>
          <p:cNvPr id="136" name="Google Shape;13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675" y="1489900"/>
            <a:ext cx="7605625" cy="252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0"/>
          <p:cNvSpPr txBox="1">
            <a:spLocks noGrp="1"/>
          </p:cNvSpPr>
          <p:nvPr>
            <p:ph type="body" idx="1"/>
          </p:nvPr>
        </p:nvSpPr>
        <p:spPr>
          <a:xfrm>
            <a:off x="584202" y="575841"/>
            <a:ext cx="7953300" cy="3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Reactor</a:t>
            </a:r>
            <a:endParaRPr/>
          </a:p>
        </p:txBody>
      </p:sp>
      <p:sp>
        <p:nvSpPr>
          <p:cNvPr id="142" name="Google Shape;142;p30"/>
          <p:cNvSpPr txBox="1"/>
          <p:nvPr/>
        </p:nvSpPr>
        <p:spPr>
          <a:xfrm>
            <a:off x="545850" y="1053250"/>
            <a:ext cx="7693200" cy="27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7578C"/>
              </a:buClr>
              <a:buSzPts val="1800"/>
              <a:buFont typeface="Helvetica Neue"/>
              <a:buChar char="●"/>
            </a:pPr>
            <a:r>
              <a:rPr lang="en" sz="1800" b="1">
                <a:solidFill>
                  <a:srgbClr val="27578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Reactor - implementation of reactive streams</a:t>
            </a:r>
            <a:endParaRPr sz="1800" b="1">
              <a:solidFill>
                <a:srgbClr val="27578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578C"/>
              </a:buClr>
              <a:buSzPts val="1800"/>
              <a:buFont typeface="Helvetica Neue"/>
              <a:buChar char="●"/>
            </a:pPr>
            <a:r>
              <a:rPr lang="en" sz="1800" b="1">
                <a:solidFill>
                  <a:srgbClr val="27578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Lightweight, functional API with 2 types: Mono and Flux</a:t>
            </a:r>
            <a:endParaRPr sz="1800" b="1">
              <a:solidFill>
                <a:srgbClr val="27578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578C"/>
              </a:buClr>
              <a:buSzPts val="1800"/>
              <a:buFont typeface="Helvetica Neue"/>
              <a:buChar char="●"/>
            </a:pPr>
            <a:r>
              <a:rPr lang="en" sz="1800" b="1">
                <a:solidFill>
                  <a:srgbClr val="27578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Native Java 8 support (lambdas)</a:t>
            </a:r>
            <a:endParaRPr sz="1800" b="1">
              <a:solidFill>
                <a:srgbClr val="27578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578C"/>
              </a:buClr>
              <a:buSzPts val="1800"/>
              <a:buFont typeface="Helvetica Neue"/>
              <a:buChar char="●"/>
            </a:pPr>
            <a:r>
              <a:rPr lang="en" sz="1800" b="1">
                <a:solidFill>
                  <a:srgbClr val="27578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Single 1 Mbytes JAR</a:t>
            </a:r>
            <a:endParaRPr sz="1800" b="1">
              <a:solidFill>
                <a:srgbClr val="27578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578C"/>
              </a:buClr>
              <a:buSzPts val="1800"/>
              <a:buFont typeface="Helvetica Neue"/>
              <a:buChar char="●"/>
            </a:pPr>
            <a:r>
              <a:rPr lang="en" sz="1800" b="1">
                <a:solidFill>
                  <a:srgbClr val="27578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Reactive foundation of Spring Framework 5</a:t>
            </a:r>
            <a:endParaRPr sz="1800" b="1">
              <a:solidFill>
                <a:srgbClr val="27578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578C"/>
              </a:buClr>
              <a:buSzPts val="1800"/>
              <a:buFont typeface="Helvetica Neue"/>
              <a:buChar char="●"/>
            </a:pPr>
            <a:r>
              <a:rPr lang="en" sz="1800" b="1">
                <a:solidFill>
                  <a:srgbClr val="27578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Provides a number of out-of-the-box integration libraries for various network services like Kafka and Netty</a:t>
            </a:r>
            <a:endParaRPr sz="1800" b="1">
              <a:solidFill>
                <a:srgbClr val="27578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b="1">
              <a:solidFill>
                <a:srgbClr val="27578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b="1">
              <a:solidFill>
                <a:srgbClr val="27578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b="1">
              <a:solidFill>
                <a:srgbClr val="27578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16-Light Business Proposal">
      <a:dk1>
        <a:srgbClr val="000000"/>
      </a:dk1>
      <a:lt1>
        <a:srgbClr val="FFFFFF"/>
      </a:lt1>
      <a:dk2>
        <a:srgbClr val="000000"/>
      </a:dk2>
      <a:lt2>
        <a:srgbClr val="E7E6E6"/>
      </a:lt2>
      <a:accent1>
        <a:srgbClr val="4B5050"/>
      </a:accent1>
      <a:accent2>
        <a:srgbClr val="328CCD"/>
      </a:accent2>
      <a:accent3>
        <a:srgbClr val="6E7378"/>
      </a:accent3>
      <a:accent4>
        <a:srgbClr val="91969B"/>
      </a:accent4>
      <a:accent5>
        <a:srgbClr val="AAAFB4"/>
      </a:accent5>
      <a:accent6>
        <a:srgbClr val="DCE1E6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1405</TotalTime>
  <Words>470</Words>
  <Application>Microsoft Macintosh PowerPoint</Application>
  <PresentationFormat>On-screen Show (16:9)</PresentationFormat>
  <Paragraphs>105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Arial</vt:lpstr>
      <vt:lpstr>Helvetica Neue</vt:lpstr>
      <vt:lpstr>Lato</vt:lpstr>
      <vt:lpstr>Simple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Dan Cohen-Smith</cp:lastModifiedBy>
  <cp:revision>3</cp:revision>
  <dcterms:modified xsi:type="dcterms:W3CDTF">2019-07-04T20:29:38Z</dcterms:modified>
</cp:coreProperties>
</file>