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57" r:id="rId3"/>
    <p:sldId id="259" r:id="rId4"/>
    <p:sldId id="260" r:id="rId5"/>
    <p:sldId id="263" r:id="rId6"/>
    <p:sldId id="262" r:id="rId7"/>
    <p:sldId id="265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A24A7-AA20-4E21-973A-DF568B596189}" type="datetimeFigureOut">
              <a:rPr lang="en-US" smtClean="0"/>
              <a:pPr/>
              <a:t>6/17/2024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F7C4-6E63-4230-AE0E-18B2771F90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365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A24A7-AA20-4E21-973A-DF568B596189}" type="datetimeFigureOut">
              <a:rPr lang="en-US" smtClean="0"/>
              <a:pPr/>
              <a:t>6/17/2024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F7C4-6E63-4230-AE0E-18B2771F90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883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A24A7-AA20-4E21-973A-DF568B596189}" type="datetimeFigureOut">
              <a:rPr lang="en-US" smtClean="0"/>
              <a:pPr/>
              <a:t>6/17/2024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F7C4-6E63-4230-AE0E-18B2771F90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9153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A24A7-AA20-4E21-973A-DF568B596189}" type="datetimeFigureOut">
              <a:rPr lang="en-US" smtClean="0"/>
              <a:pPr/>
              <a:t>6/17/2024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F7C4-6E63-4230-AE0E-18B2771F90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710133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A24A7-AA20-4E21-973A-DF568B596189}" type="datetimeFigureOut">
              <a:rPr lang="en-US" smtClean="0"/>
              <a:pPr/>
              <a:t>6/17/2024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F7C4-6E63-4230-AE0E-18B2771F90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6061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A24A7-AA20-4E21-973A-DF568B596189}" type="datetimeFigureOut">
              <a:rPr lang="en-US" smtClean="0"/>
              <a:pPr/>
              <a:t>6/17/2024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F7C4-6E63-4230-AE0E-18B2771F90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7995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A24A7-AA20-4E21-973A-DF568B596189}" type="datetimeFigureOut">
              <a:rPr lang="en-US" smtClean="0"/>
              <a:pPr/>
              <a:t>6/17/2024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F7C4-6E63-4230-AE0E-18B2771F90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1880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A24A7-AA20-4E21-973A-DF568B596189}" type="datetimeFigureOut">
              <a:rPr lang="en-US" smtClean="0"/>
              <a:pPr/>
              <a:t>6/17/2024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F7C4-6E63-4230-AE0E-18B2771F90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0747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A24A7-AA20-4E21-973A-DF568B596189}" type="datetimeFigureOut">
              <a:rPr lang="en-US" smtClean="0"/>
              <a:pPr/>
              <a:t>6/17/2024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F7C4-6E63-4230-AE0E-18B2771F90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835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A24A7-AA20-4E21-973A-DF568B596189}" type="datetimeFigureOut">
              <a:rPr lang="en-US" smtClean="0"/>
              <a:pPr/>
              <a:t>6/17/2024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F7C4-6E63-4230-AE0E-18B2771F90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381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A24A7-AA20-4E21-973A-DF568B596189}" type="datetimeFigureOut">
              <a:rPr lang="en-US" smtClean="0"/>
              <a:pPr/>
              <a:t>6/17/2024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F7C4-6E63-4230-AE0E-18B2771F90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169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A24A7-AA20-4E21-973A-DF568B596189}" type="datetimeFigureOut">
              <a:rPr lang="en-US" smtClean="0"/>
              <a:pPr/>
              <a:t>6/17/2024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F7C4-6E63-4230-AE0E-18B2771F90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676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A24A7-AA20-4E21-973A-DF568B596189}" type="datetimeFigureOut">
              <a:rPr lang="en-US" smtClean="0"/>
              <a:pPr/>
              <a:t>6/17/2024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F7C4-6E63-4230-AE0E-18B2771F90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644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A24A7-AA20-4E21-973A-DF568B596189}" type="datetimeFigureOut">
              <a:rPr lang="en-US" smtClean="0"/>
              <a:pPr/>
              <a:t>6/17/2024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F7C4-6E63-4230-AE0E-18B2771F90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403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A24A7-AA20-4E21-973A-DF568B596189}" type="datetimeFigureOut">
              <a:rPr lang="en-US" smtClean="0"/>
              <a:pPr/>
              <a:t>6/17/2024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F7C4-6E63-4230-AE0E-18B2771F90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363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A24A7-AA20-4E21-973A-DF568B596189}" type="datetimeFigureOut">
              <a:rPr lang="en-US" smtClean="0"/>
              <a:pPr/>
              <a:t>6/17/2024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F7C4-6E63-4230-AE0E-18B2771F90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405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A24A7-AA20-4E21-973A-DF568B596189}" type="datetimeFigureOut">
              <a:rPr lang="en-US" smtClean="0"/>
              <a:pPr/>
              <a:t>6/17/2024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F7C4-6E63-4230-AE0E-18B2771F90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495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ECA24A7-AA20-4E21-973A-DF568B596189}" type="datetimeFigureOut">
              <a:rPr lang="en-US" smtClean="0"/>
              <a:pPr/>
              <a:t>6/17/2024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DF7C4-6E63-4230-AE0E-18B2771F90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6159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  <p:sldLayoutId id="214748374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9099B-B34A-4F19-9252-5B686ABBEC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282" y="1028977"/>
            <a:ext cx="10993549" cy="1475013"/>
          </a:xfrm>
        </p:spPr>
        <p:txBody>
          <a:bodyPr/>
          <a:lstStyle/>
          <a:p>
            <a:r>
              <a:rPr lang="ru-RU" dirty="0"/>
              <a:t>Тема: </a:t>
            </a:r>
            <a:r>
              <a:rPr lang="ru-RU" dirty="0" err="1"/>
              <a:t>Електронний</a:t>
            </a:r>
            <a:r>
              <a:rPr lang="ru-RU" dirty="0"/>
              <a:t> журнал для </a:t>
            </a:r>
            <a:r>
              <a:rPr lang="ru-RU" dirty="0" err="1"/>
              <a:t>вчителів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8AE6C3-4D7E-4C34-9059-3123FBAD6E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err="1"/>
              <a:t>Опис</a:t>
            </a:r>
            <a:r>
              <a:rPr lang="ru-RU" dirty="0"/>
              <a:t>: </a:t>
            </a:r>
            <a:r>
              <a:rPr lang="ru-RU" dirty="0" err="1"/>
              <a:t>створення</a:t>
            </a:r>
            <a:r>
              <a:rPr lang="ru-RU" dirty="0"/>
              <a:t> </a:t>
            </a:r>
            <a:r>
              <a:rPr lang="ru-RU" dirty="0" err="1"/>
              <a:t>системи</a:t>
            </a:r>
            <a:r>
              <a:rPr lang="ru-RU" dirty="0"/>
              <a:t> для </a:t>
            </a:r>
            <a:r>
              <a:rPr lang="ru-RU" dirty="0" err="1"/>
              <a:t>ведення</a:t>
            </a:r>
            <a:r>
              <a:rPr lang="ru-RU" dirty="0"/>
              <a:t> </a:t>
            </a:r>
            <a:r>
              <a:rPr lang="ru-RU" dirty="0" err="1"/>
              <a:t>оцінок</a:t>
            </a:r>
            <a:r>
              <a:rPr lang="ru-RU" dirty="0"/>
              <a:t>, </a:t>
            </a:r>
            <a:r>
              <a:rPr lang="ru-RU" dirty="0" err="1"/>
              <a:t>відвідуваності</a:t>
            </a:r>
            <a:r>
              <a:rPr lang="ru-RU" dirty="0"/>
              <a:t> та </a:t>
            </a:r>
            <a:r>
              <a:rPr lang="ru-RU" dirty="0" err="1"/>
              <a:t>планування</a:t>
            </a:r>
            <a:r>
              <a:rPr lang="ru-RU" dirty="0"/>
              <a:t> </a:t>
            </a:r>
            <a:r>
              <a:rPr lang="ru-RU" dirty="0" err="1"/>
              <a:t>уроків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дозволяє</a:t>
            </a:r>
            <a:r>
              <a:rPr lang="ru-RU" dirty="0"/>
              <a:t> </a:t>
            </a:r>
            <a:r>
              <a:rPr lang="ru-RU" dirty="0" err="1"/>
              <a:t>вчителям</a:t>
            </a:r>
            <a:r>
              <a:rPr lang="ru-RU" dirty="0"/>
              <a:t> </a:t>
            </a:r>
            <a:r>
              <a:rPr lang="ru-RU" dirty="0" err="1"/>
              <a:t>ефективно</a:t>
            </a:r>
            <a:r>
              <a:rPr lang="ru-RU" dirty="0"/>
              <a:t> </a:t>
            </a:r>
            <a:r>
              <a:rPr lang="ru-RU" dirty="0" err="1"/>
              <a:t>управляти</a:t>
            </a:r>
            <a:r>
              <a:rPr lang="ru-RU" dirty="0"/>
              <a:t> </a:t>
            </a:r>
            <a:r>
              <a:rPr lang="ru-RU" dirty="0" err="1"/>
              <a:t>навчальним</a:t>
            </a:r>
            <a:r>
              <a:rPr lang="ru-RU" dirty="0"/>
              <a:t> </a:t>
            </a:r>
            <a:r>
              <a:rPr lang="ru-RU" dirty="0" err="1"/>
              <a:t>процесом</a:t>
            </a:r>
            <a:r>
              <a:rPr lang="ru-RU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680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7BE08-EE10-4FFA-9693-1C1DD0C11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Stories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48E04D2-C548-4D7C-98F6-D9D5CE8820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6860919"/>
              </p:ext>
            </p:extLst>
          </p:nvPr>
        </p:nvGraphicFramePr>
        <p:xfrm>
          <a:off x="581025" y="2181225"/>
          <a:ext cx="11137210" cy="439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6332">
                  <a:extLst>
                    <a:ext uri="{9D8B030D-6E8A-4147-A177-3AD203B41FA5}">
                      <a16:colId xmlns:a16="http://schemas.microsoft.com/office/drawing/2014/main" val="7274206"/>
                    </a:ext>
                  </a:extLst>
                </a:gridCol>
                <a:gridCol w="8020878">
                  <a:extLst>
                    <a:ext uri="{9D8B030D-6E8A-4147-A177-3AD203B41FA5}">
                      <a16:colId xmlns:a16="http://schemas.microsoft.com/office/drawing/2014/main" val="36668896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rbel" panose="020B0503020204020204" pitchFamily="34" charset="0"/>
                        </a:rPr>
                        <a:t>User Story 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rbel" panose="020B0503020204020204" pitchFamily="34" charset="0"/>
                        </a:rPr>
                        <a:t>User Story Statement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599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err="1">
                          <a:latin typeface="Corbel" panose="020B0503020204020204" pitchFamily="34" charset="0"/>
                          <a:cs typeface="Times New Roman" panose="02020603050405020304" pitchFamily="18" charset="0"/>
                        </a:rPr>
                        <a:t>Відслідковування</a:t>
                      </a:r>
                      <a:r>
                        <a:rPr lang="ru-RU" dirty="0">
                          <a:latin typeface="Corbel" panose="020B0503020204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dirty="0" err="1">
                          <a:latin typeface="Corbel" panose="020B0503020204020204" pitchFamily="34" charset="0"/>
                          <a:cs typeface="Times New Roman" panose="02020603050405020304" pitchFamily="18" charset="0"/>
                        </a:rPr>
                        <a:t>відвідуваності</a:t>
                      </a:r>
                      <a:r>
                        <a:rPr lang="ru-RU" dirty="0">
                          <a:latin typeface="Corbel" panose="020B0503020204020204" pitchFamily="34" charset="0"/>
                          <a:cs typeface="Times New Roman" panose="02020603050405020304" pitchFamily="18" charset="0"/>
                        </a:rPr>
                        <a:t> на кожному </a:t>
                      </a:r>
                      <a:r>
                        <a:rPr lang="ru-RU" dirty="0" err="1">
                          <a:latin typeface="Corbel" panose="020B0503020204020204" pitchFamily="34" charset="0"/>
                          <a:cs typeface="Times New Roman" panose="02020603050405020304" pitchFamily="18" charset="0"/>
                        </a:rPr>
                        <a:t>уроці</a:t>
                      </a:r>
                      <a:endParaRPr lang="en-US" dirty="0">
                        <a:latin typeface="Corbel" panose="020B050302020402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Corbel" panose="020B0503020204020204" pitchFamily="34" charset="0"/>
                          <a:cs typeface="Times New Roman" panose="02020603050405020304" pitchFamily="18" charset="0"/>
                        </a:rPr>
                        <a:t>Як </a:t>
                      </a:r>
                      <a:r>
                        <a:rPr lang="ru-RU" dirty="0" err="1">
                          <a:latin typeface="Corbel" panose="020B0503020204020204" pitchFamily="34" charset="0"/>
                          <a:cs typeface="Times New Roman" panose="02020603050405020304" pitchFamily="18" charset="0"/>
                        </a:rPr>
                        <a:t>вчитель</a:t>
                      </a:r>
                      <a:r>
                        <a:rPr lang="ru-RU" dirty="0">
                          <a:latin typeface="Corbel" panose="020B0503020204020204" pitchFamily="34" charset="0"/>
                          <a:cs typeface="Times New Roman" panose="02020603050405020304" pitchFamily="18" charset="0"/>
                        </a:rPr>
                        <a:t>, я хочу </a:t>
                      </a:r>
                      <a:r>
                        <a:rPr lang="ru-RU" dirty="0" err="1">
                          <a:latin typeface="Corbel" panose="020B0503020204020204" pitchFamily="34" charset="0"/>
                          <a:cs typeface="Times New Roman" panose="02020603050405020304" pitchFamily="18" charset="0"/>
                        </a:rPr>
                        <a:t>мати</a:t>
                      </a:r>
                      <a:r>
                        <a:rPr lang="ru-RU" dirty="0">
                          <a:latin typeface="Corbel" panose="020B0503020204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dirty="0" err="1">
                          <a:latin typeface="Corbel" panose="020B0503020204020204" pitchFamily="34" charset="0"/>
                          <a:cs typeface="Times New Roman" panose="02020603050405020304" pitchFamily="18" charset="0"/>
                        </a:rPr>
                        <a:t>можливість</a:t>
                      </a:r>
                      <a:r>
                        <a:rPr lang="ru-RU" dirty="0">
                          <a:latin typeface="Corbel" panose="020B0503020204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dirty="0" err="1">
                          <a:latin typeface="Corbel" panose="020B0503020204020204" pitchFamily="34" charset="0"/>
                          <a:cs typeface="Times New Roman" panose="02020603050405020304" pitchFamily="18" charset="0"/>
                        </a:rPr>
                        <a:t>відмічати</a:t>
                      </a:r>
                      <a:r>
                        <a:rPr lang="ru-RU" dirty="0">
                          <a:latin typeface="Corbel" panose="020B0503020204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dirty="0" err="1">
                          <a:latin typeface="Corbel" panose="020B0503020204020204" pitchFamily="34" charset="0"/>
                          <a:cs typeface="Times New Roman" panose="02020603050405020304" pitchFamily="18" charset="0"/>
                        </a:rPr>
                        <a:t>відвідуваність</a:t>
                      </a:r>
                      <a:r>
                        <a:rPr lang="ru-RU" dirty="0">
                          <a:latin typeface="Corbel" panose="020B0503020204020204" pitchFamily="34" charset="0"/>
                          <a:cs typeface="Times New Roman" panose="02020603050405020304" pitchFamily="18" charset="0"/>
                        </a:rPr>
                        <a:t> кожного </a:t>
                      </a:r>
                      <a:r>
                        <a:rPr lang="ru-RU" dirty="0" err="1">
                          <a:latin typeface="Corbel" panose="020B0503020204020204" pitchFamily="34" charset="0"/>
                          <a:cs typeface="Times New Roman" panose="02020603050405020304" pitchFamily="18" charset="0"/>
                        </a:rPr>
                        <a:t>учня</a:t>
                      </a:r>
                      <a:r>
                        <a:rPr lang="ru-RU" dirty="0">
                          <a:latin typeface="Corbel" panose="020B0503020204020204" pitchFamily="34" charset="0"/>
                          <a:cs typeface="Times New Roman" panose="02020603050405020304" pitchFamily="18" charset="0"/>
                        </a:rPr>
                        <a:t> на кожному </a:t>
                      </a:r>
                      <a:r>
                        <a:rPr lang="ru-RU" dirty="0" err="1">
                          <a:latin typeface="Corbel" panose="020B0503020204020204" pitchFamily="34" charset="0"/>
                          <a:cs typeface="Times New Roman" panose="02020603050405020304" pitchFamily="18" charset="0"/>
                        </a:rPr>
                        <a:t>уроці</a:t>
                      </a:r>
                      <a:r>
                        <a:rPr lang="ru-RU" dirty="0">
                          <a:latin typeface="Corbel" panose="020B050302020402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ru-RU" dirty="0" err="1">
                          <a:latin typeface="Corbel" panose="020B0503020204020204" pitchFamily="34" charset="0"/>
                          <a:cs typeface="Times New Roman" panose="02020603050405020304" pitchFamily="18" charset="0"/>
                        </a:rPr>
                        <a:t>щоб</a:t>
                      </a:r>
                      <a:r>
                        <a:rPr lang="ru-RU" dirty="0">
                          <a:latin typeface="Corbel" panose="020B0503020204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dirty="0" err="1">
                          <a:latin typeface="Corbel" panose="020B0503020204020204" pitchFamily="34" charset="0"/>
                          <a:cs typeface="Times New Roman" panose="02020603050405020304" pitchFamily="18" charset="0"/>
                        </a:rPr>
                        <a:t>відстежувати</a:t>
                      </a:r>
                      <a:r>
                        <a:rPr lang="ru-RU" dirty="0">
                          <a:latin typeface="Corbel" panose="020B0503020204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dirty="0" err="1">
                          <a:latin typeface="Corbel" panose="020B0503020204020204" pitchFamily="34" charset="0"/>
                          <a:cs typeface="Times New Roman" panose="02020603050405020304" pitchFamily="18" charset="0"/>
                        </a:rPr>
                        <a:t>їх</a:t>
                      </a:r>
                      <a:r>
                        <a:rPr lang="ru-RU" dirty="0">
                          <a:latin typeface="Corbel" panose="020B0503020204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dirty="0" err="1">
                          <a:latin typeface="Corbel" panose="020B0503020204020204" pitchFamily="34" charset="0"/>
                          <a:cs typeface="Times New Roman" panose="02020603050405020304" pitchFamily="18" charset="0"/>
                        </a:rPr>
                        <a:t>прогрес</a:t>
                      </a:r>
                      <a:r>
                        <a:rPr lang="ru-RU" dirty="0">
                          <a:latin typeface="Corbel" panose="020B0503020204020204" pitchFamily="34" charset="0"/>
                          <a:cs typeface="Times New Roman" panose="02020603050405020304" pitchFamily="18" charset="0"/>
                        </a:rPr>
                        <a:t> і </a:t>
                      </a:r>
                      <a:r>
                        <a:rPr lang="ru-RU" dirty="0" err="1">
                          <a:latin typeface="Corbel" panose="020B0503020204020204" pitchFamily="34" charset="0"/>
                          <a:cs typeface="Times New Roman" panose="02020603050405020304" pitchFamily="18" charset="0"/>
                        </a:rPr>
                        <a:t>вчасно</a:t>
                      </a:r>
                      <a:r>
                        <a:rPr lang="ru-RU" dirty="0">
                          <a:latin typeface="Corbel" panose="020B0503020204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dirty="0" err="1">
                          <a:latin typeface="Corbel" panose="020B0503020204020204" pitchFamily="34" charset="0"/>
                          <a:cs typeface="Times New Roman" panose="02020603050405020304" pitchFamily="18" charset="0"/>
                        </a:rPr>
                        <a:t>реагувати</a:t>
                      </a:r>
                      <a:r>
                        <a:rPr lang="ru-RU" dirty="0">
                          <a:latin typeface="Corbel" panose="020B0503020204020204" pitchFamily="34" charset="0"/>
                          <a:cs typeface="Times New Roman" panose="02020603050405020304" pitchFamily="18" charset="0"/>
                        </a:rPr>
                        <a:t> на </a:t>
                      </a:r>
                      <a:r>
                        <a:rPr lang="ru-RU" dirty="0" err="1">
                          <a:latin typeface="Corbel" panose="020B0503020204020204" pitchFamily="34" charset="0"/>
                          <a:cs typeface="Times New Roman" panose="02020603050405020304" pitchFamily="18" charset="0"/>
                        </a:rPr>
                        <a:t>відсутність</a:t>
                      </a:r>
                      <a:r>
                        <a:rPr lang="ru-RU" dirty="0">
                          <a:latin typeface="Corbel" panose="020B050302020402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dirty="0">
                        <a:latin typeface="Corbel" panose="020B050302020402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724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sz="1800" kern="1200" dirty="0">
                          <a:solidFill>
                            <a:schemeClr val="dk1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Times New Roman" panose="02020603050405020304" pitchFamily="18" charset="0"/>
                        </a:rPr>
                        <a:t>Виставлення оцінок учням.</a:t>
                      </a:r>
                      <a:endParaRPr lang="en-US" dirty="0">
                        <a:latin typeface="Corbel" panose="020B050302020402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800" kern="1200" dirty="0">
                          <a:solidFill>
                            <a:schemeClr val="dk1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Times New Roman" panose="02020603050405020304" pitchFamily="18" charset="0"/>
                        </a:rPr>
                        <a:t>Як вчитель, я хочу мати можливість виставляти оцінки, обираючи необхідний предмет і учня, щоб записувати оцінки за домашнє завдання, тести, контрольні роботи.</a:t>
                      </a:r>
                      <a:endParaRPr lang="en-US" dirty="0">
                        <a:latin typeface="Corbel" panose="020B050302020402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5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sz="1800" kern="1200" dirty="0">
                          <a:solidFill>
                            <a:schemeClr val="dk1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Times New Roman" panose="02020603050405020304" pitchFamily="18" charset="0"/>
                        </a:rPr>
                        <a:t>Планування уроків.</a:t>
                      </a:r>
                      <a:endParaRPr lang="en-US" dirty="0">
                        <a:latin typeface="Corbel" panose="020B050302020402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800" kern="1200" dirty="0">
                          <a:solidFill>
                            <a:schemeClr val="dk1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Times New Roman" panose="02020603050405020304" pitchFamily="18" charset="0"/>
                        </a:rPr>
                        <a:t>Як вчитель, я хочу мати можливість планувати </a:t>
                      </a:r>
                      <a:r>
                        <a:rPr lang="uk-UA" sz="1800" kern="1200" dirty="0" err="1">
                          <a:solidFill>
                            <a:schemeClr val="dk1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Times New Roman" panose="02020603050405020304" pitchFamily="18" charset="0"/>
                        </a:rPr>
                        <a:t>уроки</a:t>
                      </a:r>
                      <a:r>
                        <a:rPr lang="uk-UA" sz="1800" kern="1200" dirty="0">
                          <a:solidFill>
                            <a:schemeClr val="dk1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Times New Roman" panose="02020603050405020304" pitchFamily="18" charset="0"/>
                        </a:rPr>
                        <a:t> заздалегідь, додаючи матеріали, завдання та інші ресурси до кожного уроку у відповідний розділ.</a:t>
                      </a:r>
                      <a:endParaRPr lang="en-US" dirty="0">
                        <a:latin typeface="Corbel" panose="020B050302020402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5212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sz="1800" kern="1200" dirty="0">
                          <a:solidFill>
                            <a:schemeClr val="dk1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Times New Roman" panose="02020603050405020304" pitchFamily="18" charset="0"/>
                        </a:rPr>
                        <a:t>Доступ до електронного журналу класу свого класу.</a:t>
                      </a:r>
                      <a:endParaRPr lang="en-US" dirty="0">
                        <a:latin typeface="Corbel" panose="020B050302020402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800" kern="1200" dirty="0">
                          <a:solidFill>
                            <a:schemeClr val="dk1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Times New Roman" panose="02020603050405020304" pitchFamily="18" charset="0"/>
                        </a:rPr>
                        <a:t>Як вчитель, я хочу мати можливість мати доступ до електронного журналу свого класу по всім предметам, щоб зручно вести оцінювання та відстежувати прогрес усіх учнів.</a:t>
                      </a:r>
                      <a:endParaRPr lang="en-US" dirty="0">
                        <a:latin typeface="Corbel" panose="020B050302020402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736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sz="1800" kern="1200" dirty="0">
                          <a:solidFill>
                            <a:schemeClr val="dk1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Times New Roman" panose="02020603050405020304" pitchFamily="18" charset="0"/>
                        </a:rPr>
                        <a:t>Генерація звітів про успішність учнів.</a:t>
                      </a:r>
                      <a:endParaRPr lang="en-US" dirty="0">
                        <a:latin typeface="Corbel" panose="020B050302020402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800" kern="1200" dirty="0">
                          <a:solidFill>
                            <a:schemeClr val="dk1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Times New Roman" panose="02020603050405020304" pitchFamily="18" charset="0"/>
                        </a:rPr>
                        <a:t>Як вчитель, я хочу мати можливість генерувати звіти про успішність учнів, щоб мати зручний засіб для комунікації з батьками та адміністрацією школи.</a:t>
                      </a:r>
                      <a:endParaRPr lang="en-US" dirty="0">
                        <a:latin typeface="Corbel" panose="020B050302020402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7575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3903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36717-FE5B-491D-8589-6BB4F9B47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/>
              <a:t>ПІДГОТОВКА БАЗИ ДАНИХ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A2A4B-C7DA-4F5E-9E79-691C94D45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У проекті була використана </a:t>
            </a:r>
            <a:r>
              <a:rPr lang="en-US" dirty="0"/>
              <a:t>PostgreSQL. PostgreSQL (</a:t>
            </a:r>
            <a:r>
              <a:rPr lang="uk-UA" dirty="0"/>
              <a:t>скорочено </a:t>
            </a:r>
            <a:r>
              <a:rPr lang="en-US" dirty="0"/>
              <a:t>Postgres) - </a:t>
            </a:r>
            <a:r>
              <a:rPr lang="uk-UA" dirty="0"/>
              <a:t>це вільна та відкрита реляційна система керування базами даних, яка цінується за свою надійність, гнучкість та масштабованість. </a:t>
            </a:r>
          </a:p>
          <a:p>
            <a:r>
              <a:rPr lang="uk-UA" dirty="0"/>
              <a:t>Після створення таблиць, визначених на </a:t>
            </a:r>
            <a:r>
              <a:rPr lang="en-US" dirty="0"/>
              <a:t>ER-</a:t>
            </a:r>
            <a:r>
              <a:rPr lang="uk-UA" dirty="0"/>
              <a:t>діаграмі, таблиці були заповнені даними. Для цього частково було використано сервіс для генерації даних </a:t>
            </a:r>
            <a:r>
              <a:rPr lang="en-US" dirty="0" err="1"/>
              <a:t>Mockaroo</a:t>
            </a:r>
            <a:r>
              <a:rPr lang="en-US" dirty="0"/>
              <a:t>.</a:t>
            </a:r>
          </a:p>
          <a:p>
            <a:r>
              <a:rPr lang="uk-UA" dirty="0"/>
              <a:t>Приклад заповненої таблиці: </a:t>
            </a:r>
          </a:p>
          <a:p>
            <a:endParaRPr lang="uk-UA" dirty="0"/>
          </a:p>
          <a:p>
            <a:endParaRPr lang="uk-UA" dirty="0"/>
          </a:p>
          <a:p>
            <a:endParaRPr lang="uk-UA" dirty="0"/>
          </a:p>
          <a:p>
            <a:endParaRPr lang="uk-UA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E1D673-BBA8-4832-93C5-48286F1DE90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083775" y="3584218"/>
            <a:ext cx="5767796" cy="2571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457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07830-C14D-488B-BF69-68F0B8533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/>
              <a:t>АРХІТЕКТУРА ПРОЕКТУ</a:t>
            </a:r>
            <a:endParaRPr lang="en-US" b="1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BEE502-3E3F-42B3-AF96-7EDF2142B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/>
              <a:t>Архітектура проекту побудована за шаблоном (</a:t>
            </a:r>
            <a:r>
              <a:rPr lang="uk-UA" dirty="0" err="1"/>
              <a:t>Model-View-Controller</a:t>
            </a:r>
            <a:r>
              <a:rPr lang="uk-UA" dirty="0"/>
              <a:t>), який часто використовується веб-додатках.</a:t>
            </a:r>
            <a:endParaRPr lang="en-US" dirty="0"/>
          </a:p>
          <a:p>
            <a:r>
              <a:rPr lang="uk-UA" dirty="0"/>
              <a:t>Кожен компонент взаємодіє з іншими компонентами за допомогою відповідних інтерфейсів або класів. Наприклад, контролер може викликати методи сервісів, а сервіси в свою чергу використовують репозиторії для доступу до даних. </a:t>
            </a:r>
            <a:r>
              <a:rPr lang="uk-UA" dirty="0" err="1"/>
              <a:t>DTO</a:t>
            </a:r>
            <a:r>
              <a:rPr lang="uk-UA" dirty="0"/>
              <a:t> використовуються для передачі даних між цими компонентами, щоб розділити модель даних (</a:t>
            </a:r>
            <a:r>
              <a:rPr lang="uk-UA" dirty="0" err="1"/>
              <a:t>Entity</a:t>
            </a:r>
            <a:r>
              <a:rPr lang="uk-UA" dirty="0"/>
              <a:t>) та внутрішню логіку додатку від зовнішнього інтерфейсу (</a:t>
            </a:r>
            <a:r>
              <a:rPr lang="uk-UA" dirty="0" err="1"/>
              <a:t>Controller</a:t>
            </a:r>
            <a:r>
              <a:rPr lang="uk-UA" dirty="0"/>
              <a:t>).</a:t>
            </a:r>
          </a:p>
          <a:p>
            <a:endParaRPr lang="uk-UA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uk-UA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uk-UA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uk-UA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39112E-F9D2-414C-8A2E-1AE6BE29EB62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95"/>
          <a:stretch/>
        </p:blipFill>
        <p:spPr bwMode="auto">
          <a:xfrm>
            <a:off x="3378101" y="4378876"/>
            <a:ext cx="4610734" cy="220698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899534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40DF3-9B04-4F39-8A26-205D7E5C5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Oauth</a:t>
            </a:r>
            <a:r>
              <a:rPr lang="en-US" dirty="0"/>
              <a:t>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1D808-4C57-4E06-9597-3022BCDD6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Для підключення системи авторизації OAuth2 був використаний Auth0.</a:t>
            </a:r>
          </a:p>
          <a:p>
            <a:r>
              <a:rPr lang="uk-UA" dirty="0"/>
              <a:t>Auth0 - це платформа для управління ідентифікацією та автентифікацією користувачів у додатках. Auth0 </a:t>
            </a:r>
            <a:r>
              <a:rPr lang="uk-UA" dirty="0" err="1"/>
              <a:t>імплементує</a:t>
            </a:r>
            <a:r>
              <a:rPr lang="uk-UA" dirty="0"/>
              <a:t> </a:t>
            </a:r>
            <a:r>
              <a:rPr lang="uk-UA" dirty="0" err="1"/>
              <a:t>OAuth</a:t>
            </a:r>
            <a:r>
              <a:rPr lang="uk-UA" dirty="0"/>
              <a:t> 2.0 як один із способів авторизації користувачів в додатках.</a:t>
            </a:r>
          </a:p>
          <a:p>
            <a:r>
              <a:rPr lang="uk-UA" dirty="0"/>
              <a:t>У проекті був використаний принцип </a:t>
            </a:r>
            <a:r>
              <a:rPr lang="en-US" dirty="0"/>
              <a:t>Client Credentials Flow</a:t>
            </a:r>
            <a:r>
              <a:rPr lang="uk-UA" dirty="0"/>
              <a:t>: у цьому потоці програма (клієнт) безпосередньо </a:t>
            </a:r>
            <a:r>
              <a:rPr lang="uk-UA" dirty="0" err="1"/>
              <a:t>аутентифікується</a:t>
            </a:r>
            <a:r>
              <a:rPr lang="uk-UA" dirty="0"/>
              <a:t> на сервері авторизації (який надає </a:t>
            </a:r>
            <a:r>
              <a:rPr lang="en-US" dirty="0"/>
              <a:t>Auth0), </a:t>
            </a:r>
            <a:r>
              <a:rPr lang="uk-UA" dirty="0"/>
              <a:t>використовуючи свої облікові дані клієнта для отримання токена доступу.</a:t>
            </a:r>
          </a:p>
          <a:p>
            <a:endParaRPr lang="uk-UA" dirty="0"/>
          </a:p>
          <a:p>
            <a:endParaRPr lang="uk-UA" dirty="0"/>
          </a:p>
          <a:p>
            <a:endParaRPr lang="uk-UA" dirty="0"/>
          </a:p>
          <a:p>
            <a:endParaRPr lang="en-US" dirty="0"/>
          </a:p>
        </p:txBody>
      </p:sp>
      <p:pic>
        <p:nvPicPr>
          <p:cNvPr id="3074" name="Picture 2" descr="Flows - Client Credentials - Authorization sequence diagram(w/Border)">
            <a:extLst>
              <a:ext uri="{FF2B5EF4-FFF2-40B4-BE49-F238E27FC236}">
                <a16:creationId xmlns:a16="http://schemas.microsoft.com/office/drawing/2014/main" id="{0AD58AEA-1A67-4069-96BD-E481C654F8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4734" y="3974095"/>
            <a:ext cx="4356847" cy="2600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6275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B52FD-7118-4397-8028-7181FA878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swagger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0F87D-E41E-431B-A23C-E1ED80C63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701895"/>
            <a:ext cx="11029615" cy="3678303"/>
          </a:xfrm>
        </p:spPr>
        <p:txBody>
          <a:bodyPr/>
          <a:lstStyle/>
          <a:p>
            <a:endParaRPr lang="uk-UA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uk-UA" dirty="0" err="1"/>
              <a:t>Swagger</a:t>
            </a:r>
            <a:r>
              <a:rPr lang="uk-UA" dirty="0"/>
              <a:t> </a:t>
            </a:r>
            <a:r>
              <a:rPr lang="uk-UA" dirty="0" err="1"/>
              <a:t>UI</a:t>
            </a:r>
            <a:r>
              <a:rPr lang="uk-UA" dirty="0"/>
              <a:t> – це інтерактивний веб-інтерфейс, що автоматично генерує документацію </a:t>
            </a:r>
            <a:r>
              <a:rPr lang="uk-UA" dirty="0" err="1"/>
              <a:t>API</a:t>
            </a:r>
            <a:r>
              <a:rPr lang="uk-UA" dirty="0"/>
              <a:t> на основі специфікації </a:t>
            </a:r>
            <a:r>
              <a:rPr lang="uk-UA" dirty="0" err="1"/>
              <a:t>OpenAPI</a:t>
            </a:r>
            <a:r>
              <a:rPr lang="uk-UA" dirty="0"/>
              <a:t>. </a:t>
            </a:r>
          </a:p>
          <a:p>
            <a:r>
              <a:rPr lang="uk-UA" dirty="0"/>
              <a:t>Для підключення </a:t>
            </a:r>
            <a:r>
              <a:rPr lang="uk-UA" dirty="0" err="1"/>
              <a:t>Swagger</a:t>
            </a:r>
            <a:r>
              <a:rPr lang="uk-UA" dirty="0"/>
              <a:t> </a:t>
            </a:r>
            <a:r>
              <a:rPr lang="uk-UA" dirty="0" err="1"/>
              <a:t>UI</a:t>
            </a:r>
            <a:r>
              <a:rPr lang="uk-UA" dirty="0"/>
              <a:t> у проект була використана бібліотека </a:t>
            </a:r>
            <a:r>
              <a:rPr lang="uk-UA" dirty="0" err="1"/>
              <a:t>OpenApi</a:t>
            </a:r>
            <a:endParaRPr lang="uk-UA" dirty="0"/>
          </a:p>
          <a:p>
            <a:r>
              <a:rPr lang="uk-UA" dirty="0"/>
              <a:t>Для всіх контролерів були додані аналогічні анотації: </a:t>
            </a:r>
          </a:p>
          <a:p>
            <a:endParaRPr lang="uk-UA" dirty="0"/>
          </a:p>
          <a:p>
            <a:endParaRPr lang="uk-UA" dirty="0"/>
          </a:p>
          <a:p>
            <a:r>
              <a:rPr lang="uk-UA" dirty="0"/>
              <a:t>У результаті отримали згенеровану документацію</a:t>
            </a:r>
          </a:p>
          <a:p>
            <a:endParaRPr lang="uk-UA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uk-UA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uk-UA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uk-UA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24A35E-F082-4ECA-91F4-18F78D4E5B6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77665" y="4099795"/>
            <a:ext cx="4069977" cy="2280403"/>
          </a:xfrm>
          <a:prstGeom prst="rect">
            <a:avLst/>
          </a:prstGeom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C95AD569-CBD0-4935-A16A-05DB55A04E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9030" y="3273385"/>
            <a:ext cx="3309258" cy="646331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  <a:t>@Operation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description =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Додати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нове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завдання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summary =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Додає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в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систему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нове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завдання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585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549EB-F8C1-40FB-9803-CAAD53D4F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FA7E3-A89A-4E4B-AC1C-6B861C4D3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470675"/>
          </a:xfrm>
        </p:spPr>
        <p:txBody>
          <a:bodyPr/>
          <a:lstStyle/>
          <a:p>
            <a:r>
              <a:rPr lang="uk-UA" dirty="0"/>
              <a:t>Щоб зібрати </a:t>
            </a:r>
            <a:r>
              <a:rPr lang="en-US" dirty="0"/>
              <a:t>Spring Boot </a:t>
            </a:r>
            <a:r>
              <a:rPr lang="uk-UA" dirty="0"/>
              <a:t>додаток у контейнер </a:t>
            </a:r>
            <a:r>
              <a:rPr lang="en-US" dirty="0"/>
              <a:t>Docker, </a:t>
            </a:r>
            <a:r>
              <a:rPr lang="uk-UA" dirty="0"/>
              <a:t>було створено </a:t>
            </a:r>
            <a:r>
              <a:rPr lang="en-US" dirty="0" err="1"/>
              <a:t>Dockerfile</a:t>
            </a:r>
            <a:r>
              <a:rPr lang="en-US" dirty="0"/>
              <a:t>, </a:t>
            </a:r>
            <a:r>
              <a:rPr lang="uk-UA" dirty="0"/>
              <a:t>який описує середовище та інструкції для створення образу </a:t>
            </a:r>
            <a:r>
              <a:rPr lang="en-US" dirty="0"/>
              <a:t>Docker. </a:t>
            </a:r>
            <a:endParaRPr lang="uk-UA" dirty="0"/>
          </a:p>
          <a:p>
            <a:endParaRPr lang="uk-UA" dirty="0"/>
          </a:p>
          <a:p>
            <a:endParaRPr lang="uk-UA" dirty="0"/>
          </a:p>
          <a:p>
            <a:pPr marL="0" indent="0">
              <a:buNone/>
            </a:pPr>
            <a:endParaRPr lang="uk-UA" dirty="0"/>
          </a:p>
          <a:p>
            <a:pPr marL="0" indent="0">
              <a:buNone/>
            </a:pPr>
            <a:endParaRPr lang="uk-UA" dirty="0"/>
          </a:p>
          <a:p>
            <a:pPr marL="0" indent="0">
              <a:buNone/>
            </a:pPr>
            <a:endParaRPr lang="uk-UA" dirty="0"/>
          </a:p>
          <a:p>
            <a:pPr marL="0" indent="0">
              <a:buNone/>
            </a:pPr>
            <a:endParaRPr lang="uk-UA" dirty="0"/>
          </a:p>
          <a:p>
            <a:r>
              <a:rPr lang="uk-UA" dirty="0"/>
              <a:t>За допомогою </a:t>
            </a:r>
            <a:r>
              <a:rPr lang="en-US" dirty="0"/>
              <a:t>Gradle </a:t>
            </a:r>
            <a:r>
              <a:rPr lang="uk-UA" dirty="0"/>
              <a:t>в середовищі розробки </a:t>
            </a:r>
            <a:r>
              <a:rPr lang="en-US" dirty="0" err="1"/>
              <a:t>InteliJIdea</a:t>
            </a:r>
            <a:r>
              <a:rPr lang="en-US" dirty="0"/>
              <a:t> </a:t>
            </a:r>
            <a:r>
              <a:rPr lang="uk-UA" dirty="0"/>
              <a:t>було створено .</a:t>
            </a:r>
            <a:r>
              <a:rPr lang="en-US" dirty="0"/>
              <a:t>jar </a:t>
            </a:r>
            <a:r>
              <a:rPr lang="uk-UA" dirty="0"/>
              <a:t>файл.</a:t>
            </a:r>
          </a:p>
          <a:p>
            <a:r>
              <a:rPr lang="uk-UA" dirty="0"/>
              <a:t>За допомогою команди </a:t>
            </a:r>
            <a:r>
              <a:rPr lang="en-US" dirty="0"/>
              <a:t>docker-compose up </a:t>
            </a:r>
            <a:r>
              <a:rPr lang="uk-UA" dirty="0"/>
              <a:t>проект був зібраний та запущений.</a:t>
            </a:r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9C2A25BF-F306-4553-A5DB-925B05043F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0427" y="3271157"/>
            <a:ext cx="2786743" cy="646331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FROM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openjdk:17-jdk-alpine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ARG </a:t>
            </a:r>
            <a:r>
              <a:rPr kumimoji="0" lang="en-US" altLang="en-US" sz="9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JAR_FILE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=build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/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libs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/*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.jar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COPY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${</a:t>
            </a:r>
            <a:r>
              <a:rPr kumimoji="0" lang="en-US" altLang="en-US" sz="9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JAR_FILE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 eschool-app.jar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ENTRYPOINT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[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"java"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"-jar"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"/eschool-app.jar"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B7270E9A-7FFA-4FB3-A82F-126E38837A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3875" y="2813957"/>
            <a:ext cx="3341914" cy="2585323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services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backend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build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.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container_name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eschool_container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environment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-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SPRING_DATASOURCE_URL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jdbc:postgresql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://db:5432/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eschool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-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SPRING_DATASOURCE_USERNAME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postgres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-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SPRING_DATASOURCE_PASSWORD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=12345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depends_on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-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db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db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image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postgres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container_name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db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environment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-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POSTGRES_DB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eschool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-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POSTGRES_USER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postgres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-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POSTGRES_PASSWORD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=12345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252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34E24-AAC5-43F7-A48A-4E05CA3F8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/>
              <a:t>ТЕСТИ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7D3FB-8B43-4059-B778-36A7BDEE3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Проект </a:t>
            </a:r>
            <a:r>
              <a:rPr lang="ru-RU" dirty="0" err="1"/>
              <a:t>був</a:t>
            </a:r>
            <a:r>
              <a:rPr lang="ru-RU" dirty="0"/>
              <a:t> </a:t>
            </a:r>
            <a:r>
              <a:rPr lang="ru-RU" dirty="0" err="1"/>
              <a:t>покритий</a:t>
            </a:r>
            <a:r>
              <a:rPr lang="ru-RU" dirty="0"/>
              <a:t> </a:t>
            </a:r>
            <a:r>
              <a:rPr lang="ru-RU" dirty="0" err="1"/>
              <a:t>unit</a:t>
            </a:r>
            <a:r>
              <a:rPr lang="ru-RU" dirty="0"/>
              <a:t> та </a:t>
            </a:r>
            <a:r>
              <a:rPr lang="ru-RU" dirty="0" err="1"/>
              <a:t>інтеграційними</a:t>
            </a:r>
            <a:r>
              <a:rPr lang="ru-RU" dirty="0"/>
              <a:t> тестами.</a:t>
            </a:r>
          </a:p>
          <a:p>
            <a:r>
              <a:rPr lang="en-US" dirty="0">
                <a:latin typeface="Book Antiqua" panose="02040602050305030304" pitchFamily="18" charset="0"/>
              </a:rPr>
              <a:t>Unit-</a:t>
            </a:r>
            <a:r>
              <a:rPr lang="uk-UA" dirty="0"/>
              <a:t>тести</a:t>
            </a:r>
            <a:br>
              <a:rPr lang="uk-UA" dirty="0"/>
            </a:br>
            <a:r>
              <a:rPr lang="uk-UA" dirty="0"/>
              <a:t>Мета: Перевірка окремих модулів або компонентів системи на правильність їхньої роботи.</a:t>
            </a:r>
            <a:br>
              <a:rPr lang="uk-UA" dirty="0"/>
            </a:br>
            <a:r>
              <a:rPr lang="uk-UA" dirty="0"/>
              <a:t>Інструменти: Використовувалися такі інструменти, як </a:t>
            </a:r>
            <a:r>
              <a:rPr lang="en-US" dirty="0"/>
              <a:t>JUnit </a:t>
            </a:r>
            <a:r>
              <a:rPr lang="uk-UA" dirty="0"/>
              <a:t>та </a:t>
            </a:r>
            <a:r>
              <a:rPr lang="en-US" dirty="0"/>
              <a:t>Mockito, </a:t>
            </a:r>
            <a:r>
              <a:rPr lang="uk-UA" dirty="0"/>
              <a:t>для створення та виконання </a:t>
            </a:r>
            <a:r>
              <a:rPr lang="en-US" dirty="0"/>
              <a:t>unit </a:t>
            </a:r>
            <a:r>
              <a:rPr lang="uk-UA" dirty="0"/>
              <a:t>тестів.</a:t>
            </a:r>
          </a:p>
          <a:p>
            <a:r>
              <a:rPr lang="uk-UA" dirty="0"/>
              <a:t>Інтеграційні тести</a:t>
            </a:r>
            <a:br>
              <a:rPr lang="uk-UA" dirty="0"/>
            </a:br>
            <a:r>
              <a:rPr lang="uk-UA" dirty="0"/>
              <a:t>Мета: Перевірка взаємодії між різними модулями системи та інтеграція з зовнішніми сервісами.</a:t>
            </a:r>
            <a:br>
              <a:rPr lang="uk-UA" dirty="0"/>
            </a:br>
            <a:r>
              <a:rPr lang="uk-UA" dirty="0"/>
              <a:t>Інструменти: Для інтеграційних тестів використовувалися </a:t>
            </a:r>
            <a:r>
              <a:rPr lang="en-US" dirty="0"/>
              <a:t>Spring Boot Test</a:t>
            </a:r>
            <a:r>
              <a:rPr lang="uk-UA" dirty="0"/>
              <a:t>, </a:t>
            </a:r>
            <a:r>
              <a:rPr lang="en-US" dirty="0" err="1"/>
              <a:t>MockMvc</a:t>
            </a:r>
            <a:r>
              <a:rPr lang="en-US" dirty="0"/>
              <a:t>, Mockito</a:t>
            </a:r>
          </a:p>
        </p:txBody>
      </p:sp>
    </p:spTree>
    <p:extLst>
      <p:ext uri="{BB962C8B-B14F-4D97-AF65-F5344CB8AC3E}">
        <p14:creationId xmlns:p14="http://schemas.microsoft.com/office/powerpoint/2010/main" val="15077704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256</TotalTime>
  <Words>744</Words>
  <Application>Microsoft Office PowerPoint</Application>
  <PresentationFormat>Широкоэкранный</PresentationFormat>
  <Paragraphs>64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7" baseType="lpstr">
      <vt:lpstr>Arial</vt:lpstr>
      <vt:lpstr>Book Antiqua</vt:lpstr>
      <vt:lpstr>Calibri</vt:lpstr>
      <vt:lpstr>Century Gothic</vt:lpstr>
      <vt:lpstr>Corbel</vt:lpstr>
      <vt:lpstr>JetBrains Mono</vt:lpstr>
      <vt:lpstr>Times New Roman</vt:lpstr>
      <vt:lpstr>Wingdings 3</vt:lpstr>
      <vt:lpstr>Ион</vt:lpstr>
      <vt:lpstr>Тема: Електронний журнал для вчителів</vt:lpstr>
      <vt:lpstr>User Stories</vt:lpstr>
      <vt:lpstr>ПІДГОТОВКА БАЗИ ДАНИХ</vt:lpstr>
      <vt:lpstr>АРХІТЕКТУРА ПРОЕКТУ</vt:lpstr>
      <vt:lpstr>Oauth 2</vt:lpstr>
      <vt:lpstr>swagger</vt:lpstr>
      <vt:lpstr>DOCKER</vt:lpstr>
      <vt:lpstr>ТЕСТИ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Тема: Електронний журнал для вчителів</dc:title>
  <dc:creator>Yuliia Maksymenko</dc:creator>
  <cp:lastModifiedBy>Денис</cp:lastModifiedBy>
  <cp:revision>11</cp:revision>
  <dcterms:created xsi:type="dcterms:W3CDTF">2024-06-03T13:28:47Z</dcterms:created>
  <dcterms:modified xsi:type="dcterms:W3CDTF">2024-06-17T18:08:41Z</dcterms:modified>
</cp:coreProperties>
</file>