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8" r:id="rId5"/>
    <p:sldId id="269" r:id="rId6"/>
    <p:sldId id="267" r:id="rId7"/>
    <p:sldId id="263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LXCi2xzwYIu7mtcaP3XMrN/gI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68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0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57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00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05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Kxaiax6Ks&amp;ab_channel=NyistMila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95oPWh_I5E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hu-HU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</a:t>
            </a:r>
            <a:r>
              <a:rPr lang="hu-HU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hu-HU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Duckietown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9" name="Google Shape;99;p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A </a:t>
            </a:r>
            <a:r>
              <a:rPr lang="hu-HU" b="1" dirty="0" err="1"/>
              <a:t>TescosTesla</a:t>
            </a:r>
            <a:r>
              <a:rPr lang="hu-HU" dirty="0"/>
              <a:t> csapata által: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000" i="1" dirty="0"/>
              <a:t>Marcell Dancsó</a:t>
            </a:r>
            <a:endParaRPr sz="2000"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000" i="1" dirty="0"/>
              <a:t>Milán </a:t>
            </a:r>
            <a:r>
              <a:rPr lang="hu-HU" sz="2000" i="1" dirty="0" err="1"/>
              <a:t>Konor</a:t>
            </a:r>
            <a:r>
              <a:rPr lang="hu-HU" sz="2000" i="1" dirty="0"/>
              <a:t> </a:t>
            </a:r>
            <a:r>
              <a:rPr lang="hu-HU" sz="2000" i="1" dirty="0" err="1"/>
              <a:t>Nyist</a:t>
            </a:r>
            <a:endParaRPr sz="2000"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000" i="1" dirty="0"/>
              <a:t>Dániel Veress</a:t>
            </a:r>
            <a:endParaRPr sz="2000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Bevezető</a:t>
            </a:r>
            <a:endParaRPr sz="5400" dirty="0"/>
          </a:p>
        </p:txBody>
      </p:sp>
      <p:grpSp>
        <p:nvGrpSpPr>
          <p:cNvPr id="109" name="Google Shape;109;p2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Egy modell tanítása és önvezetés elérése a </a:t>
            </a:r>
            <a:r>
              <a:rPr lang="hu-HU" sz="2400" dirty="0" err="1"/>
              <a:t>Duckietown</a:t>
            </a:r>
            <a:r>
              <a:rPr lang="hu-HU" sz="2400" dirty="0"/>
              <a:t> szimulációs környezetben.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 err="1"/>
              <a:t>Duckietown</a:t>
            </a:r>
            <a:r>
              <a:rPr lang="hu-HU" sz="2400" dirty="0"/>
              <a:t> szimulációs környezet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Cél eléréséhez: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Környezet megismerése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Adatok gyűjtése és előkészítése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Modellek tanítása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hu-HU" dirty="0"/>
              <a:t>Modellek </a:t>
            </a:r>
            <a:r>
              <a:rPr lang="hu-HU" dirty="0" err="1"/>
              <a:t>kiértékélése</a:t>
            </a:r>
            <a:endParaRPr lang="hu-HU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Elértük az önvezetést? </a:t>
            </a:r>
            <a:endParaRPr sz="2400" dirty="0"/>
          </a:p>
        </p:txBody>
      </p:sp>
      <p:sp>
        <p:nvSpPr>
          <p:cNvPr id="114" name="Google Shape;114;p2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849687" y="327950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3423" y="1203642"/>
            <a:ext cx="4397433" cy="12752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 descr="A picture containing roa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3423" y="3875291"/>
            <a:ext cx="4395569" cy="218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614649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Adatok</a:t>
            </a:r>
            <a:endParaRPr sz="54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 err="1">
                <a:solidFill>
                  <a:schemeClr val="dk1"/>
                </a:solidFill>
              </a:rPr>
              <a:t>Adatok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gyűjtése</a:t>
            </a: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>
                <a:solidFill>
                  <a:schemeClr val="dk1"/>
                </a:solidFill>
              </a:rPr>
              <a:t>Előfeldolgozás</a:t>
            </a: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Splitting the data</a:t>
            </a:r>
            <a:endParaRPr lang="en-US" sz="2400"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BFC8AA62-9155-85DD-14B9-B3E769D85506}"/>
              </a:ext>
            </a:extLst>
          </p:cNvPr>
          <p:cNvGrpSpPr/>
          <p:nvPr/>
        </p:nvGrpSpPr>
        <p:grpSpPr>
          <a:xfrm>
            <a:off x="3244646" y="2151253"/>
            <a:ext cx="8570364" cy="4610087"/>
            <a:chOff x="3221471" y="1455174"/>
            <a:chExt cx="8755990" cy="5289305"/>
          </a:xfrm>
        </p:grpSpPr>
        <p:sp>
          <p:nvSpPr>
            <p:cNvPr id="30" name="Google Shape;174;p6">
              <a:extLst>
                <a:ext uri="{FF2B5EF4-FFF2-40B4-BE49-F238E27FC236}">
                  <a16:creationId xmlns:a16="http://schemas.microsoft.com/office/drawing/2014/main" id="{E2DB8A2B-726E-86B8-ADA7-F982E3E6377D}"/>
                </a:ext>
              </a:extLst>
            </p:cNvPr>
            <p:cNvSpPr/>
            <p:nvPr/>
          </p:nvSpPr>
          <p:spPr>
            <a:xfrm>
              <a:off x="3221471" y="1455174"/>
              <a:ext cx="8607233" cy="52889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139700" dist="1270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0FA22F10-76E6-3DD8-9241-9E94E450FF30}"/>
                </a:ext>
              </a:extLst>
            </p:cNvPr>
            <p:cNvGrpSpPr/>
            <p:nvPr/>
          </p:nvGrpSpPr>
          <p:grpSpPr>
            <a:xfrm>
              <a:off x="3385021" y="1657708"/>
              <a:ext cx="8592440" cy="5086771"/>
              <a:chOff x="3385021" y="1657708"/>
              <a:chExt cx="8592440" cy="5086771"/>
            </a:xfrm>
          </p:grpSpPr>
          <p:grpSp>
            <p:nvGrpSpPr>
              <p:cNvPr id="31" name="Csoportba foglalás 30">
                <a:extLst>
                  <a:ext uri="{FF2B5EF4-FFF2-40B4-BE49-F238E27FC236}">
                    <a16:creationId xmlns:a16="http://schemas.microsoft.com/office/drawing/2014/main" id="{D2626436-0DD3-312B-E2AC-7B44560B0790}"/>
                  </a:ext>
                </a:extLst>
              </p:cNvPr>
              <p:cNvGrpSpPr/>
              <p:nvPr/>
            </p:nvGrpSpPr>
            <p:grpSpPr>
              <a:xfrm>
                <a:off x="3385021" y="4925699"/>
                <a:ext cx="8592440" cy="1818780"/>
                <a:chOff x="589560" y="4849650"/>
                <a:chExt cx="8592440" cy="1746862"/>
              </a:xfrm>
            </p:grpSpPr>
            <p:sp>
              <p:nvSpPr>
                <p:cNvPr id="12" name="Google Shape;133;p3">
                  <a:extLst>
                    <a:ext uri="{FF2B5EF4-FFF2-40B4-BE49-F238E27FC236}">
                      <a16:creationId xmlns:a16="http://schemas.microsoft.com/office/drawing/2014/main" id="{660CE0FC-A80B-94B0-DC72-C8502ED8567C}"/>
                    </a:ext>
                  </a:extLst>
                </p:cNvPr>
                <p:cNvSpPr txBox="1"/>
                <p:nvPr/>
              </p:nvSpPr>
              <p:spPr>
                <a:xfrm>
                  <a:off x="1231237" y="6075451"/>
                  <a:ext cx="1077002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Normal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Google Shape;134;p3">
                  <a:extLst>
                    <a:ext uri="{FF2B5EF4-FFF2-40B4-BE49-F238E27FC236}">
                      <a16:creationId xmlns:a16="http://schemas.microsoft.com/office/drawing/2014/main" id="{A07B2D52-81DB-F4C2-2D8D-76B7E8B193CC}"/>
                    </a:ext>
                  </a:extLst>
                </p:cNvPr>
                <p:cNvSpPr txBox="1"/>
                <p:nvPr/>
              </p:nvSpPr>
              <p:spPr>
                <a:xfrm>
                  <a:off x="2847319" y="6075451"/>
                  <a:ext cx="1688176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Scale</a:t>
                  </a:r>
                  <a:r>
                    <a:rPr lang="hu-HU" i="1" dirty="0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 down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Google Shape;135;p3">
                  <a:extLst>
                    <a:ext uri="{FF2B5EF4-FFF2-40B4-BE49-F238E27FC236}">
                      <a16:creationId xmlns:a16="http://schemas.microsoft.com/office/drawing/2014/main" id="{CD3ACE93-5B4D-0AFA-4563-C09613E707F8}"/>
                    </a:ext>
                  </a:extLst>
                </p:cNvPr>
                <p:cNvSpPr txBox="1"/>
                <p:nvPr/>
              </p:nvSpPr>
              <p:spPr>
                <a:xfrm>
                  <a:off x="4606172" y="6075451"/>
                  <a:ext cx="983632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>
                    <a:lnSpc>
                      <a:spcPct val="90000"/>
                    </a:lnSpc>
                    <a:buClr>
                      <a:schemeClr val="dk1"/>
                    </a:buClr>
                    <a:buSzPts val="2800"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crop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Google Shape;136;p3">
                  <a:extLst>
                    <a:ext uri="{FF2B5EF4-FFF2-40B4-BE49-F238E27FC236}">
                      <a16:creationId xmlns:a16="http://schemas.microsoft.com/office/drawing/2014/main" id="{3082BF4B-8C8A-52CB-A278-7474BAE144CC}"/>
                    </a:ext>
                  </a:extLst>
                </p:cNvPr>
                <p:cNvSpPr txBox="1"/>
                <p:nvPr/>
              </p:nvSpPr>
              <p:spPr>
                <a:xfrm>
                  <a:off x="6174475" y="6075451"/>
                  <a:ext cx="1154636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lnSpc>
                      <a:spcPct val="90000"/>
                    </a:lnSpc>
                    <a:buClr>
                      <a:schemeClr val="dk1"/>
                    </a:buClr>
                    <a:buSzPts val="2800"/>
                    <a:defRPr i="1">
                      <a:latin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hu-HU" dirty="0">
                      <a:sym typeface="Calibri"/>
                    </a:rPr>
                    <a:t>B&amp;W</a:t>
                  </a:r>
                  <a:endParaRPr dirty="0"/>
                </a:p>
              </p:txBody>
            </p:sp>
            <p:sp>
              <p:nvSpPr>
                <p:cNvPr id="16" name="Google Shape;137;p3">
                  <a:extLst>
                    <a:ext uri="{FF2B5EF4-FFF2-40B4-BE49-F238E27FC236}">
                      <a16:creationId xmlns:a16="http://schemas.microsoft.com/office/drawing/2014/main" id="{F6BBB39F-6CE0-8529-CF0C-6345626C485E}"/>
                    </a:ext>
                  </a:extLst>
                </p:cNvPr>
                <p:cNvSpPr txBox="1"/>
                <p:nvPr/>
              </p:nvSpPr>
              <p:spPr>
                <a:xfrm>
                  <a:off x="7812213" y="6075451"/>
                  <a:ext cx="1369787" cy="521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b" anchorCtr="0">
                  <a:normAutofit/>
                </a:bodyPr>
                <a:lstStyle/>
                <a:p>
                  <a:pPr>
                    <a:lnSpc>
                      <a:spcPct val="90000"/>
                    </a:lnSpc>
                    <a:buClr>
                      <a:schemeClr val="dk1"/>
                    </a:buClr>
                    <a:buSzPts val="2800"/>
                  </a:pPr>
                  <a:r>
                    <a:rPr lang="hu-HU" i="1" dirty="0" err="1">
                      <a:latin typeface="Calibri" panose="020F0502020204030204" pitchFamily="34" charset="0"/>
                      <a:cs typeface="Calibri" panose="020F0502020204030204" pitchFamily="34" charset="0"/>
                      <a:sym typeface="Calibri"/>
                    </a:rPr>
                    <a:t>Binarize</a:t>
                  </a:r>
                  <a:endParaRPr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3" name="Csoportba foglalás 22">
                  <a:extLst>
                    <a:ext uri="{FF2B5EF4-FFF2-40B4-BE49-F238E27FC236}">
                      <a16:creationId xmlns:a16="http://schemas.microsoft.com/office/drawing/2014/main" id="{89067523-485B-5502-238D-224CA01008A3}"/>
                    </a:ext>
                  </a:extLst>
                </p:cNvPr>
                <p:cNvGrpSpPr/>
                <p:nvPr/>
              </p:nvGrpSpPr>
              <p:grpSpPr>
                <a:xfrm>
                  <a:off x="589560" y="4849650"/>
                  <a:ext cx="8248965" cy="1453896"/>
                  <a:chOff x="3799421" y="4309395"/>
                  <a:chExt cx="8248965" cy="1453896"/>
                </a:xfrm>
              </p:grpSpPr>
              <p:pic>
                <p:nvPicPr>
                  <p:cNvPr id="24" name="Kép 23">
                    <a:extLst>
                      <a:ext uri="{FF2B5EF4-FFF2-40B4-BE49-F238E27FC236}">
                        <a16:creationId xmlns:a16="http://schemas.microsoft.com/office/drawing/2014/main" id="{900F27CA-19AE-6212-43A8-FAD5026571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1784"/>
                  <a:stretch/>
                </p:blipFill>
                <p:spPr>
                  <a:xfrm>
                    <a:off x="3799421" y="4309395"/>
                    <a:ext cx="1940270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5" name="Kép 24">
                    <a:extLst>
                      <a:ext uri="{FF2B5EF4-FFF2-40B4-BE49-F238E27FC236}">
                        <a16:creationId xmlns:a16="http://schemas.microsoft.com/office/drawing/2014/main" id="{5423B6F7-2E1F-BE2C-91AA-7DB4DB2AE0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05940" y="4309395"/>
                    <a:ext cx="1084578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6" name="Kép 25">
                    <a:extLst>
                      <a:ext uri="{FF2B5EF4-FFF2-40B4-BE49-F238E27FC236}">
                        <a16:creationId xmlns:a16="http://schemas.microsoft.com/office/drawing/2014/main" id="{9C8F4897-CB33-8E56-A1FD-AE61E6492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356766" y="4309395"/>
                    <a:ext cx="1393817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7" name="Kép 26">
                    <a:extLst>
                      <a:ext uri="{FF2B5EF4-FFF2-40B4-BE49-F238E27FC236}">
                        <a16:creationId xmlns:a16="http://schemas.microsoft.com/office/drawing/2014/main" id="{188C0F4A-AD15-086D-A938-476F736E12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016832" y="4309395"/>
                    <a:ext cx="1371489" cy="1453896"/>
                  </a:xfrm>
                  <a:prstGeom prst="rect">
                    <a:avLst/>
                  </a:prstGeom>
                </p:spPr>
              </p:pic>
              <p:pic>
                <p:nvPicPr>
                  <p:cNvPr id="28" name="Kép 27">
                    <a:extLst>
                      <a:ext uri="{FF2B5EF4-FFF2-40B4-BE49-F238E27FC236}">
                        <a16:creationId xmlns:a16="http://schemas.microsoft.com/office/drawing/2014/main" id="{FB4CF934-0F88-E7F3-9F21-0A907E3512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654569" y="4309395"/>
                    <a:ext cx="1393817" cy="145389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D4D83EF2-FCF3-43C0-663A-B31445144559}"/>
                  </a:ext>
                </a:extLst>
              </p:cNvPr>
              <p:cNvGrpSpPr/>
              <p:nvPr/>
            </p:nvGrpSpPr>
            <p:grpSpPr>
              <a:xfrm>
                <a:off x="3387623" y="1657708"/>
                <a:ext cx="8246363" cy="1535717"/>
                <a:chOff x="3810627" y="898563"/>
                <a:chExt cx="8246363" cy="1474992"/>
              </a:xfrm>
            </p:grpSpPr>
            <p:pic>
              <p:nvPicPr>
                <p:cNvPr id="3" name="Google Shape;127;p3">
                  <a:extLst>
                    <a:ext uri="{FF2B5EF4-FFF2-40B4-BE49-F238E27FC236}">
                      <a16:creationId xmlns:a16="http://schemas.microsoft.com/office/drawing/2014/main" id="{86167608-C293-745D-6D71-C7910F5C094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9038362" y="898563"/>
                  <a:ext cx="1371489" cy="1468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" name="Google Shape;129;p3">
                  <a:extLst>
                    <a:ext uri="{FF2B5EF4-FFF2-40B4-BE49-F238E27FC236}">
                      <a16:creationId xmlns:a16="http://schemas.microsoft.com/office/drawing/2014/main" id="{AC2B0DD3-5732-B196-F6F0-A01924002C5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0682555" y="898563"/>
                  <a:ext cx="1374435" cy="14688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30;p3">
                  <a:extLst>
                    <a:ext uri="{FF2B5EF4-FFF2-40B4-BE49-F238E27FC236}">
                      <a16:creationId xmlns:a16="http://schemas.microsoft.com/office/drawing/2014/main" id="{91EDBF7F-3A36-D535-3577-2505351A4A0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7413706" y="898563"/>
                  <a:ext cx="1351952" cy="14637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31;p3">
                  <a:extLst>
                    <a:ext uri="{FF2B5EF4-FFF2-40B4-BE49-F238E27FC236}">
                      <a16:creationId xmlns:a16="http://schemas.microsoft.com/office/drawing/2014/main" id="{693387B3-8FA0-54D4-54F8-80D42F8C5F5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048151" y="898563"/>
                  <a:ext cx="1092851" cy="1474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" name="Google Shape;132;p3">
                  <a:extLst>
                    <a:ext uri="{FF2B5EF4-FFF2-40B4-BE49-F238E27FC236}">
                      <a16:creationId xmlns:a16="http://schemas.microsoft.com/office/drawing/2014/main" id="{484CB6A4-75DB-9C5D-F75D-8CBF7AFBFC4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3810627" y="898563"/>
                  <a:ext cx="1964820" cy="14637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" name="Csoportba foglalás 7">
                <a:extLst>
                  <a:ext uri="{FF2B5EF4-FFF2-40B4-BE49-F238E27FC236}">
                    <a16:creationId xmlns:a16="http://schemas.microsoft.com/office/drawing/2014/main" id="{8DA2E1A3-4C74-805F-B16E-D99E4BF565F0}"/>
                  </a:ext>
                </a:extLst>
              </p:cNvPr>
              <p:cNvGrpSpPr/>
              <p:nvPr/>
            </p:nvGrpSpPr>
            <p:grpSpPr>
              <a:xfrm>
                <a:off x="3385021" y="3325983"/>
                <a:ext cx="8241716" cy="1453896"/>
                <a:chOff x="3810627" y="2611438"/>
                <a:chExt cx="8241716" cy="1453896"/>
              </a:xfrm>
            </p:grpSpPr>
            <p:pic>
              <p:nvPicPr>
                <p:cNvPr id="9" name="Kép 8">
                  <a:extLst>
                    <a:ext uri="{FF2B5EF4-FFF2-40B4-BE49-F238E27FC236}">
                      <a16:creationId xmlns:a16="http://schemas.microsoft.com/office/drawing/2014/main" id="{1175EF5A-A4EC-BF9C-486A-1EF0F5789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0627" y="2611438"/>
                  <a:ext cx="1930435" cy="1449898"/>
                </a:xfrm>
                <a:prstGeom prst="rect">
                  <a:avLst/>
                </a:prstGeom>
              </p:spPr>
            </p:pic>
            <p:pic>
              <p:nvPicPr>
                <p:cNvPr id="10" name="Kép 9">
                  <a:extLst>
                    <a:ext uri="{FF2B5EF4-FFF2-40B4-BE49-F238E27FC236}">
                      <a16:creationId xmlns:a16="http://schemas.microsoft.com/office/drawing/2014/main" id="{A211DC2C-3D9C-3CAF-21D0-7BDB59069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98312" y="2611438"/>
                  <a:ext cx="1106837" cy="1453896"/>
                </a:xfrm>
                <a:prstGeom prst="rect">
                  <a:avLst/>
                </a:prstGeom>
              </p:spPr>
            </p:pic>
            <p:pic>
              <p:nvPicPr>
                <p:cNvPr id="11" name="Kép 10">
                  <a:extLst>
                    <a:ext uri="{FF2B5EF4-FFF2-40B4-BE49-F238E27FC236}">
                      <a16:creationId xmlns:a16="http://schemas.microsoft.com/office/drawing/2014/main" id="{E86FE5C3-6FA7-845C-61C1-D5033AEA03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2399" y="2611438"/>
                  <a:ext cx="1393817" cy="1453896"/>
                </a:xfrm>
                <a:prstGeom prst="rect">
                  <a:avLst/>
                </a:prstGeom>
              </p:spPr>
            </p:pic>
            <p:pic>
              <p:nvPicPr>
                <p:cNvPr id="17" name="Kép 16">
                  <a:extLst>
                    <a:ext uri="{FF2B5EF4-FFF2-40B4-BE49-F238E27FC236}">
                      <a16:creationId xmlns:a16="http://schemas.microsoft.com/office/drawing/2014/main" id="{82A6D0AF-3AD8-F47C-6359-AE164D91F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13466" y="2611438"/>
                  <a:ext cx="1411841" cy="1453896"/>
                </a:xfrm>
                <a:prstGeom prst="rect">
                  <a:avLst/>
                </a:prstGeom>
              </p:spPr>
            </p:pic>
            <p:pic>
              <p:nvPicPr>
                <p:cNvPr id="18" name="Kép 17">
                  <a:extLst>
                    <a:ext uri="{FF2B5EF4-FFF2-40B4-BE49-F238E27FC236}">
                      <a16:creationId xmlns:a16="http://schemas.microsoft.com/office/drawing/2014/main" id="{6A2C2085-527F-A775-4586-5016D1AF6E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82556" y="2611438"/>
                  <a:ext cx="1369787" cy="145389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47011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614649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Rendszerterv</a:t>
            </a:r>
            <a:endParaRPr sz="54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Reinforcement learning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PPO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DQN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Imitation learning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2000" dirty="0" err="1"/>
              <a:t>Regression</a:t>
            </a:r>
            <a:endParaRPr lang="hu-HU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2000" dirty="0" err="1"/>
              <a:t>Classification</a:t>
            </a:r>
            <a:endParaRPr lang="en-US" sz="2000"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18825A-008C-B026-6E84-FFBE3EBFA122}"/>
              </a:ext>
            </a:extLst>
          </p:cNvPr>
          <p:cNvSpPr txBox="1"/>
          <p:nvPr/>
        </p:nvSpPr>
        <p:spPr>
          <a:xfrm>
            <a:off x="6621680" y="5499790"/>
            <a:ext cx="482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Alap hálózat az Imitation </a:t>
            </a:r>
            <a:r>
              <a:rPr lang="hu-HU" i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learning-hez</a:t>
            </a:r>
            <a:r>
              <a:rPr lang="hu-HU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145C1B6F-2EBA-9F3F-9838-502CDD48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80" y="1402864"/>
            <a:ext cx="4823155" cy="4051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74978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614649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4000" dirty="0"/>
              <a:t>Tanítás, </a:t>
            </a:r>
            <a:r>
              <a:rPr lang="hu-HU" sz="4000" dirty="0" err="1"/>
              <a:t>Hiperparaméterek</a:t>
            </a:r>
            <a:r>
              <a:rPr lang="hu-HU" sz="4000" dirty="0"/>
              <a:t>, Nehézségek és megoldásuk</a:t>
            </a:r>
            <a:endParaRPr sz="40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Imitation learning:</a:t>
            </a:r>
            <a:endParaRPr lang="hu-HU" sz="2400" dirty="0"/>
          </a:p>
          <a:p>
            <a:pPr marL="685800" lvl="1" indent="-228600">
              <a:spcBef>
                <a:spcPts val="1000"/>
              </a:spcBef>
              <a:buSzPts val="2400"/>
            </a:pPr>
            <a:r>
              <a:rPr lang="hu-HU" sz="2000" dirty="0" err="1"/>
              <a:t>Keras-tuner</a:t>
            </a:r>
            <a:endParaRPr lang="hu-HU" sz="2000" dirty="0"/>
          </a:p>
          <a:p>
            <a:pPr marL="1143000" lvl="2" indent="-228600">
              <a:spcBef>
                <a:spcPts val="1000"/>
              </a:spcBef>
              <a:buSzPts val="2400"/>
            </a:pPr>
            <a:r>
              <a:rPr lang="en-US" sz="1600" dirty="0" err="1"/>
              <a:t>Randomsearch</a:t>
            </a:r>
            <a:endParaRPr lang="en-US" sz="1600" dirty="0"/>
          </a:p>
          <a:p>
            <a:pPr marL="1143000" lvl="2" indent="-228600">
              <a:buSzPts val="2400"/>
            </a:pPr>
            <a:r>
              <a:rPr lang="en-US" sz="1600" dirty="0"/>
              <a:t>Hyperband</a:t>
            </a:r>
            <a:endParaRPr lang="hu-HU" sz="1600" dirty="0"/>
          </a:p>
          <a:p>
            <a:pPr marL="685800" lvl="1" indent="-228600">
              <a:spcBef>
                <a:spcPts val="1000"/>
              </a:spcBef>
              <a:buSzPts val="2400"/>
            </a:pPr>
            <a:r>
              <a:rPr lang="hu-HU" sz="2000" dirty="0" err="1"/>
              <a:t>Collabos</a:t>
            </a:r>
            <a:r>
              <a:rPr lang="hu-HU" sz="2000" dirty="0"/>
              <a:t> limitek</a:t>
            </a: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Reinforcement learning: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 dirty="0"/>
              <a:t>Kézi optimalizálás (DQN)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 dirty="0"/>
              <a:t>Hardveres nehézségek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hu-HU"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982AFAFE-3ECC-EE03-30E8-0066F4437E0D}"/>
              </a:ext>
            </a:extLst>
          </p:cNvPr>
          <p:cNvGrpSpPr/>
          <p:nvPr/>
        </p:nvGrpSpPr>
        <p:grpSpPr>
          <a:xfrm>
            <a:off x="6849686" y="467455"/>
            <a:ext cx="2789614" cy="1798160"/>
            <a:chOff x="7236982" y="477902"/>
            <a:chExt cx="4184072" cy="2697015"/>
          </a:xfrm>
        </p:grpSpPr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C2D8A94B-8C85-522C-B8DA-82C3406256A1}"/>
                </a:ext>
              </a:extLst>
            </p:cNvPr>
            <p:cNvSpPr txBox="1"/>
            <p:nvPr/>
          </p:nvSpPr>
          <p:spPr>
            <a:xfrm>
              <a:off x="7236982" y="2867140"/>
              <a:ext cx="418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Kézzel optimalizált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hu-HU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D53B34B7-73F6-A1C3-EF58-E98E18A1A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4731" y="477902"/>
              <a:ext cx="3408574" cy="2389238"/>
            </a:xfrm>
            <a:prstGeom prst="rect">
              <a:avLst/>
            </a:prstGeom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9C6A6C5-CAE1-52D7-AE9B-D080ED6264E9}"/>
              </a:ext>
            </a:extLst>
          </p:cNvPr>
          <p:cNvGrpSpPr/>
          <p:nvPr/>
        </p:nvGrpSpPr>
        <p:grpSpPr>
          <a:xfrm>
            <a:off x="8927184" y="1179649"/>
            <a:ext cx="3016403" cy="1985973"/>
            <a:chOff x="7198812" y="3630661"/>
            <a:chExt cx="4184072" cy="2754756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1A18825A-008C-B026-6E84-FFBE3EBFA122}"/>
                </a:ext>
              </a:extLst>
            </p:cNvPr>
            <p:cNvSpPr txBox="1"/>
            <p:nvPr/>
          </p:nvSpPr>
          <p:spPr>
            <a:xfrm>
              <a:off x="7198812" y="6077640"/>
              <a:ext cx="4184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Algoritmikus optimalizáció</a:t>
              </a:r>
            </a:p>
          </p:txBody>
        </p: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66F4CF02-970E-2120-4D79-389DC318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9060" y="3630661"/>
              <a:ext cx="3143577" cy="2403331"/>
            </a:xfrm>
            <a:prstGeom prst="rect">
              <a:avLst/>
            </a:prstGeom>
          </p:spPr>
        </p:pic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378BC132-3EB7-A6F9-C0FD-55E5F0BD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32" y="3826938"/>
            <a:ext cx="2260626" cy="2280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04E8BBA-12D0-AF14-1A0E-F31FF0917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271" y="5439665"/>
            <a:ext cx="4133010" cy="887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464E1DE-D92C-E5ED-9BF5-93331E5A6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036" y="3597849"/>
            <a:ext cx="443235" cy="2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8794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hu-HU" sz="5400" dirty="0"/>
              <a:t>Eredmények</a:t>
            </a:r>
            <a:endParaRPr sz="5400"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9" name="Google Shape;169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/>
              <a:t>PPO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/>
              <a:t>DQN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400" dirty="0"/>
              <a:t>Imitation </a:t>
            </a:r>
            <a:r>
              <a:rPr lang="hu-HU" sz="2400" dirty="0" err="1"/>
              <a:t>learning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 err="1"/>
              <a:t>Regression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hu-HU" dirty="0" err="1"/>
              <a:t>Classification</a:t>
            </a:r>
            <a:endParaRPr dirty="0"/>
          </a:p>
        </p:txBody>
      </p:sp>
      <p:sp>
        <p:nvSpPr>
          <p:cNvPr id="173" name="Google Shape;173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551851" y="357447"/>
            <a:ext cx="5143324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576408" y="3505479"/>
            <a:ext cx="5118767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668C536C-853A-6611-6577-C6E97D1E8220}"/>
              </a:ext>
            </a:extLst>
          </p:cNvPr>
          <p:cNvGrpSpPr/>
          <p:nvPr/>
        </p:nvGrpSpPr>
        <p:grpSpPr>
          <a:xfrm>
            <a:off x="6576408" y="465062"/>
            <a:ext cx="2783446" cy="2073793"/>
            <a:chOff x="7452831" y="428934"/>
            <a:chExt cx="4355973" cy="3245397"/>
          </a:xfrm>
        </p:grpSpPr>
        <p:pic>
          <p:nvPicPr>
            <p:cNvPr id="177" name="Google Shape;177;p6" descr="Chart, line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52831" y="428934"/>
              <a:ext cx="3639201" cy="243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C2D8A94B-8C85-522C-B8DA-82C3406256A1}"/>
                </a:ext>
              </a:extLst>
            </p:cNvPr>
            <p:cNvSpPr txBox="1"/>
            <p:nvPr/>
          </p:nvSpPr>
          <p:spPr>
            <a:xfrm>
              <a:off x="7624732" y="2855514"/>
              <a:ext cx="4184072" cy="81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Predicted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steering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angles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regression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hu-HU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760EB5C-6E4E-42D3-9EA4-EDF17BEC3C1C}"/>
              </a:ext>
            </a:extLst>
          </p:cNvPr>
          <p:cNvGrpSpPr/>
          <p:nvPr/>
        </p:nvGrpSpPr>
        <p:grpSpPr>
          <a:xfrm>
            <a:off x="9138411" y="1068537"/>
            <a:ext cx="2805176" cy="2165431"/>
            <a:chOff x="7432686" y="3576967"/>
            <a:chExt cx="4262490" cy="3290392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015CE9F2-88A9-CD02-14C8-8C186C7BB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2686" y="3576967"/>
              <a:ext cx="3679490" cy="2444924"/>
            </a:xfrm>
            <a:prstGeom prst="rect">
              <a:avLst/>
            </a:prstGeom>
          </p:spPr>
        </p:pic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1A18825A-008C-B026-6E84-FFBE3EBFA122}"/>
                </a:ext>
              </a:extLst>
            </p:cNvPr>
            <p:cNvSpPr txBox="1"/>
            <p:nvPr/>
          </p:nvSpPr>
          <p:spPr>
            <a:xfrm>
              <a:off x="7511103" y="6072321"/>
              <a:ext cx="4184073" cy="79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Predicted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steering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angles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  <a:r>
                <a:rPr lang="hu-HU" i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u-HU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hu-HU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FF4E3691-DECA-AD79-FA38-A1EBEDBD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784" y="3694694"/>
            <a:ext cx="3412140" cy="25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069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400" dirty="0" err="1"/>
              <a:t>Demo</a:t>
            </a:r>
            <a:endParaRPr dirty="0"/>
          </a:p>
        </p:txBody>
      </p:sp>
      <p:grpSp>
        <p:nvGrpSpPr>
          <p:cNvPr id="190" name="Google Shape;190;p7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91" name="Google Shape;191;p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7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hu-HU" sz="2400" dirty="0"/>
              <a:t>PPO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hu-HU" sz="2000" dirty="0">
                <a:hlinkClick r:id="rId3"/>
              </a:rPr>
              <a:t>https://www.youtube.com/watch?v=eLKxaiax6Ks&amp;ab_channel=NyistMilan</a:t>
            </a:r>
            <a:endParaRPr lang="hu-HU" sz="2000" dirty="0"/>
          </a:p>
          <a:p>
            <a:pPr marL="342900">
              <a:spcBef>
                <a:spcPts val="0"/>
              </a:spcBef>
              <a:buSzPts val="2400"/>
            </a:pPr>
            <a:r>
              <a:rPr lang="hu-HU" sz="2400" dirty="0"/>
              <a:t>Imitation </a:t>
            </a:r>
            <a:r>
              <a:rPr lang="hu-HU" sz="2400" dirty="0" err="1"/>
              <a:t>Learning</a:t>
            </a:r>
            <a:endParaRPr lang="hu-HU" sz="2400" dirty="0"/>
          </a:p>
          <a:p>
            <a:pPr marL="800100" lvl="1">
              <a:spcBef>
                <a:spcPts val="0"/>
              </a:spcBef>
              <a:buSzPts val="2400"/>
            </a:pPr>
            <a:r>
              <a:rPr lang="hu-HU" sz="2000" dirty="0">
                <a:hlinkClick r:id="rId4"/>
              </a:rPr>
              <a:t>https://youtu.be/95oPWh_I5Eg</a:t>
            </a:r>
            <a:endParaRPr lang="hu-HU" sz="2000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5400" dirty="0"/>
              <a:t>Összefoglalás</a:t>
            </a:r>
            <a:endParaRPr dirty="0"/>
          </a:p>
        </p:txBody>
      </p:sp>
      <p:grpSp>
        <p:nvGrpSpPr>
          <p:cNvPr id="190" name="Google Shape;190;p7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91" name="Google Shape;191;p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7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buSzPts val="2400"/>
            </a:pPr>
            <a:r>
              <a:rPr lang="hu-HU" sz="2400" dirty="0"/>
              <a:t>PPO sikerei</a:t>
            </a:r>
          </a:p>
          <a:p>
            <a:pPr marL="342900">
              <a:buSzPts val="2400"/>
            </a:pPr>
            <a:r>
              <a:rPr lang="hu-HU" sz="2400" dirty="0"/>
              <a:t>Imitation </a:t>
            </a:r>
            <a:r>
              <a:rPr lang="hu-HU" sz="2400" dirty="0" err="1"/>
              <a:t>learning</a:t>
            </a:r>
            <a:r>
              <a:rPr lang="hu-HU" sz="2400" dirty="0"/>
              <a:t> továbbfejlesztése</a:t>
            </a:r>
          </a:p>
          <a:p>
            <a:pPr marL="800100" lvl="1">
              <a:buSzPts val="2400"/>
            </a:pPr>
            <a:r>
              <a:rPr lang="hu-HU" sz="2000" dirty="0"/>
              <a:t>Külön háló</a:t>
            </a:r>
          </a:p>
          <a:p>
            <a:pPr marL="800100" lvl="1">
              <a:buSzPts val="2400"/>
            </a:pPr>
            <a:r>
              <a:rPr lang="hu-HU" sz="2000" dirty="0" err="1"/>
              <a:t>Reinforcement</a:t>
            </a:r>
            <a:r>
              <a:rPr lang="hu-HU" sz="2000" dirty="0"/>
              <a:t> </a:t>
            </a:r>
            <a:r>
              <a:rPr lang="hu-HU" sz="2000" dirty="0" err="1"/>
              <a:t>learning</a:t>
            </a:r>
            <a:r>
              <a:rPr lang="hu-HU" sz="2000" dirty="0"/>
              <a:t> gyorsítása</a:t>
            </a:r>
          </a:p>
          <a:p>
            <a:pPr marL="342900">
              <a:buSzPts val="2400"/>
            </a:pPr>
            <a:r>
              <a:rPr lang="hu-HU" sz="2400" dirty="0"/>
              <a:t>Környezet értékelése</a:t>
            </a:r>
          </a:p>
          <a:p>
            <a:pPr marL="342900">
              <a:buSzPts val="2400"/>
            </a:pPr>
            <a:r>
              <a:rPr lang="hu-HU" sz="2400" dirty="0"/>
              <a:t>DQN optimalizáció</a:t>
            </a:r>
          </a:p>
        </p:txBody>
      </p:sp>
    </p:spTree>
    <p:extLst>
      <p:ext uri="{BB962C8B-B14F-4D97-AF65-F5344CB8AC3E}">
        <p14:creationId xmlns:p14="http://schemas.microsoft.com/office/powerpoint/2010/main" val="258791661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176</Words>
  <Application>Microsoft Office PowerPoint</Application>
  <PresentationFormat>Szélesvásznú</PresentationFormat>
  <Paragraphs>63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Self Driving In Duckietown</vt:lpstr>
      <vt:lpstr>Bevezető</vt:lpstr>
      <vt:lpstr>Adatok</vt:lpstr>
      <vt:lpstr>Rendszerterv</vt:lpstr>
      <vt:lpstr>Tanítás, Hiperparaméterek, Nehézségek és megoldásuk</vt:lpstr>
      <vt:lpstr>Eredmények</vt:lpstr>
      <vt:lpstr>Demo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In Duckietown</dc:title>
  <dc:creator>Veress Dániel</dc:creator>
  <cp:lastModifiedBy>Dancsó Marcell</cp:lastModifiedBy>
  <cp:revision>52</cp:revision>
  <dcterms:created xsi:type="dcterms:W3CDTF">2023-01-12T15:20:53Z</dcterms:created>
  <dcterms:modified xsi:type="dcterms:W3CDTF">2023-01-16T22:40:34Z</dcterms:modified>
</cp:coreProperties>
</file>