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B2C71BE-D9A8-4566-902E-4D50E6A849F7}" type="datetimeFigureOut">
              <a:rPr lang="en-US" smtClean="0"/>
              <a:t>2/24/2021</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4B3568C-4F79-42F0-82F7-1A2E23E9BBE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B3568C-4F79-42F0-82F7-1A2E23E9BBED}"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3406"/>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C73406"/>
                </a:solidFill>
                <a:latin typeface="Bookman Uralic"/>
                <a:cs typeface="Bookman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C73406"/>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1621066" cy="77207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7465" y="23494"/>
            <a:ext cx="12117069" cy="299720"/>
          </a:xfrm>
          <a:prstGeom prst="rect">
            <a:avLst/>
          </a:prstGeom>
        </p:spPr>
        <p:txBody>
          <a:bodyPr wrap="square" lIns="0" tIns="0" rIns="0" bIns="0">
            <a:spAutoFit/>
          </a:bodyPr>
          <a:lstStyle>
            <a:lvl1pPr>
              <a:defRPr sz="1800" b="1" i="0">
                <a:solidFill>
                  <a:srgbClr val="C73406"/>
                </a:solidFill>
                <a:latin typeface="Bookman Uralic"/>
                <a:cs typeface="Bookman Uralic"/>
              </a:defRPr>
            </a:lvl1pPr>
          </a:lstStyle>
          <a:p>
            <a:endParaRPr/>
          </a:p>
        </p:txBody>
      </p:sp>
      <p:sp>
        <p:nvSpPr>
          <p:cNvPr id="3" name="Holder 3"/>
          <p:cNvSpPr>
            <a:spLocks noGrp="1"/>
          </p:cNvSpPr>
          <p:nvPr>
            <p:ph type="body" idx="1"/>
          </p:nvPr>
        </p:nvSpPr>
        <p:spPr>
          <a:xfrm>
            <a:off x="270509" y="1073784"/>
            <a:ext cx="11650980" cy="35915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801734" y="6526477"/>
            <a:ext cx="3236595" cy="264175"/>
          </a:xfrm>
          <a:prstGeom prst="rect">
            <a:avLst/>
          </a:prstGeom>
        </p:spPr>
        <p:txBody>
          <a:bodyPr wrap="square" lIns="0" tIns="0" rIns="0" bIns="0">
            <a:spAutoFit/>
          </a:bodyPr>
          <a:lstStyle>
            <a:lvl1pPr>
              <a:defRPr sz="1800" b="1" i="0">
                <a:solidFill>
                  <a:srgbClr val="6C0238"/>
                </a:solidFill>
                <a:latin typeface="Bookman Uralic"/>
                <a:cs typeface="Bookman Uralic"/>
              </a:defRPr>
            </a:lvl1p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84.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83.png"/><Relationship Id="rId17" Type="http://schemas.openxmlformats.org/officeDocument/2006/relationships/image" Target="../media/image69.png"/><Relationship Id="rId2" Type="http://schemas.openxmlformats.org/officeDocument/2006/relationships/image" Target="../media/image80.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78.png"/><Relationship Id="rId5" Type="http://schemas.openxmlformats.org/officeDocument/2006/relationships/image" Target="../media/image81.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82.png"/><Relationship Id="rId14" Type="http://schemas.openxmlformats.org/officeDocument/2006/relationships/image" Target="../media/image85.png"/></Relationships>
</file>

<file path=ppt/slides/_rels/slide11.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18" Type="http://schemas.openxmlformats.org/officeDocument/2006/relationships/image" Target="../media/image102.png"/><Relationship Id="rId26" Type="http://schemas.openxmlformats.org/officeDocument/2006/relationships/image" Target="../media/image110.png"/><Relationship Id="rId3" Type="http://schemas.openxmlformats.org/officeDocument/2006/relationships/image" Target="../media/image87.png"/><Relationship Id="rId21" Type="http://schemas.openxmlformats.org/officeDocument/2006/relationships/image" Target="../media/image105.png"/><Relationship Id="rId34" Type="http://schemas.openxmlformats.org/officeDocument/2006/relationships/image" Target="../media/image118.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5" Type="http://schemas.openxmlformats.org/officeDocument/2006/relationships/image" Target="../media/image109.png"/><Relationship Id="rId33" Type="http://schemas.openxmlformats.org/officeDocument/2006/relationships/image" Target="../media/image117.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29"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32" Type="http://schemas.openxmlformats.org/officeDocument/2006/relationships/image" Target="../media/image116.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2.png"/><Relationship Id="rId10" Type="http://schemas.openxmlformats.org/officeDocument/2006/relationships/image" Target="../media/image94.png"/><Relationship Id="rId19" Type="http://schemas.openxmlformats.org/officeDocument/2006/relationships/image" Target="../media/image103.png"/><Relationship Id="rId31" Type="http://schemas.openxmlformats.org/officeDocument/2006/relationships/image" Target="../media/image115.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png"/><Relationship Id="rId27" Type="http://schemas.openxmlformats.org/officeDocument/2006/relationships/image" Target="../media/image111.png"/><Relationship Id="rId30" Type="http://schemas.openxmlformats.org/officeDocument/2006/relationships/image" Target="../media/image114.png"/></Relationships>
</file>

<file path=ppt/slides/_rels/slide12.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26" Type="http://schemas.openxmlformats.org/officeDocument/2006/relationships/image" Target="../media/image143.png"/><Relationship Id="rId39" Type="http://schemas.openxmlformats.org/officeDocument/2006/relationships/image" Target="../media/image156.png"/><Relationship Id="rId3" Type="http://schemas.openxmlformats.org/officeDocument/2006/relationships/image" Target="../media/image120.png"/><Relationship Id="rId21" Type="http://schemas.openxmlformats.org/officeDocument/2006/relationships/image" Target="../media/image138.png"/><Relationship Id="rId34" Type="http://schemas.openxmlformats.org/officeDocument/2006/relationships/image" Target="../media/image151.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5" Type="http://schemas.openxmlformats.org/officeDocument/2006/relationships/image" Target="../media/image142.png"/><Relationship Id="rId33" Type="http://schemas.openxmlformats.org/officeDocument/2006/relationships/image" Target="../media/image150.png"/><Relationship Id="rId38" Type="http://schemas.openxmlformats.org/officeDocument/2006/relationships/image" Target="../media/image155.png"/><Relationship Id="rId2" Type="http://schemas.openxmlformats.org/officeDocument/2006/relationships/image" Target="../media/image119.png"/><Relationship Id="rId16" Type="http://schemas.openxmlformats.org/officeDocument/2006/relationships/image" Target="../media/image133.png"/><Relationship Id="rId20" Type="http://schemas.openxmlformats.org/officeDocument/2006/relationships/image" Target="../media/image137.png"/><Relationship Id="rId29" Type="http://schemas.openxmlformats.org/officeDocument/2006/relationships/image" Target="../media/image146.png"/><Relationship Id="rId41"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23.png"/><Relationship Id="rId11" Type="http://schemas.openxmlformats.org/officeDocument/2006/relationships/image" Target="../media/image128.png"/><Relationship Id="rId24" Type="http://schemas.openxmlformats.org/officeDocument/2006/relationships/image" Target="../media/image141.png"/><Relationship Id="rId32" Type="http://schemas.openxmlformats.org/officeDocument/2006/relationships/image" Target="../media/image149.png"/><Relationship Id="rId37" Type="http://schemas.openxmlformats.org/officeDocument/2006/relationships/image" Target="../media/image154.png"/><Relationship Id="rId40" Type="http://schemas.openxmlformats.org/officeDocument/2006/relationships/image" Target="../media/image157.png"/><Relationship Id="rId5" Type="http://schemas.openxmlformats.org/officeDocument/2006/relationships/image" Target="../media/image122.png"/><Relationship Id="rId15" Type="http://schemas.openxmlformats.org/officeDocument/2006/relationships/image" Target="../media/image132.png"/><Relationship Id="rId23" Type="http://schemas.openxmlformats.org/officeDocument/2006/relationships/image" Target="../media/image140.png"/><Relationship Id="rId28" Type="http://schemas.openxmlformats.org/officeDocument/2006/relationships/image" Target="../media/image145.png"/><Relationship Id="rId36" Type="http://schemas.openxmlformats.org/officeDocument/2006/relationships/image" Target="../media/image153.png"/><Relationship Id="rId10" Type="http://schemas.openxmlformats.org/officeDocument/2006/relationships/image" Target="../media/image127.png"/><Relationship Id="rId19" Type="http://schemas.openxmlformats.org/officeDocument/2006/relationships/image" Target="../media/image136.png"/><Relationship Id="rId31" Type="http://schemas.openxmlformats.org/officeDocument/2006/relationships/image" Target="../media/image148.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 Id="rId22" Type="http://schemas.openxmlformats.org/officeDocument/2006/relationships/image" Target="../media/image139.png"/><Relationship Id="rId27" Type="http://schemas.openxmlformats.org/officeDocument/2006/relationships/image" Target="../media/image144.png"/><Relationship Id="rId30" Type="http://schemas.openxmlformats.org/officeDocument/2006/relationships/image" Target="../media/image147.png"/><Relationship Id="rId35" Type="http://schemas.openxmlformats.org/officeDocument/2006/relationships/image" Target="../media/image152.png"/></Relationships>
</file>

<file path=ppt/slides/_rels/slide13.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7.png"/><Relationship Id="rId18" Type="http://schemas.openxmlformats.org/officeDocument/2006/relationships/image" Target="../media/image149.png"/><Relationship Id="rId3" Type="http://schemas.openxmlformats.org/officeDocument/2006/relationships/image" Target="../media/image159.png"/><Relationship Id="rId21" Type="http://schemas.openxmlformats.org/officeDocument/2006/relationships/image" Target="../media/image158.png"/><Relationship Id="rId7" Type="http://schemas.openxmlformats.org/officeDocument/2006/relationships/image" Target="../media/image127.png"/><Relationship Id="rId12" Type="http://schemas.openxmlformats.org/officeDocument/2006/relationships/image" Target="../media/image166.png"/><Relationship Id="rId17" Type="http://schemas.openxmlformats.org/officeDocument/2006/relationships/image" Target="../media/image170.png"/><Relationship Id="rId2" Type="http://schemas.openxmlformats.org/officeDocument/2006/relationships/image" Target="../media/image2.png"/><Relationship Id="rId16" Type="http://schemas.openxmlformats.org/officeDocument/2006/relationships/image" Target="../media/image146.png"/><Relationship Id="rId20"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62.png"/><Relationship Id="rId11" Type="http://schemas.openxmlformats.org/officeDocument/2006/relationships/image" Target="../media/image136.png"/><Relationship Id="rId5" Type="http://schemas.openxmlformats.org/officeDocument/2006/relationships/image" Target="../media/image161.png"/><Relationship Id="rId15" Type="http://schemas.openxmlformats.org/officeDocument/2006/relationships/image" Target="../media/image169.png"/><Relationship Id="rId10" Type="http://schemas.openxmlformats.org/officeDocument/2006/relationships/image" Target="../media/image165.png"/><Relationship Id="rId19" Type="http://schemas.openxmlformats.org/officeDocument/2006/relationships/image" Target="../media/image171.png"/><Relationship Id="rId4" Type="http://schemas.openxmlformats.org/officeDocument/2006/relationships/image" Target="../media/image160.png"/><Relationship Id="rId9" Type="http://schemas.openxmlformats.org/officeDocument/2006/relationships/image" Target="../media/image164.png"/><Relationship Id="rId14" Type="http://schemas.openxmlformats.org/officeDocument/2006/relationships/image" Target="../media/image168.png"/><Relationship Id="rId22" Type="http://schemas.openxmlformats.org/officeDocument/2006/relationships/image" Target="../media/image173.jpeg"/></Relationships>
</file>

<file path=ppt/slides/_rels/slide14.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0.png"/><Relationship Id="rId18" Type="http://schemas.openxmlformats.org/officeDocument/2006/relationships/image" Target="../media/image135.png"/><Relationship Id="rId26" Type="http://schemas.openxmlformats.org/officeDocument/2006/relationships/image" Target="../media/image143.png"/><Relationship Id="rId39" Type="http://schemas.openxmlformats.org/officeDocument/2006/relationships/image" Target="../media/image156.png"/><Relationship Id="rId3" Type="http://schemas.openxmlformats.org/officeDocument/2006/relationships/image" Target="../media/image120.png"/><Relationship Id="rId21" Type="http://schemas.openxmlformats.org/officeDocument/2006/relationships/image" Target="../media/image184.png"/><Relationship Id="rId34" Type="http://schemas.openxmlformats.org/officeDocument/2006/relationships/image" Target="../media/image151.png"/><Relationship Id="rId7" Type="http://schemas.openxmlformats.org/officeDocument/2006/relationships/image" Target="../media/image175.png"/><Relationship Id="rId12" Type="http://schemas.openxmlformats.org/officeDocument/2006/relationships/image" Target="../media/image179.png"/><Relationship Id="rId17" Type="http://schemas.openxmlformats.org/officeDocument/2006/relationships/image" Target="../media/image183.png"/><Relationship Id="rId25" Type="http://schemas.openxmlformats.org/officeDocument/2006/relationships/image" Target="../media/image185.png"/><Relationship Id="rId33" Type="http://schemas.openxmlformats.org/officeDocument/2006/relationships/image" Target="../media/image190.png"/><Relationship Id="rId38" Type="http://schemas.openxmlformats.org/officeDocument/2006/relationships/image" Target="../media/image194.png"/><Relationship Id="rId2" Type="http://schemas.openxmlformats.org/officeDocument/2006/relationships/image" Target="../media/image159.png"/><Relationship Id="rId16" Type="http://schemas.openxmlformats.org/officeDocument/2006/relationships/image" Target="../media/image133.png"/><Relationship Id="rId20" Type="http://schemas.openxmlformats.org/officeDocument/2006/relationships/image" Target="../media/image137.png"/><Relationship Id="rId29" Type="http://schemas.openxmlformats.org/officeDocument/2006/relationships/image" Target="../media/image146.png"/><Relationship Id="rId41"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74.png"/><Relationship Id="rId11" Type="http://schemas.openxmlformats.org/officeDocument/2006/relationships/image" Target="../media/image178.png"/><Relationship Id="rId24" Type="http://schemas.openxmlformats.org/officeDocument/2006/relationships/image" Target="../media/image141.png"/><Relationship Id="rId32" Type="http://schemas.openxmlformats.org/officeDocument/2006/relationships/image" Target="../media/image149.png"/><Relationship Id="rId37" Type="http://schemas.openxmlformats.org/officeDocument/2006/relationships/image" Target="../media/image193.png"/><Relationship Id="rId40" Type="http://schemas.openxmlformats.org/officeDocument/2006/relationships/image" Target="../media/image157.png"/><Relationship Id="rId5" Type="http://schemas.openxmlformats.org/officeDocument/2006/relationships/image" Target="../media/image122.png"/><Relationship Id="rId15" Type="http://schemas.openxmlformats.org/officeDocument/2006/relationships/image" Target="../media/image182.png"/><Relationship Id="rId23" Type="http://schemas.openxmlformats.org/officeDocument/2006/relationships/image" Target="../media/image140.png"/><Relationship Id="rId28" Type="http://schemas.openxmlformats.org/officeDocument/2006/relationships/image" Target="../media/image187.png"/><Relationship Id="rId36" Type="http://schemas.openxmlformats.org/officeDocument/2006/relationships/image" Target="../media/image192.png"/><Relationship Id="rId10" Type="http://schemas.openxmlformats.org/officeDocument/2006/relationships/image" Target="../media/image127.png"/><Relationship Id="rId19" Type="http://schemas.openxmlformats.org/officeDocument/2006/relationships/image" Target="../media/image136.png"/><Relationship Id="rId31" Type="http://schemas.openxmlformats.org/officeDocument/2006/relationships/image" Target="../media/image189.png"/><Relationship Id="rId4" Type="http://schemas.openxmlformats.org/officeDocument/2006/relationships/image" Target="../media/image121.png"/><Relationship Id="rId9" Type="http://schemas.openxmlformats.org/officeDocument/2006/relationships/image" Target="../media/image177.png"/><Relationship Id="rId14" Type="http://schemas.openxmlformats.org/officeDocument/2006/relationships/image" Target="../media/image181.png"/><Relationship Id="rId22" Type="http://schemas.openxmlformats.org/officeDocument/2006/relationships/image" Target="../media/image139.png"/><Relationship Id="rId27" Type="http://schemas.openxmlformats.org/officeDocument/2006/relationships/image" Target="../media/image186.png"/><Relationship Id="rId30" Type="http://schemas.openxmlformats.org/officeDocument/2006/relationships/image" Target="../media/image188.png"/><Relationship Id="rId35" Type="http://schemas.openxmlformats.org/officeDocument/2006/relationships/image" Target="../media/image191.png"/></Relationships>
</file>

<file path=ppt/slides/_rels/slide15.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0.png"/><Relationship Id="rId18" Type="http://schemas.openxmlformats.org/officeDocument/2006/relationships/image" Target="../media/image135.png"/><Relationship Id="rId26" Type="http://schemas.openxmlformats.org/officeDocument/2006/relationships/image" Target="../media/image206.png"/><Relationship Id="rId39" Type="http://schemas.openxmlformats.org/officeDocument/2006/relationships/image" Target="../media/image156.png"/><Relationship Id="rId3" Type="http://schemas.openxmlformats.org/officeDocument/2006/relationships/image" Target="../media/image120.png"/><Relationship Id="rId21" Type="http://schemas.openxmlformats.org/officeDocument/2006/relationships/image" Target="../media/image204.png"/><Relationship Id="rId34" Type="http://schemas.openxmlformats.org/officeDocument/2006/relationships/image" Target="../media/image151.png"/><Relationship Id="rId7" Type="http://schemas.openxmlformats.org/officeDocument/2006/relationships/image" Target="../media/image196.png"/><Relationship Id="rId12" Type="http://schemas.openxmlformats.org/officeDocument/2006/relationships/image" Target="../media/image199.png"/><Relationship Id="rId17" Type="http://schemas.openxmlformats.org/officeDocument/2006/relationships/image" Target="../media/image203.png"/><Relationship Id="rId25" Type="http://schemas.openxmlformats.org/officeDocument/2006/relationships/image" Target="../media/image205.png"/><Relationship Id="rId33" Type="http://schemas.openxmlformats.org/officeDocument/2006/relationships/image" Target="../media/image209.png"/><Relationship Id="rId38" Type="http://schemas.openxmlformats.org/officeDocument/2006/relationships/image" Target="../media/image212.png"/><Relationship Id="rId2" Type="http://schemas.openxmlformats.org/officeDocument/2006/relationships/image" Target="../media/image159.png"/><Relationship Id="rId16" Type="http://schemas.openxmlformats.org/officeDocument/2006/relationships/image" Target="../media/image133.png"/><Relationship Id="rId20" Type="http://schemas.openxmlformats.org/officeDocument/2006/relationships/image" Target="../media/image137.png"/><Relationship Id="rId29" Type="http://schemas.openxmlformats.org/officeDocument/2006/relationships/image" Target="../media/image146.png"/><Relationship Id="rId41"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image" Target="../media/image178.png"/><Relationship Id="rId24" Type="http://schemas.openxmlformats.org/officeDocument/2006/relationships/image" Target="../media/image141.png"/><Relationship Id="rId32" Type="http://schemas.openxmlformats.org/officeDocument/2006/relationships/image" Target="../media/image149.png"/><Relationship Id="rId37" Type="http://schemas.openxmlformats.org/officeDocument/2006/relationships/image" Target="../media/image211.png"/><Relationship Id="rId40" Type="http://schemas.openxmlformats.org/officeDocument/2006/relationships/image" Target="../media/image157.png"/><Relationship Id="rId5" Type="http://schemas.openxmlformats.org/officeDocument/2006/relationships/image" Target="../media/image122.png"/><Relationship Id="rId15" Type="http://schemas.openxmlformats.org/officeDocument/2006/relationships/image" Target="../media/image202.png"/><Relationship Id="rId23" Type="http://schemas.openxmlformats.org/officeDocument/2006/relationships/image" Target="../media/image140.png"/><Relationship Id="rId28" Type="http://schemas.openxmlformats.org/officeDocument/2006/relationships/image" Target="../media/image187.png"/><Relationship Id="rId36" Type="http://schemas.openxmlformats.org/officeDocument/2006/relationships/image" Target="../media/image210.png"/><Relationship Id="rId10" Type="http://schemas.openxmlformats.org/officeDocument/2006/relationships/image" Target="../media/image127.png"/><Relationship Id="rId19" Type="http://schemas.openxmlformats.org/officeDocument/2006/relationships/image" Target="../media/image136.png"/><Relationship Id="rId31" Type="http://schemas.openxmlformats.org/officeDocument/2006/relationships/image" Target="../media/image148.png"/><Relationship Id="rId4" Type="http://schemas.openxmlformats.org/officeDocument/2006/relationships/image" Target="../media/image121.png"/><Relationship Id="rId9" Type="http://schemas.openxmlformats.org/officeDocument/2006/relationships/image" Target="../media/image198.png"/><Relationship Id="rId14" Type="http://schemas.openxmlformats.org/officeDocument/2006/relationships/image" Target="../media/image201.png"/><Relationship Id="rId22" Type="http://schemas.openxmlformats.org/officeDocument/2006/relationships/image" Target="../media/image139.png"/><Relationship Id="rId27" Type="http://schemas.openxmlformats.org/officeDocument/2006/relationships/image" Target="../media/image207.png"/><Relationship Id="rId30" Type="http://schemas.openxmlformats.org/officeDocument/2006/relationships/image" Target="../media/image208.png"/><Relationship Id="rId35" Type="http://schemas.openxmlformats.org/officeDocument/2006/relationships/image" Target="../media/image152.png"/></Relationships>
</file>

<file path=ppt/slides/_rels/slide16.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2.png"/><Relationship Id="rId18" Type="http://schemas.openxmlformats.org/officeDocument/2006/relationships/image" Target="../media/image227.png"/><Relationship Id="rId26" Type="http://schemas.openxmlformats.org/officeDocument/2006/relationships/image" Target="../media/image235.png"/><Relationship Id="rId39" Type="http://schemas.openxmlformats.org/officeDocument/2006/relationships/image" Target="../media/image248.png"/><Relationship Id="rId3" Type="http://schemas.openxmlformats.org/officeDocument/2006/relationships/image" Target="../media/image120.png"/><Relationship Id="rId21" Type="http://schemas.openxmlformats.org/officeDocument/2006/relationships/image" Target="../media/image230.png"/><Relationship Id="rId34" Type="http://schemas.openxmlformats.org/officeDocument/2006/relationships/image" Target="../media/image243.png"/><Relationship Id="rId42" Type="http://schemas.openxmlformats.org/officeDocument/2006/relationships/image" Target="../media/image251.png"/><Relationship Id="rId7" Type="http://schemas.openxmlformats.org/officeDocument/2006/relationships/image" Target="../media/image216.png"/><Relationship Id="rId12" Type="http://schemas.openxmlformats.org/officeDocument/2006/relationships/image" Target="../media/image221.png"/><Relationship Id="rId17" Type="http://schemas.openxmlformats.org/officeDocument/2006/relationships/image" Target="../media/image226.png"/><Relationship Id="rId25" Type="http://schemas.openxmlformats.org/officeDocument/2006/relationships/image" Target="../media/image234.png"/><Relationship Id="rId33" Type="http://schemas.openxmlformats.org/officeDocument/2006/relationships/image" Target="../media/image242.png"/><Relationship Id="rId38" Type="http://schemas.openxmlformats.org/officeDocument/2006/relationships/image" Target="../media/image247.png"/><Relationship Id="rId2" Type="http://schemas.openxmlformats.org/officeDocument/2006/relationships/image" Target="../media/image159.png"/><Relationship Id="rId16" Type="http://schemas.openxmlformats.org/officeDocument/2006/relationships/image" Target="../media/image225.png"/><Relationship Id="rId20" Type="http://schemas.openxmlformats.org/officeDocument/2006/relationships/image" Target="../media/image229.png"/><Relationship Id="rId29" Type="http://schemas.openxmlformats.org/officeDocument/2006/relationships/image" Target="../media/image238.png"/><Relationship Id="rId41"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15.png"/><Relationship Id="rId11" Type="http://schemas.openxmlformats.org/officeDocument/2006/relationships/image" Target="../media/image220.png"/><Relationship Id="rId24" Type="http://schemas.openxmlformats.org/officeDocument/2006/relationships/image" Target="../media/image233.png"/><Relationship Id="rId32" Type="http://schemas.openxmlformats.org/officeDocument/2006/relationships/image" Target="../media/image241.png"/><Relationship Id="rId37" Type="http://schemas.openxmlformats.org/officeDocument/2006/relationships/image" Target="../media/image246.png"/><Relationship Id="rId40" Type="http://schemas.openxmlformats.org/officeDocument/2006/relationships/image" Target="../media/image249.png"/><Relationship Id="rId5" Type="http://schemas.openxmlformats.org/officeDocument/2006/relationships/image" Target="../media/image214.png"/><Relationship Id="rId15" Type="http://schemas.openxmlformats.org/officeDocument/2006/relationships/image" Target="../media/image224.png"/><Relationship Id="rId23" Type="http://schemas.openxmlformats.org/officeDocument/2006/relationships/image" Target="../media/image232.png"/><Relationship Id="rId28" Type="http://schemas.openxmlformats.org/officeDocument/2006/relationships/image" Target="../media/image237.png"/><Relationship Id="rId36" Type="http://schemas.openxmlformats.org/officeDocument/2006/relationships/image" Target="../media/image245.png"/><Relationship Id="rId10" Type="http://schemas.openxmlformats.org/officeDocument/2006/relationships/image" Target="../media/image219.png"/><Relationship Id="rId19" Type="http://schemas.openxmlformats.org/officeDocument/2006/relationships/image" Target="../media/image228.png"/><Relationship Id="rId31" Type="http://schemas.openxmlformats.org/officeDocument/2006/relationships/image" Target="../media/image240.png"/><Relationship Id="rId4" Type="http://schemas.openxmlformats.org/officeDocument/2006/relationships/image" Target="../media/image213.png"/><Relationship Id="rId9" Type="http://schemas.openxmlformats.org/officeDocument/2006/relationships/image" Target="../media/image218.png"/><Relationship Id="rId14" Type="http://schemas.openxmlformats.org/officeDocument/2006/relationships/image" Target="../media/image223.png"/><Relationship Id="rId22" Type="http://schemas.openxmlformats.org/officeDocument/2006/relationships/image" Target="../media/image231.png"/><Relationship Id="rId27" Type="http://schemas.openxmlformats.org/officeDocument/2006/relationships/image" Target="../media/image236.png"/><Relationship Id="rId30" Type="http://schemas.openxmlformats.org/officeDocument/2006/relationships/image" Target="../media/image239.png"/><Relationship Id="rId35" Type="http://schemas.openxmlformats.org/officeDocument/2006/relationships/image" Target="../media/image244.png"/></Relationships>
</file>

<file path=ppt/slides/_rels/slide17.xml.rels><?xml version="1.0" encoding="UTF-8" standalone="yes"?>
<Relationships xmlns="http://schemas.openxmlformats.org/package/2006/relationships"><Relationship Id="rId8" Type="http://schemas.openxmlformats.org/officeDocument/2006/relationships/image" Target="../media/image258.png"/><Relationship Id="rId13" Type="http://schemas.openxmlformats.org/officeDocument/2006/relationships/image" Target="../media/image263.png"/><Relationship Id="rId18" Type="http://schemas.openxmlformats.org/officeDocument/2006/relationships/image" Target="../media/image268.png"/><Relationship Id="rId26" Type="http://schemas.openxmlformats.org/officeDocument/2006/relationships/image" Target="../media/image276.png"/><Relationship Id="rId3" Type="http://schemas.openxmlformats.org/officeDocument/2006/relationships/image" Target="../media/image253.png"/><Relationship Id="rId21" Type="http://schemas.openxmlformats.org/officeDocument/2006/relationships/image" Target="../media/image271.png"/><Relationship Id="rId7" Type="http://schemas.openxmlformats.org/officeDocument/2006/relationships/image" Target="../media/image257.png"/><Relationship Id="rId12" Type="http://schemas.openxmlformats.org/officeDocument/2006/relationships/image" Target="../media/image262.png"/><Relationship Id="rId17" Type="http://schemas.openxmlformats.org/officeDocument/2006/relationships/image" Target="../media/image267.png"/><Relationship Id="rId25" Type="http://schemas.openxmlformats.org/officeDocument/2006/relationships/image" Target="../media/image275.png"/><Relationship Id="rId2" Type="http://schemas.openxmlformats.org/officeDocument/2006/relationships/image" Target="../media/image252.png"/><Relationship Id="rId16" Type="http://schemas.openxmlformats.org/officeDocument/2006/relationships/image" Target="../media/image266.png"/><Relationship Id="rId20" Type="http://schemas.openxmlformats.org/officeDocument/2006/relationships/image" Target="../media/image270.png"/><Relationship Id="rId29" Type="http://schemas.openxmlformats.org/officeDocument/2006/relationships/image" Target="../media/image279.png"/><Relationship Id="rId1" Type="http://schemas.openxmlformats.org/officeDocument/2006/relationships/slideLayout" Target="../slideLayouts/slideLayout2.xml"/><Relationship Id="rId6" Type="http://schemas.openxmlformats.org/officeDocument/2006/relationships/image" Target="../media/image256.png"/><Relationship Id="rId11" Type="http://schemas.openxmlformats.org/officeDocument/2006/relationships/image" Target="../media/image261.png"/><Relationship Id="rId24" Type="http://schemas.openxmlformats.org/officeDocument/2006/relationships/image" Target="../media/image274.png"/><Relationship Id="rId5" Type="http://schemas.openxmlformats.org/officeDocument/2006/relationships/image" Target="../media/image255.png"/><Relationship Id="rId15" Type="http://schemas.openxmlformats.org/officeDocument/2006/relationships/image" Target="../media/image265.png"/><Relationship Id="rId23" Type="http://schemas.openxmlformats.org/officeDocument/2006/relationships/image" Target="../media/image273.png"/><Relationship Id="rId28" Type="http://schemas.openxmlformats.org/officeDocument/2006/relationships/image" Target="../media/image278.png"/><Relationship Id="rId10" Type="http://schemas.openxmlformats.org/officeDocument/2006/relationships/image" Target="../media/image260.png"/><Relationship Id="rId19" Type="http://schemas.openxmlformats.org/officeDocument/2006/relationships/image" Target="../media/image269.png"/><Relationship Id="rId4" Type="http://schemas.openxmlformats.org/officeDocument/2006/relationships/image" Target="../media/image254.png"/><Relationship Id="rId9" Type="http://schemas.openxmlformats.org/officeDocument/2006/relationships/image" Target="../media/image259.png"/><Relationship Id="rId14" Type="http://schemas.openxmlformats.org/officeDocument/2006/relationships/image" Target="../media/image264.png"/><Relationship Id="rId22" Type="http://schemas.openxmlformats.org/officeDocument/2006/relationships/image" Target="../media/image272.png"/><Relationship Id="rId27" Type="http://schemas.openxmlformats.org/officeDocument/2006/relationships/image" Target="../media/image277.png"/><Relationship Id="rId30" Type="http://schemas.openxmlformats.org/officeDocument/2006/relationships/image" Target="../media/image280.png"/></Relationships>
</file>

<file path=ppt/slides/_rels/slide18.xml.rels><?xml version="1.0" encoding="UTF-8" standalone="yes"?>
<Relationships xmlns="http://schemas.openxmlformats.org/package/2006/relationships"><Relationship Id="rId8" Type="http://schemas.openxmlformats.org/officeDocument/2006/relationships/image" Target="../media/image287.png"/><Relationship Id="rId13" Type="http://schemas.openxmlformats.org/officeDocument/2006/relationships/image" Target="../media/image292.png"/><Relationship Id="rId18" Type="http://schemas.openxmlformats.org/officeDocument/2006/relationships/image" Target="../media/image297.png"/><Relationship Id="rId26" Type="http://schemas.openxmlformats.org/officeDocument/2006/relationships/image" Target="../media/image305.png"/><Relationship Id="rId3" Type="http://schemas.openxmlformats.org/officeDocument/2006/relationships/image" Target="../media/image282.png"/><Relationship Id="rId21" Type="http://schemas.openxmlformats.org/officeDocument/2006/relationships/image" Target="../media/image300.png"/><Relationship Id="rId7" Type="http://schemas.openxmlformats.org/officeDocument/2006/relationships/image" Target="../media/image286.png"/><Relationship Id="rId12" Type="http://schemas.openxmlformats.org/officeDocument/2006/relationships/image" Target="../media/image291.png"/><Relationship Id="rId17" Type="http://schemas.openxmlformats.org/officeDocument/2006/relationships/image" Target="../media/image296.png"/><Relationship Id="rId25" Type="http://schemas.openxmlformats.org/officeDocument/2006/relationships/image" Target="../media/image304.png"/><Relationship Id="rId2" Type="http://schemas.openxmlformats.org/officeDocument/2006/relationships/image" Target="../media/image281.png"/><Relationship Id="rId16" Type="http://schemas.openxmlformats.org/officeDocument/2006/relationships/image" Target="../media/image295.png"/><Relationship Id="rId20" Type="http://schemas.openxmlformats.org/officeDocument/2006/relationships/image" Target="../media/image299.png"/><Relationship Id="rId1" Type="http://schemas.openxmlformats.org/officeDocument/2006/relationships/slideLayout" Target="../slideLayouts/slideLayout2.xml"/><Relationship Id="rId6" Type="http://schemas.openxmlformats.org/officeDocument/2006/relationships/image" Target="../media/image285.png"/><Relationship Id="rId11" Type="http://schemas.openxmlformats.org/officeDocument/2006/relationships/image" Target="../media/image290.png"/><Relationship Id="rId24" Type="http://schemas.openxmlformats.org/officeDocument/2006/relationships/image" Target="../media/image303.png"/><Relationship Id="rId5" Type="http://schemas.openxmlformats.org/officeDocument/2006/relationships/image" Target="../media/image284.png"/><Relationship Id="rId15" Type="http://schemas.openxmlformats.org/officeDocument/2006/relationships/image" Target="../media/image294.png"/><Relationship Id="rId23" Type="http://schemas.openxmlformats.org/officeDocument/2006/relationships/image" Target="../media/image302.png"/><Relationship Id="rId10" Type="http://schemas.openxmlformats.org/officeDocument/2006/relationships/image" Target="../media/image289.png"/><Relationship Id="rId19" Type="http://schemas.openxmlformats.org/officeDocument/2006/relationships/image" Target="../media/image298.png"/><Relationship Id="rId4" Type="http://schemas.openxmlformats.org/officeDocument/2006/relationships/image" Target="../media/image283.png"/><Relationship Id="rId9" Type="http://schemas.openxmlformats.org/officeDocument/2006/relationships/image" Target="../media/image288.png"/><Relationship Id="rId14" Type="http://schemas.openxmlformats.org/officeDocument/2006/relationships/image" Target="../media/image293.png"/><Relationship Id="rId22" Type="http://schemas.openxmlformats.org/officeDocument/2006/relationships/image" Target="../media/image301.png"/><Relationship Id="rId27" Type="http://schemas.openxmlformats.org/officeDocument/2006/relationships/image" Target="../media/image306.png"/></Relationships>
</file>

<file path=ppt/slides/_rels/slide19.xml.rels><?xml version="1.0" encoding="UTF-8" standalone="yes"?>
<Relationships xmlns="http://schemas.openxmlformats.org/package/2006/relationships"><Relationship Id="rId8" Type="http://schemas.openxmlformats.org/officeDocument/2006/relationships/image" Target="../media/image309.png"/><Relationship Id="rId13" Type="http://schemas.openxmlformats.org/officeDocument/2006/relationships/image" Target="../media/image310.png"/><Relationship Id="rId18" Type="http://schemas.openxmlformats.org/officeDocument/2006/relationships/image" Target="../media/image313.png"/><Relationship Id="rId26" Type="http://schemas.openxmlformats.org/officeDocument/2006/relationships/image" Target="../media/image305.png"/><Relationship Id="rId3" Type="http://schemas.openxmlformats.org/officeDocument/2006/relationships/image" Target="../media/image282.png"/><Relationship Id="rId21" Type="http://schemas.openxmlformats.org/officeDocument/2006/relationships/image" Target="../media/image315.png"/><Relationship Id="rId7" Type="http://schemas.openxmlformats.org/officeDocument/2006/relationships/image" Target="../media/image286.png"/><Relationship Id="rId12" Type="http://schemas.openxmlformats.org/officeDocument/2006/relationships/image" Target="../media/image291.png"/><Relationship Id="rId17" Type="http://schemas.openxmlformats.org/officeDocument/2006/relationships/image" Target="../media/image296.png"/><Relationship Id="rId25" Type="http://schemas.openxmlformats.org/officeDocument/2006/relationships/image" Target="../media/image316.png"/><Relationship Id="rId2" Type="http://schemas.openxmlformats.org/officeDocument/2006/relationships/image" Target="../media/image281.png"/><Relationship Id="rId16" Type="http://schemas.openxmlformats.org/officeDocument/2006/relationships/image" Target="../media/image312.png"/><Relationship Id="rId20" Type="http://schemas.openxmlformats.org/officeDocument/2006/relationships/image" Target="../media/image299.png"/><Relationship Id="rId1" Type="http://schemas.openxmlformats.org/officeDocument/2006/relationships/slideLayout" Target="../slideLayouts/slideLayout2.xml"/><Relationship Id="rId6" Type="http://schemas.openxmlformats.org/officeDocument/2006/relationships/image" Target="../media/image308.png"/><Relationship Id="rId11" Type="http://schemas.openxmlformats.org/officeDocument/2006/relationships/image" Target="../media/image290.png"/><Relationship Id="rId24" Type="http://schemas.openxmlformats.org/officeDocument/2006/relationships/image" Target="../media/image303.png"/><Relationship Id="rId5" Type="http://schemas.openxmlformats.org/officeDocument/2006/relationships/image" Target="../media/image307.png"/><Relationship Id="rId15" Type="http://schemas.openxmlformats.org/officeDocument/2006/relationships/image" Target="../media/image311.png"/><Relationship Id="rId23" Type="http://schemas.openxmlformats.org/officeDocument/2006/relationships/image" Target="../media/image302.png"/><Relationship Id="rId10" Type="http://schemas.openxmlformats.org/officeDocument/2006/relationships/image" Target="../media/image289.png"/><Relationship Id="rId19" Type="http://schemas.openxmlformats.org/officeDocument/2006/relationships/image" Target="../media/image314.png"/><Relationship Id="rId4" Type="http://schemas.openxmlformats.org/officeDocument/2006/relationships/image" Target="../media/image283.png"/><Relationship Id="rId9" Type="http://schemas.openxmlformats.org/officeDocument/2006/relationships/image" Target="../media/image288.png"/><Relationship Id="rId14" Type="http://schemas.openxmlformats.org/officeDocument/2006/relationships/image" Target="../media/image293.png"/><Relationship Id="rId22" Type="http://schemas.openxmlformats.org/officeDocument/2006/relationships/image" Target="../media/image301.png"/><Relationship Id="rId27" Type="http://schemas.openxmlformats.org/officeDocument/2006/relationships/image" Target="../media/image3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3.png"/><Relationship Id="rId13" Type="http://schemas.openxmlformats.org/officeDocument/2006/relationships/image" Target="../media/image328.png"/><Relationship Id="rId18" Type="http://schemas.openxmlformats.org/officeDocument/2006/relationships/image" Target="../media/image333.png"/><Relationship Id="rId26" Type="http://schemas.openxmlformats.org/officeDocument/2006/relationships/image" Target="../media/image341.png"/><Relationship Id="rId3" Type="http://schemas.openxmlformats.org/officeDocument/2006/relationships/image" Target="../media/image318.png"/><Relationship Id="rId21" Type="http://schemas.openxmlformats.org/officeDocument/2006/relationships/image" Target="../media/image336.png"/><Relationship Id="rId7" Type="http://schemas.openxmlformats.org/officeDocument/2006/relationships/image" Target="../media/image322.png"/><Relationship Id="rId12" Type="http://schemas.openxmlformats.org/officeDocument/2006/relationships/image" Target="../media/image327.png"/><Relationship Id="rId17" Type="http://schemas.openxmlformats.org/officeDocument/2006/relationships/image" Target="../media/image332.png"/><Relationship Id="rId25" Type="http://schemas.openxmlformats.org/officeDocument/2006/relationships/image" Target="../media/image340.png"/><Relationship Id="rId2" Type="http://schemas.openxmlformats.org/officeDocument/2006/relationships/image" Target="../media/image281.png"/><Relationship Id="rId16" Type="http://schemas.openxmlformats.org/officeDocument/2006/relationships/image" Target="../media/image331.png"/><Relationship Id="rId20" Type="http://schemas.openxmlformats.org/officeDocument/2006/relationships/image" Target="../media/image335.png"/><Relationship Id="rId1" Type="http://schemas.openxmlformats.org/officeDocument/2006/relationships/slideLayout" Target="../slideLayouts/slideLayout2.xml"/><Relationship Id="rId6" Type="http://schemas.openxmlformats.org/officeDocument/2006/relationships/image" Target="../media/image321.png"/><Relationship Id="rId11" Type="http://schemas.openxmlformats.org/officeDocument/2006/relationships/image" Target="../media/image326.png"/><Relationship Id="rId24" Type="http://schemas.openxmlformats.org/officeDocument/2006/relationships/image" Target="../media/image339.png"/><Relationship Id="rId5" Type="http://schemas.openxmlformats.org/officeDocument/2006/relationships/image" Target="../media/image320.png"/><Relationship Id="rId15" Type="http://schemas.openxmlformats.org/officeDocument/2006/relationships/image" Target="../media/image330.png"/><Relationship Id="rId23" Type="http://schemas.openxmlformats.org/officeDocument/2006/relationships/image" Target="../media/image338.png"/><Relationship Id="rId10" Type="http://schemas.openxmlformats.org/officeDocument/2006/relationships/image" Target="../media/image325.png"/><Relationship Id="rId19" Type="http://schemas.openxmlformats.org/officeDocument/2006/relationships/image" Target="../media/image334.png"/><Relationship Id="rId4" Type="http://schemas.openxmlformats.org/officeDocument/2006/relationships/image" Target="../media/image319.png"/><Relationship Id="rId9" Type="http://schemas.openxmlformats.org/officeDocument/2006/relationships/image" Target="../media/image324.png"/><Relationship Id="rId14" Type="http://schemas.openxmlformats.org/officeDocument/2006/relationships/image" Target="../media/image329.png"/><Relationship Id="rId22" Type="http://schemas.openxmlformats.org/officeDocument/2006/relationships/image" Target="../media/image337.png"/><Relationship Id="rId27" Type="http://schemas.openxmlformats.org/officeDocument/2006/relationships/image" Target="../media/image305.png"/></Relationships>
</file>

<file path=ppt/slides/_rels/slide21.xml.rels><?xml version="1.0" encoding="UTF-8" standalone="yes"?>
<Relationships xmlns="http://schemas.openxmlformats.org/package/2006/relationships"><Relationship Id="rId8" Type="http://schemas.openxmlformats.org/officeDocument/2006/relationships/image" Target="../media/image331.png"/><Relationship Id="rId13" Type="http://schemas.openxmlformats.org/officeDocument/2006/relationships/image" Target="../media/image348.png"/><Relationship Id="rId3" Type="http://schemas.openxmlformats.org/officeDocument/2006/relationships/image" Target="../media/image342.png"/><Relationship Id="rId7" Type="http://schemas.openxmlformats.org/officeDocument/2006/relationships/image" Target="../media/image345.png"/><Relationship Id="rId12" Type="http://schemas.openxmlformats.org/officeDocument/2006/relationships/image" Target="../media/image347.png"/><Relationship Id="rId2" Type="http://schemas.openxmlformats.org/officeDocument/2006/relationships/image" Target="../media/image281.png"/><Relationship Id="rId16" Type="http://schemas.openxmlformats.org/officeDocument/2006/relationships/image" Target="../media/image305.png"/><Relationship Id="rId1" Type="http://schemas.openxmlformats.org/officeDocument/2006/relationships/slideLayout" Target="../slideLayouts/slideLayout2.xml"/><Relationship Id="rId6" Type="http://schemas.openxmlformats.org/officeDocument/2006/relationships/image" Target="../media/image344.png"/><Relationship Id="rId11" Type="http://schemas.openxmlformats.org/officeDocument/2006/relationships/image" Target="../media/image334.png"/><Relationship Id="rId5" Type="http://schemas.openxmlformats.org/officeDocument/2006/relationships/image" Target="../media/image343.png"/><Relationship Id="rId15" Type="http://schemas.openxmlformats.org/officeDocument/2006/relationships/image" Target="../media/image350.png"/><Relationship Id="rId10" Type="http://schemas.openxmlformats.org/officeDocument/2006/relationships/image" Target="../media/image333.png"/><Relationship Id="rId4" Type="http://schemas.openxmlformats.org/officeDocument/2006/relationships/image" Target="../media/image319.png"/><Relationship Id="rId9" Type="http://schemas.openxmlformats.org/officeDocument/2006/relationships/image" Target="../media/image346.png"/><Relationship Id="rId14" Type="http://schemas.openxmlformats.org/officeDocument/2006/relationships/image" Target="../media/image349.png"/></Relationships>
</file>

<file path=ppt/slides/_rels/slide22.xml.rels><?xml version="1.0" encoding="UTF-8" standalone="yes"?>
<Relationships xmlns="http://schemas.openxmlformats.org/package/2006/relationships"><Relationship Id="rId8" Type="http://schemas.openxmlformats.org/officeDocument/2006/relationships/image" Target="../media/image357.png"/><Relationship Id="rId13" Type="http://schemas.openxmlformats.org/officeDocument/2006/relationships/image" Target="../media/image362.png"/><Relationship Id="rId18" Type="http://schemas.openxmlformats.org/officeDocument/2006/relationships/image" Target="../media/image367.png"/><Relationship Id="rId26" Type="http://schemas.openxmlformats.org/officeDocument/2006/relationships/image" Target="../media/image375.png"/><Relationship Id="rId39" Type="http://schemas.openxmlformats.org/officeDocument/2006/relationships/image" Target="../media/image388.png"/><Relationship Id="rId3" Type="http://schemas.openxmlformats.org/officeDocument/2006/relationships/image" Target="../media/image352.png"/><Relationship Id="rId21" Type="http://schemas.openxmlformats.org/officeDocument/2006/relationships/image" Target="../media/image370.png"/><Relationship Id="rId34" Type="http://schemas.openxmlformats.org/officeDocument/2006/relationships/image" Target="../media/image383.png"/><Relationship Id="rId42" Type="http://schemas.openxmlformats.org/officeDocument/2006/relationships/image" Target="../media/image391.png"/><Relationship Id="rId7" Type="http://schemas.openxmlformats.org/officeDocument/2006/relationships/image" Target="../media/image356.png"/><Relationship Id="rId12" Type="http://schemas.openxmlformats.org/officeDocument/2006/relationships/image" Target="../media/image361.png"/><Relationship Id="rId17" Type="http://schemas.openxmlformats.org/officeDocument/2006/relationships/image" Target="../media/image366.png"/><Relationship Id="rId25" Type="http://schemas.openxmlformats.org/officeDocument/2006/relationships/image" Target="../media/image374.png"/><Relationship Id="rId33" Type="http://schemas.openxmlformats.org/officeDocument/2006/relationships/image" Target="../media/image382.png"/><Relationship Id="rId38" Type="http://schemas.openxmlformats.org/officeDocument/2006/relationships/image" Target="../media/image387.png"/><Relationship Id="rId46" Type="http://schemas.openxmlformats.org/officeDocument/2006/relationships/image" Target="../media/image395.png"/><Relationship Id="rId2" Type="http://schemas.openxmlformats.org/officeDocument/2006/relationships/image" Target="../media/image351.png"/><Relationship Id="rId16" Type="http://schemas.openxmlformats.org/officeDocument/2006/relationships/image" Target="../media/image365.png"/><Relationship Id="rId20" Type="http://schemas.openxmlformats.org/officeDocument/2006/relationships/image" Target="../media/image369.png"/><Relationship Id="rId29" Type="http://schemas.openxmlformats.org/officeDocument/2006/relationships/image" Target="../media/image378.png"/><Relationship Id="rId41"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355.png"/><Relationship Id="rId11" Type="http://schemas.openxmlformats.org/officeDocument/2006/relationships/image" Target="../media/image360.png"/><Relationship Id="rId24" Type="http://schemas.openxmlformats.org/officeDocument/2006/relationships/image" Target="../media/image373.png"/><Relationship Id="rId32" Type="http://schemas.openxmlformats.org/officeDocument/2006/relationships/image" Target="../media/image381.png"/><Relationship Id="rId37" Type="http://schemas.openxmlformats.org/officeDocument/2006/relationships/image" Target="../media/image386.png"/><Relationship Id="rId40" Type="http://schemas.openxmlformats.org/officeDocument/2006/relationships/image" Target="../media/image389.png"/><Relationship Id="rId45" Type="http://schemas.openxmlformats.org/officeDocument/2006/relationships/image" Target="../media/image394.png"/><Relationship Id="rId5" Type="http://schemas.openxmlformats.org/officeDocument/2006/relationships/image" Target="../media/image354.png"/><Relationship Id="rId15" Type="http://schemas.openxmlformats.org/officeDocument/2006/relationships/image" Target="../media/image364.png"/><Relationship Id="rId23" Type="http://schemas.openxmlformats.org/officeDocument/2006/relationships/image" Target="../media/image372.png"/><Relationship Id="rId28" Type="http://schemas.openxmlformats.org/officeDocument/2006/relationships/image" Target="../media/image377.png"/><Relationship Id="rId36" Type="http://schemas.openxmlformats.org/officeDocument/2006/relationships/image" Target="../media/image385.png"/><Relationship Id="rId10" Type="http://schemas.openxmlformats.org/officeDocument/2006/relationships/image" Target="../media/image359.png"/><Relationship Id="rId19" Type="http://schemas.openxmlformats.org/officeDocument/2006/relationships/image" Target="../media/image368.png"/><Relationship Id="rId31" Type="http://schemas.openxmlformats.org/officeDocument/2006/relationships/image" Target="../media/image380.png"/><Relationship Id="rId44" Type="http://schemas.openxmlformats.org/officeDocument/2006/relationships/image" Target="../media/image393.png"/><Relationship Id="rId4" Type="http://schemas.openxmlformats.org/officeDocument/2006/relationships/image" Target="../media/image353.png"/><Relationship Id="rId9" Type="http://schemas.openxmlformats.org/officeDocument/2006/relationships/image" Target="../media/image358.png"/><Relationship Id="rId14" Type="http://schemas.openxmlformats.org/officeDocument/2006/relationships/image" Target="../media/image363.png"/><Relationship Id="rId22" Type="http://schemas.openxmlformats.org/officeDocument/2006/relationships/image" Target="../media/image371.png"/><Relationship Id="rId27" Type="http://schemas.openxmlformats.org/officeDocument/2006/relationships/image" Target="../media/image376.png"/><Relationship Id="rId30" Type="http://schemas.openxmlformats.org/officeDocument/2006/relationships/image" Target="../media/image379.png"/><Relationship Id="rId35" Type="http://schemas.openxmlformats.org/officeDocument/2006/relationships/image" Target="../media/image384.png"/><Relationship Id="rId43" Type="http://schemas.openxmlformats.org/officeDocument/2006/relationships/image" Target="../media/image39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jpeg"/><Relationship Id="rId2" Type="http://schemas.openxmlformats.org/officeDocument/2006/relationships/image" Target="../media/image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jpe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image" Target="../media/image54.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74.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73.png"/><Relationship Id="rId17" Type="http://schemas.openxmlformats.org/officeDocument/2006/relationships/image" Target="../media/image69.png"/><Relationship Id="rId2" Type="http://schemas.openxmlformats.org/officeDocument/2006/relationships/image" Target="../media/image54.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72.png"/><Relationship Id="rId5" Type="http://schemas.openxmlformats.org/officeDocument/2006/relationships/image" Target="../media/image70.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71.png"/><Relationship Id="rId14" Type="http://schemas.openxmlformats.org/officeDocument/2006/relationships/image" Target="../media/image75.png"/></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79.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image" Target="../media/image54.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78.png"/><Relationship Id="rId5" Type="http://schemas.openxmlformats.org/officeDocument/2006/relationships/image" Target="../media/image76.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77.png"/><Relationship Id="rId14"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319" y="2343784"/>
            <a:ext cx="9020810" cy="848360"/>
          </a:xfrm>
          <a:prstGeom prst="rect">
            <a:avLst/>
          </a:prstGeom>
        </p:spPr>
        <p:txBody>
          <a:bodyPr vert="horz" wrap="square" lIns="0" tIns="12700" rIns="0" bIns="0" rtlCol="0">
            <a:spAutoFit/>
          </a:bodyPr>
          <a:lstStyle/>
          <a:p>
            <a:pPr marL="12700">
              <a:lnSpc>
                <a:spcPct val="100000"/>
              </a:lnSpc>
              <a:spcBef>
                <a:spcPts val="100"/>
              </a:spcBef>
            </a:pPr>
            <a:r>
              <a:rPr sz="5400" b="0" spc="45" dirty="0">
                <a:solidFill>
                  <a:srgbClr val="003366"/>
                </a:solidFill>
                <a:latin typeface="Times New Roman"/>
                <a:cs typeface="Times New Roman"/>
              </a:rPr>
              <a:t>Fundamentals </a:t>
            </a:r>
            <a:r>
              <a:rPr sz="5400" b="0" spc="-85" dirty="0">
                <a:solidFill>
                  <a:srgbClr val="003366"/>
                </a:solidFill>
                <a:latin typeface="Times New Roman"/>
                <a:cs typeface="Times New Roman"/>
              </a:rPr>
              <a:t>of </a:t>
            </a:r>
            <a:r>
              <a:rPr sz="5400" b="0" spc="-20" dirty="0">
                <a:solidFill>
                  <a:srgbClr val="003366"/>
                </a:solidFill>
                <a:latin typeface="Times New Roman"/>
                <a:cs typeface="Times New Roman"/>
              </a:rPr>
              <a:t>Cyber</a:t>
            </a:r>
            <a:r>
              <a:rPr sz="5400" b="0" spc="-785" dirty="0">
                <a:solidFill>
                  <a:srgbClr val="003366"/>
                </a:solidFill>
                <a:latin typeface="Times New Roman"/>
                <a:cs typeface="Times New Roman"/>
              </a:rPr>
              <a:t> </a:t>
            </a:r>
            <a:r>
              <a:rPr sz="5400" b="0" spc="-10" dirty="0">
                <a:solidFill>
                  <a:srgbClr val="003366"/>
                </a:solidFill>
                <a:latin typeface="Times New Roman"/>
                <a:cs typeface="Times New Roman"/>
              </a:rPr>
              <a:t>Security</a:t>
            </a:r>
            <a:endParaRPr sz="5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3908425" cy="215900"/>
            <a:chOff x="110489" y="786130"/>
            <a:chExt cx="3908425" cy="21590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8460" y="787400"/>
              <a:ext cx="476250" cy="1663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7420" y="802005"/>
              <a:ext cx="93345" cy="15176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56639" y="787400"/>
              <a:ext cx="139065" cy="16382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213484" y="837565"/>
              <a:ext cx="220345" cy="1162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50376" y="802005"/>
              <a:ext cx="345956" cy="15176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889125" y="787400"/>
              <a:ext cx="211452" cy="16637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119629" y="837565"/>
              <a:ext cx="952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301890" y="793115"/>
              <a:ext cx="166989" cy="16065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487294" y="830580"/>
              <a:ext cx="358140" cy="17145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860675" y="837565"/>
              <a:ext cx="139064" cy="113664"/>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015614" y="789305"/>
              <a:ext cx="435610" cy="16446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467099" y="789305"/>
              <a:ext cx="68579" cy="16192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549652" y="837565"/>
              <a:ext cx="124455"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693794" y="837565"/>
              <a:ext cx="259633" cy="11620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977005" y="837565"/>
              <a:ext cx="41910" cy="116205"/>
            </a:xfrm>
            <a:prstGeom prst="rect">
              <a:avLst/>
            </a:prstGeom>
            <a:blipFill>
              <a:blip r:embed="rId17" cstate="print"/>
              <a:stretch>
                <a:fillRect/>
              </a:stretch>
            </a:blipFill>
          </p:spPr>
          <p:txBody>
            <a:bodyPr wrap="square" lIns="0" tIns="0" rIns="0" bIns="0" rtlCol="0"/>
            <a:lstStyle/>
            <a:p>
              <a:endParaRPr/>
            </a:p>
          </p:txBody>
        </p:sp>
      </p:grpSp>
      <p:sp>
        <p:nvSpPr>
          <p:cNvPr id="21" name="object 21"/>
          <p:cNvSpPr txBox="1"/>
          <p:nvPr/>
        </p:nvSpPr>
        <p:spPr>
          <a:xfrm>
            <a:off x="430530" y="1078865"/>
            <a:ext cx="11741150" cy="523240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i="1" dirty="0">
                <a:latin typeface="TeX Gyre Bonum"/>
                <a:cs typeface="TeX Gyre Bonum"/>
              </a:rPr>
              <a:t>The Bane of</a:t>
            </a:r>
            <a:r>
              <a:rPr sz="1800" b="1" i="1" spc="10" dirty="0">
                <a:latin typeface="TeX Gyre Bonum"/>
                <a:cs typeface="TeX Gyre Bonum"/>
              </a:rPr>
              <a:t> </a:t>
            </a:r>
            <a:r>
              <a:rPr sz="1800" b="1" i="1" dirty="0">
                <a:latin typeface="TeX Gyre Bonum"/>
                <a:cs typeface="TeX Gyre Bonum"/>
              </a:rPr>
              <a:t>Malware</a:t>
            </a:r>
            <a:endParaRPr sz="1800">
              <a:latin typeface="TeX Gyre Bonum"/>
              <a:cs typeface="TeX Gyre Bonum"/>
            </a:endParaRPr>
          </a:p>
          <a:p>
            <a:pPr marL="12700" marR="5080">
              <a:lnSpc>
                <a:spcPts val="2160"/>
              </a:lnSpc>
              <a:spcBef>
                <a:spcPts val="50"/>
              </a:spcBef>
            </a:pPr>
            <a:r>
              <a:rPr sz="1800" spc="-5" dirty="0">
                <a:latin typeface="Bookman Uralic"/>
                <a:cs typeface="Bookman Uralic"/>
              </a:rPr>
              <a:t>Many websites contain malware. Such websites are </a:t>
            </a:r>
            <a:r>
              <a:rPr sz="1800" dirty="0">
                <a:latin typeface="Bookman Uralic"/>
                <a:cs typeface="Bookman Uralic"/>
              </a:rPr>
              <a:t>a </a:t>
            </a:r>
            <a:r>
              <a:rPr sz="1800" spc="-5" dirty="0">
                <a:latin typeface="Bookman Uralic"/>
                <a:cs typeface="Bookman Uralic"/>
              </a:rPr>
              <a:t>growing security threat. Although most  organizations are doing </a:t>
            </a:r>
            <a:r>
              <a:rPr sz="1800" dirty="0">
                <a:latin typeface="Bookman Uralic"/>
                <a:cs typeface="Bookman Uralic"/>
              </a:rPr>
              <a:t>a </a:t>
            </a:r>
            <a:r>
              <a:rPr sz="1800" spc="-5" dirty="0">
                <a:latin typeface="Bookman Uralic"/>
                <a:cs typeface="Bookman Uralic"/>
              </a:rPr>
              <a:t>good </a:t>
            </a:r>
            <a:r>
              <a:rPr sz="1800" dirty="0">
                <a:latin typeface="Bookman Uralic"/>
                <a:cs typeface="Bookman Uralic"/>
              </a:rPr>
              <a:t>job </a:t>
            </a:r>
            <a:r>
              <a:rPr sz="1800" spc="-5" dirty="0">
                <a:latin typeface="Bookman Uralic"/>
                <a:cs typeface="Bookman Uralic"/>
              </a:rPr>
              <a:t>of blocking sites declared dangerous, cyberattackers, too, are learning  Criminals change their techniques rapidly to avoid detection. The consequences of infection are severe  compared with </a:t>
            </a:r>
            <a:r>
              <a:rPr sz="1800" dirty="0">
                <a:latin typeface="Bookman Uralic"/>
                <a:cs typeface="Bookman Uralic"/>
              </a:rPr>
              <a:t>any </a:t>
            </a:r>
            <a:r>
              <a:rPr sz="1800" spc="-5" dirty="0">
                <a:latin typeface="Bookman Uralic"/>
                <a:cs typeface="Bookman Uralic"/>
              </a:rPr>
              <a:t>kind of</a:t>
            </a:r>
            <a:r>
              <a:rPr sz="1800" spc="-10" dirty="0">
                <a:latin typeface="Bookman Uralic"/>
                <a:cs typeface="Bookman Uralic"/>
              </a:rPr>
              <a:t> </a:t>
            </a:r>
            <a:r>
              <a:rPr sz="1800" spc="-5" dirty="0">
                <a:latin typeface="Bookman Uralic"/>
                <a:cs typeface="Bookman Uralic"/>
              </a:rPr>
              <a:t>malware.</a:t>
            </a:r>
            <a:endParaRPr sz="1800">
              <a:latin typeface="Bookman Uralic"/>
              <a:cs typeface="Bookman Uralic"/>
            </a:endParaRPr>
          </a:p>
          <a:p>
            <a:pPr>
              <a:lnSpc>
                <a:spcPct val="100000"/>
              </a:lnSpc>
              <a:spcBef>
                <a:spcPts val="25"/>
              </a:spcBef>
            </a:pPr>
            <a:endParaRPr sz="1800">
              <a:latin typeface="Bookman Uralic"/>
              <a:cs typeface="Bookman Uralic"/>
            </a:endParaRPr>
          </a:p>
          <a:p>
            <a:pPr marL="298450" indent="-285750">
              <a:lnSpc>
                <a:spcPts val="2140"/>
              </a:lnSpc>
              <a:spcBef>
                <a:spcPts val="5"/>
              </a:spcBef>
              <a:buFont typeface="Wingdings"/>
              <a:buChar char=""/>
              <a:tabLst>
                <a:tab pos="298450" algn="l"/>
              </a:tabLst>
            </a:pPr>
            <a:r>
              <a:rPr sz="1800" b="1" dirty="0">
                <a:latin typeface="Bookman Uralic"/>
                <a:cs typeface="Bookman Uralic"/>
              </a:rPr>
              <a:t>The Need for Protecting Multiple Offices and</a:t>
            </a:r>
            <a:r>
              <a:rPr sz="1800" b="1" spc="40" dirty="0">
                <a:latin typeface="Bookman Uralic"/>
                <a:cs typeface="Bookman Uralic"/>
              </a:rPr>
              <a:t> </a:t>
            </a:r>
            <a:r>
              <a:rPr sz="1800" b="1" dirty="0">
                <a:latin typeface="Bookman Uralic"/>
                <a:cs typeface="Bookman Uralic"/>
              </a:rPr>
              <a:t>Locations</a:t>
            </a:r>
            <a:endParaRPr sz="1800">
              <a:latin typeface="Bookman Uralic"/>
              <a:cs typeface="Bookman Uralic"/>
            </a:endParaRPr>
          </a:p>
          <a:p>
            <a:pPr marL="298450" marR="207645" indent="-285750">
              <a:lnSpc>
                <a:spcPts val="2160"/>
              </a:lnSpc>
              <a:spcBef>
                <a:spcPts val="50"/>
              </a:spcBef>
              <a:buFont typeface="Wingdings"/>
              <a:buChar char=""/>
              <a:tabLst>
                <a:tab pos="298450" algn="l"/>
              </a:tabLst>
            </a:pPr>
            <a:r>
              <a:rPr sz="1800" spc="-5" dirty="0">
                <a:latin typeface="Bookman Uralic"/>
                <a:cs typeface="Bookman Uralic"/>
              </a:rPr>
              <a:t>Delivery from multi-locations </a:t>
            </a:r>
            <a:r>
              <a:rPr sz="1800" dirty="0">
                <a:latin typeface="Bookman Uralic"/>
                <a:cs typeface="Bookman Uralic"/>
              </a:rPr>
              <a:t>and </a:t>
            </a:r>
            <a:r>
              <a:rPr sz="1800" spc="-5" dirty="0">
                <a:latin typeface="Bookman Uralic"/>
                <a:cs typeface="Bookman Uralic"/>
              </a:rPr>
              <a:t>teams collaborating from multi-locations to deliver </a:t>
            </a:r>
            <a:r>
              <a:rPr sz="1800" dirty="0">
                <a:latin typeface="Bookman Uralic"/>
                <a:cs typeface="Bookman Uralic"/>
              </a:rPr>
              <a:t>a </a:t>
            </a:r>
            <a:r>
              <a:rPr sz="1800" spc="-5" dirty="0">
                <a:latin typeface="Bookman Uralic"/>
                <a:cs typeface="Bookman Uralic"/>
              </a:rPr>
              <a:t>single project  are </a:t>
            </a:r>
            <a:r>
              <a:rPr sz="1800" dirty="0">
                <a:latin typeface="Bookman Uralic"/>
                <a:cs typeface="Bookman Uralic"/>
              </a:rPr>
              <a:t>a </a:t>
            </a:r>
            <a:r>
              <a:rPr sz="1800" spc="-5" dirty="0">
                <a:latin typeface="Bookman Uralic"/>
                <a:cs typeface="Bookman Uralic"/>
              </a:rPr>
              <a:t>common working scenario today.</a:t>
            </a:r>
            <a:endParaRPr sz="1800">
              <a:latin typeface="Bookman Uralic"/>
              <a:cs typeface="Bookman Uralic"/>
            </a:endParaRPr>
          </a:p>
          <a:p>
            <a:pPr marL="298450" indent="-285750">
              <a:lnSpc>
                <a:spcPts val="2090"/>
              </a:lnSpc>
              <a:buFont typeface="Wingdings"/>
              <a:buChar char=""/>
              <a:tabLst>
                <a:tab pos="298450" algn="l"/>
              </a:tabLst>
            </a:pPr>
            <a:r>
              <a:rPr sz="1800" spc="-5" dirty="0">
                <a:latin typeface="Bookman Uralic"/>
                <a:cs typeface="Bookman Uralic"/>
              </a:rPr>
              <a:t>Most large organizations have several offices at multiple</a:t>
            </a:r>
            <a:r>
              <a:rPr sz="1800" spc="15" dirty="0">
                <a:latin typeface="Bookman Uralic"/>
                <a:cs typeface="Bookman Uralic"/>
              </a:rPr>
              <a:t> </a:t>
            </a:r>
            <a:r>
              <a:rPr sz="1800" spc="-5" dirty="0">
                <a:latin typeface="Bookman Uralic"/>
                <a:cs typeface="Bookman Uralic"/>
              </a:rPr>
              <a:t>locations.</a:t>
            </a:r>
            <a:endParaRPr sz="1800">
              <a:latin typeface="Bookman Uralic"/>
              <a:cs typeface="Bookman Uralic"/>
            </a:endParaRPr>
          </a:p>
          <a:p>
            <a:pPr marL="298450" marR="410845" indent="-285750">
              <a:lnSpc>
                <a:spcPct val="100000"/>
              </a:lnSpc>
              <a:buFont typeface="Wingdings"/>
              <a:buChar char=""/>
              <a:tabLst>
                <a:tab pos="298450" algn="l"/>
              </a:tabLst>
            </a:pPr>
            <a:r>
              <a:rPr sz="1800" spc="-5" dirty="0">
                <a:latin typeface="Bookman Uralic"/>
                <a:cs typeface="Bookman Uralic"/>
              </a:rPr>
              <a:t>Protecting information security </a:t>
            </a:r>
            <a:r>
              <a:rPr sz="1800" dirty="0">
                <a:latin typeface="Bookman Uralic"/>
                <a:cs typeface="Bookman Uralic"/>
              </a:rPr>
              <a:t>and </a:t>
            </a:r>
            <a:r>
              <a:rPr sz="1800" spc="-5" dirty="0">
                <a:latin typeface="Bookman Uralic"/>
                <a:cs typeface="Bookman Uralic"/>
              </a:rPr>
              <a:t>data privacy at multiple sites is indeed </a:t>
            </a:r>
            <a:r>
              <a:rPr sz="1800" dirty="0">
                <a:latin typeface="Bookman Uralic"/>
                <a:cs typeface="Bookman Uralic"/>
              </a:rPr>
              <a:t>a </a:t>
            </a:r>
            <a:r>
              <a:rPr sz="1800" spc="-5" dirty="0">
                <a:latin typeface="Bookman Uralic"/>
                <a:cs typeface="Bookman Uralic"/>
              </a:rPr>
              <a:t>major issue primarily  because protecting </a:t>
            </a:r>
            <a:r>
              <a:rPr sz="1800" dirty="0">
                <a:latin typeface="Bookman Uralic"/>
                <a:cs typeface="Bookman Uralic"/>
              </a:rPr>
              <a:t>a </a:t>
            </a:r>
            <a:r>
              <a:rPr sz="1800" spc="-5" dirty="0">
                <a:latin typeface="Bookman Uralic"/>
                <a:cs typeface="Bookman Uralic"/>
              </a:rPr>
              <a:t>single site itself is </a:t>
            </a:r>
            <a:r>
              <a:rPr sz="1800" dirty="0">
                <a:latin typeface="Bookman Uralic"/>
                <a:cs typeface="Bookman Uralic"/>
              </a:rPr>
              <a:t>a </a:t>
            </a:r>
            <a:r>
              <a:rPr sz="1800" spc="-5" dirty="0">
                <a:latin typeface="Bookman Uralic"/>
                <a:cs typeface="Bookman Uralic"/>
              </a:rPr>
              <a:t>challenge these days.</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In </a:t>
            </a:r>
            <a:r>
              <a:rPr sz="1800" dirty="0">
                <a:latin typeface="Bookman Uralic"/>
                <a:cs typeface="Bookman Uralic"/>
              </a:rPr>
              <a:t>a </a:t>
            </a:r>
            <a:r>
              <a:rPr sz="1800" spc="-5" dirty="0">
                <a:latin typeface="Bookman Uralic"/>
                <a:cs typeface="Bookman Uralic"/>
              </a:rPr>
              <a:t>solo site scenario, anti-malware, web filtering </a:t>
            </a:r>
            <a:r>
              <a:rPr sz="1800" dirty="0">
                <a:latin typeface="Bookman Uralic"/>
                <a:cs typeface="Bookman Uralic"/>
              </a:rPr>
              <a:t>and </a:t>
            </a:r>
            <a:r>
              <a:rPr sz="1800" spc="-5" dirty="0">
                <a:latin typeface="Bookman Uralic"/>
                <a:cs typeface="Bookman Uralic"/>
              </a:rPr>
              <a:t>monitoring software are</a:t>
            </a:r>
            <a:r>
              <a:rPr sz="1800" spc="35" dirty="0">
                <a:latin typeface="Bookman Uralic"/>
                <a:cs typeface="Bookman Uralic"/>
              </a:rPr>
              <a:t> </a:t>
            </a:r>
            <a:r>
              <a:rPr sz="1800" spc="-5" dirty="0">
                <a:latin typeface="Bookman Uralic"/>
                <a:cs typeface="Bookman Uralic"/>
              </a:rPr>
              <a:t>needed.</a:t>
            </a:r>
            <a:endParaRPr sz="1800">
              <a:latin typeface="Bookman Uralic"/>
              <a:cs typeface="Bookman Uralic"/>
            </a:endParaRPr>
          </a:p>
          <a:p>
            <a:pPr marL="298450" marR="551180" indent="-285750">
              <a:lnSpc>
                <a:spcPct val="100000"/>
              </a:lnSpc>
              <a:buFont typeface="Wingdings"/>
              <a:buChar char=""/>
              <a:tabLst>
                <a:tab pos="298450" algn="l"/>
              </a:tabLst>
            </a:pPr>
            <a:r>
              <a:rPr sz="1800" spc="-5" dirty="0">
                <a:latin typeface="Bookman Uralic"/>
                <a:cs typeface="Bookman Uralic"/>
              </a:rPr>
              <a:t>Additional effort is required with multiple sites, </a:t>
            </a:r>
            <a:r>
              <a:rPr sz="1800" dirty="0">
                <a:latin typeface="Bookman Uralic"/>
                <a:cs typeface="Bookman Uralic"/>
              </a:rPr>
              <a:t>as </a:t>
            </a:r>
            <a:r>
              <a:rPr sz="1800" spc="-5" dirty="0">
                <a:latin typeface="Bookman Uralic"/>
                <a:cs typeface="Bookman Uralic"/>
              </a:rPr>
              <a:t>all hardware </a:t>
            </a:r>
            <a:r>
              <a:rPr sz="1800" dirty="0">
                <a:latin typeface="Bookman Uralic"/>
                <a:cs typeface="Bookman Uralic"/>
              </a:rPr>
              <a:t>and </a:t>
            </a:r>
            <a:r>
              <a:rPr sz="1800" spc="-5" dirty="0">
                <a:latin typeface="Bookman Uralic"/>
                <a:cs typeface="Bookman Uralic"/>
              </a:rPr>
              <a:t>administrative overheads are  multiplied!</a:t>
            </a:r>
            <a:endParaRPr sz="1800">
              <a:latin typeface="Bookman Uralic"/>
              <a:cs typeface="Bookman Uralic"/>
            </a:endParaRPr>
          </a:p>
          <a:p>
            <a:pPr marL="298450" marR="45085" indent="-285750">
              <a:lnSpc>
                <a:spcPct val="100000"/>
              </a:lnSpc>
              <a:buFont typeface="Wingdings"/>
              <a:buChar char=""/>
              <a:tabLst>
                <a:tab pos="298450" algn="l"/>
              </a:tabLst>
            </a:pPr>
            <a:r>
              <a:rPr sz="1800" spc="-5" dirty="0">
                <a:latin typeface="Bookman Uralic"/>
                <a:cs typeface="Bookman Uralic"/>
              </a:rPr>
              <a:t>For </a:t>
            </a:r>
            <a:r>
              <a:rPr sz="1800" dirty="0">
                <a:latin typeface="Bookman Uralic"/>
                <a:cs typeface="Bookman Uralic"/>
              </a:rPr>
              <a:t>an </a:t>
            </a:r>
            <a:r>
              <a:rPr sz="1800" spc="-5" dirty="0">
                <a:latin typeface="Bookman Uralic"/>
                <a:cs typeface="Bookman Uralic"/>
              </a:rPr>
              <a:t>Internet-based-hosted service, it does </a:t>
            </a:r>
            <a:r>
              <a:rPr sz="1800" dirty="0">
                <a:latin typeface="Bookman Uralic"/>
                <a:cs typeface="Bookman Uralic"/>
              </a:rPr>
              <a:t>not </a:t>
            </a:r>
            <a:r>
              <a:rPr sz="1800" spc="-5" dirty="0">
                <a:latin typeface="Bookman Uralic"/>
                <a:cs typeface="Bookman Uralic"/>
              </a:rPr>
              <a:t>matter </a:t>
            </a:r>
            <a:r>
              <a:rPr sz="1800" dirty="0">
                <a:latin typeface="Bookman Uralic"/>
                <a:cs typeface="Bookman Uralic"/>
              </a:rPr>
              <a:t>how </a:t>
            </a:r>
            <a:r>
              <a:rPr sz="1800" spc="-5" dirty="0">
                <a:latin typeface="Bookman Uralic"/>
                <a:cs typeface="Bookman Uralic"/>
              </a:rPr>
              <a:t>many E-Mail servers there are. However,  with inhouse solutions, you do </a:t>
            </a:r>
            <a:r>
              <a:rPr sz="1800" dirty="0">
                <a:latin typeface="Bookman Uralic"/>
                <a:cs typeface="Bookman Uralic"/>
              </a:rPr>
              <a:t>not </a:t>
            </a:r>
            <a:r>
              <a:rPr sz="1800" spc="-5" dirty="0">
                <a:latin typeface="Bookman Uralic"/>
                <a:cs typeface="Bookman Uralic"/>
              </a:rPr>
              <a:t>have to pay </a:t>
            </a:r>
            <a:r>
              <a:rPr sz="1800" dirty="0">
                <a:latin typeface="Bookman Uralic"/>
                <a:cs typeface="Bookman Uralic"/>
              </a:rPr>
              <a:t>an </a:t>
            </a:r>
            <a:r>
              <a:rPr sz="1800" spc="-5" dirty="0">
                <a:latin typeface="Bookman Uralic"/>
                <a:cs typeface="Bookman Uralic"/>
              </a:rPr>
              <a:t>upfront capital cost for hardware </a:t>
            </a:r>
            <a:r>
              <a:rPr sz="1800" dirty="0">
                <a:latin typeface="Bookman Uralic"/>
                <a:cs typeface="Bookman Uralic"/>
              </a:rPr>
              <a:t>and </a:t>
            </a:r>
            <a:r>
              <a:rPr sz="1800" spc="-5" dirty="0">
                <a:latin typeface="Bookman Uralic"/>
                <a:cs typeface="Bookman Uralic"/>
              </a:rPr>
              <a:t>software  followed by </a:t>
            </a:r>
            <a:r>
              <a:rPr sz="1800" dirty="0">
                <a:latin typeface="Bookman Uralic"/>
                <a:cs typeface="Bookman Uralic"/>
              </a:rPr>
              <a:t>an </a:t>
            </a:r>
            <a:r>
              <a:rPr sz="1800" spc="-5" dirty="0">
                <a:latin typeface="Bookman Uralic"/>
                <a:cs typeface="Bookman Uralic"/>
              </a:rPr>
              <a:t>unpredictable ongoing maintenance cost. Fixed fee per user is also </a:t>
            </a:r>
            <a:r>
              <a:rPr sz="1800" dirty="0">
                <a:latin typeface="Bookman Uralic"/>
                <a:cs typeface="Bookman Uralic"/>
              </a:rPr>
              <a:t>an </a:t>
            </a:r>
            <a:r>
              <a:rPr sz="1800" spc="-5" dirty="0">
                <a:latin typeface="Bookman Uralic"/>
                <a:cs typeface="Bookman Uralic"/>
              </a:rPr>
              <a:t>option to  consider.</a:t>
            </a:r>
            <a:endParaRPr sz="1800">
              <a:latin typeface="Bookman Uralic"/>
              <a:cs typeface="Bookman Uralic"/>
            </a:endParaRPr>
          </a:p>
        </p:txBody>
      </p:sp>
      <p:sp>
        <p:nvSpPr>
          <p:cNvPr id="22" name="object 2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3" name="object 2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7201534" cy="217170"/>
            <a:chOff x="110489" y="786130"/>
            <a:chExt cx="7201534"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3115"/>
              <a:ext cx="137149" cy="1606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7209" y="837565"/>
              <a:ext cx="115570"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0649" y="837565"/>
              <a:ext cx="117385"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01370" y="838835"/>
              <a:ext cx="139064" cy="11493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956945" y="789305"/>
              <a:ext cx="426720" cy="21399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70061" y="837565"/>
              <a:ext cx="121248" cy="11620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606550" y="837565"/>
              <a:ext cx="139064"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762760" y="787400"/>
              <a:ext cx="130809" cy="16637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986279" y="789305"/>
              <a:ext cx="598169" cy="16446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597874" y="837565"/>
              <a:ext cx="265975" cy="16573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950844" y="795655"/>
              <a:ext cx="76835" cy="15557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046094" y="837565"/>
              <a:ext cx="209550" cy="113664"/>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273425" y="837565"/>
              <a:ext cx="127635" cy="16319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417569" y="787400"/>
              <a:ext cx="149225" cy="163829"/>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580854" y="837565"/>
              <a:ext cx="117385" cy="11620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712881" y="802005"/>
              <a:ext cx="225388" cy="15176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954144" y="789305"/>
              <a:ext cx="68579" cy="16192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4036697" y="837565"/>
              <a:ext cx="124455" cy="11620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180839" y="837565"/>
              <a:ext cx="259633"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533264" y="787400"/>
              <a:ext cx="317497" cy="166370"/>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871085" y="837565"/>
              <a:ext cx="209550" cy="113664"/>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5175314" y="787400"/>
              <a:ext cx="372677" cy="166370"/>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5563235" y="838835"/>
              <a:ext cx="139064" cy="11493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5719444" y="787400"/>
              <a:ext cx="130809" cy="166370"/>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941760" y="793115"/>
              <a:ext cx="157414" cy="16065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6256655" y="837565"/>
              <a:ext cx="209550" cy="113664"/>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6111877" y="837565"/>
              <a:ext cx="124455" cy="116205"/>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6483985" y="837565"/>
              <a:ext cx="127635" cy="16319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6627495" y="802005"/>
              <a:ext cx="245109" cy="151765"/>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6888480" y="789305"/>
              <a:ext cx="68579" cy="161925"/>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972934" y="830580"/>
              <a:ext cx="278130" cy="171450"/>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7270114" y="837565"/>
              <a:ext cx="41909" cy="116205"/>
            </a:xfrm>
            <a:prstGeom prst="rect">
              <a:avLst/>
            </a:prstGeom>
            <a:blipFill>
              <a:blip r:embed="rId34" cstate="print"/>
              <a:stretch>
                <a:fillRect/>
              </a:stretch>
            </a:blipFill>
          </p:spPr>
          <p:txBody>
            <a:bodyPr wrap="square" lIns="0" tIns="0" rIns="0" bIns="0" rtlCol="0"/>
            <a:lstStyle/>
            <a:p>
              <a:endParaRPr/>
            </a:p>
          </p:txBody>
        </p:sp>
      </p:grpSp>
      <p:sp>
        <p:nvSpPr>
          <p:cNvPr id="38" name="object 38"/>
          <p:cNvSpPr txBox="1"/>
          <p:nvPr/>
        </p:nvSpPr>
        <p:spPr>
          <a:xfrm>
            <a:off x="640080" y="1271905"/>
            <a:ext cx="9199880" cy="4283710"/>
          </a:xfrm>
          <a:prstGeom prst="rect">
            <a:avLst/>
          </a:prstGeom>
        </p:spPr>
        <p:txBody>
          <a:bodyPr vert="horz" wrap="square" lIns="0" tIns="12065" rIns="0" bIns="0" rtlCol="0">
            <a:spAutoFit/>
          </a:bodyPr>
          <a:lstStyle/>
          <a:p>
            <a:pPr marL="469900" marR="215900" indent="-457200">
              <a:lnSpc>
                <a:spcPct val="100000"/>
              </a:lnSpc>
              <a:spcBef>
                <a:spcPts val="95"/>
              </a:spcBef>
              <a:buFont typeface="Wingdings"/>
              <a:buChar char=""/>
              <a:tabLst>
                <a:tab pos="469265" algn="l"/>
                <a:tab pos="469900" algn="l"/>
              </a:tabLst>
            </a:pPr>
            <a:r>
              <a:rPr sz="2800" b="1" dirty="0">
                <a:latin typeface="Bookman Uralic"/>
                <a:cs typeface="Bookman Uralic"/>
              </a:rPr>
              <a:t>Security and Privacy Implications from Cloud  Computing</a:t>
            </a:r>
            <a:endParaRPr sz="2800">
              <a:latin typeface="Bookman Uralic"/>
              <a:cs typeface="Bookman Uralic"/>
            </a:endParaRPr>
          </a:p>
          <a:p>
            <a:pPr marL="469900" marR="5080" indent="-457200">
              <a:lnSpc>
                <a:spcPts val="3360"/>
              </a:lnSpc>
              <a:spcBef>
                <a:spcPts val="45"/>
              </a:spcBef>
              <a:buFont typeface="Wingdings"/>
              <a:buChar char=""/>
              <a:tabLst>
                <a:tab pos="469265" algn="l"/>
                <a:tab pos="469900" algn="l"/>
              </a:tabLst>
            </a:pPr>
            <a:r>
              <a:rPr sz="2800" spc="-5" dirty="0">
                <a:latin typeface="Bookman Uralic"/>
                <a:cs typeface="Bookman Uralic"/>
              </a:rPr>
              <a:t>There are data privacy risks associated with cloud  computing.</a:t>
            </a:r>
            <a:endParaRPr sz="2800">
              <a:latin typeface="Bookman Uralic"/>
              <a:cs typeface="Bookman Uralic"/>
            </a:endParaRPr>
          </a:p>
          <a:p>
            <a:pPr marL="469900" marR="452120" indent="-457200">
              <a:lnSpc>
                <a:spcPts val="3360"/>
              </a:lnSpc>
              <a:buFont typeface="Wingdings"/>
              <a:buChar char=""/>
              <a:tabLst>
                <a:tab pos="469265" algn="l"/>
                <a:tab pos="469900" algn="l"/>
              </a:tabLst>
            </a:pPr>
            <a:r>
              <a:rPr sz="2800" spc="-5" dirty="0">
                <a:latin typeface="Bookman Uralic"/>
                <a:cs typeface="Bookman Uralic"/>
              </a:rPr>
              <a:t>Basically, putting data in the cloud may impact  privacy rights, obligations and</a:t>
            </a:r>
            <a:r>
              <a:rPr sz="2800" spc="5" dirty="0">
                <a:latin typeface="Bookman Uralic"/>
                <a:cs typeface="Bookman Uralic"/>
              </a:rPr>
              <a:t> </a:t>
            </a:r>
            <a:r>
              <a:rPr sz="2800" spc="-5" dirty="0">
                <a:latin typeface="Bookman Uralic"/>
                <a:cs typeface="Bookman Uralic"/>
              </a:rPr>
              <a:t>status.</a:t>
            </a:r>
            <a:endParaRPr sz="2800">
              <a:latin typeface="Bookman Uralic"/>
              <a:cs typeface="Bookman Uralic"/>
            </a:endParaRPr>
          </a:p>
          <a:p>
            <a:pPr marL="469900" marR="708025" indent="-457200">
              <a:lnSpc>
                <a:spcPts val="3360"/>
              </a:lnSpc>
              <a:buFont typeface="Wingdings"/>
              <a:buChar char=""/>
              <a:tabLst>
                <a:tab pos="469265" algn="l"/>
                <a:tab pos="469900" algn="l"/>
              </a:tabLst>
            </a:pPr>
            <a:r>
              <a:rPr sz="2800" spc="-5" dirty="0">
                <a:latin typeface="Bookman Uralic"/>
                <a:cs typeface="Bookman Uralic"/>
              </a:rPr>
              <a:t>There is much legal uncertainty about privacy  rights in the</a:t>
            </a:r>
            <a:r>
              <a:rPr sz="2800" spc="5" dirty="0">
                <a:latin typeface="Bookman Uralic"/>
                <a:cs typeface="Bookman Uralic"/>
              </a:rPr>
              <a:t> </a:t>
            </a:r>
            <a:r>
              <a:rPr sz="2800" spc="-5" dirty="0">
                <a:latin typeface="Bookman Uralic"/>
                <a:cs typeface="Bookman Uralic"/>
              </a:rPr>
              <a:t>cloud.</a:t>
            </a:r>
            <a:endParaRPr sz="2800">
              <a:latin typeface="Bookman Uralic"/>
              <a:cs typeface="Bookman Uralic"/>
            </a:endParaRPr>
          </a:p>
          <a:p>
            <a:pPr marL="469900" marR="805180" indent="-457200">
              <a:lnSpc>
                <a:spcPts val="3360"/>
              </a:lnSpc>
              <a:buFont typeface="Wingdings"/>
              <a:buChar char=""/>
              <a:tabLst>
                <a:tab pos="469265" algn="l"/>
                <a:tab pos="469900" algn="l"/>
              </a:tabLst>
            </a:pPr>
            <a:r>
              <a:rPr sz="2800" spc="-5" dirty="0">
                <a:latin typeface="Bookman Uralic"/>
                <a:cs typeface="Bookman Uralic"/>
              </a:rPr>
              <a:t>Organizations should think about the privacy  scenarios in terms of “user</a:t>
            </a:r>
            <a:r>
              <a:rPr sz="2800" spc="5" dirty="0">
                <a:latin typeface="Bookman Uralic"/>
                <a:cs typeface="Bookman Uralic"/>
              </a:rPr>
              <a:t> </a:t>
            </a:r>
            <a:r>
              <a:rPr sz="2800" spc="-5" dirty="0">
                <a:latin typeface="Bookman Uralic"/>
                <a:cs typeface="Bookman Uralic"/>
              </a:rPr>
              <a:t>spheres.”</a:t>
            </a:r>
            <a:endParaRPr sz="2800">
              <a:latin typeface="Bookman Uralic"/>
              <a:cs typeface="Bookman Uralic"/>
            </a:endParaRPr>
          </a:p>
        </p:txBody>
      </p:sp>
      <p:sp>
        <p:nvSpPr>
          <p:cNvPr id="39" name="object 3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0" name="object 40"/>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8451215" cy="217170"/>
            <a:chOff x="110489" y="786130"/>
            <a:chExt cx="8451215"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3115"/>
              <a:ext cx="137149" cy="1606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7212" y="837565"/>
              <a:ext cx="124455"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9539" y="837565"/>
              <a:ext cx="117385"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13434" y="789305"/>
              <a:ext cx="68580" cy="1619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94751" y="787400"/>
              <a:ext cx="201258"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184909" y="795655"/>
              <a:ext cx="198120" cy="15557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400809" y="837565"/>
              <a:ext cx="115570"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536064" y="787400"/>
              <a:ext cx="130809" cy="16637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681479" y="789305"/>
              <a:ext cx="68580" cy="16192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1762796" y="837565"/>
              <a:ext cx="121248"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1974850" y="795655"/>
              <a:ext cx="198119" cy="15557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189516" y="837565"/>
              <a:ext cx="121248"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325369" y="787400"/>
              <a:ext cx="372110" cy="166370"/>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712719" y="802005"/>
              <a:ext cx="93344" cy="15176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21939" y="789305"/>
              <a:ext cx="68580" cy="16192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2906394" y="830580"/>
              <a:ext cx="278130" cy="17145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203575" y="837565"/>
              <a:ext cx="41910"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349625" y="793115"/>
              <a:ext cx="137149" cy="16065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502024" y="837565"/>
              <a:ext cx="115570"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766185" y="838835"/>
              <a:ext cx="139064" cy="11493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3635464" y="837565"/>
              <a:ext cx="117385"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3921760" y="789305"/>
              <a:ext cx="426719" cy="21399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435474" y="789305"/>
              <a:ext cx="368218" cy="16446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819649" y="787400"/>
              <a:ext cx="255188" cy="166370"/>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165762" y="837565"/>
              <a:ext cx="121248" cy="11620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302249" y="837565"/>
              <a:ext cx="139064" cy="113664"/>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5458460" y="787400"/>
              <a:ext cx="130810" cy="166370"/>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681980" y="795655"/>
              <a:ext cx="266700" cy="15811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967730" y="787400"/>
              <a:ext cx="371393" cy="166370"/>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6431914" y="787400"/>
              <a:ext cx="211452" cy="166370"/>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662420" y="837565"/>
              <a:ext cx="95250" cy="113664"/>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6844680" y="793115"/>
              <a:ext cx="166989" cy="160655"/>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7030084" y="830580"/>
              <a:ext cx="358140" cy="171450"/>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7403464" y="837565"/>
              <a:ext cx="139064" cy="113664"/>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7558405" y="789305"/>
              <a:ext cx="435610" cy="164465"/>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8009889" y="789305"/>
              <a:ext cx="68579" cy="161925"/>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8092442" y="837565"/>
              <a:ext cx="124455" cy="116205"/>
            </a:xfrm>
            <a:prstGeom prst="rect">
              <a:avLst/>
            </a:prstGeom>
            <a:blipFill>
              <a:blip r:embed="rId39" cstate="print"/>
              <a:stretch>
                <a:fillRect/>
              </a:stretch>
            </a:blipFill>
          </p:spPr>
          <p:txBody>
            <a:bodyPr wrap="square" lIns="0" tIns="0" rIns="0" bIns="0" rtlCol="0"/>
            <a:lstStyle/>
            <a:p>
              <a:endParaRPr/>
            </a:p>
          </p:txBody>
        </p:sp>
        <p:sp>
          <p:nvSpPr>
            <p:cNvPr id="43" name="object 43"/>
            <p:cNvSpPr/>
            <p:nvPr/>
          </p:nvSpPr>
          <p:spPr>
            <a:xfrm>
              <a:off x="8236584" y="837565"/>
              <a:ext cx="259633" cy="116205"/>
            </a:xfrm>
            <a:prstGeom prst="rect">
              <a:avLst/>
            </a:prstGeom>
            <a:blipFill>
              <a:blip r:embed="rId40" cstate="print"/>
              <a:stretch>
                <a:fillRect/>
              </a:stretch>
            </a:blipFill>
          </p:spPr>
          <p:txBody>
            <a:bodyPr wrap="square" lIns="0" tIns="0" rIns="0" bIns="0" rtlCol="0"/>
            <a:lstStyle/>
            <a:p>
              <a:endParaRPr/>
            </a:p>
          </p:txBody>
        </p:sp>
        <p:sp>
          <p:nvSpPr>
            <p:cNvPr id="44" name="object 44"/>
            <p:cNvSpPr/>
            <p:nvPr/>
          </p:nvSpPr>
          <p:spPr>
            <a:xfrm>
              <a:off x="8519795" y="837565"/>
              <a:ext cx="41909" cy="116205"/>
            </a:xfrm>
            <a:prstGeom prst="rect">
              <a:avLst/>
            </a:prstGeom>
            <a:blipFill>
              <a:blip r:embed="rId41" cstate="print"/>
              <a:stretch>
                <a:fillRect/>
              </a:stretch>
            </a:blipFill>
          </p:spPr>
          <p:txBody>
            <a:bodyPr wrap="square" lIns="0" tIns="0" rIns="0" bIns="0" rtlCol="0"/>
            <a:lstStyle/>
            <a:p>
              <a:endParaRPr/>
            </a:p>
          </p:txBody>
        </p:sp>
      </p:grpSp>
      <p:sp>
        <p:nvSpPr>
          <p:cNvPr id="45" name="object 45"/>
          <p:cNvSpPr txBox="1"/>
          <p:nvPr/>
        </p:nvSpPr>
        <p:spPr>
          <a:xfrm>
            <a:off x="370840" y="1078865"/>
            <a:ext cx="10857865" cy="440944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i="1" u="sng" dirty="0">
                <a:uFill>
                  <a:solidFill>
                    <a:srgbClr val="000000"/>
                  </a:solidFill>
                </a:uFill>
                <a:latin typeface="TeX Gyre Bonum"/>
                <a:cs typeface="TeX Gyre Bonum"/>
              </a:rPr>
              <a:t>Usage of social media sites by large business-to-business (B2B) organizations (Fig.</a:t>
            </a:r>
            <a:r>
              <a:rPr sz="1800" b="1" i="1" u="sng" spc="114" dirty="0">
                <a:uFill>
                  <a:solidFill>
                    <a:srgbClr val="000000"/>
                  </a:solidFill>
                </a:uFill>
                <a:latin typeface="TeX Gyre Bonum"/>
                <a:cs typeface="TeX Gyre Bonum"/>
              </a:rPr>
              <a:t> </a:t>
            </a:r>
            <a:r>
              <a:rPr sz="1800" b="1" i="1" u="sng" dirty="0">
                <a:uFill>
                  <a:solidFill>
                    <a:srgbClr val="000000"/>
                  </a:solidFill>
                </a:uFill>
                <a:latin typeface="TeX Gyre Bonum"/>
                <a:cs typeface="TeX Gyre Bonum"/>
              </a:rPr>
              <a:t>):</a:t>
            </a:r>
            <a:endParaRPr sz="1800">
              <a:latin typeface="TeX Gyre Bonum"/>
              <a:cs typeface="TeX Gyre Bonum"/>
            </a:endParaRPr>
          </a:p>
          <a:p>
            <a:pPr marL="300355" indent="-287655">
              <a:lnSpc>
                <a:spcPts val="2140"/>
              </a:lnSpc>
              <a:buAutoNum type="arabicPeriod"/>
              <a:tabLst>
                <a:tab pos="300355" algn="l"/>
              </a:tabLst>
            </a:pPr>
            <a:r>
              <a:rPr sz="1800" spc="-5" dirty="0">
                <a:latin typeface="Bookman Uralic"/>
                <a:cs typeface="Bookman Uralic"/>
              </a:rPr>
              <a:t>Facebook is used by 37% of </a:t>
            </a:r>
            <a:r>
              <a:rPr sz="1800" dirty="0">
                <a:latin typeface="Bookman Uralic"/>
                <a:cs typeface="Bookman Uralic"/>
              </a:rPr>
              <a:t>the</a:t>
            </a:r>
            <a:r>
              <a:rPr sz="1800" spc="-5" dirty="0">
                <a:latin typeface="Bookman Uralic"/>
                <a:cs typeface="Bookman Uralic"/>
              </a:rPr>
              <a:t> organizations.</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LinkedIn is used by 36% of </a:t>
            </a:r>
            <a:r>
              <a:rPr sz="1800" dirty="0">
                <a:latin typeface="Bookman Uralic"/>
                <a:cs typeface="Bookman Uralic"/>
              </a:rPr>
              <a:t>the </a:t>
            </a:r>
            <a:r>
              <a:rPr sz="1800" spc="-5" dirty="0">
                <a:latin typeface="Bookman Uralic"/>
                <a:cs typeface="Bookman Uralic"/>
              </a:rPr>
              <a:t>organizations.</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Twitter is used by 36% of </a:t>
            </a:r>
            <a:r>
              <a:rPr sz="1800" dirty="0">
                <a:latin typeface="Bookman Uralic"/>
                <a:cs typeface="Bookman Uralic"/>
              </a:rPr>
              <a:t>the</a:t>
            </a:r>
            <a:r>
              <a:rPr sz="1800" spc="-5" dirty="0">
                <a:latin typeface="Bookman Uralic"/>
                <a:cs typeface="Bookman Uralic"/>
              </a:rPr>
              <a:t> organizations.</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YouTube is used by 22% of </a:t>
            </a:r>
            <a:r>
              <a:rPr sz="1800" dirty="0">
                <a:latin typeface="Bookman Uralic"/>
                <a:cs typeface="Bookman Uralic"/>
              </a:rPr>
              <a:t>the</a:t>
            </a:r>
            <a:r>
              <a:rPr sz="1800" spc="-5" dirty="0">
                <a:latin typeface="Bookman Uralic"/>
                <a:cs typeface="Bookman Uralic"/>
              </a:rPr>
              <a:t> organizations.</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MySpace is used by 6% of </a:t>
            </a:r>
            <a:r>
              <a:rPr sz="1800" dirty="0">
                <a:latin typeface="Bookman Uralic"/>
                <a:cs typeface="Bookman Uralic"/>
              </a:rPr>
              <a:t>the</a:t>
            </a:r>
            <a:r>
              <a:rPr sz="1800" spc="-5" dirty="0">
                <a:latin typeface="Bookman Uralic"/>
                <a:cs typeface="Bookman Uralic"/>
              </a:rPr>
              <a:t> organizations.</a:t>
            </a:r>
            <a:endParaRPr sz="1800">
              <a:latin typeface="Bookman Uralic"/>
              <a:cs typeface="Bookman Uralic"/>
            </a:endParaRPr>
          </a:p>
          <a:p>
            <a:pPr>
              <a:lnSpc>
                <a:spcPct val="100000"/>
              </a:lnSpc>
              <a:spcBef>
                <a:spcPts val="40"/>
              </a:spcBef>
            </a:pPr>
            <a:endParaRPr sz="1850">
              <a:latin typeface="Bookman Uralic"/>
              <a:cs typeface="Bookman Uralic"/>
            </a:endParaRPr>
          </a:p>
          <a:p>
            <a:pPr marL="298450" indent="-285750">
              <a:lnSpc>
                <a:spcPts val="2140"/>
              </a:lnSpc>
              <a:buFont typeface="Wingdings"/>
              <a:buChar char=""/>
              <a:tabLst>
                <a:tab pos="298450" algn="l"/>
              </a:tabLst>
            </a:pPr>
            <a:r>
              <a:rPr sz="1800" b="1" dirty="0">
                <a:latin typeface="Bookman Uralic"/>
                <a:cs typeface="Bookman Uralic"/>
              </a:rPr>
              <a:t>Understanding Social Media</a:t>
            </a:r>
            <a:r>
              <a:rPr sz="1800" b="1" spc="15" dirty="0">
                <a:latin typeface="Bookman Uralic"/>
                <a:cs typeface="Bookman Uralic"/>
              </a:rPr>
              <a:t> </a:t>
            </a:r>
            <a:r>
              <a:rPr sz="1800" b="1" dirty="0">
                <a:latin typeface="Bookman Uralic"/>
                <a:cs typeface="Bookman Uralic"/>
              </a:rPr>
              <a:t>Marketing</a:t>
            </a:r>
            <a:endParaRPr sz="1800">
              <a:latin typeface="Bookman Uralic"/>
              <a:cs typeface="Bookman Uralic"/>
            </a:endParaRPr>
          </a:p>
          <a:p>
            <a:pPr marL="12700">
              <a:lnSpc>
                <a:spcPts val="2140"/>
              </a:lnSpc>
            </a:pPr>
            <a:r>
              <a:rPr sz="1800" spc="-5" dirty="0">
                <a:latin typeface="Bookman Uralic"/>
                <a:cs typeface="Bookman Uralic"/>
              </a:rPr>
              <a:t>Most typical reasons </a:t>
            </a:r>
            <a:r>
              <a:rPr sz="1800" dirty="0">
                <a:latin typeface="Bookman Uralic"/>
                <a:cs typeface="Bookman Uralic"/>
              </a:rPr>
              <a:t>why </a:t>
            </a:r>
            <a:r>
              <a:rPr sz="1800" spc="-5" dirty="0">
                <a:latin typeface="Bookman Uralic"/>
                <a:cs typeface="Bookman Uralic"/>
              </a:rPr>
              <a:t>social media marketing is used to promote their products </a:t>
            </a:r>
            <a:r>
              <a:rPr sz="1800" dirty="0">
                <a:latin typeface="Bookman Uralic"/>
                <a:cs typeface="Bookman Uralic"/>
              </a:rPr>
              <a:t>and</a:t>
            </a:r>
            <a:r>
              <a:rPr sz="1800" spc="100" dirty="0">
                <a:latin typeface="Bookman Uralic"/>
                <a:cs typeface="Bookman Uralic"/>
              </a:rPr>
              <a:t> </a:t>
            </a:r>
            <a:r>
              <a:rPr sz="1800" spc="-5" dirty="0">
                <a:latin typeface="Bookman Uralic"/>
                <a:cs typeface="Bookman Uralic"/>
              </a:rPr>
              <a:t>services:</a:t>
            </a:r>
            <a:endParaRPr sz="1800">
              <a:latin typeface="Bookman Uralic"/>
              <a:cs typeface="Bookman Uralic"/>
            </a:endParaRPr>
          </a:p>
          <a:p>
            <a:pPr>
              <a:lnSpc>
                <a:spcPct val="100000"/>
              </a:lnSpc>
            </a:pPr>
            <a:endParaRPr sz="185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To be able to reach to </a:t>
            </a:r>
            <a:r>
              <a:rPr sz="1800" dirty="0">
                <a:latin typeface="Bookman Uralic"/>
                <a:cs typeface="Bookman Uralic"/>
              </a:rPr>
              <a:t>a </a:t>
            </a:r>
            <a:r>
              <a:rPr sz="1800" spc="-5" dirty="0">
                <a:latin typeface="Bookman Uralic"/>
                <a:cs typeface="Bookman Uralic"/>
              </a:rPr>
              <a:t>larger target</a:t>
            </a:r>
            <a:r>
              <a:rPr sz="1800" spc="15" dirty="0">
                <a:latin typeface="Bookman Uralic"/>
                <a:cs typeface="Bookman Uralic"/>
              </a:rPr>
              <a:t> </a:t>
            </a:r>
            <a:r>
              <a:rPr sz="1800" spc="-5" dirty="0">
                <a:latin typeface="Bookman Uralic"/>
                <a:cs typeface="Bookman Uralic"/>
              </a:rPr>
              <a:t>audience.</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To increase traffic to their website coming from other social media</a:t>
            </a:r>
            <a:r>
              <a:rPr sz="1800" spc="30" dirty="0">
                <a:latin typeface="Bookman Uralic"/>
                <a:cs typeface="Bookman Uralic"/>
              </a:rPr>
              <a:t> </a:t>
            </a:r>
            <a:r>
              <a:rPr sz="1800" spc="-5" dirty="0">
                <a:latin typeface="Bookman Uralic"/>
                <a:cs typeface="Bookman Uralic"/>
              </a:rPr>
              <a:t>websites.</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To reap other potential revenue benefits </a:t>
            </a:r>
            <a:r>
              <a:rPr sz="1800" dirty="0">
                <a:latin typeface="Bookman Uralic"/>
                <a:cs typeface="Bookman Uralic"/>
              </a:rPr>
              <a:t>and </a:t>
            </a:r>
            <a:r>
              <a:rPr sz="1800" spc="-5" dirty="0">
                <a:latin typeface="Bookman Uralic"/>
                <a:cs typeface="Bookman Uralic"/>
              </a:rPr>
              <a:t>to minimize advertising</a:t>
            </a:r>
            <a:r>
              <a:rPr sz="1800" spc="20" dirty="0">
                <a:latin typeface="Bookman Uralic"/>
                <a:cs typeface="Bookman Uralic"/>
              </a:rPr>
              <a:t> </a:t>
            </a:r>
            <a:r>
              <a:rPr sz="1800" spc="-5" dirty="0">
                <a:latin typeface="Bookman Uralic"/>
                <a:cs typeface="Bookman Uralic"/>
              </a:rPr>
              <a:t>costs.</a:t>
            </a:r>
            <a:endParaRPr sz="1800">
              <a:latin typeface="Bookman Uralic"/>
              <a:cs typeface="Bookman Uralic"/>
            </a:endParaRPr>
          </a:p>
          <a:p>
            <a:pPr marL="12700" marR="223520">
              <a:lnSpc>
                <a:spcPct val="100000"/>
              </a:lnSpc>
              <a:buAutoNum type="arabicPeriod"/>
              <a:tabLst>
                <a:tab pos="300355" algn="l"/>
              </a:tabLst>
            </a:pPr>
            <a:r>
              <a:rPr sz="1800" spc="-5" dirty="0">
                <a:latin typeface="Bookman Uralic"/>
                <a:cs typeface="Bookman Uralic"/>
              </a:rPr>
              <a:t>To build credibility by participating </a:t>
            </a:r>
            <a:r>
              <a:rPr sz="1800" dirty="0">
                <a:latin typeface="Bookman Uralic"/>
                <a:cs typeface="Bookman Uralic"/>
              </a:rPr>
              <a:t>in </a:t>
            </a:r>
            <a:r>
              <a:rPr sz="1800" spc="-5" dirty="0">
                <a:latin typeface="Bookman Uralic"/>
                <a:cs typeface="Bookman Uralic"/>
              </a:rPr>
              <a:t>relevant product promotion forums </a:t>
            </a:r>
            <a:r>
              <a:rPr sz="1800" dirty="0">
                <a:latin typeface="Bookman Uralic"/>
                <a:cs typeface="Bookman Uralic"/>
              </a:rPr>
              <a:t>and </a:t>
            </a:r>
            <a:r>
              <a:rPr sz="1800" spc="-5" dirty="0">
                <a:latin typeface="Bookman Uralic"/>
                <a:cs typeface="Bookman Uralic"/>
              </a:rPr>
              <a:t>responding to  potential customers’ questions immediately.</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To collect potential customer</a:t>
            </a:r>
            <a:r>
              <a:rPr sz="1800" dirty="0">
                <a:latin typeface="Bookman Uralic"/>
                <a:cs typeface="Bookman Uralic"/>
              </a:rPr>
              <a:t> </a:t>
            </a:r>
            <a:r>
              <a:rPr sz="1800" spc="-5" dirty="0">
                <a:latin typeface="Bookman Uralic"/>
                <a:cs typeface="Bookman Uralic"/>
              </a:rPr>
              <a:t>profiles.</a:t>
            </a:r>
            <a:endParaRPr sz="1800">
              <a:latin typeface="Bookman Uralic"/>
              <a:cs typeface="Bookman Uralic"/>
            </a:endParaRPr>
          </a:p>
        </p:txBody>
      </p:sp>
      <p:sp>
        <p:nvSpPr>
          <p:cNvPr id="46" name="object 4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7" name="object 4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1066" cy="77207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rPr>
              <a:t>UNIT-</a:t>
            </a:r>
            <a:r>
              <a:rPr sz="2800" spc="-5" dirty="0">
                <a:solidFill>
                  <a:srgbClr val="FFFFFF"/>
                </a:solidFill>
              </a:rPr>
              <a:t>4</a:t>
            </a:r>
            <a:endParaRPr sz="2800"/>
          </a:p>
        </p:txBody>
      </p:sp>
      <p:sp>
        <p:nvSpPr>
          <p:cNvPr id="4" name="object 4"/>
          <p:cNvSpPr txBox="1"/>
          <p:nvPr/>
        </p:nvSpPr>
        <p:spPr>
          <a:xfrm>
            <a:off x="6905625" y="23494"/>
            <a:ext cx="52489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73406"/>
                </a:solidFill>
                <a:latin typeface="Bookman Uralic"/>
                <a:cs typeface="Bookman Uralic"/>
              </a:rPr>
              <a:t>Cyber Security </a:t>
            </a:r>
            <a:r>
              <a:rPr sz="1800" b="1" spc="-5" dirty="0">
                <a:solidFill>
                  <a:srgbClr val="C73406"/>
                </a:solidFill>
                <a:latin typeface="Bookman Uralic"/>
                <a:cs typeface="Bookman Uralic"/>
              </a:rPr>
              <a:t>- </a:t>
            </a:r>
            <a:r>
              <a:rPr sz="1800" b="1" dirty="0">
                <a:solidFill>
                  <a:srgbClr val="C73406"/>
                </a:solidFill>
                <a:latin typeface="Bookman Uralic"/>
                <a:cs typeface="Bookman Uralic"/>
              </a:rPr>
              <a:t>Organizational</a:t>
            </a:r>
            <a:r>
              <a:rPr sz="1800" b="1" spc="70" dirty="0">
                <a:solidFill>
                  <a:srgbClr val="C73406"/>
                </a:solidFill>
                <a:latin typeface="Bookman Uralic"/>
                <a:cs typeface="Bookman Uralic"/>
              </a:rPr>
              <a:t> </a:t>
            </a:r>
            <a:r>
              <a:rPr sz="1800" b="1" dirty="0">
                <a:solidFill>
                  <a:srgbClr val="C73406"/>
                </a:solidFill>
                <a:latin typeface="Bookman Uralic"/>
                <a:cs typeface="Bookman Uralic"/>
              </a:rPr>
              <a:t>implication</a:t>
            </a:r>
            <a:endParaRPr sz="18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110490" y="786130"/>
              <a:ext cx="165100" cy="1651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84809" y="787399"/>
              <a:ext cx="711200" cy="16637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84909" y="795655"/>
              <a:ext cx="198120" cy="15557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400809" y="837564"/>
              <a:ext cx="115570" cy="1162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536064" y="787399"/>
              <a:ext cx="130809"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681479" y="789305"/>
              <a:ext cx="68580" cy="16192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762796" y="837564"/>
              <a:ext cx="121248"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974850" y="787399"/>
              <a:ext cx="1209675" cy="214629"/>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3203575" y="837564"/>
              <a:ext cx="41910" cy="11620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3349625" y="789305"/>
              <a:ext cx="998854" cy="21399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4435475" y="787399"/>
              <a:ext cx="639363" cy="166370"/>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5165761" y="837564"/>
              <a:ext cx="121248"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5302250" y="837564"/>
              <a:ext cx="139064" cy="113664"/>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5458459" y="787399"/>
              <a:ext cx="130810" cy="166370"/>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5681979" y="787399"/>
              <a:ext cx="657143" cy="166370"/>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6431915" y="787399"/>
              <a:ext cx="211452" cy="16637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6662419" y="837564"/>
              <a:ext cx="95250" cy="113664"/>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6844680" y="789305"/>
              <a:ext cx="1651537" cy="21272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8519794" y="837564"/>
              <a:ext cx="41909"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619500" y="1056131"/>
              <a:ext cx="5196840" cy="5277612"/>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27" name="object 2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rPr>
              <a:t>UNIT-</a:t>
            </a:r>
            <a:r>
              <a:rPr sz="2800" spc="-5" dirty="0">
                <a:solidFill>
                  <a:srgbClr val="FFFFFF"/>
                </a:solidFill>
              </a:rPr>
              <a:t>4</a:t>
            </a:r>
            <a:endParaRPr sz="2800"/>
          </a:p>
        </p:txBody>
      </p:sp>
      <p:sp>
        <p:nvSpPr>
          <p:cNvPr id="3" name="object 3"/>
          <p:cNvSpPr txBox="1"/>
          <p:nvPr/>
        </p:nvSpPr>
        <p:spPr>
          <a:xfrm>
            <a:off x="6905625" y="23494"/>
            <a:ext cx="52489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73406"/>
                </a:solidFill>
                <a:latin typeface="Bookman Uralic"/>
                <a:cs typeface="Bookman Uralic"/>
              </a:rPr>
              <a:t>Cyber Security </a:t>
            </a:r>
            <a:r>
              <a:rPr sz="1800" b="1" spc="-5" dirty="0">
                <a:solidFill>
                  <a:srgbClr val="C73406"/>
                </a:solidFill>
                <a:latin typeface="Bookman Uralic"/>
                <a:cs typeface="Bookman Uralic"/>
              </a:rPr>
              <a:t>- </a:t>
            </a:r>
            <a:r>
              <a:rPr sz="1800" b="1" dirty="0">
                <a:solidFill>
                  <a:srgbClr val="C73406"/>
                </a:solidFill>
                <a:latin typeface="Bookman Uralic"/>
                <a:cs typeface="Bookman Uralic"/>
              </a:rPr>
              <a:t>Organizational</a:t>
            </a:r>
            <a:r>
              <a:rPr sz="1800" b="1" spc="70" dirty="0">
                <a:solidFill>
                  <a:srgbClr val="C73406"/>
                </a:solidFill>
                <a:latin typeface="Bookman Uralic"/>
                <a:cs typeface="Bookman Uralic"/>
              </a:rPr>
              <a:t> </a:t>
            </a:r>
            <a:r>
              <a:rPr sz="1800" b="1" dirty="0">
                <a:solidFill>
                  <a:srgbClr val="C73406"/>
                </a:solidFill>
                <a:latin typeface="Bookman Uralic"/>
                <a:cs typeface="Bookman Uralic"/>
              </a:rPr>
              <a:t>implication</a:t>
            </a:r>
            <a:endParaRPr sz="1800">
              <a:latin typeface="Bookman Uralic"/>
              <a:cs typeface="Bookman Uralic"/>
            </a:endParaRPr>
          </a:p>
        </p:txBody>
      </p:sp>
      <p:grpSp>
        <p:nvGrpSpPr>
          <p:cNvPr id="4" name="object 4"/>
          <p:cNvGrpSpPr/>
          <p:nvPr/>
        </p:nvGrpSpPr>
        <p:grpSpPr>
          <a:xfrm>
            <a:off x="110489" y="786130"/>
            <a:ext cx="8451215" cy="217170"/>
            <a:chOff x="110489" y="786130"/>
            <a:chExt cx="8451215"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3115"/>
              <a:ext cx="137149" cy="1606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7212" y="837565"/>
              <a:ext cx="124455"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9539" y="837565"/>
              <a:ext cx="117385"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13434" y="789305"/>
              <a:ext cx="68580" cy="1619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94751" y="787400"/>
              <a:ext cx="201258"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184909" y="795655"/>
              <a:ext cx="198120" cy="15557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400809" y="837565"/>
              <a:ext cx="115570"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536064" y="787400"/>
              <a:ext cx="130809" cy="16637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681479" y="789305"/>
              <a:ext cx="68580" cy="16192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1762796" y="837565"/>
              <a:ext cx="121248"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1974850" y="795655"/>
              <a:ext cx="198119" cy="15557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189516" y="837565"/>
              <a:ext cx="121248"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325369" y="787400"/>
              <a:ext cx="372110" cy="166370"/>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712719" y="802005"/>
              <a:ext cx="93344" cy="15176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21939" y="789305"/>
              <a:ext cx="68580" cy="16192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2906394" y="830580"/>
              <a:ext cx="278130" cy="17145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203575" y="837565"/>
              <a:ext cx="41910"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349625" y="793115"/>
              <a:ext cx="137149" cy="16065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502024" y="837565"/>
              <a:ext cx="115570"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766185" y="838835"/>
              <a:ext cx="139064" cy="11493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3635464" y="837565"/>
              <a:ext cx="117385"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3921760" y="789305"/>
              <a:ext cx="426719" cy="21399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435474" y="789305"/>
              <a:ext cx="368218" cy="16446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819649" y="787400"/>
              <a:ext cx="255188" cy="166370"/>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165762" y="837565"/>
              <a:ext cx="121248" cy="11620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302249" y="837565"/>
              <a:ext cx="139064" cy="113664"/>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5458460" y="787400"/>
              <a:ext cx="130810" cy="166370"/>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681980" y="795655"/>
              <a:ext cx="266700" cy="15811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967730" y="787400"/>
              <a:ext cx="371393" cy="166370"/>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6431914" y="787400"/>
              <a:ext cx="211452" cy="166370"/>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662420" y="837565"/>
              <a:ext cx="95250" cy="113664"/>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6844680" y="793115"/>
              <a:ext cx="166989" cy="160655"/>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7030084" y="830580"/>
              <a:ext cx="358140" cy="171450"/>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7403464" y="837565"/>
              <a:ext cx="139064" cy="113664"/>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7558405" y="789305"/>
              <a:ext cx="435610" cy="164465"/>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8009889" y="789305"/>
              <a:ext cx="68579" cy="161925"/>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8092442" y="837565"/>
              <a:ext cx="124455" cy="116205"/>
            </a:xfrm>
            <a:prstGeom prst="rect">
              <a:avLst/>
            </a:prstGeom>
            <a:blipFill>
              <a:blip r:embed="rId39" cstate="print"/>
              <a:stretch>
                <a:fillRect/>
              </a:stretch>
            </a:blipFill>
          </p:spPr>
          <p:txBody>
            <a:bodyPr wrap="square" lIns="0" tIns="0" rIns="0" bIns="0" rtlCol="0"/>
            <a:lstStyle/>
            <a:p>
              <a:endParaRPr/>
            </a:p>
          </p:txBody>
        </p:sp>
        <p:sp>
          <p:nvSpPr>
            <p:cNvPr id="43" name="object 43"/>
            <p:cNvSpPr/>
            <p:nvPr/>
          </p:nvSpPr>
          <p:spPr>
            <a:xfrm>
              <a:off x="8236584" y="837565"/>
              <a:ext cx="259633" cy="116205"/>
            </a:xfrm>
            <a:prstGeom prst="rect">
              <a:avLst/>
            </a:prstGeom>
            <a:blipFill>
              <a:blip r:embed="rId40" cstate="print"/>
              <a:stretch>
                <a:fillRect/>
              </a:stretch>
            </a:blipFill>
          </p:spPr>
          <p:txBody>
            <a:bodyPr wrap="square" lIns="0" tIns="0" rIns="0" bIns="0" rtlCol="0"/>
            <a:lstStyle/>
            <a:p>
              <a:endParaRPr/>
            </a:p>
          </p:txBody>
        </p:sp>
        <p:sp>
          <p:nvSpPr>
            <p:cNvPr id="44" name="object 44"/>
            <p:cNvSpPr/>
            <p:nvPr/>
          </p:nvSpPr>
          <p:spPr>
            <a:xfrm>
              <a:off x="8519795" y="837565"/>
              <a:ext cx="41909" cy="116205"/>
            </a:xfrm>
            <a:prstGeom prst="rect">
              <a:avLst/>
            </a:prstGeom>
            <a:blipFill>
              <a:blip r:embed="rId41" cstate="print"/>
              <a:stretch>
                <a:fillRect/>
              </a:stretch>
            </a:blipFill>
          </p:spPr>
          <p:txBody>
            <a:bodyPr wrap="square" lIns="0" tIns="0" rIns="0" bIns="0" rtlCol="0"/>
            <a:lstStyle/>
            <a:p>
              <a:endParaRPr/>
            </a:p>
          </p:txBody>
        </p:sp>
      </p:grpSp>
      <p:sp>
        <p:nvSpPr>
          <p:cNvPr id="45" name="object 45"/>
          <p:cNvSpPr txBox="1"/>
          <p:nvPr/>
        </p:nvSpPr>
        <p:spPr>
          <a:xfrm>
            <a:off x="476250" y="1013460"/>
            <a:ext cx="11128375" cy="4672965"/>
          </a:xfrm>
          <a:prstGeom prst="rect">
            <a:avLst/>
          </a:prstGeom>
        </p:spPr>
        <p:txBody>
          <a:bodyPr vert="horz" wrap="square" lIns="0" tIns="13335" rIns="0" bIns="0" rtlCol="0">
            <a:spAutoFit/>
          </a:bodyPr>
          <a:lstStyle/>
          <a:p>
            <a:pPr marL="355600" indent="-342900">
              <a:lnSpc>
                <a:spcPts val="2395"/>
              </a:lnSpc>
              <a:spcBef>
                <a:spcPts val="105"/>
              </a:spcBef>
              <a:buFont typeface="Wingdings"/>
              <a:buChar char=""/>
              <a:tabLst>
                <a:tab pos="355600" algn="l"/>
              </a:tabLst>
            </a:pPr>
            <a:r>
              <a:rPr sz="2000" b="1" dirty="0">
                <a:latin typeface="Bookman Uralic"/>
                <a:cs typeface="Bookman Uralic"/>
              </a:rPr>
              <a:t>Best Practices with Use of Social Media Marketing</a:t>
            </a:r>
            <a:r>
              <a:rPr sz="2000" b="1" spc="45" dirty="0">
                <a:latin typeface="Bookman Uralic"/>
                <a:cs typeface="Bookman Uralic"/>
              </a:rPr>
              <a:t> </a:t>
            </a:r>
            <a:r>
              <a:rPr sz="2000" b="1" dirty="0">
                <a:latin typeface="Bookman Uralic"/>
                <a:cs typeface="Bookman Uralic"/>
              </a:rPr>
              <a:t>Tools</a:t>
            </a:r>
            <a:endParaRPr sz="2000">
              <a:latin typeface="Bookman Uralic"/>
              <a:cs typeface="Bookman Uralic"/>
            </a:endParaRPr>
          </a:p>
          <a:p>
            <a:pPr marL="298450" indent="-285750">
              <a:lnSpc>
                <a:spcPts val="1795"/>
              </a:lnSpc>
              <a:buFont typeface="Wingdings"/>
              <a:buChar char=""/>
              <a:tabLst>
                <a:tab pos="297815" algn="l"/>
                <a:tab pos="298450" algn="l"/>
              </a:tabLst>
            </a:pPr>
            <a:r>
              <a:rPr sz="1500" spc="-5" dirty="0">
                <a:latin typeface="Bookman Uralic"/>
                <a:cs typeface="Bookman Uralic"/>
              </a:rPr>
              <a:t>Establish </a:t>
            </a:r>
            <a:r>
              <a:rPr sz="1500" dirty="0">
                <a:latin typeface="Bookman Uralic"/>
                <a:cs typeface="Bookman Uralic"/>
              </a:rPr>
              <a:t>a </a:t>
            </a:r>
            <a:r>
              <a:rPr sz="1500" spc="-5" dirty="0">
                <a:latin typeface="Bookman Uralic"/>
                <a:cs typeface="Bookman Uralic"/>
              </a:rPr>
              <a:t>“social media policy.”</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Use of personal blogging for work-related matters should be monitored and</a:t>
            </a:r>
            <a:r>
              <a:rPr sz="1500" spc="50" dirty="0">
                <a:latin typeface="Bookman Uralic"/>
                <a:cs typeface="Bookman Uralic"/>
              </a:rPr>
              <a:t> </a:t>
            </a:r>
            <a:r>
              <a:rPr sz="1500" spc="-5" dirty="0">
                <a:latin typeface="Bookman Uralic"/>
                <a:cs typeface="Bookman Uralic"/>
              </a:rPr>
              <a:t>minimized.</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Use of policies and implementation of policy-based procedures are always</a:t>
            </a:r>
            <a:r>
              <a:rPr sz="1500" spc="50" dirty="0">
                <a:latin typeface="Bookman Uralic"/>
                <a:cs typeface="Bookman Uralic"/>
              </a:rPr>
              <a:t> </a:t>
            </a:r>
            <a:r>
              <a:rPr sz="1500" spc="-5" dirty="0">
                <a:latin typeface="Bookman Uralic"/>
                <a:cs typeface="Bookman Uralic"/>
              </a:rPr>
              <a:t>essential.</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Increasing employee awareness is an ongoing</a:t>
            </a:r>
            <a:r>
              <a:rPr sz="1500" spc="10" dirty="0">
                <a:latin typeface="Bookman Uralic"/>
                <a:cs typeface="Bookman Uralic"/>
              </a:rPr>
              <a:t> </a:t>
            </a:r>
            <a:r>
              <a:rPr sz="1500" spc="-5" dirty="0">
                <a:latin typeface="Bookman Uralic"/>
                <a:cs typeface="Bookman Uralic"/>
              </a:rPr>
              <a:t>activity.</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Organizations need </a:t>
            </a:r>
            <a:r>
              <a:rPr sz="1500" dirty="0">
                <a:latin typeface="Bookman Uralic"/>
                <a:cs typeface="Bookman Uralic"/>
              </a:rPr>
              <a:t>to </a:t>
            </a:r>
            <a:r>
              <a:rPr sz="1500" spc="-5" dirty="0">
                <a:latin typeface="Bookman Uralic"/>
                <a:cs typeface="Bookman Uralic"/>
              </a:rPr>
              <a:t>educate their employees about the risks associated with the use of online social media</a:t>
            </a:r>
            <a:r>
              <a:rPr sz="1500" spc="215" dirty="0">
                <a:latin typeface="Bookman Uralic"/>
                <a:cs typeface="Bookman Uralic"/>
              </a:rPr>
              <a:t> </a:t>
            </a:r>
            <a:r>
              <a:rPr sz="1500" spc="-5" dirty="0">
                <a:latin typeface="Bookman Uralic"/>
                <a:cs typeface="Bookman Uralic"/>
              </a:rPr>
              <a:t>tool.</a:t>
            </a:r>
            <a:endParaRPr sz="1500">
              <a:latin typeface="Bookman Uralic"/>
              <a:cs typeface="Bookman Uralic"/>
            </a:endParaRPr>
          </a:p>
          <a:p>
            <a:pPr marL="298450" marR="393065" indent="-285750">
              <a:lnSpc>
                <a:spcPct val="100000"/>
              </a:lnSpc>
              <a:buFont typeface="Wingdings"/>
              <a:buChar char=""/>
              <a:tabLst>
                <a:tab pos="297815" algn="l"/>
                <a:tab pos="298450" algn="l"/>
              </a:tabLst>
            </a:pPr>
            <a:r>
              <a:rPr sz="1500" spc="-5" dirty="0">
                <a:latin typeface="Bookman Uralic"/>
                <a:cs typeface="Bookman Uralic"/>
              </a:rPr>
              <a:t>Organizations must raise their employees’ awareness of the fact that </a:t>
            </a:r>
            <a:r>
              <a:rPr sz="1500" dirty="0">
                <a:latin typeface="Bookman Uralic"/>
                <a:cs typeface="Bookman Uralic"/>
              </a:rPr>
              <a:t>even </a:t>
            </a:r>
            <a:r>
              <a:rPr sz="1500" spc="-5" dirty="0">
                <a:latin typeface="Bookman Uralic"/>
                <a:cs typeface="Bookman Uralic"/>
              </a:rPr>
              <a:t>seemingly innocuous information can  reveal too much about the company or the person’s private</a:t>
            </a:r>
            <a:r>
              <a:rPr sz="1500" spc="35" dirty="0">
                <a:latin typeface="Bookman Uralic"/>
                <a:cs typeface="Bookman Uralic"/>
              </a:rPr>
              <a:t> </a:t>
            </a:r>
            <a:r>
              <a:rPr sz="1500" spc="-5" dirty="0">
                <a:latin typeface="Bookman Uralic"/>
                <a:cs typeface="Bookman Uralic"/>
              </a:rPr>
              <a:t>life.</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It is worth exploring appointment of </a:t>
            </a:r>
            <a:r>
              <a:rPr sz="1500" dirty="0">
                <a:latin typeface="Bookman Uralic"/>
                <a:cs typeface="Bookman Uralic"/>
              </a:rPr>
              <a:t>a </a:t>
            </a:r>
            <a:r>
              <a:rPr sz="1500" spc="-5" dirty="0">
                <a:latin typeface="Bookman Uralic"/>
                <a:cs typeface="Bookman Uralic"/>
              </a:rPr>
              <a:t>social media expert within the</a:t>
            </a:r>
            <a:r>
              <a:rPr sz="1500" spc="40" dirty="0">
                <a:latin typeface="Bookman Uralic"/>
                <a:cs typeface="Bookman Uralic"/>
              </a:rPr>
              <a:t> </a:t>
            </a:r>
            <a:r>
              <a:rPr sz="1500" spc="-5" dirty="0">
                <a:latin typeface="Bookman Uralic"/>
                <a:cs typeface="Bookman Uralic"/>
              </a:rPr>
              <a:t>company.</a:t>
            </a:r>
            <a:endParaRPr sz="1500">
              <a:latin typeface="Bookman Uralic"/>
              <a:cs typeface="Bookman Uralic"/>
            </a:endParaRPr>
          </a:p>
          <a:p>
            <a:pPr marL="298450" indent="-285750">
              <a:lnSpc>
                <a:spcPct val="100000"/>
              </a:lnSpc>
              <a:buFont typeface="Wingdings"/>
              <a:buChar char=""/>
              <a:tabLst>
                <a:tab pos="297815" algn="l"/>
                <a:tab pos="298450" algn="l"/>
              </a:tabLst>
            </a:pPr>
            <a:r>
              <a:rPr sz="1500" dirty="0">
                <a:latin typeface="Bookman Uralic"/>
                <a:cs typeface="Bookman Uralic"/>
              </a:rPr>
              <a:t>Need to </a:t>
            </a:r>
            <a:r>
              <a:rPr sz="1500" spc="-5" dirty="0">
                <a:latin typeface="Bookman Uralic"/>
                <a:cs typeface="Bookman Uralic"/>
              </a:rPr>
              <a:t>establish the “need-based access policy.”</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Policies should not be treated as </a:t>
            </a:r>
            <a:r>
              <a:rPr sz="1500" dirty="0">
                <a:latin typeface="Bookman Uralic"/>
                <a:cs typeface="Bookman Uralic"/>
              </a:rPr>
              <a:t>a </a:t>
            </a:r>
            <a:r>
              <a:rPr sz="1500" spc="-5" dirty="0">
                <a:latin typeface="Bookman Uralic"/>
                <a:cs typeface="Bookman Uralic"/>
              </a:rPr>
              <a:t>one-time</a:t>
            </a:r>
            <a:r>
              <a:rPr sz="1500" spc="15" dirty="0">
                <a:latin typeface="Bookman Uralic"/>
                <a:cs typeface="Bookman Uralic"/>
              </a:rPr>
              <a:t> </a:t>
            </a:r>
            <a:r>
              <a:rPr sz="1500" spc="-5" dirty="0">
                <a:latin typeface="Bookman Uralic"/>
                <a:cs typeface="Bookman Uralic"/>
              </a:rPr>
              <a:t>activity.</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Blocking the infected websites is another necessary</a:t>
            </a:r>
            <a:r>
              <a:rPr sz="1500" spc="20" dirty="0">
                <a:latin typeface="Bookman Uralic"/>
                <a:cs typeface="Bookman Uralic"/>
              </a:rPr>
              <a:t> </a:t>
            </a:r>
            <a:r>
              <a:rPr sz="1500" spc="-5" dirty="0">
                <a:latin typeface="Bookman Uralic"/>
                <a:cs typeface="Bookman Uralic"/>
              </a:rPr>
              <a:t>activity.</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Access blocking can also be applied </a:t>
            </a:r>
            <a:r>
              <a:rPr sz="1500" dirty="0">
                <a:latin typeface="Bookman Uralic"/>
                <a:cs typeface="Bookman Uralic"/>
              </a:rPr>
              <a:t>to </a:t>
            </a:r>
            <a:r>
              <a:rPr sz="1500" spc="-5" dirty="0">
                <a:latin typeface="Bookman Uralic"/>
                <a:cs typeface="Bookman Uralic"/>
              </a:rPr>
              <a:t>any other suspicious site on the</a:t>
            </a:r>
            <a:r>
              <a:rPr sz="1500" spc="40" dirty="0">
                <a:latin typeface="Bookman Uralic"/>
                <a:cs typeface="Bookman Uralic"/>
              </a:rPr>
              <a:t> </a:t>
            </a:r>
            <a:r>
              <a:rPr sz="1500" spc="-5" dirty="0">
                <a:latin typeface="Bookman Uralic"/>
                <a:cs typeface="Bookman Uralic"/>
              </a:rPr>
              <a:t>Internet.</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Firewalls help </a:t>
            </a:r>
            <a:r>
              <a:rPr sz="1500" dirty="0">
                <a:latin typeface="Bookman Uralic"/>
                <a:cs typeface="Bookman Uralic"/>
              </a:rPr>
              <a:t>to </a:t>
            </a:r>
            <a:r>
              <a:rPr sz="1500" spc="-5" dirty="0">
                <a:latin typeface="Bookman Uralic"/>
                <a:cs typeface="Bookman Uralic"/>
              </a:rPr>
              <a:t>protect the</a:t>
            </a:r>
            <a:r>
              <a:rPr sz="1500" spc="5" dirty="0">
                <a:latin typeface="Bookman Uralic"/>
                <a:cs typeface="Bookman Uralic"/>
              </a:rPr>
              <a:t> </a:t>
            </a:r>
            <a:r>
              <a:rPr sz="1500" spc="-5" dirty="0">
                <a:latin typeface="Bookman Uralic"/>
                <a:cs typeface="Bookman Uralic"/>
              </a:rPr>
              <a:t>organization.</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Protection against vulnerability is possible by carefully planning vulnerability scanning and penetration</a:t>
            </a:r>
            <a:r>
              <a:rPr sz="1500" spc="145" dirty="0">
                <a:latin typeface="Bookman Uralic"/>
                <a:cs typeface="Bookman Uralic"/>
              </a:rPr>
              <a:t> </a:t>
            </a:r>
            <a:r>
              <a:rPr sz="1500" spc="-5" dirty="0">
                <a:latin typeface="Bookman Uralic"/>
                <a:cs typeface="Bookman Uralic"/>
              </a:rPr>
              <a:t>testing.</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An intrusion prevention system (IPS) </a:t>
            </a:r>
            <a:r>
              <a:rPr sz="1500" dirty="0">
                <a:latin typeface="Bookman Uralic"/>
                <a:cs typeface="Bookman Uralic"/>
              </a:rPr>
              <a:t>serves </a:t>
            </a:r>
            <a:r>
              <a:rPr sz="1500" spc="-5" dirty="0">
                <a:latin typeface="Bookman Uralic"/>
                <a:cs typeface="Bookman Uralic"/>
              </a:rPr>
              <a:t>as </a:t>
            </a:r>
            <a:r>
              <a:rPr sz="1500" dirty="0">
                <a:latin typeface="Bookman Uralic"/>
                <a:cs typeface="Bookman Uralic"/>
              </a:rPr>
              <a:t>a </a:t>
            </a:r>
            <a:r>
              <a:rPr sz="1500" spc="-5" dirty="0">
                <a:latin typeface="Bookman Uralic"/>
                <a:cs typeface="Bookman Uralic"/>
              </a:rPr>
              <a:t>protective barrier </a:t>
            </a:r>
            <a:r>
              <a:rPr sz="1500" dirty="0">
                <a:latin typeface="Bookman Uralic"/>
                <a:cs typeface="Bookman Uralic"/>
              </a:rPr>
              <a:t>to </a:t>
            </a:r>
            <a:r>
              <a:rPr sz="1500" spc="-5" dirty="0">
                <a:latin typeface="Bookman Uralic"/>
                <a:cs typeface="Bookman Uralic"/>
              </a:rPr>
              <a:t>the corporate</a:t>
            </a:r>
            <a:r>
              <a:rPr sz="1500" spc="55" dirty="0">
                <a:latin typeface="Bookman Uralic"/>
                <a:cs typeface="Bookman Uralic"/>
              </a:rPr>
              <a:t> </a:t>
            </a:r>
            <a:r>
              <a:rPr sz="1500" spc="-5" dirty="0">
                <a:latin typeface="Bookman Uralic"/>
                <a:cs typeface="Bookman Uralic"/>
              </a:rPr>
              <a:t>network.</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Securing the Intranets should also be included </a:t>
            </a:r>
            <a:r>
              <a:rPr sz="1500" dirty="0">
                <a:latin typeface="Bookman Uralic"/>
                <a:cs typeface="Bookman Uralic"/>
              </a:rPr>
              <a:t>in </a:t>
            </a:r>
            <a:r>
              <a:rPr sz="1500" spc="-5" dirty="0">
                <a:latin typeface="Bookman Uralic"/>
                <a:cs typeface="Bookman Uralic"/>
              </a:rPr>
              <a:t>the protection</a:t>
            </a:r>
            <a:r>
              <a:rPr sz="1500" spc="25" dirty="0">
                <a:latin typeface="Bookman Uralic"/>
                <a:cs typeface="Bookman Uralic"/>
              </a:rPr>
              <a:t> </a:t>
            </a:r>
            <a:r>
              <a:rPr sz="1500" spc="-5" dirty="0">
                <a:latin typeface="Bookman Uralic"/>
                <a:cs typeface="Bookman Uralic"/>
              </a:rPr>
              <a:t>activities.</a:t>
            </a:r>
            <a:endParaRPr sz="1500">
              <a:latin typeface="Bookman Uralic"/>
              <a:cs typeface="Bookman Uralic"/>
            </a:endParaRPr>
          </a:p>
          <a:p>
            <a:pPr marL="298450" indent="-285750">
              <a:lnSpc>
                <a:spcPct val="100000"/>
              </a:lnSpc>
              <a:buFont typeface="Wingdings"/>
              <a:buChar char=""/>
              <a:tabLst>
                <a:tab pos="297815" algn="l"/>
                <a:tab pos="298450" algn="l"/>
              </a:tabLst>
            </a:pPr>
            <a:r>
              <a:rPr sz="1500" spc="-5" dirty="0">
                <a:latin typeface="Bookman Uralic"/>
                <a:cs typeface="Bookman Uralic"/>
              </a:rPr>
              <a:t>Include mobile devices </a:t>
            </a:r>
            <a:r>
              <a:rPr sz="1500" dirty="0">
                <a:latin typeface="Bookman Uralic"/>
                <a:cs typeface="Bookman Uralic"/>
              </a:rPr>
              <a:t>in </a:t>
            </a:r>
            <a:r>
              <a:rPr sz="1500" spc="-5" dirty="0">
                <a:latin typeface="Bookman Uralic"/>
                <a:cs typeface="Bookman Uralic"/>
              </a:rPr>
              <a:t>the security</a:t>
            </a:r>
            <a:r>
              <a:rPr sz="1500" spc="10" dirty="0">
                <a:latin typeface="Bookman Uralic"/>
                <a:cs typeface="Bookman Uralic"/>
              </a:rPr>
              <a:t> </a:t>
            </a:r>
            <a:r>
              <a:rPr sz="1500" spc="-5" dirty="0">
                <a:latin typeface="Bookman Uralic"/>
                <a:cs typeface="Bookman Uralic"/>
              </a:rPr>
              <a:t>policy.</a:t>
            </a:r>
            <a:endParaRPr sz="1500">
              <a:latin typeface="Bookman Uralic"/>
              <a:cs typeface="Bookman Uralic"/>
            </a:endParaRPr>
          </a:p>
          <a:p>
            <a:pPr marL="298450" marR="5080" indent="-285750">
              <a:lnSpc>
                <a:spcPct val="100000"/>
              </a:lnSpc>
              <a:buFont typeface="Wingdings"/>
              <a:buChar char=""/>
              <a:tabLst>
                <a:tab pos="297815" algn="l"/>
                <a:tab pos="298450" algn="l"/>
              </a:tabLst>
            </a:pPr>
            <a:r>
              <a:rPr sz="1500" spc="-5" dirty="0">
                <a:latin typeface="Bookman Uralic"/>
                <a:cs typeface="Bookman Uralic"/>
              </a:rPr>
              <a:t>With the use of centralized management, administrators can manage, monitor and configure the entire network and  all devices using </a:t>
            </a:r>
            <a:r>
              <a:rPr sz="1500" dirty="0">
                <a:latin typeface="Bookman Uralic"/>
                <a:cs typeface="Bookman Uralic"/>
              </a:rPr>
              <a:t>a </a:t>
            </a:r>
            <a:r>
              <a:rPr sz="1500" spc="-5" dirty="0">
                <a:latin typeface="Bookman Uralic"/>
                <a:cs typeface="Bookman Uralic"/>
              </a:rPr>
              <a:t>single management</a:t>
            </a:r>
            <a:r>
              <a:rPr sz="1500" spc="10" dirty="0">
                <a:latin typeface="Bookman Uralic"/>
                <a:cs typeface="Bookman Uralic"/>
              </a:rPr>
              <a:t> </a:t>
            </a:r>
            <a:r>
              <a:rPr sz="1500" spc="-5" dirty="0">
                <a:latin typeface="Bookman Uralic"/>
                <a:cs typeface="Bookman Uralic"/>
              </a:rPr>
              <a:t>console.</a:t>
            </a:r>
            <a:endParaRPr sz="1500">
              <a:latin typeface="Bookman Uralic"/>
              <a:cs typeface="Bookman Uralic"/>
            </a:endParaRPr>
          </a:p>
        </p:txBody>
      </p:sp>
      <p:sp>
        <p:nvSpPr>
          <p:cNvPr id="46" name="object 4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7" name="object 4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rPr>
              <a:t>UNIT-</a:t>
            </a:r>
            <a:r>
              <a:rPr sz="2800" spc="-5" dirty="0">
                <a:solidFill>
                  <a:srgbClr val="FFFFFF"/>
                </a:solidFill>
              </a:rPr>
              <a:t>4</a:t>
            </a:r>
            <a:endParaRPr sz="2800"/>
          </a:p>
        </p:txBody>
      </p:sp>
      <p:sp>
        <p:nvSpPr>
          <p:cNvPr id="3" name="object 3"/>
          <p:cNvSpPr txBox="1"/>
          <p:nvPr/>
        </p:nvSpPr>
        <p:spPr>
          <a:xfrm>
            <a:off x="6905625" y="23494"/>
            <a:ext cx="52489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73406"/>
                </a:solidFill>
                <a:latin typeface="Bookman Uralic"/>
                <a:cs typeface="Bookman Uralic"/>
              </a:rPr>
              <a:t>Cyber Security </a:t>
            </a:r>
            <a:r>
              <a:rPr sz="1800" b="1" spc="-5" dirty="0">
                <a:solidFill>
                  <a:srgbClr val="C73406"/>
                </a:solidFill>
                <a:latin typeface="Bookman Uralic"/>
                <a:cs typeface="Bookman Uralic"/>
              </a:rPr>
              <a:t>- </a:t>
            </a:r>
            <a:r>
              <a:rPr sz="1800" b="1" dirty="0">
                <a:solidFill>
                  <a:srgbClr val="C73406"/>
                </a:solidFill>
                <a:latin typeface="Bookman Uralic"/>
                <a:cs typeface="Bookman Uralic"/>
              </a:rPr>
              <a:t>Organizational</a:t>
            </a:r>
            <a:r>
              <a:rPr sz="1800" b="1" spc="70" dirty="0">
                <a:solidFill>
                  <a:srgbClr val="C73406"/>
                </a:solidFill>
                <a:latin typeface="Bookman Uralic"/>
                <a:cs typeface="Bookman Uralic"/>
              </a:rPr>
              <a:t> </a:t>
            </a:r>
            <a:r>
              <a:rPr sz="1800" b="1" dirty="0">
                <a:solidFill>
                  <a:srgbClr val="C73406"/>
                </a:solidFill>
                <a:latin typeface="Bookman Uralic"/>
                <a:cs typeface="Bookman Uralic"/>
              </a:rPr>
              <a:t>implication</a:t>
            </a:r>
            <a:endParaRPr sz="1800">
              <a:latin typeface="Bookman Uralic"/>
              <a:cs typeface="Bookman Uralic"/>
            </a:endParaRPr>
          </a:p>
        </p:txBody>
      </p:sp>
      <p:grpSp>
        <p:nvGrpSpPr>
          <p:cNvPr id="4" name="object 4"/>
          <p:cNvGrpSpPr/>
          <p:nvPr/>
        </p:nvGrpSpPr>
        <p:grpSpPr>
          <a:xfrm>
            <a:off x="110489" y="786130"/>
            <a:ext cx="8451215" cy="217170"/>
            <a:chOff x="110489" y="786130"/>
            <a:chExt cx="8451215"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3115"/>
              <a:ext cx="137149" cy="1606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7212" y="837565"/>
              <a:ext cx="124455"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9539" y="837565"/>
              <a:ext cx="117385"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13434" y="789305"/>
              <a:ext cx="68580" cy="1619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94751" y="787400"/>
              <a:ext cx="201258"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184909" y="795655"/>
              <a:ext cx="198120" cy="15557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400809" y="837565"/>
              <a:ext cx="115570"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536064" y="787400"/>
              <a:ext cx="130809" cy="16637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681479" y="789305"/>
              <a:ext cx="68580" cy="16192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1762796" y="837565"/>
              <a:ext cx="121248" cy="11620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1974850" y="795655"/>
              <a:ext cx="198119" cy="15557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189516" y="837565"/>
              <a:ext cx="121248"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325369" y="787400"/>
              <a:ext cx="372110" cy="166370"/>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712719" y="802005"/>
              <a:ext cx="93344" cy="15176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21939" y="789305"/>
              <a:ext cx="68580" cy="16192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2906394" y="830580"/>
              <a:ext cx="278130" cy="171450"/>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203575" y="837565"/>
              <a:ext cx="41910"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349625" y="793115"/>
              <a:ext cx="137149" cy="16065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502024" y="837565"/>
              <a:ext cx="115570"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766185" y="838835"/>
              <a:ext cx="139064" cy="11493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3635464" y="837565"/>
              <a:ext cx="117385"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3921760" y="789305"/>
              <a:ext cx="426719" cy="21399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435474" y="789305"/>
              <a:ext cx="368218" cy="16446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819649" y="787400"/>
              <a:ext cx="255188" cy="166370"/>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165762" y="837565"/>
              <a:ext cx="121248" cy="11620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302249" y="837565"/>
              <a:ext cx="139064" cy="113664"/>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5458460" y="787400"/>
              <a:ext cx="130810" cy="166370"/>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681980" y="795655"/>
              <a:ext cx="266700" cy="15811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967730" y="787400"/>
              <a:ext cx="371393" cy="166370"/>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6431914" y="787400"/>
              <a:ext cx="211452" cy="166370"/>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662420" y="837565"/>
              <a:ext cx="95250" cy="113664"/>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6844680" y="793115"/>
              <a:ext cx="166989" cy="160655"/>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7030084" y="830580"/>
              <a:ext cx="358140" cy="171450"/>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7403464" y="837565"/>
              <a:ext cx="139064" cy="113664"/>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7558405" y="789305"/>
              <a:ext cx="435610" cy="164465"/>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8009889" y="789305"/>
              <a:ext cx="68579" cy="161925"/>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8092442" y="837565"/>
              <a:ext cx="124455" cy="116205"/>
            </a:xfrm>
            <a:prstGeom prst="rect">
              <a:avLst/>
            </a:prstGeom>
            <a:blipFill>
              <a:blip r:embed="rId39" cstate="print"/>
              <a:stretch>
                <a:fillRect/>
              </a:stretch>
            </a:blipFill>
          </p:spPr>
          <p:txBody>
            <a:bodyPr wrap="square" lIns="0" tIns="0" rIns="0" bIns="0" rtlCol="0"/>
            <a:lstStyle/>
            <a:p>
              <a:endParaRPr/>
            </a:p>
          </p:txBody>
        </p:sp>
        <p:sp>
          <p:nvSpPr>
            <p:cNvPr id="43" name="object 43"/>
            <p:cNvSpPr/>
            <p:nvPr/>
          </p:nvSpPr>
          <p:spPr>
            <a:xfrm>
              <a:off x="8236584" y="837565"/>
              <a:ext cx="259633" cy="116205"/>
            </a:xfrm>
            <a:prstGeom prst="rect">
              <a:avLst/>
            </a:prstGeom>
            <a:blipFill>
              <a:blip r:embed="rId40" cstate="print"/>
              <a:stretch>
                <a:fillRect/>
              </a:stretch>
            </a:blipFill>
          </p:spPr>
          <p:txBody>
            <a:bodyPr wrap="square" lIns="0" tIns="0" rIns="0" bIns="0" rtlCol="0"/>
            <a:lstStyle/>
            <a:p>
              <a:endParaRPr/>
            </a:p>
          </p:txBody>
        </p:sp>
        <p:sp>
          <p:nvSpPr>
            <p:cNvPr id="44" name="object 44"/>
            <p:cNvSpPr/>
            <p:nvPr/>
          </p:nvSpPr>
          <p:spPr>
            <a:xfrm>
              <a:off x="8519795" y="837565"/>
              <a:ext cx="41909" cy="116205"/>
            </a:xfrm>
            <a:prstGeom prst="rect">
              <a:avLst/>
            </a:prstGeom>
            <a:blipFill>
              <a:blip r:embed="rId41" cstate="print"/>
              <a:stretch>
                <a:fillRect/>
              </a:stretch>
            </a:blipFill>
          </p:spPr>
          <p:txBody>
            <a:bodyPr wrap="square" lIns="0" tIns="0" rIns="0" bIns="0" rtlCol="0"/>
            <a:lstStyle/>
            <a:p>
              <a:endParaRPr/>
            </a:p>
          </p:txBody>
        </p:sp>
      </p:grpSp>
      <p:sp>
        <p:nvSpPr>
          <p:cNvPr id="45" name="object 45"/>
          <p:cNvSpPr txBox="1"/>
          <p:nvPr/>
        </p:nvSpPr>
        <p:spPr>
          <a:xfrm>
            <a:off x="434340" y="1178559"/>
            <a:ext cx="9302750" cy="3675379"/>
          </a:xfrm>
          <a:prstGeom prst="rect">
            <a:avLst/>
          </a:prstGeom>
        </p:spPr>
        <p:txBody>
          <a:bodyPr vert="horz" wrap="square" lIns="0" tIns="12700" rIns="0" bIns="0" rtlCol="0">
            <a:spAutoFit/>
          </a:bodyPr>
          <a:lstStyle/>
          <a:p>
            <a:pPr marL="355600" indent="-342900">
              <a:lnSpc>
                <a:spcPts val="2850"/>
              </a:lnSpc>
              <a:spcBef>
                <a:spcPts val="100"/>
              </a:spcBef>
              <a:buFont typeface="Wingdings"/>
              <a:buChar char=""/>
              <a:tabLst>
                <a:tab pos="355600" algn="l"/>
              </a:tabLst>
            </a:pPr>
            <a:r>
              <a:rPr sz="2400" b="1" dirty="0">
                <a:latin typeface="Bookman Uralic"/>
                <a:cs typeface="Bookman Uralic"/>
              </a:rPr>
              <a:t>The Organizational Best</a:t>
            </a:r>
            <a:r>
              <a:rPr sz="2400" b="1" spc="15" dirty="0">
                <a:latin typeface="Bookman Uralic"/>
                <a:cs typeface="Bookman Uralic"/>
              </a:rPr>
              <a:t> </a:t>
            </a:r>
            <a:r>
              <a:rPr sz="2400" b="1" dirty="0">
                <a:latin typeface="Bookman Uralic"/>
                <a:cs typeface="Bookman Uralic"/>
              </a:rPr>
              <a:t>Practices</a:t>
            </a:r>
            <a:endParaRPr sz="2400">
              <a:latin typeface="Bookman Uralic"/>
              <a:cs typeface="Bookman Uralic"/>
            </a:endParaRPr>
          </a:p>
          <a:p>
            <a:pPr marL="397510" indent="-384810">
              <a:lnSpc>
                <a:spcPts val="2850"/>
              </a:lnSpc>
              <a:buAutoNum type="arabicPeriod"/>
              <a:tabLst>
                <a:tab pos="397510" algn="l"/>
              </a:tabLst>
            </a:pPr>
            <a:r>
              <a:rPr sz="2400" spc="-5" dirty="0">
                <a:latin typeface="Bookman Uralic"/>
                <a:cs typeface="Bookman Uralic"/>
              </a:rPr>
              <a:t>Organization-wide information systems security</a:t>
            </a:r>
            <a:r>
              <a:rPr sz="2400" spc="20" dirty="0">
                <a:latin typeface="Bookman Uralic"/>
                <a:cs typeface="Bookman Uralic"/>
              </a:rPr>
              <a:t> </a:t>
            </a:r>
            <a:r>
              <a:rPr sz="2400" dirty="0">
                <a:latin typeface="Bookman Uralic"/>
                <a:cs typeface="Bookman Uralic"/>
              </a:rPr>
              <a:t>policy</a:t>
            </a:r>
            <a:endParaRPr sz="2400">
              <a:latin typeface="Bookman Uralic"/>
              <a:cs typeface="Bookman Uralic"/>
            </a:endParaRPr>
          </a:p>
          <a:p>
            <a:pPr marL="397510" indent="-384810">
              <a:lnSpc>
                <a:spcPct val="100000"/>
              </a:lnSpc>
              <a:buAutoNum type="arabicPeriod"/>
              <a:tabLst>
                <a:tab pos="397510" algn="l"/>
              </a:tabLst>
            </a:pPr>
            <a:r>
              <a:rPr sz="2400" spc="-5" dirty="0">
                <a:latin typeface="Bookman Uralic"/>
                <a:cs typeface="Bookman Uralic"/>
              </a:rPr>
              <a:t>configuration/change control and</a:t>
            </a:r>
            <a:r>
              <a:rPr sz="2400" spc="10" dirty="0">
                <a:latin typeface="Bookman Uralic"/>
                <a:cs typeface="Bookman Uralic"/>
              </a:rPr>
              <a:t> </a:t>
            </a:r>
            <a:r>
              <a:rPr sz="2400" spc="-5" dirty="0">
                <a:latin typeface="Bookman Uralic"/>
                <a:cs typeface="Bookman Uralic"/>
              </a:rPr>
              <a:t>management</a:t>
            </a:r>
            <a:endParaRPr sz="2400">
              <a:latin typeface="Bookman Uralic"/>
              <a:cs typeface="Bookman Uralic"/>
            </a:endParaRPr>
          </a:p>
          <a:p>
            <a:pPr marL="397510" indent="-384810">
              <a:lnSpc>
                <a:spcPct val="100000"/>
              </a:lnSpc>
              <a:buAutoNum type="arabicPeriod"/>
              <a:tabLst>
                <a:tab pos="397510" algn="l"/>
              </a:tabLst>
            </a:pPr>
            <a:r>
              <a:rPr sz="2400" spc="-5" dirty="0">
                <a:latin typeface="Bookman Uralic"/>
                <a:cs typeface="Bookman Uralic"/>
              </a:rPr>
              <a:t>risk assessment and</a:t>
            </a:r>
            <a:r>
              <a:rPr sz="2400" spc="5" dirty="0">
                <a:latin typeface="Bookman Uralic"/>
                <a:cs typeface="Bookman Uralic"/>
              </a:rPr>
              <a:t> </a:t>
            </a:r>
            <a:r>
              <a:rPr sz="2400" spc="-5" dirty="0">
                <a:latin typeface="Bookman Uralic"/>
                <a:cs typeface="Bookman Uralic"/>
              </a:rPr>
              <a:t>management</a:t>
            </a:r>
            <a:endParaRPr sz="2400">
              <a:latin typeface="Bookman Uralic"/>
              <a:cs typeface="Bookman Uralic"/>
            </a:endParaRPr>
          </a:p>
          <a:p>
            <a:pPr marL="12700" marR="1043940">
              <a:lnSpc>
                <a:spcPct val="100000"/>
              </a:lnSpc>
              <a:buAutoNum type="arabicPeriod"/>
              <a:tabLst>
                <a:tab pos="397510" algn="l"/>
              </a:tabLst>
            </a:pPr>
            <a:r>
              <a:rPr sz="2400" spc="-5" dirty="0">
                <a:latin typeface="Bookman Uralic"/>
                <a:cs typeface="Bookman Uralic"/>
              </a:rPr>
              <a:t>standardized software configurations that satisfy the  information systems security</a:t>
            </a:r>
            <a:r>
              <a:rPr sz="2400" spc="5" dirty="0">
                <a:latin typeface="Bookman Uralic"/>
                <a:cs typeface="Bookman Uralic"/>
              </a:rPr>
              <a:t> </a:t>
            </a:r>
            <a:r>
              <a:rPr sz="2400" dirty="0">
                <a:latin typeface="Bookman Uralic"/>
                <a:cs typeface="Bookman Uralic"/>
              </a:rPr>
              <a:t>policy</a:t>
            </a:r>
            <a:endParaRPr sz="2400">
              <a:latin typeface="Bookman Uralic"/>
              <a:cs typeface="Bookman Uralic"/>
            </a:endParaRPr>
          </a:p>
          <a:p>
            <a:pPr marL="397510" indent="-384810">
              <a:lnSpc>
                <a:spcPct val="100000"/>
              </a:lnSpc>
              <a:buAutoNum type="arabicPeriod"/>
              <a:tabLst>
                <a:tab pos="397510" algn="l"/>
              </a:tabLst>
            </a:pPr>
            <a:r>
              <a:rPr sz="2400" spc="-5" dirty="0">
                <a:latin typeface="Bookman Uralic"/>
                <a:cs typeface="Bookman Uralic"/>
              </a:rPr>
              <a:t>security awareness and</a:t>
            </a:r>
            <a:r>
              <a:rPr sz="2400" spc="5" dirty="0">
                <a:latin typeface="Bookman Uralic"/>
                <a:cs typeface="Bookman Uralic"/>
              </a:rPr>
              <a:t> </a:t>
            </a:r>
            <a:r>
              <a:rPr sz="2400" spc="-5" dirty="0">
                <a:latin typeface="Bookman Uralic"/>
                <a:cs typeface="Bookman Uralic"/>
              </a:rPr>
              <a:t>training</a:t>
            </a:r>
            <a:endParaRPr sz="2400">
              <a:latin typeface="Bookman Uralic"/>
              <a:cs typeface="Bookman Uralic"/>
            </a:endParaRPr>
          </a:p>
          <a:p>
            <a:pPr marL="12700" marR="5080">
              <a:lnSpc>
                <a:spcPct val="100000"/>
              </a:lnSpc>
              <a:buAutoNum type="arabicPeriod"/>
              <a:tabLst>
                <a:tab pos="397510" algn="l"/>
              </a:tabLst>
            </a:pPr>
            <a:r>
              <a:rPr sz="2400" spc="-5" dirty="0">
                <a:latin typeface="Bookman Uralic"/>
                <a:cs typeface="Bookman Uralic"/>
              </a:rPr>
              <a:t>contingency planning, continuity of operations and disaster  recovery planning</a:t>
            </a:r>
            <a:endParaRPr sz="2400">
              <a:latin typeface="Bookman Uralic"/>
              <a:cs typeface="Bookman Uralic"/>
            </a:endParaRPr>
          </a:p>
          <a:p>
            <a:pPr marL="397510" indent="-384810">
              <a:lnSpc>
                <a:spcPct val="100000"/>
              </a:lnSpc>
              <a:buAutoNum type="arabicPeriod"/>
              <a:tabLst>
                <a:tab pos="397510" algn="l"/>
              </a:tabLst>
            </a:pPr>
            <a:r>
              <a:rPr sz="2400" spc="-5" dirty="0">
                <a:latin typeface="Bookman Uralic"/>
                <a:cs typeface="Bookman Uralic"/>
              </a:rPr>
              <a:t>certification and</a:t>
            </a:r>
            <a:r>
              <a:rPr sz="2400" dirty="0">
                <a:latin typeface="Bookman Uralic"/>
                <a:cs typeface="Bookman Uralic"/>
              </a:rPr>
              <a:t> </a:t>
            </a:r>
            <a:r>
              <a:rPr sz="2400" spc="-5" dirty="0">
                <a:latin typeface="Bookman Uralic"/>
                <a:cs typeface="Bookman Uralic"/>
              </a:rPr>
              <a:t>accreditation</a:t>
            </a:r>
            <a:endParaRPr sz="2400">
              <a:latin typeface="Bookman Uralic"/>
              <a:cs typeface="Bookman Uralic"/>
            </a:endParaRPr>
          </a:p>
        </p:txBody>
      </p:sp>
      <p:sp>
        <p:nvSpPr>
          <p:cNvPr id="46" name="object 4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7" name="object 47"/>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8319134" cy="215900"/>
            <a:chOff x="110489" y="786130"/>
            <a:chExt cx="8319134" cy="21590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3115"/>
              <a:ext cx="137149" cy="1606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7212" y="837565"/>
              <a:ext cx="124455"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9539" y="837565"/>
              <a:ext cx="117385"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13434" y="789305"/>
              <a:ext cx="68580" cy="1619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94751" y="787400"/>
              <a:ext cx="201258" cy="1663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184975" y="793115"/>
              <a:ext cx="157414" cy="16065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355092" y="837565"/>
              <a:ext cx="124455"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499870" y="837565"/>
              <a:ext cx="209550" cy="113664"/>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727200" y="837565"/>
              <a:ext cx="127635" cy="16319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1870710" y="802005"/>
              <a:ext cx="245109" cy="15176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131694" y="789305"/>
              <a:ext cx="68580" cy="16192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216150" y="830580"/>
              <a:ext cx="278130" cy="171450"/>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580676" y="837565"/>
              <a:ext cx="121248"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717164" y="837565"/>
              <a:ext cx="139065" cy="113664"/>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873375" y="787400"/>
              <a:ext cx="130810" cy="166370"/>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093719" y="802005"/>
              <a:ext cx="93344" cy="15176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202939" y="787400"/>
              <a:ext cx="139064" cy="163829"/>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358514" y="837565"/>
              <a:ext cx="115570" cy="11620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561714" y="795655"/>
              <a:ext cx="398063" cy="15811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3973832" y="837565"/>
              <a:ext cx="124455" cy="11620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116159" y="837565"/>
              <a:ext cx="117385"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250055" y="789305"/>
              <a:ext cx="68580" cy="16192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331371" y="802005"/>
              <a:ext cx="225388" cy="15176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571999" y="837565"/>
              <a:ext cx="115570" cy="11620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707255" y="787400"/>
              <a:ext cx="130810" cy="166370"/>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100319" y="787400"/>
              <a:ext cx="139064" cy="163829"/>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4929570" y="793115"/>
              <a:ext cx="157414" cy="160655"/>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254662" y="787400"/>
              <a:ext cx="406363" cy="166370"/>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5680710" y="830580"/>
              <a:ext cx="403225" cy="171450"/>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6099174" y="837565"/>
              <a:ext cx="107868" cy="116205"/>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299835" y="787400"/>
              <a:ext cx="211452" cy="166370"/>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6530339" y="837565"/>
              <a:ext cx="95250" cy="113664"/>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6712600" y="793115"/>
              <a:ext cx="166989" cy="160655"/>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6898005" y="830580"/>
              <a:ext cx="358140" cy="171450"/>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7271384" y="837565"/>
              <a:ext cx="139065" cy="113664"/>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7426324" y="789305"/>
              <a:ext cx="435609" cy="164465"/>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7960362" y="837565"/>
              <a:ext cx="124455" cy="116205"/>
            </a:xfrm>
            <a:prstGeom prst="rect">
              <a:avLst/>
            </a:prstGeom>
            <a:blipFill>
              <a:blip r:embed="rId39" cstate="print"/>
              <a:stretch>
                <a:fillRect/>
              </a:stretch>
            </a:blipFill>
          </p:spPr>
          <p:txBody>
            <a:bodyPr wrap="square" lIns="0" tIns="0" rIns="0" bIns="0" rtlCol="0"/>
            <a:lstStyle/>
            <a:p>
              <a:endParaRPr/>
            </a:p>
          </p:txBody>
        </p:sp>
        <p:sp>
          <p:nvSpPr>
            <p:cNvPr id="43" name="object 43"/>
            <p:cNvSpPr/>
            <p:nvPr/>
          </p:nvSpPr>
          <p:spPr>
            <a:xfrm>
              <a:off x="7877809" y="789305"/>
              <a:ext cx="68580" cy="161925"/>
            </a:xfrm>
            <a:prstGeom prst="rect">
              <a:avLst/>
            </a:prstGeom>
            <a:blipFill>
              <a:blip r:embed="rId40" cstate="print"/>
              <a:stretch>
                <a:fillRect/>
              </a:stretch>
            </a:blipFill>
          </p:spPr>
          <p:txBody>
            <a:bodyPr wrap="square" lIns="0" tIns="0" rIns="0" bIns="0" rtlCol="0"/>
            <a:lstStyle/>
            <a:p>
              <a:endParaRPr/>
            </a:p>
          </p:txBody>
        </p:sp>
        <p:sp>
          <p:nvSpPr>
            <p:cNvPr id="44" name="object 44"/>
            <p:cNvSpPr/>
            <p:nvPr/>
          </p:nvSpPr>
          <p:spPr>
            <a:xfrm>
              <a:off x="8104505" y="837565"/>
              <a:ext cx="259633" cy="116205"/>
            </a:xfrm>
            <a:prstGeom prst="rect">
              <a:avLst/>
            </a:prstGeom>
            <a:blipFill>
              <a:blip r:embed="rId41" cstate="print"/>
              <a:stretch>
                <a:fillRect/>
              </a:stretch>
            </a:blipFill>
          </p:spPr>
          <p:txBody>
            <a:bodyPr wrap="square" lIns="0" tIns="0" rIns="0" bIns="0" rtlCol="0"/>
            <a:lstStyle/>
            <a:p>
              <a:endParaRPr/>
            </a:p>
          </p:txBody>
        </p:sp>
        <p:sp>
          <p:nvSpPr>
            <p:cNvPr id="45" name="object 45"/>
            <p:cNvSpPr/>
            <p:nvPr/>
          </p:nvSpPr>
          <p:spPr>
            <a:xfrm>
              <a:off x="8387714" y="837565"/>
              <a:ext cx="41909" cy="116205"/>
            </a:xfrm>
            <a:prstGeom prst="rect">
              <a:avLst/>
            </a:prstGeom>
            <a:blipFill>
              <a:blip r:embed="rId42" cstate="print"/>
              <a:stretch>
                <a:fillRect/>
              </a:stretch>
            </a:blipFill>
          </p:spPr>
          <p:txBody>
            <a:bodyPr wrap="square" lIns="0" tIns="0" rIns="0" bIns="0" rtlCol="0"/>
            <a:lstStyle/>
            <a:p>
              <a:endParaRPr/>
            </a:p>
          </p:txBody>
        </p:sp>
      </p:grpSp>
      <p:sp>
        <p:nvSpPr>
          <p:cNvPr id="46" name="object 46"/>
          <p:cNvSpPr txBox="1"/>
          <p:nvPr/>
        </p:nvSpPr>
        <p:spPr>
          <a:xfrm>
            <a:off x="484505" y="1073784"/>
            <a:ext cx="10709910" cy="2494280"/>
          </a:xfrm>
          <a:prstGeom prst="rect">
            <a:avLst/>
          </a:prstGeom>
        </p:spPr>
        <p:txBody>
          <a:bodyPr vert="horz" wrap="square" lIns="0" tIns="12700" rIns="0" bIns="0" rtlCol="0">
            <a:spAutoFit/>
          </a:bodyPr>
          <a:lstStyle/>
          <a:p>
            <a:pPr marL="355600" marR="326390" indent="-342900">
              <a:lnSpc>
                <a:spcPct val="100000"/>
              </a:lnSpc>
              <a:spcBef>
                <a:spcPts val="100"/>
              </a:spcBef>
              <a:buAutoNum type="arabicPeriod"/>
              <a:tabLst>
                <a:tab pos="354965" algn="l"/>
                <a:tab pos="355600" algn="l"/>
              </a:tabLst>
            </a:pPr>
            <a:r>
              <a:rPr sz="1800" spc="-5" dirty="0">
                <a:latin typeface="Bookman Uralic"/>
                <a:cs typeface="Bookman Uralic"/>
              </a:rPr>
              <a:t>Social computing (or “Web 2.0”): Empowers people to use Web-based public products </a:t>
            </a:r>
            <a:r>
              <a:rPr sz="1800" dirty="0">
                <a:latin typeface="Bookman Uralic"/>
                <a:cs typeface="Bookman Uralic"/>
              </a:rPr>
              <a:t>and  </a:t>
            </a:r>
            <a:r>
              <a:rPr sz="1800" spc="-5" dirty="0">
                <a:latin typeface="Bookman Uralic"/>
                <a:cs typeface="Bookman Uralic"/>
              </a:rPr>
              <a:t>services.</a:t>
            </a:r>
            <a:endParaRPr sz="1800">
              <a:latin typeface="Bookman Uralic"/>
              <a:cs typeface="Bookman Uralic"/>
            </a:endParaRPr>
          </a:p>
          <a:p>
            <a:pPr marL="355600" indent="-342900">
              <a:lnSpc>
                <a:spcPct val="100000"/>
              </a:lnSpc>
              <a:buAutoNum type="arabicPeriod"/>
              <a:tabLst>
                <a:tab pos="354965" algn="l"/>
                <a:tab pos="355600" algn="l"/>
              </a:tabLst>
            </a:pPr>
            <a:r>
              <a:rPr sz="1800" spc="-5" dirty="0">
                <a:latin typeface="Bookman Uralic"/>
                <a:cs typeface="Bookman Uralic"/>
              </a:rPr>
              <a:t>It is much more </a:t>
            </a:r>
            <a:r>
              <a:rPr sz="1800" dirty="0">
                <a:latin typeface="Bookman Uralic"/>
                <a:cs typeface="Bookman Uralic"/>
              </a:rPr>
              <a:t>than </a:t>
            </a:r>
            <a:r>
              <a:rPr sz="1800" spc="-5" dirty="0">
                <a:latin typeface="Bookman Uralic"/>
                <a:cs typeface="Bookman Uralic"/>
              </a:rPr>
              <a:t>just individual networking </a:t>
            </a:r>
            <a:r>
              <a:rPr sz="1800" dirty="0">
                <a:latin typeface="Bookman Uralic"/>
                <a:cs typeface="Bookman Uralic"/>
              </a:rPr>
              <a:t>and</a:t>
            </a:r>
            <a:r>
              <a:rPr sz="1800" spc="20" dirty="0">
                <a:latin typeface="Bookman Uralic"/>
                <a:cs typeface="Bookman Uralic"/>
              </a:rPr>
              <a:t> </a:t>
            </a:r>
            <a:r>
              <a:rPr sz="1800" spc="-5" dirty="0">
                <a:latin typeface="Bookman Uralic"/>
                <a:cs typeface="Bookman Uralic"/>
              </a:rPr>
              <a:t>entertainment.</a:t>
            </a:r>
            <a:endParaRPr sz="1800">
              <a:latin typeface="Bookman Uralic"/>
              <a:cs typeface="Bookman Uralic"/>
            </a:endParaRPr>
          </a:p>
          <a:p>
            <a:pPr marL="355600" marR="36830" indent="-342900">
              <a:lnSpc>
                <a:spcPct val="100000"/>
              </a:lnSpc>
              <a:buAutoNum type="arabicPeriod"/>
              <a:tabLst>
                <a:tab pos="354965" algn="l"/>
                <a:tab pos="355600" algn="l"/>
              </a:tabLst>
            </a:pPr>
            <a:r>
              <a:rPr sz="1800" spc="-5" dirty="0">
                <a:latin typeface="Bookman Uralic"/>
                <a:cs typeface="Bookman Uralic"/>
              </a:rPr>
              <a:t>It helps thousands of people across </a:t>
            </a:r>
            <a:r>
              <a:rPr sz="1800" dirty="0">
                <a:latin typeface="Bookman Uralic"/>
                <a:cs typeface="Bookman Uralic"/>
              </a:rPr>
              <a:t>the </a:t>
            </a:r>
            <a:r>
              <a:rPr sz="1800" spc="-5" dirty="0">
                <a:latin typeface="Bookman Uralic"/>
                <a:cs typeface="Bookman Uralic"/>
              </a:rPr>
              <a:t>globe to support their work, health, learning, getting  entertained </a:t>
            </a:r>
            <a:r>
              <a:rPr sz="1800" dirty="0">
                <a:latin typeface="Bookman Uralic"/>
                <a:cs typeface="Bookman Uralic"/>
              </a:rPr>
              <a:t>and </a:t>
            </a:r>
            <a:r>
              <a:rPr sz="1800" spc="-5" dirty="0">
                <a:latin typeface="Bookman Uralic"/>
                <a:cs typeface="Bookman Uralic"/>
              </a:rPr>
              <a:t>citizenship tasks </a:t>
            </a:r>
            <a:r>
              <a:rPr sz="1800" dirty="0">
                <a:latin typeface="Bookman Uralic"/>
                <a:cs typeface="Bookman Uralic"/>
              </a:rPr>
              <a:t>in a </a:t>
            </a:r>
            <a:r>
              <a:rPr sz="1800" spc="-5" dirty="0">
                <a:latin typeface="Bookman Uralic"/>
                <a:cs typeface="Bookman Uralic"/>
              </a:rPr>
              <a:t>number of innovative ways.</a:t>
            </a:r>
            <a:endParaRPr sz="1800">
              <a:latin typeface="Bookman Uralic"/>
              <a:cs typeface="Bookman Uralic"/>
            </a:endParaRPr>
          </a:p>
          <a:p>
            <a:pPr marL="355600" indent="-342900">
              <a:lnSpc>
                <a:spcPct val="100000"/>
              </a:lnSpc>
              <a:buAutoNum type="arabicPeriod"/>
              <a:tabLst>
                <a:tab pos="354965" algn="l"/>
                <a:tab pos="355600" algn="l"/>
              </a:tabLst>
            </a:pPr>
            <a:r>
              <a:rPr sz="1800" spc="-5" dirty="0">
                <a:latin typeface="Bookman Uralic"/>
                <a:cs typeface="Bookman Uralic"/>
              </a:rPr>
              <a:t>Social networking, social media marketing </a:t>
            </a:r>
            <a:r>
              <a:rPr sz="1800" dirty="0">
                <a:latin typeface="Bookman Uralic"/>
                <a:cs typeface="Bookman Uralic"/>
              </a:rPr>
              <a:t>and </a:t>
            </a:r>
            <a:r>
              <a:rPr sz="1800" spc="-5" dirty="0">
                <a:latin typeface="Bookman Uralic"/>
                <a:cs typeface="Bookman Uralic"/>
              </a:rPr>
              <a:t>social computing are </a:t>
            </a:r>
            <a:r>
              <a:rPr sz="1800" dirty="0">
                <a:latin typeface="Bookman Uralic"/>
                <a:cs typeface="Bookman Uralic"/>
              </a:rPr>
              <a:t>not </a:t>
            </a:r>
            <a:r>
              <a:rPr sz="1800" spc="-5" dirty="0">
                <a:latin typeface="Bookman Uralic"/>
                <a:cs typeface="Bookman Uralic"/>
              </a:rPr>
              <a:t>unrelated</a:t>
            </a:r>
            <a:r>
              <a:rPr sz="1800" spc="110" dirty="0">
                <a:latin typeface="Bookman Uralic"/>
                <a:cs typeface="Bookman Uralic"/>
              </a:rPr>
              <a:t> </a:t>
            </a:r>
            <a:r>
              <a:rPr sz="1800" spc="-5" dirty="0">
                <a:latin typeface="Bookman Uralic"/>
                <a:cs typeface="Bookman Uralic"/>
              </a:rPr>
              <a:t>concepts.</a:t>
            </a:r>
            <a:endParaRPr sz="1800">
              <a:latin typeface="Bookman Uralic"/>
              <a:cs typeface="Bookman Uralic"/>
            </a:endParaRPr>
          </a:p>
          <a:p>
            <a:pPr marL="355600" indent="-342900">
              <a:lnSpc>
                <a:spcPct val="100000"/>
              </a:lnSpc>
              <a:buAutoNum type="arabicPeriod"/>
              <a:tabLst>
                <a:tab pos="354965" algn="l"/>
                <a:tab pos="355600" algn="l"/>
              </a:tabLst>
            </a:pPr>
            <a:r>
              <a:rPr sz="1800" spc="-5" dirty="0">
                <a:latin typeface="Bookman Uralic"/>
                <a:cs typeface="Bookman Uralic"/>
              </a:rPr>
              <a:t>Social computing is related to social media</a:t>
            </a:r>
            <a:r>
              <a:rPr sz="1800" spc="5" dirty="0">
                <a:latin typeface="Bookman Uralic"/>
                <a:cs typeface="Bookman Uralic"/>
              </a:rPr>
              <a:t> </a:t>
            </a:r>
            <a:r>
              <a:rPr sz="1800" spc="-5" dirty="0">
                <a:latin typeface="Bookman Uralic"/>
                <a:cs typeface="Bookman Uralic"/>
              </a:rPr>
              <a:t>marketing.</a:t>
            </a:r>
            <a:endParaRPr sz="1800">
              <a:latin typeface="Bookman Uralic"/>
              <a:cs typeface="Bookman Uralic"/>
            </a:endParaRPr>
          </a:p>
          <a:p>
            <a:pPr marL="355600" marR="59690" indent="-342900">
              <a:lnSpc>
                <a:spcPct val="100000"/>
              </a:lnSpc>
              <a:buAutoNum type="arabicPeriod"/>
              <a:tabLst>
                <a:tab pos="354965" algn="l"/>
                <a:tab pos="355600" algn="l"/>
              </a:tabLst>
            </a:pPr>
            <a:r>
              <a:rPr sz="1800" dirty="0">
                <a:latin typeface="Bookman Uralic"/>
                <a:cs typeface="Bookman Uralic"/>
              </a:rPr>
              <a:t>Due </a:t>
            </a:r>
            <a:r>
              <a:rPr sz="1800" spc="-5" dirty="0">
                <a:latin typeface="Bookman Uralic"/>
                <a:cs typeface="Bookman Uralic"/>
              </a:rPr>
              <a:t>care to be taken while using social computing </a:t>
            </a:r>
            <a:r>
              <a:rPr sz="1800" dirty="0">
                <a:latin typeface="Bookman Uralic"/>
                <a:cs typeface="Bookman Uralic"/>
              </a:rPr>
              <a:t>as a </a:t>
            </a:r>
            <a:r>
              <a:rPr sz="1800" spc="-5" dirty="0">
                <a:latin typeface="Bookman Uralic"/>
                <a:cs typeface="Bookman Uralic"/>
              </a:rPr>
              <a:t>channel strategy for communicating  with internal </a:t>
            </a:r>
            <a:r>
              <a:rPr sz="1800" dirty="0">
                <a:latin typeface="Bookman Uralic"/>
                <a:cs typeface="Bookman Uralic"/>
              </a:rPr>
              <a:t>or </a:t>
            </a:r>
            <a:r>
              <a:rPr sz="1800" spc="-5" dirty="0">
                <a:latin typeface="Bookman Uralic"/>
                <a:cs typeface="Bookman Uralic"/>
              </a:rPr>
              <a:t>external stakeholders.</a:t>
            </a:r>
            <a:endParaRPr sz="1800">
              <a:latin typeface="Bookman Uralic"/>
              <a:cs typeface="Bookman Uralic"/>
            </a:endParaRPr>
          </a:p>
        </p:txBody>
      </p:sp>
      <p:sp>
        <p:nvSpPr>
          <p:cNvPr id="47" name="object 4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48" name="object 48"/>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5869940" cy="217170"/>
            <a:chOff x="110489" y="786130"/>
            <a:chExt cx="586994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75" y="787400"/>
              <a:ext cx="433004" cy="2159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35024" y="837565"/>
              <a:ext cx="115569"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969645" y="837565"/>
              <a:ext cx="222250"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209039" y="789305"/>
              <a:ext cx="173990" cy="16192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99539" y="837565"/>
              <a:ext cx="209550" cy="11366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626234" y="837565"/>
              <a:ext cx="115569" cy="11620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836456" y="837565"/>
              <a:ext cx="121248" cy="11620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972944" y="837565"/>
              <a:ext cx="139065" cy="113664"/>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129154" y="787400"/>
              <a:ext cx="130809" cy="16637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351470" y="787400"/>
              <a:ext cx="433004" cy="215900"/>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801619" y="837565"/>
              <a:ext cx="115569"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936239" y="837565"/>
              <a:ext cx="95250" cy="113664"/>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116579" y="802005"/>
              <a:ext cx="93344" cy="15176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225164" y="837565"/>
              <a:ext cx="115570" cy="11620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359785" y="837565"/>
              <a:ext cx="335277" cy="11620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714114" y="789305"/>
              <a:ext cx="293288" cy="16446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4023994" y="837565"/>
              <a:ext cx="209550" cy="113664"/>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4260214" y="837565"/>
              <a:ext cx="41910" cy="11620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406264" y="795655"/>
              <a:ext cx="76835" cy="15557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500880" y="802005"/>
              <a:ext cx="245110" cy="15176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762499" y="837565"/>
              <a:ext cx="229232"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5011419" y="787400"/>
              <a:ext cx="281304" cy="166370"/>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5308054" y="837565"/>
              <a:ext cx="117385"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5438774" y="802005"/>
              <a:ext cx="93345" cy="15176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547994" y="789305"/>
              <a:ext cx="68579" cy="161925"/>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630547" y="837565"/>
              <a:ext cx="124455" cy="11620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5774689" y="837565"/>
              <a:ext cx="139064" cy="113664"/>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5938519" y="837565"/>
              <a:ext cx="41909" cy="116205"/>
            </a:xfrm>
            <a:prstGeom prst="rect">
              <a:avLst/>
            </a:prstGeom>
            <a:blipFill>
              <a:blip r:embed="rId30" cstate="print"/>
              <a:stretch>
                <a:fillRect/>
              </a:stretch>
            </a:blipFill>
          </p:spPr>
          <p:txBody>
            <a:bodyPr wrap="square" lIns="0" tIns="0" rIns="0" bIns="0" rtlCol="0"/>
            <a:lstStyle/>
            <a:p>
              <a:endParaRPr/>
            </a:p>
          </p:txBody>
        </p:sp>
      </p:grpSp>
      <p:sp>
        <p:nvSpPr>
          <p:cNvPr id="34" name="object 34"/>
          <p:cNvSpPr txBox="1"/>
          <p:nvPr/>
        </p:nvSpPr>
        <p:spPr>
          <a:xfrm>
            <a:off x="454025" y="1073784"/>
            <a:ext cx="10527665" cy="3317240"/>
          </a:xfrm>
          <a:prstGeom prst="rect">
            <a:avLst/>
          </a:prstGeom>
        </p:spPr>
        <p:txBody>
          <a:bodyPr vert="horz" wrap="square" lIns="0" tIns="12700" rIns="0" bIns="0" rtlCol="0">
            <a:spAutoFit/>
          </a:bodyPr>
          <a:lstStyle/>
          <a:p>
            <a:pPr marL="298450" marR="130810" indent="-285750">
              <a:lnSpc>
                <a:spcPct val="100000"/>
              </a:lnSpc>
              <a:spcBef>
                <a:spcPts val="100"/>
              </a:spcBef>
              <a:buFont typeface="Wingdings"/>
              <a:buChar char=""/>
              <a:tabLst>
                <a:tab pos="298450" algn="l"/>
              </a:tabLst>
            </a:pPr>
            <a:r>
              <a:rPr sz="1800" spc="-5" dirty="0">
                <a:latin typeface="Bookman Uralic"/>
                <a:cs typeface="Bookman Uralic"/>
              </a:rPr>
              <a:t>World </a:t>
            </a:r>
            <a:r>
              <a:rPr sz="1800" dirty="0">
                <a:latin typeface="Bookman Uralic"/>
                <a:cs typeface="Bookman Uralic"/>
              </a:rPr>
              <a:t>in </a:t>
            </a:r>
            <a:r>
              <a:rPr sz="1800" spc="-5" dirty="0">
                <a:latin typeface="Bookman Uralic"/>
                <a:cs typeface="Bookman Uralic"/>
              </a:rPr>
              <a:t>this time of enormous technological development </a:t>
            </a:r>
            <a:r>
              <a:rPr sz="1800" dirty="0">
                <a:latin typeface="Bookman Uralic"/>
                <a:cs typeface="Bookman Uralic"/>
              </a:rPr>
              <a:t>has </a:t>
            </a:r>
            <a:r>
              <a:rPr sz="1800" spc="-5" dirty="0">
                <a:latin typeface="Bookman Uralic"/>
                <a:cs typeface="Bookman Uralic"/>
              </a:rPr>
              <a:t>many challenges </a:t>
            </a:r>
            <a:r>
              <a:rPr sz="1800" dirty="0">
                <a:latin typeface="Bookman Uralic"/>
                <a:cs typeface="Bookman Uralic"/>
              </a:rPr>
              <a:t>in </a:t>
            </a:r>
            <a:r>
              <a:rPr sz="1800" spc="-5" dirty="0">
                <a:latin typeface="Bookman Uralic"/>
                <a:cs typeface="Bookman Uralic"/>
              </a:rPr>
              <a:t>fight  against phenomenon of cyber threats, especially cyber crime </a:t>
            </a:r>
            <a:r>
              <a:rPr sz="1800" dirty="0">
                <a:latin typeface="Bookman Uralic"/>
                <a:cs typeface="Bookman Uralic"/>
              </a:rPr>
              <a:t>and </a:t>
            </a:r>
            <a:r>
              <a:rPr sz="1800" spc="-5" dirty="0">
                <a:latin typeface="Bookman Uralic"/>
                <a:cs typeface="Bookman Uralic"/>
              </a:rPr>
              <a:t>cyber terrorism </a:t>
            </a:r>
            <a:r>
              <a:rPr sz="1800" dirty="0">
                <a:latin typeface="Bookman Uralic"/>
                <a:cs typeface="Bookman Uralic"/>
              </a:rPr>
              <a:t>as a </a:t>
            </a:r>
            <a:r>
              <a:rPr sz="1800" spc="-5" dirty="0">
                <a:latin typeface="Bookman Uralic"/>
                <a:cs typeface="Bookman Uralic"/>
              </a:rPr>
              <a:t>new  forms of asymmetric threats </a:t>
            </a:r>
            <a:r>
              <a:rPr sz="1800" dirty="0">
                <a:latin typeface="Bookman Uralic"/>
                <a:cs typeface="Bookman Uralic"/>
              </a:rPr>
              <a:t>in </a:t>
            </a:r>
            <a:r>
              <a:rPr sz="1800" spc="-5" dirty="0">
                <a:latin typeface="Bookman Uralic"/>
                <a:cs typeface="Bookman Uralic"/>
              </a:rPr>
              <a:t>21st century.</a:t>
            </a:r>
            <a:endParaRPr sz="1800">
              <a:latin typeface="Bookman Uralic"/>
              <a:cs typeface="Bookman Uralic"/>
            </a:endParaRPr>
          </a:p>
          <a:p>
            <a:pPr marL="298450" marR="156845" indent="-285750">
              <a:lnSpc>
                <a:spcPct val="100000"/>
              </a:lnSpc>
              <a:buFont typeface="Wingdings"/>
              <a:buChar char=""/>
              <a:tabLst>
                <a:tab pos="298450" algn="l"/>
              </a:tabLst>
            </a:pPr>
            <a:r>
              <a:rPr sz="1800" spc="-5" dirty="0">
                <a:latin typeface="Bookman Uralic"/>
                <a:cs typeface="Bookman Uralic"/>
              </a:rPr>
              <a:t>In order to protect security system by emerging threats </a:t>
            </a:r>
            <a:r>
              <a:rPr sz="1800" dirty="0">
                <a:latin typeface="Bookman Uralic"/>
                <a:cs typeface="Bookman Uralic"/>
              </a:rPr>
              <a:t>– </a:t>
            </a:r>
            <a:r>
              <a:rPr sz="1800" spc="-5" dirty="0">
                <a:latin typeface="Bookman Uralic"/>
                <a:cs typeface="Bookman Uralic"/>
              </a:rPr>
              <a:t>cyber terrorism </a:t>
            </a:r>
            <a:r>
              <a:rPr sz="1800" dirty="0">
                <a:latin typeface="Bookman Uralic"/>
                <a:cs typeface="Bookman Uralic"/>
              </a:rPr>
              <a:t>and </a:t>
            </a:r>
            <a:r>
              <a:rPr sz="1800" spc="-5" dirty="0">
                <a:latin typeface="Bookman Uralic"/>
                <a:cs typeface="Bookman Uralic"/>
              </a:rPr>
              <a:t>cyber crime,  mainly </a:t>
            </a:r>
            <a:r>
              <a:rPr sz="1800" dirty="0">
                <a:latin typeface="Bookman Uralic"/>
                <a:cs typeface="Bookman Uralic"/>
              </a:rPr>
              <a:t>on national than </a:t>
            </a:r>
            <a:r>
              <a:rPr sz="1800" spc="-5" dirty="0">
                <a:latin typeface="Bookman Uralic"/>
                <a:cs typeface="Bookman Uralic"/>
              </a:rPr>
              <a:t>regional level, is needed to be taken appropriate</a:t>
            </a:r>
            <a:r>
              <a:rPr sz="1800" spc="40" dirty="0">
                <a:latin typeface="Bookman Uralic"/>
                <a:cs typeface="Bookman Uralic"/>
              </a:rPr>
              <a:t> </a:t>
            </a:r>
            <a:r>
              <a:rPr sz="1800" spc="-5" dirty="0">
                <a:latin typeface="Bookman Uralic"/>
                <a:cs typeface="Bookman Uralic"/>
              </a:rPr>
              <a:t>activities.</a:t>
            </a:r>
            <a:endParaRPr sz="1800">
              <a:latin typeface="Bookman Uralic"/>
              <a:cs typeface="Bookman Uralic"/>
            </a:endParaRPr>
          </a:p>
          <a:p>
            <a:pPr marL="298450" marR="619760" indent="-285750">
              <a:lnSpc>
                <a:spcPct val="100000"/>
              </a:lnSpc>
              <a:buFont typeface="Wingdings"/>
              <a:buChar char=""/>
              <a:tabLst>
                <a:tab pos="298450" algn="l"/>
              </a:tabLst>
            </a:pPr>
            <a:r>
              <a:rPr sz="1800" spc="-5" dirty="0">
                <a:latin typeface="Bookman Uralic"/>
                <a:cs typeface="Bookman Uralic"/>
              </a:rPr>
              <a:t>Protection from cyber crime </a:t>
            </a:r>
            <a:r>
              <a:rPr sz="1800" dirty="0">
                <a:latin typeface="Bookman Uralic"/>
                <a:cs typeface="Bookman Uralic"/>
              </a:rPr>
              <a:t>and </a:t>
            </a:r>
            <a:r>
              <a:rPr sz="1800" spc="-5" dirty="0">
                <a:latin typeface="Bookman Uralic"/>
                <a:cs typeface="Bookman Uralic"/>
              </a:rPr>
              <a:t>cyber terrorism is related to protection </a:t>
            </a:r>
            <a:r>
              <a:rPr sz="1800" dirty="0">
                <a:latin typeface="Bookman Uralic"/>
                <a:cs typeface="Bookman Uralic"/>
              </a:rPr>
              <a:t>on </a:t>
            </a:r>
            <a:r>
              <a:rPr sz="1800" spc="-5" dirty="0">
                <a:latin typeface="Bookman Uralic"/>
                <a:cs typeface="Bookman Uralic"/>
              </a:rPr>
              <a:t>all spheres  which have near points with </a:t>
            </a:r>
            <a:r>
              <a:rPr sz="1800" dirty="0">
                <a:latin typeface="Bookman Uralic"/>
                <a:cs typeface="Bookman Uralic"/>
              </a:rPr>
              <a:t>that</a:t>
            </a:r>
            <a:r>
              <a:rPr sz="1800" spc="10" dirty="0">
                <a:latin typeface="Bookman Uralic"/>
                <a:cs typeface="Bookman Uralic"/>
              </a:rPr>
              <a:t> </a:t>
            </a:r>
            <a:r>
              <a:rPr sz="1800" spc="-5" dirty="0">
                <a:latin typeface="Bookman Uralic"/>
                <a:cs typeface="Bookman Uralic"/>
              </a:rPr>
              <a:t>activities.</a:t>
            </a:r>
            <a:endParaRPr sz="1800">
              <a:latin typeface="Bookman Uralic"/>
              <a:cs typeface="Bookman Uralic"/>
            </a:endParaRPr>
          </a:p>
          <a:p>
            <a:pPr marL="298450" marR="5080" indent="-285750">
              <a:lnSpc>
                <a:spcPct val="100000"/>
              </a:lnSpc>
              <a:buFont typeface="Wingdings"/>
              <a:buChar char=""/>
              <a:tabLst>
                <a:tab pos="298450" algn="l"/>
              </a:tabLst>
            </a:pPr>
            <a:r>
              <a:rPr sz="1800" spc="-5" dirty="0">
                <a:latin typeface="Bookman Uralic"/>
                <a:cs typeface="Bookman Uralic"/>
              </a:rPr>
              <a:t>Reason for emerging this kind of threats is technological development, which brings certain  changes </a:t>
            </a:r>
            <a:r>
              <a:rPr sz="1800" dirty="0">
                <a:latin typeface="Bookman Uralic"/>
                <a:cs typeface="Bookman Uralic"/>
              </a:rPr>
              <a:t>in </a:t>
            </a:r>
            <a:r>
              <a:rPr sz="1800" spc="-5" dirty="0">
                <a:latin typeface="Bookman Uralic"/>
                <a:cs typeface="Bookman Uralic"/>
              </a:rPr>
              <a:t>society </a:t>
            </a:r>
            <a:r>
              <a:rPr sz="1800" dirty="0">
                <a:latin typeface="Bookman Uralic"/>
                <a:cs typeface="Bookman Uralic"/>
              </a:rPr>
              <a:t>and as a </a:t>
            </a:r>
            <a:r>
              <a:rPr sz="1800" spc="-5" dirty="0">
                <a:latin typeface="Bookman Uralic"/>
                <a:cs typeface="Bookman Uralic"/>
              </a:rPr>
              <a:t>consequences are ICT penetration </a:t>
            </a:r>
            <a:r>
              <a:rPr sz="1800" dirty="0">
                <a:latin typeface="Bookman Uralic"/>
                <a:cs typeface="Bookman Uralic"/>
              </a:rPr>
              <a:t>in </a:t>
            </a:r>
            <a:r>
              <a:rPr sz="1800" spc="-5" dirty="0">
                <a:latin typeface="Bookman Uralic"/>
                <a:cs typeface="Bookman Uralic"/>
              </a:rPr>
              <a:t>all spheres </a:t>
            </a:r>
            <a:r>
              <a:rPr sz="1800" dirty="0">
                <a:latin typeface="Bookman Uralic"/>
                <a:cs typeface="Bookman Uralic"/>
              </a:rPr>
              <a:t>in</a:t>
            </a:r>
            <a:r>
              <a:rPr sz="1800" spc="30" dirty="0">
                <a:latin typeface="Bookman Uralic"/>
                <a:cs typeface="Bookman Uralic"/>
              </a:rPr>
              <a:t> </a:t>
            </a:r>
            <a:r>
              <a:rPr sz="1800" spc="-5" dirty="0">
                <a:latin typeface="Bookman Uralic"/>
                <a:cs typeface="Bookman Uralic"/>
              </a:rPr>
              <a:t>society.</a:t>
            </a:r>
            <a:endParaRPr sz="1800">
              <a:latin typeface="Bookman Uralic"/>
              <a:cs typeface="Bookman Uralic"/>
            </a:endParaRPr>
          </a:p>
          <a:p>
            <a:pPr marL="298450" marR="22225" indent="-285750">
              <a:lnSpc>
                <a:spcPct val="100000"/>
              </a:lnSpc>
              <a:buFont typeface="Wingdings"/>
              <a:buChar char=""/>
              <a:tabLst>
                <a:tab pos="298450" algn="l"/>
              </a:tabLst>
            </a:pPr>
            <a:r>
              <a:rPr sz="1800" spc="-5" dirty="0">
                <a:latin typeface="Bookman Uralic"/>
                <a:cs typeface="Bookman Uralic"/>
              </a:rPr>
              <a:t>Because of all previous mentioned reasons, cyber security should assist to be established  mechanisms </a:t>
            </a:r>
            <a:r>
              <a:rPr sz="1800" dirty="0">
                <a:latin typeface="Bookman Uralic"/>
                <a:cs typeface="Bookman Uralic"/>
              </a:rPr>
              <a:t>in </a:t>
            </a:r>
            <a:r>
              <a:rPr sz="1800" spc="-5" dirty="0">
                <a:latin typeface="Bookman Uralic"/>
                <a:cs typeface="Bookman Uralic"/>
              </a:rPr>
              <a:t>fight against this kind of asymmetric threats </a:t>
            </a:r>
            <a:r>
              <a:rPr sz="1800" dirty="0">
                <a:latin typeface="Bookman Uralic"/>
                <a:cs typeface="Bookman Uralic"/>
              </a:rPr>
              <a:t>not only in the </a:t>
            </a:r>
            <a:r>
              <a:rPr sz="1800" spc="-5" dirty="0">
                <a:latin typeface="Bookman Uralic"/>
                <a:cs typeface="Bookman Uralic"/>
              </a:rPr>
              <a:t>region but also  worldwide.</a:t>
            </a:r>
            <a:endParaRPr sz="1800">
              <a:latin typeface="Bookman Uralic"/>
              <a:cs typeface="Bookman Uralic"/>
            </a:endParaRPr>
          </a:p>
        </p:txBody>
      </p:sp>
      <p:sp>
        <p:nvSpPr>
          <p:cNvPr id="35" name="object 3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6" name="object 36"/>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5038090" cy="217170"/>
            <a:chOff x="110489" y="786130"/>
            <a:chExt cx="503809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5655"/>
              <a:ext cx="76835" cy="1555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9424" y="802005"/>
              <a:ext cx="245109" cy="15176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39774" y="837565"/>
              <a:ext cx="115569"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71220" y="787400"/>
              <a:ext cx="273685" cy="16637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62774" y="837565"/>
              <a:ext cx="117385" cy="11620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93495" y="802005"/>
              <a:ext cx="245110" cy="15176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552611" y="787400"/>
              <a:ext cx="201258" cy="16637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844039" y="837565"/>
              <a:ext cx="127635" cy="16319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991360" y="837565"/>
              <a:ext cx="229232" cy="11620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239010" y="837565"/>
              <a:ext cx="127634" cy="16319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385060" y="837565"/>
              <a:ext cx="115569"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519679" y="802005"/>
              <a:ext cx="343534" cy="20129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951479" y="789305"/>
              <a:ext cx="68580" cy="16192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035935" y="837565"/>
              <a:ext cx="139064" cy="113664"/>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265804" y="802005"/>
              <a:ext cx="93345" cy="15176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375024" y="787400"/>
              <a:ext cx="139064" cy="163829"/>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530599" y="837565"/>
              <a:ext cx="115570"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741485" y="787400"/>
              <a:ext cx="433004" cy="215900"/>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191635" y="837565"/>
              <a:ext cx="115569"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326255" y="837565"/>
              <a:ext cx="210103" cy="11620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551044" y="837565"/>
              <a:ext cx="127634" cy="16319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830534" y="837565"/>
              <a:ext cx="117385" cy="11620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695862" y="837565"/>
              <a:ext cx="121248"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5106669" y="837565"/>
              <a:ext cx="41909" cy="11620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963794" y="837565"/>
              <a:ext cx="115569" cy="116205"/>
            </a:xfrm>
            <a:prstGeom prst="rect">
              <a:avLst/>
            </a:prstGeom>
            <a:blipFill>
              <a:blip r:embed="rId27" cstate="print"/>
              <a:stretch>
                <a:fillRect/>
              </a:stretch>
            </a:blipFill>
          </p:spPr>
          <p:txBody>
            <a:bodyPr wrap="square" lIns="0" tIns="0" rIns="0" bIns="0" rtlCol="0"/>
            <a:lstStyle/>
            <a:p>
              <a:endParaRPr/>
            </a:p>
          </p:txBody>
        </p:sp>
      </p:grpSp>
      <p:sp>
        <p:nvSpPr>
          <p:cNvPr id="31" name="object 31"/>
          <p:cNvSpPr txBox="1"/>
          <p:nvPr/>
        </p:nvSpPr>
        <p:spPr>
          <a:xfrm>
            <a:off x="440690" y="1078865"/>
            <a:ext cx="11250930" cy="468376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dirty="0">
                <a:latin typeface="Bookman Uralic"/>
                <a:cs typeface="Bookman Uralic"/>
              </a:rPr>
              <a:t>Cyber</a:t>
            </a:r>
            <a:r>
              <a:rPr sz="1800" b="1" spc="5" dirty="0">
                <a:latin typeface="Bookman Uralic"/>
                <a:cs typeface="Bookman Uralic"/>
              </a:rPr>
              <a:t> </a:t>
            </a:r>
            <a:r>
              <a:rPr sz="1800" b="1" dirty="0">
                <a:latin typeface="Bookman Uralic"/>
                <a:cs typeface="Bookman Uralic"/>
              </a:rPr>
              <a:t>Space:</a:t>
            </a:r>
            <a:endParaRPr sz="1800">
              <a:latin typeface="Bookman Uralic"/>
              <a:cs typeface="Bookman Uralic"/>
            </a:endParaRPr>
          </a:p>
          <a:p>
            <a:pPr marL="298450" marR="133985" indent="-285750">
              <a:lnSpc>
                <a:spcPts val="2160"/>
              </a:lnSpc>
              <a:spcBef>
                <a:spcPts val="50"/>
              </a:spcBef>
              <a:buFont typeface="Wingdings"/>
              <a:buChar char=""/>
              <a:tabLst>
                <a:tab pos="298450" algn="l"/>
              </a:tabLst>
            </a:pPr>
            <a:r>
              <a:rPr sz="1800" dirty="0">
                <a:latin typeface="Bookman Uralic"/>
                <a:cs typeface="Bookman Uralic"/>
              </a:rPr>
              <a:t>One </a:t>
            </a:r>
            <a:r>
              <a:rPr sz="1800" spc="-5" dirty="0">
                <a:latin typeface="Bookman Uralic"/>
                <a:cs typeface="Bookman Uralic"/>
              </a:rPr>
              <a:t>of </a:t>
            </a:r>
            <a:r>
              <a:rPr sz="1800" dirty="0">
                <a:latin typeface="Bookman Uralic"/>
                <a:cs typeface="Bookman Uralic"/>
              </a:rPr>
              <a:t>the </a:t>
            </a:r>
            <a:r>
              <a:rPr sz="1800" spc="-5" dirty="0">
                <a:latin typeface="Bookman Uralic"/>
                <a:cs typeface="Bookman Uralic"/>
              </a:rPr>
              <a:t>many </a:t>
            </a:r>
            <a:r>
              <a:rPr sz="1800" dirty="0">
                <a:latin typeface="Bookman Uralic"/>
                <a:cs typeface="Bookman Uralic"/>
              </a:rPr>
              <a:t>national </a:t>
            </a:r>
            <a:r>
              <a:rPr sz="1800" spc="-5" dirty="0">
                <a:latin typeface="Bookman Uralic"/>
                <a:cs typeface="Bookman Uralic"/>
              </a:rPr>
              <a:t>strategic objectives which should be written </a:t>
            </a:r>
            <a:r>
              <a:rPr sz="1800" dirty="0">
                <a:latin typeface="Bookman Uralic"/>
                <a:cs typeface="Bookman Uralic"/>
              </a:rPr>
              <a:t>in </a:t>
            </a:r>
            <a:r>
              <a:rPr sz="1800" spc="-5" dirty="0">
                <a:latin typeface="Bookman Uralic"/>
                <a:cs typeface="Bookman Uralic"/>
              </a:rPr>
              <a:t>Strategy of defense for  countries </a:t>
            </a:r>
            <a:r>
              <a:rPr sz="1800" dirty="0">
                <a:latin typeface="Bookman Uralic"/>
                <a:cs typeface="Bookman Uralic"/>
              </a:rPr>
              <a:t>in </a:t>
            </a:r>
            <a:r>
              <a:rPr sz="1800" spc="-5" dirty="0">
                <a:latin typeface="Bookman Uralic"/>
                <a:cs typeface="Bookman Uralic"/>
              </a:rPr>
              <a:t>general term, it is cyber space protection </a:t>
            </a:r>
            <a:r>
              <a:rPr sz="1800" dirty="0">
                <a:latin typeface="Bookman Uralic"/>
                <a:cs typeface="Bookman Uralic"/>
              </a:rPr>
              <a:t>in </a:t>
            </a:r>
            <a:r>
              <a:rPr sz="1800" spc="-5" dirty="0">
                <a:latin typeface="Bookman Uralic"/>
                <a:cs typeface="Bookman Uralic"/>
              </a:rPr>
              <a:t>order to protect critical infrastructure  </a:t>
            </a:r>
            <a:r>
              <a:rPr sz="1800" dirty="0">
                <a:latin typeface="Bookman Uralic"/>
                <a:cs typeface="Bookman Uralic"/>
              </a:rPr>
              <a:t>and </a:t>
            </a:r>
            <a:r>
              <a:rPr sz="1800" spc="-5" dirty="0">
                <a:latin typeface="Bookman Uralic"/>
                <a:cs typeface="Bookman Uralic"/>
              </a:rPr>
              <a:t>decreasing possibility of intrusion </a:t>
            </a:r>
            <a:r>
              <a:rPr sz="1800" dirty="0">
                <a:latin typeface="Bookman Uralic"/>
                <a:cs typeface="Bookman Uralic"/>
              </a:rPr>
              <a:t>and </a:t>
            </a:r>
            <a:r>
              <a:rPr sz="1800" spc="-5" dirty="0">
                <a:latin typeface="Bookman Uralic"/>
                <a:cs typeface="Bookman Uralic"/>
              </a:rPr>
              <a:t>cyber attacks but also reducing damage consequence  caused by cyber</a:t>
            </a:r>
            <a:r>
              <a:rPr sz="1800" spc="-10" dirty="0">
                <a:latin typeface="Bookman Uralic"/>
                <a:cs typeface="Bookman Uralic"/>
              </a:rPr>
              <a:t> </a:t>
            </a:r>
            <a:r>
              <a:rPr sz="1800" spc="-5" dirty="0">
                <a:latin typeface="Bookman Uralic"/>
                <a:cs typeface="Bookman Uralic"/>
              </a:rPr>
              <a:t>attacks.</a:t>
            </a:r>
            <a:endParaRPr sz="1800">
              <a:latin typeface="Bookman Uralic"/>
              <a:cs typeface="Bookman Uralic"/>
            </a:endParaRPr>
          </a:p>
          <a:p>
            <a:pPr marL="298450" marR="92710" indent="-285750" algn="just">
              <a:lnSpc>
                <a:spcPts val="2160"/>
              </a:lnSpc>
              <a:buFont typeface="Wingdings"/>
              <a:buChar char=""/>
              <a:tabLst>
                <a:tab pos="298450" algn="l"/>
              </a:tabLst>
            </a:pPr>
            <a:r>
              <a:rPr sz="1800" spc="-5" dirty="0">
                <a:latin typeface="Bookman Uralic"/>
                <a:cs typeface="Bookman Uralic"/>
              </a:rPr>
              <a:t>Furthermore it is necessary to emphasize </a:t>
            </a:r>
            <a:r>
              <a:rPr sz="1800" dirty="0">
                <a:latin typeface="Bookman Uralic"/>
                <a:cs typeface="Bookman Uralic"/>
              </a:rPr>
              <a:t>that </a:t>
            </a:r>
            <a:r>
              <a:rPr sz="1800" spc="-5" dirty="0">
                <a:latin typeface="Bookman Uralic"/>
                <a:cs typeface="Bookman Uralic"/>
              </a:rPr>
              <a:t>government services depend </a:t>
            </a:r>
            <a:r>
              <a:rPr sz="1800" dirty="0">
                <a:latin typeface="Bookman Uralic"/>
                <a:cs typeface="Bookman Uralic"/>
              </a:rPr>
              <a:t>on </a:t>
            </a:r>
            <a:r>
              <a:rPr sz="1800" spc="-5" dirty="0">
                <a:latin typeface="Bookman Uralic"/>
                <a:cs typeface="Bookman Uralic"/>
              </a:rPr>
              <a:t>cyber space </a:t>
            </a:r>
            <a:r>
              <a:rPr sz="1800" dirty="0">
                <a:latin typeface="Bookman Uralic"/>
                <a:cs typeface="Bookman Uralic"/>
              </a:rPr>
              <a:t>in the  </a:t>
            </a:r>
            <a:r>
              <a:rPr sz="1800" spc="-5" dirty="0">
                <a:latin typeface="Bookman Uralic"/>
                <a:cs typeface="Bookman Uralic"/>
              </a:rPr>
              <a:t>meaning </a:t>
            </a:r>
            <a:r>
              <a:rPr sz="1800" dirty="0">
                <a:latin typeface="Bookman Uralic"/>
                <a:cs typeface="Bookman Uralic"/>
              </a:rPr>
              <a:t>that </a:t>
            </a:r>
            <a:r>
              <a:rPr sz="1800" spc="-5" dirty="0">
                <a:latin typeface="Bookman Uralic"/>
                <a:cs typeface="Bookman Uralic"/>
              </a:rPr>
              <a:t>they “fly” </a:t>
            </a:r>
            <a:r>
              <a:rPr sz="1800" dirty="0">
                <a:latin typeface="Bookman Uralic"/>
                <a:cs typeface="Bookman Uralic"/>
              </a:rPr>
              <a:t>in that </a:t>
            </a:r>
            <a:r>
              <a:rPr sz="1800" spc="-5" dirty="0">
                <a:latin typeface="Bookman Uralic"/>
                <a:cs typeface="Bookman Uralic"/>
              </a:rPr>
              <a:t>space, because they offer services </a:t>
            </a:r>
            <a:r>
              <a:rPr sz="1800" dirty="0">
                <a:latin typeface="Bookman Uralic"/>
                <a:cs typeface="Bookman Uralic"/>
              </a:rPr>
              <a:t>in </a:t>
            </a:r>
            <a:r>
              <a:rPr sz="1800" spc="-5" dirty="0">
                <a:latin typeface="Bookman Uralic"/>
                <a:cs typeface="Bookman Uralic"/>
              </a:rPr>
              <a:t>banking, finance, healthcare,  information </a:t>
            </a:r>
            <a:r>
              <a:rPr sz="1800" dirty="0">
                <a:latin typeface="Bookman Uralic"/>
                <a:cs typeface="Bookman Uralic"/>
              </a:rPr>
              <a:t>and </a:t>
            </a:r>
            <a:r>
              <a:rPr sz="1800" spc="-5" dirty="0">
                <a:latin typeface="Bookman Uralic"/>
                <a:cs typeface="Bookman Uralic"/>
              </a:rPr>
              <a:t>telecommunication services </a:t>
            </a:r>
            <a:r>
              <a:rPr sz="1800" dirty="0">
                <a:latin typeface="Bookman Uralic"/>
                <a:cs typeface="Bookman Uralic"/>
              </a:rPr>
              <a:t>and </a:t>
            </a:r>
            <a:r>
              <a:rPr sz="1800" spc="-5" dirty="0">
                <a:latin typeface="Bookman Uralic"/>
                <a:cs typeface="Bookman Uralic"/>
              </a:rPr>
              <a:t>other fields.</a:t>
            </a:r>
            <a:endParaRPr sz="1800">
              <a:latin typeface="Bookman Uralic"/>
              <a:cs typeface="Bookman Uralic"/>
            </a:endParaRPr>
          </a:p>
          <a:p>
            <a:pPr marL="298450" marR="421640" indent="-285750">
              <a:lnSpc>
                <a:spcPts val="2160"/>
              </a:lnSpc>
              <a:buFont typeface="Wingdings"/>
              <a:buChar char=""/>
              <a:tabLst>
                <a:tab pos="298450" algn="l"/>
              </a:tabLst>
            </a:pPr>
            <a:r>
              <a:rPr sz="1800" spc="-5" dirty="0">
                <a:latin typeface="Bookman Uralic"/>
                <a:cs typeface="Bookman Uralic"/>
              </a:rPr>
              <a:t>The US Department of Defense (DoD) defines cyberspace </a:t>
            </a:r>
            <a:r>
              <a:rPr sz="1800" dirty="0">
                <a:latin typeface="Bookman Uralic"/>
                <a:cs typeface="Bookman Uralic"/>
              </a:rPr>
              <a:t>as “a </a:t>
            </a:r>
            <a:r>
              <a:rPr sz="1800" spc="-5" dirty="0">
                <a:latin typeface="Bookman Uralic"/>
                <a:cs typeface="Bookman Uralic"/>
              </a:rPr>
              <a:t>global domain within </a:t>
            </a:r>
            <a:r>
              <a:rPr sz="1800" dirty="0">
                <a:latin typeface="Bookman Uralic"/>
                <a:cs typeface="Bookman Uralic"/>
              </a:rPr>
              <a:t>the  </a:t>
            </a:r>
            <a:r>
              <a:rPr sz="1800" spc="-5" dirty="0">
                <a:latin typeface="Bookman Uralic"/>
                <a:cs typeface="Bookman Uralic"/>
              </a:rPr>
              <a:t>information environment consisting of </a:t>
            </a:r>
            <a:r>
              <a:rPr sz="1800" dirty="0">
                <a:latin typeface="Bookman Uralic"/>
                <a:cs typeface="Bookman Uralic"/>
              </a:rPr>
              <a:t>the </a:t>
            </a:r>
            <a:r>
              <a:rPr sz="1800" spc="-5" dirty="0">
                <a:latin typeface="Bookman Uralic"/>
                <a:cs typeface="Bookman Uralic"/>
              </a:rPr>
              <a:t>interdependent network of information technology  infrastructures, including </a:t>
            </a:r>
            <a:r>
              <a:rPr sz="1800" dirty="0">
                <a:latin typeface="Bookman Uralic"/>
                <a:cs typeface="Bookman Uralic"/>
              </a:rPr>
              <a:t>the </a:t>
            </a:r>
            <a:r>
              <a:rPr sz="1800" spc="-5" dirty="0">
                <a:latin typeface="Bookman Uralic"/>
                <a:cs typeface="Bookman Uralic"/>
              </a:rPr>
              <a:t>Internet, telecommunications networks, computer systems, </a:t>
            </a:r>
            <a:r>
              <a:rPr sz="1800" dirty="0">
                <a:latin typeface="Bookman Uralic"/>
                <a:cs typeface="Bookman Uralic"/>
              </a:rPr>
              <a:t>and  </a:t>
            </a:r>
            <a:r>
              <a:rPr sz="1800" spc="-5" dirty="0">
                <a:latin typeface="Bookman Uralic"/>
                <a:cs typeface="Bookman Uralic"/>
              </a:rPr>
              <a:t>embedded processors </a:t>
            </a:r>
            <a:r>
              <a:rPr sz="1800" dirty="0">
                <a:latin typeface="Bookman Uralic"/>
                <a:cs typeface="Bookman Uralic"/>
              </a:rPr>
              <a:t>and </a:t>
            </a:r>
            <a:r>
              <a:rPr sz="1800" spc="-5" dirty="0">
                <a:latin typeface="Bookman Uralic"/>
                <a:cs typeface="Bookman Uralic"/>
              </a:rPr>
              <a:t>controllers.” (JP 1-02) (Wills, David, </a:t>
            </a:r>
            <a:r>
              <a:rPr sz="1800" dirty="0">
                <a:latin typeface="Bookman Uralic"/>
                <a:cs typeface="Bookman Uralic"/>
              </a:rPr>
              <a:t>and </a:t>
            </a:r>
            <a:r>
              <a:rPr sz="1800" spc="-5" dirty="0">
                <a:latin typeface="Bookman Uralic"/>
                <a:cs typeface="Bookman Uralic"/>
              </a:rPr>
              <a:t>Bunn, Sarah,</a:t>
            </a:r>
            <a:r>
              <a:rPr sz="1800" spc="25" dirty="0">
                <a:latin typeface="Bookman Uralic"/>
                <a:cs typeface="Bookman Uralic"/>
              </a:rPr>
              <a:t> </a:t>
            </a:r>
            <a:r>
              <a:rPr sz="1800" spc="-5" dirty="0">
                <a:latin typeface="Bookman Uralic"/>
                <a:cs typeface="Bookman Uralic"/>
              </a:rPr>
              <a:t>2006).</a:t>
            </a:r>
            <a:endParaRPr sz="1800">
              <a:latin typeface="Bookman Uralic"/>
              <a:cs typeface="Bookman Uralic"/>
            </a:endParaRPr>
          </a:p>
          <a:p>
            <a:pPr marL="298450" marR="5080" indent="-285750">
              <a:lnSpc>
                <a:spcPts val="2160"/>
              </a:lnSpc>
              <a:buFont typeface="Wingdings"/>
              <a:buChar char=""/>
              <a:tabLst>
                <a:tab pos="298450" algn="l"/>
              </a:tabLst>
            </a:pPr>
            <a:r>
              <a:rPr sz="1800" spc="-5" dirty="0">
                <a:latin typeface="Bookman Uralic"/>
                <a:cs typeface="Bookman Uralic"/>
              </a:rPr>
              <a:t>According to previously mentioned reasons, security </a:t>
            </a:r>
            <a:r>
              <a:rPr sz="1800" dirty="0">
                <a:latin typeface="Bookman Uralic"/>
                <a:cs typeface="Bookman Uralic"/>
              </a:rPr>
              <a:t>in </a:t>
            </a:r>
            <a:r>
              <a:rPr sz="1800" spc="-5" dirty="0">
                <a:latin typeface="Bookman Uralic"/>
                <a:cs typeface="Bookman Uralic"/>
              </a:rPr>
              <a:t>cyber space is most important because of  permanent use of governmental services </a:t>
            </a:r>
            <a:r>
              <a:rPr sz="1800" dirty="0">
                <a:latin typeface="Bookman Uralic"/>
                <a:cs typeface="Bookman Uralic"/>
              </a:rPr>
              <a:t>and </a:t>
            </a:r>
            <a:r>
              <a:rPr sz="1800" spc="-5" dirty="0">
                <a:latin typeface="Bookman Uralic"/>
                <a:cs typeface="Bookman Uralic"/>
              </a:rPr>
              <a:t>increase of public trust </a:t>
            </a:r>
            <a:r>
              <a:rPr sz="1800" dirty="0">
                <a:latin typeface="Bookman Uralic"/>
                <a:cs typeface="Bookman Uralic"/>
              </a:rPr>
              <a:t>in </a:t>
            </a:r>
            <a:r>
              <a:rPr sz="1800" spc="-5" dirty="0">
                <a:latin typeface="Bookman Uralic"/>
                <a:cs typeface="Bookman Uralic"/>
              </a:rPr>
              <a:t>information systems. In  order to accomplish aim, it is necessary to establish new level of communication </a:t>
            </a:r>
            <a:r>
              <a:rPr sz="1800" dirty="0">
                <a:latin typeface="Bookman Uralic"/>
                <a:cs typeface="Bookman Uralic"/>
              </a:rPr>
              <a:t>and </a:t>
            </a:r>
            <a:r>
              <a:rPr sz="1800" spc="-5" dirty="0">
                <a:latin typeface="Bookman Uralic"/>
                <a:cs typeface="Bookman Uralic"/>
              </a:rPr>
              <a:t>cooperation  </a:t>
            </a:r>
            <a:r>
              <a:rPr sz="1800" dirty="0">
                <a:latin typeface="Bookman Uralic"/>
                <a:cs typeface="Bookman Uralic"/>
              </a:rPr>
              <a:t>not only </a:t>
            </a:r>
            <a:r>
              <a:rPr sz="1800" spc="-5" dirty="0">
                <a:latin typeface="Bookman Uralic"/>
                <a:cs typeface="Bookman Uralic"/>
              </a:rPr>
              <a:t>between governmental agencies </a:t>
            </a:r>
            <a:r>
              <a:rPr sz="1800" dirty="0">
                <a:latin typeface="Bookman Uralic"/>
                <a:cs typeface="Bookman Uralic"/>
              </a:rPr>
              <a:t>and </a:t>
            </a:r>
            <a:r>
              <a:rPr sz="1800" spc="-5" dirty="0">
                <a:latin typeface="Bookman Uralic"/>
                <a:cs typeface="Bookman Uralic"/>
              </a:rPr>
              <a:t>departments but also government </a:t>
            </a:r>
            <a:r>
              <a:rPr sz="1800" dirty="0">
                <a:latin typeface="Bookman Uralic"/>
                <a:cs typeface="Bookman Uralic"/>
              </a:rPr>
              <a:t>and </a:t>
            </a:r>
            <a:r>
              <a:rPr sz="1800" spc="-5" dirty="0">
                <a:latin typeface="Bookman Uralic"/>
                <a:cs typeface="Bookman Uralic"/>
              </a:rPr>
              <a:t>private sector  (G2B).</a:t>
            </a:r>
            <a:endParaRPr sz="1800">
              <a:latin typeface="Bookman Uralic"/>
              <a:cs typeface="Bookman Uralic"/>
            </a:endParaRPr>
          </a:p>
        </p:txBody>
      </p:sp>
      <p:sp>
        <p:nvSpPr>
          <p:cNvPr id="32" name="object 3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3" name="object 3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5038090" cy="217170"/>
            <a:chOff x="110489" y="786130"/>
            <a:chExt cx="503809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84810" y="795655"/>
              <a:ext cx="76835" cy="1555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9424" y="802005"/>
              <a:ext cx="245109" cy="15176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39774" y="837565"/>
              <a:ext cx="115569" cy="11620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71220" y="787400"/>
              <a:ext cx="273685" cy="16637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162774" y="837565"/>
              <a:ext cx="117385" cy="11620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93495" y="802005"/>
              <a:ext cx="245110" cy="15176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552611" y="787400"/>
              <a:ext cx="201258" cy="16637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844039" y="837565"/>
              <a:ext cx="127635" cy="16319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991360" y="837565"/>
              <a:ext cx="229232" cy="11620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239010" y="837565"/>
              <a:ext cx="127634" cy="16319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385060" y="837565"/>
              <a:ext cx="115569"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519679" y="802005"/>
              <a:ext cx="343534" cy="20129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951479" y="789305"/>
              <a:ext cx="68580" cy="16192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035935" y="837565"/>
              <a:ext cx="139064" cy="113664"/>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265804" y="802005"/>
              <a:ext cx="93345" cy="15176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375024" y="787400"/>
              <a:ext cx="139064" cy="163829"/>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530599" y="837565"/>
              <a:ext cx="115570" cy="116205"/>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741485" y="787400"/>
              <a:ext cx="433004" cy="215900"/>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191635" y="837565"/>
              <a:ext cx="115569"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326255" y="837565"/>
              <a:ext cx="210103" cy="11620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551044" y="837565"/>
              <a:ext cx="127634" cy="16319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830534" y="837565"/>
              <a:ext cx="117385" cy="11620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695862" y="837565"/>
              <a:ext cx="121248"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5106669" y="837565"/>
              <a:ext cx="41909" cy="11620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963794" y="837565"/>
              <a:ext cx="115569" cy="116205"/>
            </a:xfrm>
            <a:prstGeom prst="rect">
              <a:avLst/>
            </a:prstGeom>
            <a:blipFill>
              <a:blip r:embed="rId27" cstate="print"/>
              <a:stretch>
                <a:fillRect/>
              </a:stretch>
            </a:blipFill>
          </p:spPr>
          <p:txBody>
            <a:bodyPr wrap="square" lIns="0" tIns="0" rIns="0" bIns="0" rtlCol="0"/>
            <a:lstStyle/>
            <a:p>
              <a:endParaRPr/>
            </a:p>
          </p:txBody>
        </p:sp>
      </p:grpSp>
      <p:sp>
        <p:nvSpPr>
          <p:cNvPr id="31" name="object 31"/>
          <p:cNvSpPr txBox="1"/>
          <p:nvPr/>
        </p:nvSpPr>
        <p:spPr>
          <a:xfrm>
            <a:off x="349884" y="1073784"/>
            <a:ext cx="10376535" cy="3317240"/>
          </a:xfrm>
          <a:prstGeom prst="rect">
            <a:avLst/>
          </a:prstGeom>
        </p:spPr>
        <p:txBody>
          <a:bodyPr vert="horz" wrap="square" lIns="0" tIns="12700" rIns="0" bIns="0" rtlCol="0">
            <a:spAutoFit/>
          </a:bodyPr>
          <a:lstStyle/>
          <a:p>
            <a:pPr marL="297815" marR="274320" indent="-285750">
              <a:lnSpc>
                <a:spcPct val="100000"/>
              </a:lnSpc>
              <a:spcBef>
                <a:spcPts val="100"/>
              </a:spcBef>
              <a:buFont typeface="Wingdings"/>
              <a:buChar char=""/>
              <a:tabLst>
                <a:tab pos="298450" algn="l"/>
              </a:tabLst>
            </a:pPr>
            <a:r>
              <a:rPr sz="1800" spc="-5" dirty="0">
                <a:latin typeface="Bookman Uralic"/>
                <a:cs typeface="Bookman Uralic"/>
              </a:rPr>
              <a:t>Mentioned above affords to conclude </a:t>
            </a:r>
            <a:r>
              <a:rPr sz="1800" dirty="0">
                <a:latin typeface="Bookman Uralic"/>
                <a:cs typeface="Bookman Uralic"/>
              </a:rPr>
              <a:t>that </a:t>
            </a:r>
            <a:r>
              <a:rPr sz="1800" spc="-5" dirty="0">
                <a:latin typeface="Bookman Uralic"/>
                <a:cs typeface="Bookman Uralic"/>
              </a:rPr>
              <a:t>is necessary to protect </a:t>
            </a:r>
            <a:r>
              <a:rPr sz="1800" dirty="0">
                <a:latin typeface="Bookman Uralic"/>
                <a:cs typeface="Bookman Uralic"/>
              </a:rPr>
              <a:t>national </a:t>
            </a:r>
            <a:r>
              <a:rPr sz="1800" spc="-5" dirty="0">
                <a:latin typeface="Bookman Uralic"/>
                <a:cs typeface="Bookman Uralic"/>
              </a:rPr>
              <a:t>critical  infrastructure from intrusion </a:t>
            </a:r>
            <a:r>
              <a:rPr sz="1800" dirty="0">
                <a:latin typeface="Bookman Uralic"/>
                <a:cs typeface="Bookman Uralic"/>
              </a:rPr>
              <a:t>and </a:t>
            </a:r>
            <a:r>
              <a:rPr sz="1800" spc="-5" dirty="0">
                <a:latin typeface="Bookman Uralic"/>
                <a:cs typeface="Bookman Uralic"/>
              </a:rPr>
              <a:t>cyber attacks for </a:t>
            </a:r>
            <a:r>
              <a:rPr sz="1800" dirty="0">
                <a:latin typeface="Bookman Uralic"/>
                <a:cs typeface="Bookman Uralic"/>
              </a:rPr>
              <a:t>the </a:t>
            </a:r>
            <a:r>
              <a:rPr sz="1800" spc="-5" dirty="0">
                <a:latin typeface="Bookman Uralic"/>
                <a:cs typeface="Bookman Uralic"/>
              </a:rPr>
              <a:t>reason </a:t>
            </a:r>
            <a:r>
              <a:rPr sz="1800" dirty="0">
                <a:latin typeface="Bookman Uralic"/>
                <a:cs typeface="Bookman Uralic"/>
              </a:rPr>
              <a:t>that </a:t>
            </a:r>
            <a:r>
              <a:rPr sz="1800" spc="-5" dirty="0">
                <a:latin typeface="Bookman Uralic"/>
                <a:cs typeface="Bookman Uralic"/>
              </a:rPr>
              <a:t>hackers </a:t>
            </a:r>
            <a:r>
              <a:rPr sz="1800" dirty="0">
                <a:latin typeface="Bookman Uralic"/>
                <a:cs typeface="Bookman Uralic"/>
              </a:rPr>
              <a:t>and </a:t>
            </a:r>
            <a:r>
              <a:rPr sz="1800" spc="-5" dirty="0">
                <a:latin typeface="Bookman Uralic"/>
                <a:cs typeface="Bookman Uralic"/>
              </a:rPr>
              <a:t>other  intruders can firmly use critical infrastructure </a:t>
            </a:r>
            <a:r>
              <a:rPr sz="1800" dirty="0">
                <a:latin typeface="Bookman Uralic"/>
                <a:cs typeface="Bookman Uralic"/>
              </a:rPr>
              <a:t>as </a:t>
            </a:r>
            <a:r>
              <a:rPr sz="1800" spc="-5" dirty="0">
                <a:latin typeface="Bookman Uralic"/>
                <a:cs typeface="Bookman Uralic"/>
              </a:rPr>
              <a:t>tool to perform their attacks. Optimal  communication </a:t>
            </a:r>
            <a:r>
              <a:rPr sz="1800" dirty="0">
                <a:latin typeface="Bookman Uralic"/>
                <a:cs typeface="Bookman Uralic"/>
              </a:rPr>
              <a:t>in </a:t>
            </a:r>
            <a:r>
              <a:rPr sz="1800" spc="-5" dirty="0">
                <a:latin typeface="Bookman Uralic"/>
                <a:cs typeface="Bookman Uralic"/>
              </a:rPr>
              <a:t>cyber space is significant </a:t>
            </a:r>
            <a:r>
              <a:rPr sz="1800" dirty="0">
                <a:latin typeface="Bookman Uralic"/>
                <a:cs typeface="Bookman Uralic"/>
              </a:rPr>
              <a:t>in </a:t>
            </a:r>
            <a:r>
              <a:rPr sz="1800" spc="-5" dirty="0">
                <a:latin typeface="Bookman Uralic"/>
                <a:cs typeface="Bookman Uralic"/>
              </a:rPr>
              <a:t>order to exchange information between  linked governmental institution. High-quality connections between institutions affords  accelerate detection </a:t>
            </a:r>
            <a:r>
              <a:rPr sz="1800" dirty="0">
                <a:latin typeface="Bookman Uralic"/>
                <a:cs typeface="Bookman Uralic"/>
              </a:rPr>
              <a:t>in </a:t>
            </a:r>
            <a:r>
              <a:rPr sz="1800" spc="-5" dirty="0">
                <a:latin typeface="Bookman Uralic"/>
                <a:cs typeface="Bookman Uralic"/>
              </a:rPr>
              <a:t>addition to solve IT problems, known </a:t>
            </a:r>
            <a:r>
              <a:rPr sz="1800" dirty="0">
                <a:latin typeface="Bookman Uralic"/>
                <a:cs typeface="Bookman Uralic"/>
              </a:rPr>
              <a:t>as </a:t>
            </a:r>
            <a:r>
              <a:rPr sz="1800" spc="-5" dirty="0">
                <a:latin typeface="Bookman Uralic"/>
                <a:cs typeface="Bookman Uralic"/>
              </a:rPr>
              <a:t>viruses </a:t>
            </a:r>
            <a:r>
              <a:rPr sz="1800" dirty="0">
                <a:latin typeface="Bookman Uralic"/>
                <a:cs typeface="Bookman Uralic"/>
              </a:rPr>
              <a:t>or </a:t>
            </a:r>
            <a:r>
              <a:rPr sz="1800" spc="-5" dirty="0">
                <a:latin typeface="Bookman Uralic"/>
                <a:cs typeface="Bookman Uralic"/>
              </a:rPr>
              <a:t>other types of  cyber</a:t>
            </a:r>
            <a:r>
              <a:rPr sz="1800" spc="-10" dirty="0">
                <a:latin typeface="Bookman Uralic"/>
                <a:cs typeface="Bookman Uralic"/>
              </a:rPr>
              <a:t> </a:t>
            </a:r>
            <a:r>
              <a:rPr sz="1800" spc="-5" dirty="0">
                <a:latin typeface="Bookman Uralic"/>
                <a:cs typeface="Bookman Uralic"/>
              </a:rPr>
              <a:t>attacks.</a:t>
            </a:r>
            <a:endParaRPr sz="1800">
              <a:latin typeface="Bookman Uralic"/>
              <a:cs typeface="Bookman Uralic"/>
            </a:endParaRPr>
          </a:p>
          <a:p>
            <a:pPr marL="297815" marR="5080" indent="-285750">
              <a:lnSpc>
                <a:spcPct val="100000"/>
              </a:lnSpc>
              <a:buFont typeface="Wingdings"/>
              <a:buChar char=""/>
              <a:tabLst>
                <a:tab pos="298450" algn="l"/>
              </a:tabLst>
            </a:pPr>
            <a:r>
              <a:rPr sz="1800" spc="-5" dirty="0">
                <a:latin typeface="Bookman Uralic"/>
                <a:cs typeface="Bookman Uralic"/>
              </a:rPr>
              <a:t>IT infrastructure through strong control security mechanism is </a:t>
            </a:r>
            <a:r>
              <a:rPr sz="1800" dirty="0">
                <a:latin typeface="Bookman Uralic"/>
                <a:cs typeface="Bookman Uralic"/>
              </a:rPr>
              <a:t>a </a:t>
            </a:r>
            <a:r>
              <a:rPr sz="1800" spc="-5" dirty="0">
                <a:latin typeface="Bookman Uralic"/>
                <a:cs typeface="Bookman Uralic"/>
              </a:rPr>
              <a:t>”first step” to sharing  information </a:t>
            </a:r>
            <a:r>
              <a:rPr sz="1800" dirty="0">
                <a:latin typeface="Bookman Uralic"/>
                <a:cs typeface="Bookman Uralic"/>
              </a:rPr>
              <a:t>in </a:t>
            </a:r>
            <a:r>
              <a:rPr sz="1800" spc="-5" dirty="0">
                <a:latin typeface="Bookman Uralic"/>
                <a:cs typeface="Bookman Uralic"/>
              </a:rPr>
              <a:t>timely, efficient </a:t>
            </a:r>
            <a:r>
              <a:rPr sz="1800" dirty="0">
                <a:latin typeface="Bookman Uralic"/>
                <a:cs typeface="Bookman Uralic"/>
              </a:rPr>
              <a:t>and </a:t>
            </a:r>
            <a:r>
              <a:rPr sz="1800" spc="-5" dirty="0">
                <a:latin typeface="Bookman Uralic"/>
                <a:cs typeface="Bookman Uralic"/>
              </a:rPr>
              <a:t>reliable manner. Security policy </a:t>
            </a:r>
            <a:r>
              <a:rPr sz="1800" dirty="0">
                <a:latin typeface="Bookman Uralic"/>
                <a:cs typeface="Bookman Uralic"/>
              </a:rPr>
              <a:t>and </a:t>
            </a:r>
            <a:r>
              <a:rPr sz="1800" spc="-5" dirty="0">
                <a:latin typeface="Bookman Uralic"/>
                <a:cs typeface="Bookman Uralic"/>
              </a:rPr>
              <a:t>strong secure  mechanisms meet </a:t>
            </a:r>
            <a:r>
              <a:rPr sz="1800" dirty="0">
                <a:latin typeface="Bookman Uralic"/>
                <a:cs typeface="Bookman Uralic"/>
              </a:rPr>
              <a:t>the </a:t>
            </a:r>
            <a:r>
              <a:rPr sz="1800" spc="-5" dirty="0">
                <a:latin typeface="Bookman Uralic"/>
                <a:cs typeface="Bookman Uralic"/>
              </a:rPr>
              <a:t>requirements of sharing sensitive data which affords to government  authorities to give quick answer, next make right decision </a:t>
            </a:r>
            <a:r>
              <a:rPr sz="1800" dirty="0">
                <a:latin typeface="Bookman Uralic"/>
                <a:cs typeface="Bookman Uralic"/>
              </a:rPr>
              <a:t>and </a:t>
            </a:r>
            <a:r>
              <a:rPr sz="1800" spc="-5" dirty="0">
                <a:latin typeface="Bookman Uralic"/>
                <a:cs typeface="Bookman Uralic"/>
              </a:rPr>
              <a:t>coordinated activities </a:t>
            </a:r>
            <a:r>
              <a:rPr sz="1800" dirty="0">
                <a:latin typeface="Bookman Uralic"/>
                <a:cs typeface="Bookman Uralic"/>
              </a:rPr>
              <a:t>in  </a:t>
            </a:r>
            <a:r>
              <a:rPr sz="1800" spc="-5" dirty="0">
                <a:latin typeface="Bookman Uralic"/>
                <a:cs typeface="Bookman Uralic"/>
              </a:rPr>
              <a:t>critical</a:t>
            </a:r>
            <a:r>
              <a:rPr sz="1800" spc="-10" dirty="0">
                <a:latin typeface="Bookman Uralic"/>
                <a:cs typeface="Bookman Uralic"/>
              </a:rPr>
              <a:t> </a:t>
            </a:r>
            <a:r>
              <a:rPr sz="1800" spc="-5" dirty="0">
                <a:latin typeface="Bookman Uralic"/>
                <a:cs typeface="Bookman Uralic"/>
              </a:rPr>
              <a:t>situation.</a:t>
            </a:r>
            <a:endParaRPr sz="1800">
              <a:latin typeface="Bookman Uralic"/>
              <a:cs typeface="Bookman Uralic"/>
            </a:endParaRPr>
          </a:p>
        </p:txBody>
      </p:sp>
      <p:sp>
        <p:nvSpPr>
          <p:cNvPr id="32" name="object 3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3" name="object 3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34815" y="113665"/>
            <a:ext cx="2772410"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003366"/>
                </a:solidFill>
              </a:rPr>
              <a:t>UNIT-4</a:t>
            </a:r>
            <a:endParaRPr sz="6000"/>
          </a:p>
        </p:txBody>
      </p:sp>
      <p:sp>
        <p:nvSpPr>
          <p:cNvPr id="4" name="object 4"/>
          <p:cNvSpPr txBox="1"/>
          <p:nvPr/>
        </p:nvSpPr>
        <p:spPr>
          <a:xfrm>
            <a:off x="79375" y="936778"/>
            <a:ext cx="11870055" cy="4275455"/>
          </a:xfrm>
          <a:prstGeom prst="rect">
            <a:avLst/>
          </a:prstGeom>
        </p:spPr>
        <p:txBody>
          <a:bodyPr vert="horz" wrap="square" lIns="0" tIns="78740" rIns="0" bIns="0" rtlCol="0">
            <a:spAutoFit/>
          </a:bodyPr>
          <a:lstStyle/>
          <a:p>
            <a:pPr marL="469900">
              <a:lnSpc>
                <a:spcPct val="100000"/>
              </a:lnSpc>
              <a:spcBef>
                <a:spcPts val="620"/>
              </a:spcBef>
              <a:tabLst>
                <a:tab pos="4272915" algn="l"/>
                <a:tab pos="4672965" algn="l"/>
              </a:tabLst>
            </a:pPr>
            <a:r>
              <a:rPr sz="4800" spc="-20" dirty="0">
                <a:solidFill>
                  <a:srgbClr val="6C0238"/>
                </a:solidFill>
                <a:latin typeface="Times New Roman"/>
                <a:cs typeface="Times New Roman"/>
              </a:rPr>
              <a:t>Cyber</a:t>
            </a:r>
            <a:r>
              <a:rPr sz="4800" spc="5" dirty="0">
                <a:solidFill>
                  <a:srgbClr val="6C0238"/>
                </a:solidFill>
                <a:latin typeface="Times New Roman"/>
                <a:cs typeface="Times New Roman"/>
              </a:rPr>
              <a:t> </a:t>
            </a:r>
            <a:r>
              <a:rPr sz="4800" spc="-15" dirty="0">
                <a:solidFill>
                  <a:srgbClr val="6C0238"/>
                </a:solidFill>
                <a:latin typeface="Times New Roman"/>
                <a:cs typeface="Times New Roman"/>
              </a:rPr>
              <a:t>Security	</a:t>
            </a:r>
            <a:r>
              <a:rPr sz="4800" spc="350" dirty="0">
                <a:solidFill>
                  <a:srgbClr val="6C0238"/>
                </a:solidFill>
                <a:latin typeface="Times New Roman"/>
                <a:cs typeface="Times New Roman"/>
              </a:rPr>
              <a:t>-	</a:t>
            </a:r>
            <a:r>
              <a:rPr sz="4800" spc="70" dirty="0">
                <a:solidFill>
                  <a:srgbClr val="6C0238"/>
                </a:solidFill>
                <a:latin typeface="Times New Roman"/>
                <a:cs typeface="Times New Roman"/>
              </a:rPr>
              <a:t>Organizational</a:t>
            </a:r>
            <a:r>
              <a:rPr sz="4800" spc="-10" dirty="0">
                <a:solidFill>
                  <a:srgbClr val="6C0238"/>
                </a:solidFill>
                <a:latin typeface="Times New Roman"/>
                <a:cs typeface="Times New Roman"/>
              </a:rPr>
              <a:t> </a:t>
            </a:r>
            <a:r>
              <a:rPr sz="4800" spc="30" dirty="0">
                <a:solidFill>
                  <a:srgbClr val="6C0238"/>
                </a:solidFill>
                <a:latin typeface="Times New Roman"/>
                <a:cs typeface="Times New Roman"/>
              </a:rPr>
              <a:t>implications</a:t>
            </a:r>
            <a:endParaRPr sz="4800">
              <a:latin typeface="Times New Roman"/>
              <a:cs typeface="Times New Roman"/>
            </a:endParaRPr>
          </a:p>
          <a:p>
            <a:pPr marL="469900" marR="47625" indent="-457200">
              <a:lnSpc>
                <a:spcPct val="100000"/>
              </a:lnSpc>
              <a:spcBef>
                <a:spcPts val="300"/>
              </a:spcBef>
              <a:buFont typeface="Wingdings"/>
              <a:buChar char=""/>
              <a:tabLst>
                <a:tab pos="469265" algn="l"/>
                <a:tab pos="469900" algn="l"/>
              </a:tabLst>
            </a:pPr>
            <a:r>
              <a:rPr sz="2800" spc="-30" dirty="0">
                <a:latin typeface="Georgia"/>
                <a:cs typeface="Georgia"/>
              </a:rPr>
              <a:t>Cyber </a:t>
            </a:r>
            <a:r>
              <a:rPr sz="2800" spc="-35" dirty="0">
                <a:latin typeface="Georgia"/>
                <a:cs typeface="Georgia"/>
              </a:rPr>
              <a:t>Security </a:t>
            </a:r>
            <a:r>
              <a:rPr sz="2800" spc="-45" dirty="0">
                <a:latin typeface="Georgia"/>
                <a:cs typeface="Georgia"/>
              </a:rPr>
              <a:t>- </a:t>
            </a:r>
            <a:r>
              <a:rPr sz="2800" spc="-15" dirty="0">
                <a:latin typeface="Georgia"/>
                <a:cs typeface="Georgia"/>
              </a:rPr>
              <a:t>Organizational </a:t>
            </a:r>
            <a:r>
              <a:rPr sz="2800" spc="-40" dirty="0">
                <a:latin typeface="Georgia"/>
                <a:cs typeface="Georgia"/>
              </a:rPr>
              <a:t>implications: </a:t>
            </a:r>
            <a:r>
              <a:rPr sz="2800" spc="-30" dirty="0">
                <a:latin typeface="Georgia"/>
                <a:cs typeface="Georgia"/>
              </a:rPr>
              <a:t>Introduction, </a:t>
            </a:r>
            <a:r>
              <a:rPr sz="2800" spc="-25" dirty="0">
                <a:latin typeface="Georgia"/>
                <a:cs typeface="Georgia"/>
              </a:rPr>
              <a:t>cost of </a:t>
            </a:r>
            <a:r>
              <a:rPr sz="2800" spc="-20" dirty="0">
                <a:latin typeface="Georgia"/>
                <a:cs typeface="Georgia"/>
              </a:rPr>
              <a:t>cyber  </a:t>
            </a:r>
            <a:r>
              <a:rPr sz="2800" spc="-40" dirty="0">
                <a:latin typeface="Georgia"/>
                <a:cs typeface="Georgia"/>
              </a:rPr>
              <a:t>crimes and </a:t>
            </a:r>
            <a:r>
              <a:rPr sz="2800" spc="-160" dirty="0">
                <a:latin typeface="Georgia"/>
                <a:cs typeface="Georgia"/>
              </a:rPr>
              <a:t>IPR </a:t>
            </a:r>
            <a:r>
              <a:rPr sz="2800" spc="-55" dirty="0">
                <a:latin typeface="Georgia"/>
                <a:cs typeface="Georgia"/>
              </a:rPr>
              <a:t>issues, </a:t>
            </a:r>
            <a:r>
              <a:rPr sz="2800" spc="-40" dirty="0">
                <a:latin typeface="Georgia"/>
                <a:cs typeface="Georgia"/>
              </a:rPr>
              <a:t>web threats </a:t>
            </a:r>
            <a:r>
              <a:rPr sz="2800" spc="-50" dirty="0">
                <a:latin typeface="Georgia"/>
                <a:cs typeface="Georgia"/>
              </a:rPr>
              <a:t>for </a:t>
            </a:r>
            <a:r>
              <a:rPr sz="2800" spc="-30" dirty="0">
                <a:latin typeface="Georgia"/>
                <a:cs typeface="Georgia"/>
              </a:rPr>
              <a:t>organizations, security </a:t>
            </a:r>
            <a:r>
              <a:rPr sz="2800" spc="-40" dirty="0">
                <a:latin typeface="Georgia"/>
                <a:cs typeface="Georgia"/>
              </a:rPr>
              <a:t>and </a:t>
            </a:r>
            <a:r>
              <a:rPr sz="2800" spc="-45" dirty="0">
                <a:latin typeface="Georgia"/>
                <a:cs typeface="Georgia"/>
              </a:rPr>
              <a:t>privacy  </a:t>
            </a:r>
            <a:r>
              <a:rPr sz="2800" spc="-30" dirty="0">
                <a:latin typeface="Georgia"/>
                <a:cs typeface="Georgia"/>
              </a:rPr>
              <a:t>implications </a:t>
            </a:r>
            <a:r>
              <a:rPr sz="2800" spc="-55" dirty="0">
                <a:latin typeface="Georgia"/>
                <a:cs typeface="Georgia"/>
              </a:rPr>
              <a:t>from </a:t>
            </a:r>
            <a:r>
              <a:rPr sz="2800" spc="-10" dirty="0">
                <a:latin typeface="Georgia"/>
                <a:cs typeface="Georgia"/>
              </a:rPr>
              <a:t>cloud </a:t>
            </a:r>
            <a:r>
              <a:rPr sz="2800" spc="-30" dirty="0">
                <a:latin typeface="Georgia"/>
                <a:cs typeface="Georgia"/>
              </a:rPr>
              <a:t>computing, social </a:t>
            </a:r>
            <a:r>
              <a:rPr sz="2800" spc="-40" dirty="0">
                <a:latin typeface="Georgia"/>
                <a:cs typeface="Georgia"/>
              </a:rPr>
              <a:t>media </a:t>
            </a:r>
            <a:r>
              <a:rPr sz="2800" spc="-50" dirty="0">
                <a:latin typeface="Georgia"/>
                <a:cs typeface="Georgia"/>
              </a:rPr>
              <a:t>marketing: </a:t>
            </a:r>
            <a:r>
              <a:rPr sz="2800" spc="-30" dirty="0">
                <a:latin typeface="Georgia"/>
                <a:cs typeface="Georgia"/>
              </a:rPr>
              <a:t>security </a:t>
            </a:r>
            <a:r>
              <a:rPr sz="2800" spc="-55" dirty="0">
                <a:latin typeface="Georgia"/>
                <a:cs typeface="Georgia"/>
              </a:rPr>
              <a:t>risks  </a:t>
            </a:r>
            <a:r>
              <a:rPr sz="2800" spc="-40" dirty="0">
                <a:latin typeface="Georgia"/>
                <a:cs typeface="Georgia"/>
              </a:rPr>
              <a:t>and </a:t>
            </a:r>
            <a:r>
              <a:rPr sz="2800" spc="-45" dirty="0">
                <a:latin typeface="Georgia"/>
                <a:cs typeface="Georgia"/>
              </a:rPr>
              <a:t>perils </a:t>
            </a:r>
            <a:r>
              <a:rPr sz="2800" spc="-50" dirty="0">
                <a:latin typeface="Georgia"/>
                <a:cs typeface="Georgia"/>
              </a:rPr>
              <a:t>for </a:t>
            </a:r>
            <a:r>
              <a:rPr sz="2800" spc="-30" dirty="0">
                <a:latin typeface="Georgia"/>
                <a:cs typeface="Georgia"/>
              </a:rPr>
              <a:t>organizations, social </a:t>
            </a:r>
            <a:r>
              <a:rPr sz="2800" spc="-20" dirty="0">
                <a:latin typeface="Georgia"/>
                <a:cs typeface="Georgia"/>
              </a:rPr>
              <a:t>computing </a:t>
            </a:r>
            <a:r>
              <a:rPr sz="2800" spc="-40" dirty="0">
                <a:latin typeface="Georgia"/>
                <a:cs typeface="Georgia"/>
              </a:rPr>
              <a:t>and </a:t>
            </a:r>
            <a:r>
              <a:rPr sz="2800" dirty="0">
                <a:latin typeface="Georgia"/>
                <a:cs typeface="Georgia"/>
              </a:rPr>
              <a:t>the </a:t>
            </a:r>
            <a:r>
              <a:rPr sz="2800" spc="-40" dirty="0">
                <a:latin typeface="Georgia"/>
                <a:cs typeface="Georgia"/>
              </a:rPr>
              <a:t>associated  </a:t>
            </a:r>
            <a:r>
              <a:rPr sz="2800" spc="-35" dirty="0">
                <a:latin typeface="Georgia"/>
                <a:cs typeface="Georgia"/>
              </a:rPr>
              <a:t>challenges </a:t>
            </a:r>
            <a:r>
              <a:rPr sz="2800" spc="-50" dirty="0">
                <a:latin typeface="Georgia"/>
                <a:cs typeface="Georgia"/>
              </a:rPr>
              <a:t>for</a:t>
            </a:r>
            <a:r>
              <a:rPr sz="2800" spc="-150" dirty="0">
                <a:latin typeface="Georgia"/>
                <a:cs typeface="Georgia"/>
              </a:rPr>
              <a:t> </a:t>
            </a:r>
            <a:r>
              <a:rPr sz="2800" spc="-30" dirty="0">
                <a:latin typeface="Georgia"/>
                <a:cs typeface="Georgia"/>
              </a:rPr>
              <a:t>organizations.</a:t>
            </a:r>
            <a:endParaRPr sz="2800">
              <a:latin typeface="Georgia"/>
              <a:cs typeface="Georgia"/>
            </a:endParaRPr>
          </a:p>
          <a:p>
            <a:pPr marL="469900" marR="5080" indent="-457200" algn="just">
              <a:lnSpc>
                <a:spcPct val="100000"/>
              </a:lnSpc>
              <a:buFont typeface="Wingdings"/>
              <a:buChar char=""/>
              <a:tabLst>
                <a:tab pos="469900" algn="l"/>
              </a:tabLst>
            </a:pPr>
            <a:r>
              <a:rPr sz="2800" spc="-35" dirty="0">
                <a:latin typeface="Georgia"/>
                <a:cs typeface="Georgia"/>
              </a:rPr>
              <a:t>Cybercrime </a:t>
            </a:r>
            <a:r>
              <a:rPr sz="2800" spc="-40" dirty="0">
                <a:latin typeface="Georgia"/>
                <a:cs typeface="Georgia"/>
              </a:rPr>
              <a:t>and </a:t>
            </a:r>
            <a:r>
              <a:rPr sz="2800" spc="-30" dirty="0">
                <a:latin typeface="Georgia"/>
                <a:cs typeface="Georgia"/>
              </a:rPr>
              <a:t>Cyber </a:t>
            </a:r>
            <a:r>
              <a:rPr sz="2800" spc="-65" dirty="0">
                <a:latin typeface="Georgia"/>
                <a:cs typeface="Georgia"/>
              </a:rPr>
              <a:t>terrorism: </a:t>
            </a:r>
            <a:r>
              <a:rPr sz="2800" spc="-30" dirty="0">
                <a:latin typeface="Georgia"/>
                <a:cs typeface="Georgia"/>
              </a:rPr>
              <a:t>Introduction, </a:t>
            </a:r>
            <a:r>
              <a:rPr sz="2800" spc="-20" dirty="0">
                <a:latin typeface="Georgia"/>
                <a:cs typeface="Georgia"/>
              </a:rPr>
              <a:t>intellectual </a:t>
            </a:r>
            <a:r>
              <a:rPr sz="2800" spc="-40" dirty="0">
                <a:latin typeface="Georgia"/>
                <a:cs typeface="Georgia"/>
              </a:rPr>
              <a:t>property </a:t>
            </a:r>
            <a:r>
              <a:rPr sz="2800" spc="-30" dirty="0">
                <a:latin typeface="Georgia"/>
                <a:cs typeface="Georgia"/>
              </a:rPr>
              <a:t>in </a:t>
            </a:r>
            <a:r>
              <a:rPr sz="2800" dirty="0">
                <a:latin typeface="Georgia"/>
                <a:cs typeface="Georgia"/>
              </a:rPr>
              <a:t>the  </a:t>
            </a:r>
            <a:r>
              <a:rPr sz="2800" spc="-35" dirty="0">
                <a:latin typeface="Georgia"/>
                <a:cs typeface="Georgia"/>
              </a:rPr>
              <a:t>cyberspace, </a:t>
            </a:r>
            <a:r>
              <a:rPr sz="2800" dirty="0">
                <a:latin typeface="Georgia"/>
                <a:cs typeface="Georgia"/>
              </a:rPr>
              <a:t>the </a:t>
            </a:r>
            <a:r>
              <a:rPr sz="2800" spc="-15" dirty="0">
                <a:latin typeface="Georgia"/>
                <a:cs typeface="Georgia"/>
              </a:rPr>
              <a:t>ethical </a:t>
            </a:r>
            <a:r>
              <a:rPr sz="2800" spc="-35" dirty="0">
                <a:latin typeface="Georgia"/>
                <a:cs typeface="Georgia"/>
              </a:rPr>
              <a:t>dimension </a:t>
            </a:r>
            <a:r>
              <a:rPr sz="2800" spc="-25" dirty="0">
                <a:latin typeface="Georgia"/>
                <a:cs typeface="Georgia"/>
              </a:rPr>
              <a:t>of </a:t>
            </a:r>
            <a:r>
              <a:rPr sz="2800" spc="-40" dirty="0">
                <a:latin typeface="Georgia"/>
                <a:cs typeface="Georgia"/>
              </a:rPr>
              <a:t>cybercrimes, </a:t>
            </a:r>
            <a:r>
              <a:rPr sz="2800" dirty="0">
                <a:latin typeface="Georgia"/>
                <a:cs typeface="Georgia"/>
              </a:rPr>
              <a:t>the </a:t>
            </a:r>
            <a:r>
              <a:rPr sz="2800" spc="-45" dirty="0">
                <a:latin typeface="Georgia"/>
                <a:cs typeface="Georgia"/>
              </a:rPr>
              <a:t>psychology, </a:t>
            </a:r>
            <a:r>
              <a:rPr sz="2800" spc="-30" dirty="0">
                <a:latin typeface="Georgia"/>
                <a:cs typeface="Georgia"/>
              </a:rPr>
              <a:t>mindset  </a:t>
            </a:r>
            <a:r>
              <a:rPr sz="2800" spc="-40" dirty="0">
                <a:latin typeface="Georgia"/>
                <a:cs typeface="Georgia"/>
              </a:rPr>
              <a:t>and skills </a:t>
            </a:r>
            <a:r>
              <a:rPr sz="2800" spc="-25" dirty="0">
                <a:latin typeface="Georgia"/>
                <a:cs typeface="Georgia"/>
              </a:rPr>
              <a:t>of </a:t>
            </a:r>
            <a:r>
              <a:rPr sz="2800" spc="-45" dirty="0">
                <a:latin typeface="Georgia"/>
                <a:cs typeface="Georgia"/>
              </a:rPr>
              <a:t>hackers </a:t>
            </a:r>
            <a:r>
              <a:rPr sz="2800" spc="-40" dirty="0">
                <a:latin typeface="Georgia"/>
                <a:cs typeface="Georgia"/>
              </a:rPr>
              <a:t>and </a:t>
            </a:r>
            <a:r>
              <a:rPr sz="2800" spc="-15" dirty="0">
                <a:latin typeface="Georgia"/>
                <a:cs typeface="Georgia"/>
              </a:rPr>
              <a:t>other </a:t>
            </a:r>
            <a:r>
              <a:rPr sz="2800" spc="-20" dirty="0">
                <a:latin typeface="Georgia"/>
                <a:cs typeface="Georgia"/>
              </a:rPr>
              <a:t>cyber</a:t>
            </a:r>
            <a:r>
              <a:rPr sz="2800" spc="-245" dirty="0">
                <a:latin typeface="Georgia"/>
                <a:cs typeface="Georgia"/>
              </a:rPr>
              <a:t> </a:t>
            </a:r>
            <a:r>
              <a:rPr sz="2800" spc="-45" dirty="0">
                <a:latin typeface="Georgia"/>
                <a:cs typeface="Georgia"/>
              </a:rPr>
              <a:t>criminals.</a:t>
            </a:r>
            <a:endParaRPr sz="2800">
              <a:latin typeface="Georgia"/>
              <a:cs typeface="Georgi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dirty="0" err="1" smtClean="0"/>
              <a:t>Mr</a:t>
            </a:r>
            <a:r>
              <a:rPr lang="en-IN" dirty="0" smtClean="0"/>
              <a:t>. </a:t>
            </a:r>
            <a:r>
              <a:rPr lang="en-IN" dirty="0" err="1" smtClean="0"/>
              <a:t>Sreerama</a:t>
            </a:r>
            <a:r>
              <a:rPr lang="en-IN" dirty="0" smtClean="0"/>
              <a:t> </a:t>
            </a:r>
            <a:r>
              <a:rPr lang="en-IN" dirty="0" err="1" smtClean="0"/>
              <a:t>Sreekanth,CSE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95885" y="786130"/>
            <a:ext cx="4917440" cy="217170"/>
            <a:chOff x="95885" y="786130"/>
            <a:chExt cx="4917440" cy="217170"/>
          </a:xfrm>
        </p:grpSpPr>
        <p:sp>
          <p:nvSpPr>
            <p:cNvPr id="5" name="object 5"/>
            <p:cNvSpPr/>
            <p:nvPr/>
          </p:nvSpPr>
          <p:spPr>
            <a:xfrm>
              <a:off x="95885"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2585" y="787400"/>
              <a:ext cx="308610" cy="16382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7704" y="837565"/>
              <a:ext cx="115570"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98525" y="795655"/>
              <a:ext cx="256540" cy="15811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70940" y="787400"/>
              <a:ext cx="139065" cy="16382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27149" y="789305"/>
              <a:ext cx="68580" cy="16192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409789" y="837565"/>
              <a:ext cx="117385" cy="11620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541816" y="787400"/>
              <a:ext cx="201258" cy="16637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834514" y="787400"/>
              <a:ext cx="130810" cy="166370"/>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979930" y="789305"/>
              <a:ext cx="68580" cy="16192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065020" y="837565"/>
              <a:ext cx="209550" cy="113664"/>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291714" y="837565"/>
              <a:ext cx="115570" cy="11620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2426970" y="837565"/>
              <a:ext cx="259633"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2701289" y="789305"/>
              <a:ext cx="68580" cy="16192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2783842" y="837565"/>
              <a:ext cx="124455" cy="11620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2927985" y="837565"/>
              <a:ext cx="139064" cy="113664"/>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160397" y="837565"/>
              <a:ext cx="124455" cy="11620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303270" y="787400"/>
              <a:ext cx="100180" cy="163829"/>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3467800" y="787400"/>
              <a:ext cx="433004" cy="215900"/>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3917950" y="837565"/>
              <a:ext cx="115570" cy="116205"/>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052569" y="837565"/>
              <a:ext cx="222250" cy="11620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4291964" y="789305"/>
              <a:ext cx="173989" cy="16192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4482464" y="837565"/>
              <a:ext cx="209550" cy="113664"/>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4709160" y="837565"/>
              <a:ext cx="115569"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4839969" y="837565"/>
              <a:ext cx="107868" cy="11620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4971414" y="837565"/>
              <a:ext cx="41910" cy="116205"/>
            </a:xfrm>
            <a:prstGeom prst="rect">
              <a:avLst/>
            </a:prstGeom>
            <a:blipFill>
              <a:blip r:embed="rId27" cstate="print"/>
              <a:stretch>
                <a:fillRect/>
              </a:stretch>
            </a:blipFill>
          </p:spPr>
          <p:txBody>
            <a:bodyPr wrap="square" lIns="0" tIns="0" rIns="0" bIns="0" rtlCol="0"/>
            <a:lstStyle/>
            <a:p>
              <a:endParaRPr/>
            </a:p>
          </p:txBody>
        </p:sp>
      </p:grpSp>
      <p:sp>
        <p:nvSpPr>
          <p:cNvPr id="31" name="object 31"/>
          <p:cNvSpPr txBox="1"/>
          <p:nvPr/>
        </p:nvSpPr>
        <p:spPr>
          <a:xfrm>
            <a:off x="205104" y="1172845"/>
            <a:ext cx="11998325" cy="3586479"/>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dirty="0">
                <a:latin typeface="Bookman Uralic"/>
                <a:cs typeface="Bookman Uralic"/>
              </a:rPr>
              <a:t>Cyber</a:t>
            </a:r>
            <a:r>
              <a:rPr sz="1800" b="1" spc="5" dirty="0">
                <a:latin typeface="Bookman Uralic"/>
                <a:cs typeface="Bookman Uralic"/>
              </a:rPr>
              <a:t> </a:t>
            </a:r>
            <a:r>
              <a:rPr sz="1800" b="1" dirty="0">
                <a:latin typeface="Bookman Uralic"/>
                <a:cs typeface="Bookman Uralic"/>
              </a:rPr>
              <a:t>Crime:</a:t>
            </a:r>
            <a:endParaRPr sz="1800">
              <a:latin typeface="Bookman Uralic"/>
              <a:cs typeface="Bookman Uralic"/>
            </a:endParaRPr>
          </a:p>
          <a:p>
            <a:pPr marL="298450" marR="5080" indent="-285750">
              <a:lnSpc>
                <a:spcPts val="2160"/>
              </a:lnSpc>
              <a:spcBef>
                <a:spcPts val="50"/>
              </a:spcBef>
              <a:buFont typeface="Wingdings"/>
              <a:buChar char=""/>
              <a:tabLst>
                <a:tab pos="298450" algn="l"/>
              </a:tabLst>
            </a:pPr>
            <a:r>
              <a:rPr sz="1800" spc="-5" dirty="0">
                <a:latin typeface="Bookman Uralic"/>
                <a:cs typeface="Bookman Uralic"/>
              </a:rPr>
              <a:t>Cyber crime encompasses </a:t>
            </a:r>
            <a:r>
              <a:rPr sz="1800" dirty="0">
                <a:latin typeface="Bookman Uralic"/>
                <a:cs typeface="Bookman Uralic"/>
              </a:rPr>
              <a:t>any </a:t>
            </a:r>
            <a:r>
              <a:rPr sz="1800" spc="-5" dirty="0">
                <a:latin typeface="Bookman Uralic"/>
                <a:cs typeface="Bookman Uralic"/>
              </a:rPr>
              <a:t>criminal act dealing with computers </a:t>
            </a:r>
            <a:r>
              <a:rPr sz="1800" dirty="0">
                <a:latin typeface="Bookman Uralic"/>
                <a:cs typeface="Bookman Uralic"/>
              </a:rPr>
              <a:t>and </a:t>
            </a:r>
            <a:r>
              <a:rPr sz="1800" spc="-5" dirty="0">
                <a:latin typeface="Bookman Uralic"/>
                <a:cs typeface="Bookman Uralic"/>
              </a:rPr>
              <a:t>networks. Additionally,cyber  crime also includes traditional crimes conducted through </a:t>
            </a:r>
            <a:r>
              <a:rPr sz="1800" dirty="0">
                <a:latin typeface="Bookman Uralic"/>
                <a:cs typeface="Bookman Uralic"/>
              </a:rPr>
              <a:t>the </a:t>
            </a:r>
            <a:r>
              <a:rPr sz="1800" spc="-5" dirty="0">
                <a:latin typeface="Bookman Uralic"/>
                <a:cs typeface="Bookman Uralic"/>
              </a:rPr>
              <a:t>Internet. For example; </a:t>
            </a:r>
            <a:r>
              <a:rPr sz="1800" dirty="0">
                <a:latin typeface="Bookman Uralic"/>
                <a:cs typeface="Bookman Uralic"/>
              </a:rPr>
              <a:t>hate  </a:t>
            </a:r>
            <a:r>
              <a:rPr sz="1800" spc="-5" dirty="0">
                <a:latin typeface="Bookman Uralic"/>
                <a:cs typeface="Bookman Uralic"/>
              </a:rPr>
              <a:t>crimes,telemarketing </a:t>
            </a:r>
            <a:r>
              <a:rPr sz="1800" dirty="0">
                <a:latin typeface="Bookman Uralic"/>
                <a:cs typeface="Bookman Uralic"/>
              </a:rPr>
              <a:t>and </a:t>
            </a:r>
            <a:r>
              <a:rPr sz="1800" spc="-5" dirty="0">
                <a:latin typeface="Bookman Uralic"/>
                <a:cs typeface="Bookman Uralic"/>
              </a:rPr>
              <a:t>Internet fraud, identity theft, </a:t>
            </a:r>
            <a:r>
              <a:rPr sz="1800" dirty="0">
                <a:latin typeface="Bookman Uralic"/>
                <a:cs typeface="Bookman Uralic"/>
              </a:rPr>
              <a:t>and </a:t>
            </a:r>
            <a:r>
              <a:rPr sz="1800" spc="-5" dirty="0">
                <a:latin typeface="Bookman Uralic"/>
                <a:cs typeface="Bookman Uralic"/>
              </a:rPr>
              <a:t>credit card account thefts are considered to  be cyber crimes when </a:t>
            </a:r>
            <a:r>
              <a:rPr sz="1800" dirty="0">
                <a:latin typeface="Bookman Uralic"/>
                <a:cs typeface="Bookman Uralic"/>
              </a:rPr>
              <a:t>the </a:t>
            </a:r>
            <a:r>
              <a:rPr sz="1800" spc="-5" dirty="0">
                <a:latin typeface="Bookman Uralic"/>
                <a:cs typeface="Bookman Uralic"/>
              </a:rPr>
              <a:t>illegal activities are committed through </a:t>
            </a:r>
            <a:r>
              <a:rPr sz="1800" dirty="0">
                <a:latin typeface="Bookman Uralic"/>
                <a:cs typeface="Bookman Uralic"/>
              </a:rPr>
              <a:t>the </a:t>
            </a:r>
            <a:r>
              <a:rPr sz="1800" spc="-5" dirty="0">
                <a:latin typeface="Bookman Uralic"/>
                <a:cs typeface="Bookman Uralic"/>
              </a:rPr>
              <a:t>use of </a:t>
            </a:r>
            <a:r>
              <a:rPr sz="1800" dirty="0">
                <a:latin typeface="Bookman Uralic"/>
                <a:cs typeface="Bookman Uralic"/>
              </a:rPr>
              <a:t>a </a:t>
            </a:r>
            <a:r>
              <a:rPr sz="1800" spc="-5" dirty="0">
                <a:latin typeface="Bookman Uralic"/>
                <a:cs typeface="Bookman Uralic"/>
              </a:rPr>
              <a:t>computer </a:t>
            </a:r>
            <a:r>
              <a:rPr sz="1800" dirty="0">
                <a:latin typeface="Bookman Uralic"/>
                <a:cs typeface="Bookman Uralic"/>
              </a:rPr>
              <a:t>and the </a:t>
            </a:r>
            <a:r>
              <a:rPr sz="1800" spc="-5" dirty="0">
                <a:latin typeface="Bookman Uralic"/>
                <a:cs typeface="Bookman Uralic"/>
              </a:rPr>
              <a:t>Internet  (Forno, F.R.,</a:t>
            </a:r>
            <a:r>
              <a:rPr sz="1800" spc="-10" dirty="0">
                <a:latin typeface="Bookman Uralic"/>
                <a:cs typeface="Bookman Uralic"/>
              </a:rPr>
              <a:t> </a:t>
            </a:r>
            <a:r>
              <a:rPr sz="1800" spc="-5" dirty="0">
                <a:latin typeface="Bookman Uralic"/>
                <a:cs typeface="Bookman Uralic"/>
              </a:rPr>
              <a:t>1998).</a:t>
            </a:r>
            <a:endParaRPr sz="1800">
              <a:latin typeface="Bookman Uralic"/>
              <a:cs typeface="Bookman Uralic"/>
            </a:endParaRPr>
          </a:p>
          <a:p>
            <a:pPr marL="298450" marR="63500" indent="-285750">
              <a:lnSpc>
                <a:spcPts val="2160"/>
              </a:lnSpc>
              <a:buFont typeface="Wingdings"/>
              <a:buChar char=""/>
              <a:tabLst>
                <a:tab pos="298450" algn="l"/>
              </a:tabLst>
            </a:pPr>
            <a:r>
              <a:rPr sz="1800" spc="-5" dirty="0">
                <a:latin typeface="Bookman Uralic"/>
                <a:cs typeface="Bookman Uralic"/>
              </a:rPr>
              <a:t>Some attacks </a:t>
            </a:r>
            <a:r>
              <a:rPr sz="1800" dirty="0">
                <a:latin typeface="Bookman Uralic"/>
                <a:cs typeface="Bookman Uralic"/>
              </a:rPr>
              <a:t>in </a:t>
            </a:r>
            <a:r>
              <a:rPr sz="1800" spc="-5" dirty="0">
                <a:latin typeface="Bookman Uralic"/>
                <a:cs typeface="Bookman Uralic"/>
              </a:rPr>
              <a:t>cyber space do </a:t>
            </a:r>
            <a:r>
              <a:rPr sz="1800" dirty="0">
                <a:latin typeface="Bookman Uralic"/>
                <a:cs typeface="Bookman Uralic"/>
              </a:rPr>
              <a:t>not </a:t>
            </a:r>
            <a:r>
              <a:rPr sz="1800" spc="-5" dirty="0">
                <a:latin typeface="Bookman Uralic"/>
                <a:cs typeface="Bookman Uralic"/>
              </a:rPr>
              <a:t>have certain targets, because attacks against computers </a:t>
            </a:r>
            <a:r>
              <a:rPr sz="1800" dirty="0">
                <a:latin typeface="Bookman Uralic"/>
                <a:cs typeface="Bookman Uralic"/>
              </a:rPr>
              <a:t>or </a:t>
            </a:r>
            <a:r>
              <a:rPr sz="1800" spc="-5" dirty="0">
                <a:latin typeface="Bookman Uralic"/>
                <a:cs typeface="Bookman Uralic"/>
              </a:rPr>
              <a:t>group of  computers are becoming more common. Home users of computers, organizations either private </a:t>
            </a:r>
            <a:r>
              <a:rPr sz="1800" dirty="0">
                <a:latin typeface="Bookman Uralic"/>
                <a:cs typeface="Bookman Uralic"/>
              </a:rPr>
              <a:t>or  </a:t>
            </a:r>
            <a:r>
              <a:rPr sz="1800" spc="-5" dirty="0">
                <a:latin typeface="Bookman Uralic"/>
                <a:cs typeface="Bookman Uralic"/>
              </a:rPr>
              <a:t>governmental can </a:t>
            </a:r>
            <a:r>
              <a:rPr sz="1800" dirty="0">
                <a:latin typeface="Bookman Uralic"/>
                <a:cs typeface="Bookman Uralic"/>
              </a:rPr>
              <a:t>and </a:t>
            </a:r>
            <a:r>
              <a:rPr sz="1800" spc="-5" dirty="0">
                <a:latin typeface="Bookman Uralic"/>
                <a:cs typeface="Bookman Uralic"/>
              </a:rPr>
              <a:t>their information technology networks can be target of attackers. Moreover,  attackers using computers can cause damage to Critical National Infrastructure (CNI) </a:t>
            </a:r>
            <a:r>
              <a:rPr sz="1800" dirty="0">
                <a:latin typeface="Bookman Uralic"/>
                <a:cs typeface="Bookman Uralic"/>
              </a:rPr>
              <a:t>that </a:t>
            </a:r>
            <a:r>
              <a:rPr sz="1800" spc="-5" dirty="0">
                <a:latin typeface="Bookman Uralic"/>
                <a:cs typeface="Bookman Uralic"/>
              </a:rPr>
              <a:t>includes  emergency services, energy distribution, health, finance </a:t>
            </a:r>
            <a:r>
              <a:rPr sz="1800" dirty="0">
                <a:latin typeface="Bookman Uralic"/>
                <a:cs typeface="Bookman Uralic"/>
              </a:rPr>
              <a:t>and </a:t>
            </a:r>
            <a:r>
              <a:rPr sz="1800" spc="-5" dirty="0">
                <a:latin typeface="Bookman Uralic"/>
                <a:cs typeface="Bookman Uralic"/>
              </a:rPr>
              <a:t>anything which depends of IT. Many IT  systems which were isolated from </a:t>
            </a:r>
            <a:r>
              <a:rPr sz="1800" dirty="0">
                <a:latin typeface="Bookman Uralic"/>
                <a:cs typeface="Bookman Uralic"/>
              </a:rPr>
              <a:t>the </a:t>
            </a:r>
            <a:r>
              <a:rPr sz="1800" spc="-5" dirty="0">
                <a:latin typeface="Bookman Uralic"/>
                <a:cs typeface="Bookman Uralic"/>
              </a:rPr>
              <a:t>internet, </a:t>
            </a:r>
            <a:r>
              <a:rPr sz="1800" dirty="0">
                <a:latin typeface="Bookman Uralic"/>
                <a:cs typeface="Bookman Uralic"/>
              </a:rPr>
              <a:t>now </a:t>
            </a:r>
            <a:r>
              <a:rPr sz="1800" spc="-5" dirty="0">
                <a:latin typeface="Bookman Uralic"/>
                <a:cs typeface="Bookman Uralic"/>
              </a:rPr>
              <a:t>they are connected to internet </a:t>
            </a:r>
            <a:r>
              <a:rPr sz="1800" dirty="0">
                <a:latin typeface="Bookman Uralic"/>
                <a:cs typeface="Bookman Uralic"/>
              </a:rPr>
              <a:t>and </a:t>
            </a:r>
            <a:r>
              <a:rPr sz="1800" spc="-5" dirty="0">
                <a:latin typeface="Bookman Uralic"/>
                <a:cs typeface="Bookman Uralic"/>
              </a:rPr>
              <a:t>level of their  violability become</a:t>
            </a:r>
            <a:r>
              <a:rPr sz="1800" spc="-10" dirty="0">
                <a:latin typeface="Bookman Uralic"/>
                <a:cs typeface="Bookman Uralic"/>
              </a:rPr>
              <a:t> </a:t>
            </a:r>
            <a:r>
              <a:rPr sz="1800" spc="-5" dirty="0">
                <a:latin typeface="Bookman Uralic"/>
                <a:cs typeface="Bookman Uralic"/>
              </a:rPr>
              <a:t>bigger.</a:t>
            </a:r>
            <a:endParaRPr sz="1800">
              <a:latin typeface="Bookman Uralic"/>
              <a:cs typeface="Bookman Uralic"/>
            </a:endParaRPr>
          </a:p>
        </p:txBody>
      </p:sp>
      <p:sp>
        <p:nvSpPr>
          <p:cNvPr id="32" name="object 3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33" name="object 3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sp>
        <p:nvSpPr>
          <p:cNvPr id="4" name="object 4"/>
          <p:cNvSpPr txBox="1"/>
          <p:nvPr/>
        </p:nvSpPr>
        <p:spPr>
          <a:xfrm>
            <a:off x="270509" y="1073784"/>
            <a:ext cx="10935970" cy="3591560"/>
          </a:xfrm>
          <a:prstGeom prst="rect">
            <a:avLst/>
          </a:prstGeom>
        </p:spPr>
        <p:txBody>
          <a:bodyPr vert="horz" wrap="square" lIns="0" tIns="12700" rIns="0" bIns="0" rtlCol="0">
            <a:spAutoFit/>
          </a:bodyPr>
          <a:lstStyle/>
          <a:p>
            <a:pPr marL="12700" marR="594995">
              <a:lnSpc>
                <a:spcPct val="100000"/>
              </a:lnSpc>
              <a:spcBef>
                <a:spcPts val="100"/>
              </a:spcBef>
            </a:pPr>
            <a:r>
              <a:rPr sz="1800" spc="-5" dirty="0">
                <a:latin typeface="Bookman Uralic"/>
                <a:cs typeface="Bookman Uralic"/>
              </a:rPr>
              <a:t>There are two main ways by which computers can be involved </a:t>
            </a:r>
            <a:r>
              <a:rPr sz="1800" dirty="0">
                <a:latin typeface="Bookman Uralic"/>
                <a:cs typeface="Bookman Uralic"/>
              </a:rPr>
              <a:t>in </a:t>
            </a:r>
            <a:r>
              <a:rPr sz="1800" spc="-5" dirty="0">
                <a:latin typeface="Bookman Uralic"/>
                <a:cs typeface="Bookman Uralic"/>
              </a:rPr>
              <a:t>crime (Schudel, Gregg, </a:t>
            </a:r>
            <a:r>
              <a:rPr sz="1800" dirty="0">
                <a:latin typeface="Bookman Uralic"/>
                <a:cs typeface="Bookman Uralic"/>
              </a:rPr>
              <a:t>and  </a:t>
            </a:r>
            <a:r>
              <a:rPr sz="1800" spc="-5" dirty="0">
                <a:latin typeface="Bookman Uralic"/>
                <a:cs typeface="Bookman Uralic"/>
              </a:rPr>
              <a:t>Wood, Bradley,</a:t>
            </a:r>
            <a:r>
              <a:rPr sz="1800" spc="-10" dirty="0">
                <a:latin typeface="Bookman Uralic"/>
                <a:cs typeface="Bookman Uralic"/>
              </a:rPr>
              <a:t> </a:t>
            </a:r>
            <a:r>
              <a:rPr sz="1800" spc="-5" dirty="0">
                <a:latin typeface="Bookman Uralic"/>
                <a:cs typeface="Bookman Uralic"/>
              </a:rPr>
              <a:t>2000)</a:t>
            </a:r>
            <a:endParaRPr sz="1800">
              <a:latin typeface="Bookman Uralic"/>
              <a:cs typeface="Bookman Uralic"/>
            </a:endParaRPr>
          </a:p>
          <a:p>
            <a:pPr marL="12700" marR="5080">
              <a:lnSpc>
                <a:spcPct val="100000"/>
              </a:lnSpc>
              <a:buChar char="•"/>
              <a:tabLst>
                <a:tab pos="191135" algn="l"/>
              </a:tabLst>
            </a:pPr>
            <a:r>
              <a:rPr sz="1800" spc="-5" dirty="0">
                <a:latin typeface="Bookman Uralic"/>
                <a:cs typeface="Bookman Uralic"/>
              </a:rPr>
              <a:t>Old crimes conducted using computers </a:t>
            </a:r>
            <a:r>
              <a:rPr sz="1800" dirty="0">
                <a:latin typeface="Bookman Uralic"/>
                <a:cs typeface="Bookman Uralic"/>
              </a:rPr>
              <a:t>as a </a:t>
            </a:r>
            <a:r>
              <a:rPr sz="1800" spc="-5" dirty="0">
                <a:latin typeface="Bookman Uralic"/>
                <a:cs typeface="Bookman Uralic"/>
              </a:rPr>
              <a:t>tool: for example storage of illegal images </a:t>
            </a:r>
            <a:r>
              <a:rPr sz="1800" dirty="0">
                <a:latin typeface="Bookman Uralic"/>
                <a:cs typeface="Bookman Uralic"/>
              </a:rPr>
              <a:t>on a </a:t>
            </a:r>
            <a:r>
              <a:rPr sz="1800" spc="-5" dirty="0">
                <a:latin typeface="Bookman Uralic"/>
                <a:cs typeface="Bookman Uralic"/>
              </a:rPr>
              <a:t>hard  disk instead of </a:t>
            </a:r>
            <a:r>
              <a:rPr sz="1800" dirty="0">
                <a:latin typeface="Bookman Uralic"/>
                <a:cs typeface="Bookman Uralic"/>
              </a:rPr>
              <a:t>in </a:t>
            </a:r>
            <a:r>
              <a:rPr sz="1800" spc="-5" dirty="0">
                <a:latin typeface="Bookman Uralic"/>
                <a:cs typeface="Bookman Uralic"/>
              </a:rPr>
              <a:t>print; harassment using mobile telephones </a:t>
            </a:r>
            <a:r>
              <a:rPr sz="1800" dirty="0">
                <a:latin typeface="Bookman Uralic"/>
                <a:cs typeface="Bookman Uralic"/>
              </a:rPr>
              <a:t>or </a:t>
            </a:r>
            <a:r>
              <a:rPr sz="1800" spc="-5" dirty="0">
                <a:latin typeface="Bookman Uralic"/>
                <a:cs typeface="Bookman Uralic"/>
              </a:rPr>
              <a:t>illegal downloads</a:t>
            </a:r>
            <a:r>
              <a:rPr sz="1800" spc="40" dirty="0">
                <a:latin typeface="Bookman Uralic"/>
                <a:cs typeface="Bookman Uralic"/>
              </a:rPr>
              <a:t> </a:t>
            </a:r>
            <a:r>
              <a:rPr sz="1800" spc="-5" dirty="0">
                <a:latin typeface="Bookman Uralic"/>
                <a:cs typeface="Bookman Uralic"/>
              </a:rPr>
              <a:t>of</a:t>
            </a:r>
            <a:endParaRPr sz="1800">
              <a:latin typeface="Bookman Uralic"/>
              <a:cs typeface="Bookman Uralic"/>
            </a:endParaRPr>
          </a:p>
          <a:p>
            <a:pPr marL="12700" marR="1150620">
              <a:lnSpc>
                <a:spcPct val="100000"/>
              </a:lnSpc>
            </a:pPr>
            <a:r>
              <a:rPr sz="1800" spc="-5" dirty="0">
                <a:latin typeface="Bookman Uralic"/>
                <a:cs typeface="Bookman Uralic"/>
              </a:rPr>
              <a:t>music </a:t>
            </a:r>
            <a:r>
              <a:rPr sz="1800" dirty="0">
                <a:latin typeface="Bookman Uralic"/>
                <a:cs typeface="Bookman Uralic"/>
              </a:rPr>
              <a:t>and </a:t>
            </a:r>
            <a:r>
              <a:rPr sz="1800" spc="-5" dirty="0">
                <a:latin typeface="Bookman Uralic"/>
                <a:cs typeface="Bookman Uralic"/>
              </a:rPr>
              <a:t>other forms of piracy. Another example is ‘phishing’: confidence tricks  involving spoof emails </a:t>
            </a:r>
            <a:r>
              <a:rPr sz="1800" dirty="0">
                <a:latin typeface="Bookman Uralic"/>
                <a:cs typeface="Bookman Uralic"/>
              </a:rPr>
              <a:t>and </a:t>
            </a:r>
            <a:r>
              <a:rPr sz="1800" spc="-5" dirty="0">
                <a:latin typeface="Bookman Uralic"/>
                <a:cs typeface="Bookman Uralic"/>
              </a:rPr>
              <a:t>fraudulent websites to acquire sensitive information. (Freeh,  J.L.,</a:t>
            </a:r>
            <a:r>
              <a:rPr sz="1800" spc="-10" dirty="0">
                <a:latin typeface="Bookman Uralic"/>
                <a:cs typeface="Bookman Uralic"/>
              </a:rPr>
              <a:t> </a:t>
            </a:r>
            <a:r>
              <a:rPr sz="1800" spc="-5" dirty="0">
                <a:latin typeface="Bookman Uralic"/>
                <a:cs typeface="Bookman Uralic"/>
              </a:rPr>
              <a:t>1998)</a:t>
            </a:r>
            <a:endParaRPr sz="1800">
              <a:latin typeface="Bookman Uralic"/>
              <a:cs typeface="Bookman Uralic"/>
            </a:endParaRPr>
          </a:p>
          <a:p>
            <a:pPr marL="12700" marR="654050">
              <a:lnSpc>
                <a:spcPct val="100000"/>
              </a:lnSpc>
              <a:buChar char="•"/>
              <a:tabLst>
                <a:tab pos="191135" algn="l"/>
              </a:tabLst>
            </a:pPr>
            <a:r>
              <a:rPr sz="1800" spc="-5" dirty="0">
                <a:latin typeface="Bookman Uralic"/>
                <a:cs typeface="Bookman Uralic"/>
              </a:rPr>
              <a:t>New types of crime made possible by specific technologies. </a:t>
            </a:r>
            <a:r>
              <a:rPr sz="1800" dirty="0">
                <a:latin typeface="Bookman Uralic"/>
                <a:cs typeface="Bookman Uralic"/>
              </a:rPr>
              <a:t>One </a:t>
            </a:r>
            <a:r>
              <a:rPr sz="1800" spc="-5" dirty="0">
                <a:latin typeface="Bookman Uralic"/>
                <a:cs typeface="Bookman Uralic"/>
              </a:rPr>
              <a:t>example is denial of  service attacks </a:t>
            </a:r>
            <a:r>
              <a:rPr sz="1800" dirty="0">
                <a:latin typeface="Bookman Uralic"/>
                <a:cs typeface="Bookman Uralic"/>
              </a:rPr>
              <a:t>or DoS </a:t>
            </a:r>
            <a:r>
              <a:rPr sz="1800" spc="-5" dirty="0">
                <a:latin typeface="Bookman Uralic"/>
                <a:cs typeface="Bookman Uralic"/>
              </a:rPr>
              <a:t>which prevent computer resources being available to intended users,  for example by flooding web servers with more data </a:t>
            </a:r>
            <a:r>
              <a:rPr sz="1800" dirty="0">
                <a:latin typeface="Bookman Uralic"/>
                <a:cs typeface="Bookman Uralic"/>
              </a:rPr>
              <a:t>than </a:t>
            </a:r>
            <a:r>
              <a:rPr sz="1800" spc="-5" dirty="0">
                <a:latin typeface="Bookman Uralic"/>
                <a:cs typeface="Bookman Uralic"/>
              </a:rPr>
              <a:t>they can process, </a:t>
            </a:r>
            <a:r>
              <a:rPr sz="1800" dirty="0">
                <a:latin typeface="Bookman Uralic"/>
                <a:cs typeface="Bookman Uralic"/>
              </a:rPr>
              <a:t>thus </a:t>
            </a:r>
            <a:r>
              <a:rPr sz="1800" spc="-5" dirty="0">
                <a:latin typeface="Bookman Uralic"/>
                <a:cs typeface="Bookman Uralic"/>
              </a:rPr>
              <a:t>forcing  websites offline. Other crimes involving attacking </a:t>
            </a:r>
            <a:r>
              <a:rPr sz="1800" dirty="0">
                <a:latin typeface="Bookman Uralic"/>
                <a:cs typeface="Bookman Uralic"/>
              </a:rPr>
              <a:t>a </a:t>
            </a:r>
            <a:r>
              <a:rPr sz="1800" spc="-5" dirty="0">
                <a:latin typeface="Bookman Uralic"/>
                <a:cs typeface="Bookman Uralic"/>
              </a:rPr>
              <a:t>computer (often by ‘hacking’</a:t>
            </a:r>
            <a:r>
              <a:rPr sz="1800" spc="40" dirty="0">
                <a:latin typeface="Bookman Uralic"/>
                <a:cs typeface="Bookman Uralic"/>
              </a:rPr>
              <a:t> </a:t>
            </a:r>
            <a:r>
              <a:rPr sz="1800" dirty="0">
                <a:latin typeface="Bookman Uralic"/>
                <a:cs typeface="Bookman Uralic"/>
              </a:rPr>
              <a:t>or</a:t>
            </a:r>
            <a:endParaRPr sz="1800">
              <a:latin typeface="Bookman Uralic"/>
              <a:cs typeface="Bookman Uralic"/>
            </a:endParaRPr>
          </a:p>
          <a:p>
            <a:pPr marL="12700" marR="863600">
              <a:lnSpc>
                <a:spcPct val="100000"/>
              </a:lnSpc>
            </a:pPr>
            <a:r>
              <a:rPr sz="1800" spc="-5" dirty="0">
                <a:latin typeface="Bookman Uralic"/>
                <a:cs typeface="Bookman Uralic"/>
              </a:rPr>
              <a:t>gaining unauthorized access to </a:t>
            </a:r>
            <a:r>
              <a:rPr sz="1800" dirty="0">
                <a:latin typeface="Bookman Uralic"/>
                <a:cs typeface="Bookman Uralic"/>
              </a:rPr>
              <a:t>a </a:t>
            </a:r>
            <a:r>
              <a:rPr sz="1800" spc="-5" dirty="0">
                <a:latin typeface="Bookman Uralic"/>
                <a:cs typeface="Bookman Uralic"/>
              </a:rPr>
              <a:t>computer system), </a:t>
            </a:r>
            <a:r>
              <a:rPr sz="1800" dirty="0">
                <a:latin typeface="Bookman Uralic"/>
                <a:cs typeface="Bookman Uralic"/>
              </a:rPr>
              <a:t>or </a:t>
            </a:r>
            <a:r>
              <a:rPr sz="1800" spc="-5" dirty="0">
                <a:latin typeface="Bookman Uralic"/>
                <a:cs typeface="Bookman Uralic"/>
              </a:rPr>
              <a:t>writing </a:t>
            </a:r>
            <a:r>
              <a:rPr sz="1800" dirty="0">
                <a:latin typeface="Bookman Uralic"/>
                <a:cs typeface="Bookman Uralic"/>
              </a:rPr>
              <a:t>a </a:t>
            </a:r>
            <a:r>
              <a:rPr sz="1800" spc="-5" dirty="0">
                <a:latin typeface="Bookman Uralic"/>
                <a:cs typeface="Bookman Uralic"/>
              </a:rPr>
              <a:t>virus (a type of malicious  software </a:t>
            </a:r>
            <a:r>
              <a:rPr sz="1800" dirty="0">
                <a:latin typeface="Bookman Uralic"/>
                <a:cs typeface="Bookman Uralic"/>
              </a:rPr>
              <a:t>or </a:t>
            </a:r>
            <a:r>
              <a:rPr sz="1800" spc="-5" dirty="0">
                <a:latin typeface="Bookman Uralic"/>
                <a:cs typeface="Bookman Uralic"/>
              </a:rPr>
              <a:t>‘malware’) to delete stored data. (Freeh, J.L.</a:t>
            </a:r>
            <a:r>
              <a:rPr sz="1800" dirty="0">
                <a:latin typeface="Bookman Uralic"/>
                <a:cs typeface="Bookman Uralic"/>
              </a:rPr>
              <a:t> </a:t>
            </a:r>
            <a:r>
              <a:rPr sz="1800" spc="-5" dirty="0">
                <a:latin typeface="Bookman Uralic"/>
                <a:cs typeface="Bookman Uralic"/>
              </a:rPr>
              <a:t>1998)</a:t>
            </a:r>
            <a:endParaRPr sz="18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95884" y="786130"/>
              <a:ext cx="165100" cy="165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62584" y="787399"/>
              <a:ext cx="308610" cy="16382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87705" y="837564"/>
              <a:ext cx="115570" cy="11620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98525" y="787399"/>
              <a:ext cx="844550" cy="16637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834514" y="787399"/>
              <a:ext cx="852088" cy="16637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701289" y="789305"/>
              <a:ext cx="68580" cy="161925"/>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783842" y="837564"/>
              <a:ext cx="124455" cy="11620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927985" y="837564"/>
              <a:ext cx="139064" cy="113664"/>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3160397" y="837564"/>
              <a:ext cx="124455" cy="116205"/>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3303270" y="787399"/>
              <a:ext cx="100180" cy="163829"/>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3467799" y="787399"/>
              <a:ext cx="998154" cy="215900"/>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4709159" y="837564"/>
              <a:ext cx="115569" cy="116205"/>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4482465" y="837564"/>
              <a:ext cx="209550" cy="113664"/>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4839970" y="837564"/>
              <a:ext cx="107868" cy="116205"/>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4971415" y="837564"/>
              <a:ext cx="41910" cy="116205"/>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22" name="object 22"/>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9329420" cy="217170"/>
            <a:chOff x="110489" y="786130"/>
            <a:chExt cx="9329420" cy="21717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8639" y="787400"/>
              <a:ext cx="308609" cy="16382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73759" y="837565"/>
              <a:ext cx="115570" cy="11620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85850" y="795655"/>
              <a:ext cx="530225" cy="20764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32584" y="787400"/>
              <a:ext cx="139064" cy="16382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788162" y="837565"/>
              <a:ext cx="124455" cy="11620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928494" y="787400"/>
              <a:ext cx="204467" cy="16637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146938" y="830580"/>
              <a:ext cx="269871" cy="172720"/>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435225" y="911860"/>
              <a:ext cx="46937" cy="8144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581910" y="795655"/>
              <a:ext cx="198119" cy="15557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798444" y="789305"/>
              <a:ext cx="68580" cy="161925"/>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2882900" y="837565"/>
              <a:ext cx="139064" cy="113664"/>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039110" y="787400"/>
              <a:ext cx="250108" cy="166370"/>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303269" y="837565"/>
              <a:ext cx="115569"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434080" y="802005"/>
              <a:ext cx="93345" cy="15176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619537" y="837565"/>
              <a:ext cx="121248" cy="11620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3756024" y="837565"/>
              <a:ext cx="139064" cy="113664"/>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3912235" y="787400"/>
              <a:ext cx="130810" cy="166370"/>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4134485" y="793115"/>
              <a:ext cx="137149" cy="16065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4288789" y="787400"/>
              <a:ext cx="494583" cy="166370"/>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4875532" y="837565"/>
              <a:ext cx="124455" cy="11620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5018405" y="787400"/>
              <a:ext cx="100180" cy="163829"/>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5182869" y="795655"/>
              <a:ext cx="172084" cy="15557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5370231" y="837565"/>
              <a:ext cx="121248" cy="116205"/>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5504904" y="837565"/>
              <a:ext cx="117385" cy="116205"/>
            </a:xfrm>
            <a:prstGeom prst="rect">
              <a:avLst/>
            </a:prstGeom>
            <a:blipFill>
              <a:blip r:embed="rId26" cstate="print"/>
              <a:stretch>
                <a:fillRect/>
              </a:stretch>
            </a:blipFill>
          </p:spPr>
          <p:txBody>
            <a:bodyPr wrap="square" lIns="0" tIns="0" rIns="0" bIns="0" rtlCol="0"/>
            <a:lstStyle/>
            <a:p>
              <a:endParaRPr/>
            </a:p>
          </p:txBody>
        </p:sp>
        <p:sp>
          <p:nvSpPr>
            <p:cNvPr id="30" name="object 30"/>
            <p:cNvSpPr/>
            <p:nvPr/>
          </p:nvSpPr>
          <p:spPr>
            <a:xfrm>
              <a:off x="5640069" y="787400"/>
              <a:ext cx="265429" cy="166370"/>
            </a:xfrm>
            <a:prstGeom prst="rect">
              <a:avLst/>
            </a:prstGeom>
            <a:blipFill>
              <a:blip r:embed="rId27" cstate="print"/>
              <a:stretch>
                <a:fillRect/>
              </a:stretch>
            </a:blipFill>
          </p:spPr>
          <p:txBody>
            <a:bodyPr wrap="square" lIns="0" tIns="0" rIns="0" bIns="0" rtlCol="0"/>
            <a:lstStyle/>
            <a:p>
              <a:endParaRPr/>
            </a:p>
          </p:txBody>
        </p:sp>
        <p:sp>
          <p:nvSpPr>
            <p:cNvPr id="31" name="object 31"/>
            <p:cNvSpPr/>
            <p:nvPr/>
          </p:nvSpPr>
          <p:spPr>
            <a:xfrm>
              <a:off x="5924549" y="837565"/>
              <a:ext cx="210103" cy="116205"/>
            </a:xfrm>
            <a:prstGeom prst="rect">
              <a:avLst/>
            </a:prstGeom>
            <a:blipFill>
              <a:blip r:embed="rId28" cstate="print"/>
              <a:stretch>
                <a:fillRect/>
              </a:stretch>
            </a:blipFill>
          </p:spPr>
          <p:txBody>
            <a:bodyPr wrap="square" lIns="0" tIns="0" rIns="0" bIns="0" rtlCol="0"/>
            <a:lstStyle/>
            <a:p>
              <a:endParaRPr/>
            </a:p>
          </p:txBody>
        </p:sp>
        <p:sp>
          <p:nvSpPr>
            <p:cNvPr id="32" name="object 32"/>
            <p:cNvSpPr/>
            <p:nvPr/>
          </p:nvSpPr>
          <p:spPr>
            <a:xfrm>
              <a:off x="6362064" y="837565"/>
              <a:ext cx="139064" cy="113664"/>
            </a:xfrm>
            <a:prstGeom prst="rect">
              <a:avLst/>
            </a:prstGeom>
            <a:blipFill>
              <a:blip r:embed="rId29" cstate="print"/>
              <a:stretch>
                <a:fillRect/>
              </a:stretch>
            </a:blipFill>
          </p:spPr>
          <p:txBody>
            <a:bodyPr wrap="square" lIns="0" tIns="0" rIns="0" bIns="0" rtlCol="0"/>
            <a:lstStyle/>
            <a:p>
              <a:endParaRPr/>
            </a:p>
          </p:txBody>
        </p:sp>
        <p:sp>
          <p:nvSpPr>
            <p:cNvPr id="33" name="object 33"/>
            <p:cNvSpPr/>
            <p:nvPr/>
          </p:nvSpPr>
          <p:spPr>
            <a:xfrm>
              <a:off x="6225576" y="837565"/>
              <a:ext cx="121248" cy="116205"/>
            </a:xfrm>
            <a:prstGeom prst="rect">
              <a:avLst/>
            </a:prstGeom>
            <a:blipFill>
              <a:blip r:embed="rId30" cstate="print"/>
              <a:stretch>
                <a:fillRect/>
              </a:stretch>
            </a:blipFill>
          </p:spPr>
          <p:txBody>
            <a:bodyPr wrap="square" lIns="0" tIns="0" rIns="0" bIns="0" rtlCol="0"/>
            <a:lstStyle/>
            <a:p>
              <a:endParaRPr/>
            </a:p>
          </p:txBody>
        </p:sp>
        <p:sp>
          <p:nvSpPr>
            <p:cNvPr id="34" name="object 34"/>
            <p:cNvSpPr/>
            <p:nvPr/>
          </p:nvSpPr>
          <p:spPr>
            <a:xfrm>
              <a:off x="6518274" y="787400"/>
              <a:ext cx="130809" cy="166370"/>
            </a:xfrm>
            <a:prstGeom prst="rect">
              <a:avLst/>
            </a:prstGeom>
            <a:blipFill>
              <a:blip r:embed="rId31" cstate="print"/>
              <a:stretch>
                <a:fillRect/>
              </a:stretch>
            </a:blipFill>
          </p:spPr>
          <p:txBody>
            <a:bodyPr wrap="square" lIns="0" tIns="0" rIns="0" bIns="0" rtlCol="0"/>
            <a:lstStyle/>
            <a:p>
              <a:endParaRPr/>
            </a:p>
          </p:txBody>
        </p:sp>
        <p:sp>
          <p:nvSpPr>
            <p:cNvPr id="35" name="object 35"/>
            <p:cNvSpPr/>
            <p:nvPr/>
          </p:nvSpPr>
          <p:spPr>
            <a:xfrm>
              <a:off x="6741162" y="837565"/>
              <a:ext cx="124455" cy="116205"/>
            </a:xfrm>
            <a:prstGeom prst="rect">
              <a:avLst/>
            </a:prstGeom>
            <a:blipFill>
              <a:blip r:embed="rId32" cstate="print"/>
              <a:stretch>
                <a:fillRect/>
              </a:stretch>
            </a:blipFill>
          </p:spPr>
          <p:txBody>
            <a:bodyPr wrap="square" lIns="0" tIns="0" rIns="0" bIns="0" rtlCol="0"/>
            <a:lstStyle/>
            <a:p>
              <a:endParaRPr/>
            </a:p>
          </p:txBody>
        </p:sp>
        <p:sp>
          <p:nvSpPr>
            <p:cNvPr id="36" name="object 36"/>
            <p:cNvSpPr/>
            <p:nvPr/>
          </p:nvSpPr>
          <p:spPr>
            <a:xfrm>
              <a:off x="6880859" y="802005"/>
              <a:ext cx="93345" cy="151765"/>
            </a:xfrm>
            <a:prstGeom prst="rect">
              <a:avLst/>
            </a:prstGeom>
            <a:blipFill>
              <a:blip r:embed="rId33" cstate="print"/>
              <a:stretch>
                <a:fillRect/>
              </a:stretch>
            </a:blipFill>
          </p:spPr>
          <p:txBody>
            <a:bodyPr wrap="square" lIns="0" tIns="0" rIns="0" bIns="0" rtlCol="0"/>
            <a:lstStyle/>
            <a:p>
              <a:endParaRPr/>
            </a:p>
          </p:txBody>
        </p:sp>
        <p:sp>
          <p:nvSpPr>
            <p:cNvPr id="37" name="object 37"/>
            <p:cNvSpPr/>
            <p:nvPr/>
          </p:nvSpPr>
          <p:spPr>
            <a:xfrm>
              <a:off x="6990080" y="787400"/>
              <a:ext cx="139065" cy="163829"/>
            </a:xfrm>
            <a:prstGeom prst="rect">
              <a:avLst/>
            </a:prstGeom>
            <a:blipFill>
              <a:blip r:embed="rId34" cstate="print"/>
              <a:stretch>
                <a:fillRect/>
              </a:stretch>
            </a:blipFill>
          </p:spPr>
          <p:txBody>
            <a:bodyPr wrap="square" lIns="0" tIns="0" rIns="0" bIns="0" rtlCol="0"/>
            <a:lstStyle/>
            <a:p>
              <a:endParaRPr/>
            </a:p>
          </p:txBody>
        </p:sp>
        <p:sp>
          <p:nvSpPr>
            <p:cNvPr id="38" name="object 38"/>
            <p:cNvSpPr/>
            <p:nvPr/>
          </p:nvSpPr>
          <p:spPr>
            <a:xfrm>
              <a:off x="7280274" y="837565"/>
              <a:ext cx="95250" cy="113664"/>
            </a:xfrm>
            <a:prstGeom prst="rect">
              <a:avLst/>
            </a:prstGeom>
            <a:blipFill>
              <a:blip r:embed="rId35" cstate="print"/>
              <a:stretch>
                <a:fillRect/>
              </a:stretch>
            </a:blipFill>
          </p:spPr>
          <p:txBody>
            <a:bodyPr wrap="square" lIns="0" tIns="0" rIns="0" bIns="0" rtlCol="0"/>
            <a:lstStyle/>
            <a:p>
              <a:endParaRPr/>
            </a:p>
          </p:txBody>
        </p:sp>
        <p:sp>
          <p:nvSpPr>
            <p:cNvPr id="39" name="object 39"/>
            <p:cNvSpPr/>
            <p:nvPr/>
          </p:nvSpPr>
          <p:spPr>
            <a:xfrm>
              <a:off x="7145655" y="837565"/>
              <a:ext cx="115570" cy="116205"/>
            </a:xfrm>
            <a:prstGeom prst="rect">
              <a:avLst/>
            </a:prstGeom>
            <a:blipFill>
              <a:blip r:embed="rId36" cstate="print"/>
              <a:stretch>
                <a:fillRect/>
              </a:stretch>
            </a:blipFill>
          </p:spPr>
          <p:txBody>
            <a:bodyPr wrap="square" lIns="0" tIns="0" rIns="0" bIns="0" rtlCol="0"/>
            <a:lstStyle/>
            <a:p>
              <a:endParaRPr/>
            </a:p>
          </p:txBody>
        </p:sp>
        <p:sp>
          <p:nvSpPr>
            <p:cNvPr id="40" name="object 40"/>
            <p:cNvSpPr/>
            <p:nvPr/>
          </p:nvSpPr>
          <p:spPr>
            <a:xfrm>
              <a:off x="7462585" y="787400"/>
              <a:ext cx="433004" cy="215900"/>
            </a:xfrm>
            <a:prstGeom prst="rect">
              <a:avLst/>
            </a:prstGeom>
            <a:blipFill>
              <a:blip r:embed="rId37" cstate="print"/>
              <a:stretch>
                <a:fillRect/>
              </a:stretch>
            </a:blipFill>
          </p:spPr>
          <p:txBody>
            <a:bodyPr wrap="square" lIns="0" tIns="0" rIns="0" bIns="0" rtlCol="0"/>
            <a:lstStyle/>
            <a:p>
              <a:endParaRPr/>
            </a:p>
          </p:txBody>
        </p:sp>
        <p:sp>
          <p:nvSpPr>
            <p:cNvPr id="41" name="object 41"/>
            <p:cNvSpPr/>
            <p:nvPr/>
          </p:nvSpPr>
          <p:spPr>
            <a:xfrm>
              <a:off x="8047355" y="837565"/>
              <a:ext cx="95250" cy="113664"/>
            </a:xfrm>
            <a:prstGeom prst="rect">
              <a:avLst/>
            </a:prstGeom>
            <a:blipFill>
              <a:blip r:embed="rId38" cstate="print"/>
              <a:stretch>
                <a:fillRect/>
              </a:stretch>
            </a:blipFill>
          </p:spPr>
          <p:txBody>
            <a:bodyPr wrap="square" lIns="0" tIns="0" rIns="0" bIns="0" rtlCol="0"/>
            <a:lstStyle/>
            <a:p>
              <a:endParaRPr/>
            </a:p>
          </p:txBody>
        </p:sp>
        <p:sp>
          <p:nvSpPr>
            <p:cNvPr id="42" name="object 42"/>
            <p:cNvSpPr/>
            <p:nvPr/>
          </p:nvSpPr>
          <p:spPr>
            <a:xfrm>
              <a:off x="7912734" y="837565"/>
              <a:ext cx="115570" cy="116205"/>
            </a:xfrm>
            <a:prstGeom prst="rect">
              <a:avLst/>
            </a:prstGeom>
            <a:blipFill>
              <a:blip r:embed="rId39" cstate="print"/>
              <a:stretch>
                <a:fillRect/>
              </a:stretch>
            </a:blipFill>
          </p:spPr>
          <p:txBody>
            <a:bodyPr wrap="square" lIns="0" tIns="0" rIns="0" bIns="0" rtlCol="0"/>
            <a:lstStyle/>
            <a:p>
              <a:endParaRPr/>
            </a:p>
          </p:txBody>
        </p:sp>
        <p:sp>
          <p:nvSpPr>
            <p:cNvPr id="43" name="object 43"/>
            <p:cNvSpPr/>
            <p:nvPr/>
          </p:nvSpPr>
          <p:spPr>
            <a:xfrm>
              <a:off x="8229664" y="793115"/>
              <a:ext cx="157414" cy="160655"/>
            </a:xfrm>
            <a:prstGeom prst="rect">
              <a:avLst/>
            </a:prstGeom>
            <a:blipFill>
              <a:blip r:embed="rId40" cstate="print"/>
              <a:stretch>
                <a:fillRect/>
              </a:stretch>
            </a:blipFill>
          </p:spPr>
          <p:txBody>
            <a:bodyPr wrap="square" lIns="0" tIns="0" rIns="0" bIns="0" rtlCol="0"/>
            <a:lstStyle/>
            <a:p>
              <a:endParaRPr/>
            </a:p>
          </p:txBody>
        </p:sp>
        <p:sp>
          <p:nvSpPr>
            <p:cNvPr id="44" name="object 44"/>
            <p:cNvSpPr/>
            <p:nvPr/>
          </p:nvSpPr>
          <p:spPr>
            <a:xfrm>
              <a:off x="8401049" y="789305"/>
              <a:ext cx="173990" cy="161925"/>
            </a:xfrm>
            <a:prstGeom prst="rect">
              <a:avLst/>
            </a:prstGeom>
            <a:blipFill>
              <a:blip r:embed="rId41" cstate="print"/>
              <a:stretch>
                <a:fillRect/>
              </a:stretch>
            </a:blipFill>
          </p:spPr>
          <p:txBody>
            <a:bodyPr wrap="square" lIns="0" tIns="0" rIns="0" bIns="0" rtlCol="0"/>
            <a:lstStyle/>
            <a:p>
              <a:endParaRPr/>
            </a:p>
          </p:txBody>
        </p:sp>
        <p:sp>
          <p:nvSpPr>
            <p:cNvPr id="45" name="object 45"/>
            <p:cNvSpPr/>
            <p:nvPr/>
          </p:nvSpPr>
          <p:spPr>
            <a:xfrm>
              <a:off x="8591549" y="837565"/>
              <a:ext cx="209550" cy="113664"/>
            </a:xfrm>
            <a:prstGeom prst="rect">
              <a:avLst/>
            </a:prstGeom>
            <a:blipFill>
              <a:blip r:embed="rId42" cstate="print"/>
              <a:stretch>
                <a:fillRect/>
              </a:stretch>
            </a:blipFill>
          </p:spPr>
          <p:txBody>
            <a:bodyPr wrap="square" lIns="0" tIns="0" rIns="0" bIns="0" rtlCol="0"/>
            <a:lstStyle/>
            <a:p>
              <a:endParaRPr/>
            </a:p>
          </p:txBody>
        </p:sp>
        <p:sp>
          <p:nvSpPr>
            <p:cNvPr id="46" name="object 46"/>
            <p:cNvSpPr/>
            <p:nvPr/>
          </p:nvSpPr>
          <p:spPr>
            <a:xfrm>
              <a:off x="8818880" y="789305"/>
              <a:ext cx="68579" cy="161925"/>
            </a:xfrm>
            <a:prstGeom prst="rect">
              <a:avLst/>
            </a:prstGeom>
            <a:blipFill>
              <a:blip r:embed="rId43" cstate="print"/>
              <a:stretch>
                <a:fillRect/>
              </a:stretch>
            </a:blipFill>
          </p:spPr>
          <p:txBody>
            <a:bodyPr wrap="square" lIns="0" tIns="0" rIns="0" bIns="0" rtlCol="0"/>
            <a:lstStyle/>
            <a:p>
              <a:endParaRPr/>
            </a:p>
          </p:txBody>
        </p:sp>
        <p:sp>
          <p:nvSpPr>
            <p:cNvPr id="47" name="object 47"/>
            <p:cNvSpPr/>
            <p:nvPr/>
          </p:nvSpPr>
          <p:spPr>
            <a:xfrm>
              <a:off x="8903334" y="837565"/>
              <a:ext cx="139065" cy="113664"/>
            </a:xfrm>
            <a:prstGeom prst="rect">
              <a:avLst/>
            </a:prstGeom>
            <a:blipFill>
              <a:blip r:embed="rId44" cstate="print"/>
              <a:stretch>
                <a:fillRect/>
              </a:stretch>
            </a:blipFill>
          </p:spPr>
          <p:txBody>
            <a:bodyPr wrap="square" lIns="0" tIns="0" rIns="0" bIns="0" rtlCol="0"/>
            <a:lstStyle/>
            <a:p>
              <a:endParaRPr/>
            </a:p>
          </p:txBody>
        </p:sp>
        <p:sp>
          <p:nvSpPr>
            <p:cNvPr id="48" name="object 48"/>
            <p:cNvSpPr/>
            <p:nvPr/>
          </p:nvSpPr>
          <p:spPr>
            <a:xfrm>
              <a:off x="9056406" y="787400"/>
              <a:ext cx="318016" cy="166370"/>
            </a:xfrm>
            <a:prstGeom prst="rect">
              <a:avLst/>
            </a:prstGeom>
            <a:blipFill>
              <a:blip r:embed="rId45" cstate="print"/>
              <a:stretch>
                <a:fillRect/>
              </a:stretch>
            </a:blipFill>
          </p:spPr>
          <p:txBody>
            <a:bodyPr wrap="square" lIns="0" tIns="0" rIns="0" bIns="0" rtlCol="0"/>
            <a:lstStyle/>
            <a:p>
              <a:endParaRPr/>
            </a:p>
          </p:txBody>
        </p:sp>
        <p:sp>
          <p:nvSpPr>
            <p:cNvPr id="49" name="object 49"/>
            <p:cNvSpPr/>
            <p:nvPr/>
          </p:nvSpPr>
          <p:spPr>
            <a:xfrm>
              <a:off x="9397999" y="837565"/>
              <a:ext cx="41909" cy="116205"/>
            </a:xfrm>
            <a:prstGeom prst="rect">
              <a:avLst/>
            </a:prstGeom>
            <a:blipFill>
              <a:blip r:embed="rId46" cstate="print"/>
              <a:stretch>
                <a:fillRect/>
              </a:stretch>
            </a:blipFill>
          </p:spPr>
          <p:txBody>
            <a:bodyPr wrap="square" lIns="0" tIns="0" rIns="0" bIns="0" rtlCol="0"/>
            <a:lstStyle/>
            <a:p>
              <a:endParaRPr/>
            </a:p>
          </p:txBody>
        </p:sp>
      </p:grpSp>
      <p:sp>
        <p:nvSpPr>
          <p:cNvPr id="50" name="object 50"/>
          <p:cNvSpPr txBox="1"/>
          <p:nvPr/>
        </p:nvSpPr>
        <p:spPr>
          <a:xfrm>
            <a:off x="310515" y="1073784"/>
            <a:ext cx="11612880" cy="5237480"/>
          </a:xfrm>
          <a:prstGeom prst="rect">
            <a:avLst/>
          </a:prstGeom>
        </p:spPr>
        <p:txBody>
          <a:bodyPr vert="horz" wrap="square" lIns="0" tIns="12700" rIns="0" bIns="0" rtlCol="0">
            <a:spAutoFit/>
          </a:bodyPr>
          <a:lstStyle/>
          <a:p>
            <a:pPr marL="298450" marR="74295" indent="-285750">
              <a:lnSpc>
                <a:spcPct val="100000"/>
              </a:lnSpc>
              <a:spcBef>
                <a:spcPts val="100"/>
              </a:spcBef>
              <a:buFont typeface="Wingdings"/>
              <a:buChar char=""/>
              <a:tabLst>
                <a:tab pos="298450" algn="l"/>
              </a:tabLst>
            </a:pPr>
            <a:r>
              <a:rPr sz="1800" spc="-5" dirty="0">
                <a:latin typeface="Bookman Uralic"/>
                <a:cs typeface="Bookman Uralic"/>
              </a:rPr>
              <a:t>Hacker groups are numerous </a:t>
            </a:r>
            <a:r>
              <a:rPr sz="1800" dirty="0">
                <a:latin typeface="Bookman Uralic"/>
                <a:cs typeface="Bookman Uralic"/>
              </a:rPr>
              <a:t>and </a:t>
            </a:r>
            <a:r>
              <a:rPr sz="1800" spc="-5" dirty="0">
                <a:latin typeface="Bookman Uralic"/>
                <a:cs typeface="Bookman Uralic"/>
              </a:rPr>
              <a:t>they are divide each other by </a:t>
            </a:r>
            <a:r>
              <a:rPr sz="1800" dirty="0">
                <a:latin typeface="Bookman Uralic"/>
                <a:cs typeface="Bookman Uralic"/>
              </a:rPr>
              <a:t>the </a:t>
            </a:r>
            <a:r>
              <a:rPr sz="1800" spc="-5" dirty="0">
                <a:latin typeface="Bookman Uralic"/>
                <a:cs typeface="Bookman Uralic"/>
              </a:rPr>
              <a:t>level of education </a:t>
            </a:r>
            <a:r>
              <a:rPr sz="1800" dirty="0">
                <a:latin typeface="Bookman Uralic"/>
                <a:cs typeface="Bookman Uralic"/>
              </a:rPr>
              <a:t>in  </a:t>
            </a:r>
            <a:r>
              <a:rPr sz="1800" spc="-5" dirty="0">
                <a:latin typeface="Bookman Uralic"/>
                <a:cs typeface="Bookman Uralic"/>
              </a:rPr>
              <a:t>technological field. Membership </a:t>
            </a:r>
            <a:r>
              <a:rPr sz="1800" dirty="0">
                <a:latin typeface="Bookman Uralic"/>
                <a:cs typeface="Bookman Uralic"/>
              </a:rPr>
              <a:t>in a </a:t>
            </a:r>
            <a:r>
              <a:rPr sz="1800" spc="-5" dirty="0">
                <a:latin typeface="Bookman Uralic"/>
                <a:cs typeface="Bookman Uralic"/>
              </a:rPr>
              <a:t>high level educated hacker groups frequently can be limited  </a:t>
            </a:r>
            <a:r>
              <a:rPr sz="1800" dirty="0">
                <a:latin typeface="Bookman Uralic"/>
                <a:cs typeface="Bookman Uralic"/>
              </a:rPr>
              <a:t>and </a:t>
            </a:r>
            <a:r>
              <a:rPr sz="1800" spc="-5" dirty="0">
                <a:latin typeface="Bookman Uralic"/>
                <a:cs typeface="Bookman Uralic"/>
              </a:rPr>
              <a:t>exclusive membership is allowed </a:t>
            </a:r>
            <a:r>
              <a:rPr sz="1800" dirty="0">
                <a:latin typeface="Bookman Uralic"/>
                <a:cs typeface="Bookman Uralic"/>
              </a:rPr>
              <a:t>only </a:t>
            </a:r>
            <a:r>
              <a:rPr sz="1800" spc="-5" dirty="0">
                <a:latin typeface="Bookman Uralic"/>
                <a:cs typeface="Bookman Uralic"/>
              </a:rPr>
              <a:t>for individuals </a:t>
            </a:r>
            <a:r>
              <a:rPr sz="1800" dirty="0">
                <a:latin typeface="Bookman Uralic"/>
                <a:cs typeface="Bookman Uralic"/>
              </a:rPr>
              <a:t>who </a:t>
            </a:r>
            <a:r>
              <a:rPr sz="1800" spc="-5" dirty="0">
                <a:latin typeface="Bookman Uralic"/>
                <a:cs typeface="Bookman Uralic"/>
              </a:rPr>
              <a:t>develop </a:t>
            </a:r>
            <a:r>
              <a:rPr sz="1800" dirty="0">
                <a:latin typeface="Bookman Uralic"/>
                <a:cs typeface="Bookman Uralic"/>
              </a:rPr>
              <a:t>and </a:t>
            </a:r>
            <a:r>
              <a:rPr sz="1800" spc="-5" dirty="0">
                <a:latin typeface="Bookman Uralic"/>
                <a:cs typeface="Bookman Uralic"/>
              </a:rPr>
              <a:t>share set of sophisticated  information communication tools for hacking. This “exclusive” hacker groups make efforts to be  cover </a:t>
            </a:r>
            <a:r>
              <a:rPr sz="1800" dirty="0">
                <a:latin typeface="Bookman Uralic"/>
                <a:cs typeface="Bookman Uralic"/>
              </a:rPr>
              <a:t>and not </a:t>
            </a:r>
            <a:r>
              <a:rPr sz="1800" spc="-5" dirty="0">
                <a:latin typeface="Bookman Uralic"/>
                <a:cs typeface="Bookman Uralic"/>
              </a:rPr>
              <a:t>to attract attention due to confidentiality allows them to be more</a:t>
            </a:r>
            <a:r>
              <a:rPr sz="1800" spc="75" dirty="0">
                <a:latin typeface="Bookman Uralic"/>
                <a:cs typeface="Bookman Uralic"/>
              </a:rPr>
              <a:t> </a:t>
            </a:r>
            <a:r>
              <a:rPr sz="1800" spc="-5" dirty="0">
                <a:latin typeface="Bookman Uralic"/>
                <a:cs typeface="Bookman Uralic"/>
              </a:rPr>
              <a:t>effective.</a:t>
            </a:r>
            <a:endParaRPr sz="1800">
              <a:latin typeface="Bookman Uralic"/>
              <a:cs typeface="Bookman Uralic"/>
            </a:endParaRPr>
          </a:p>
          <a:p>
            <a:pPr marL="298450" marR="238760" indent="-285750">
              <a:lnSpc>
                <a:spcPct val="100000"/>
              </a:lnSpc>
              <a:buFont typeface="Wingdings"/>
              <a:buChar char=""/>
              <a:tabLst>
                <a:tab pos="298450" algn="l"/>
              </a:tabLst>
            </a:pPr>
            <a:r>
              <a:rPr sz="1800" spc="-5" dirty="0">
                <a:latin typeface="Bookman Uralic"/>
                <a:cs typeface="Bookman Uralic"/>
              </a:rPr>
              <a:t>Although some hacker groups can be </a:t>
            </a:r>
            <a:r>
              <a:rPr sz="1800" dirty="0">
                <a:latin typeface="Bookman Uralic"/>
                <a:cs typeface="Bookman Uralic"/>
              </a:rPr>
              <a:t>a </a:t>
            </a:r>
            <a:r>
              <a:rPr sz="1800" spc="-5" dirty="0">
                <a:latin typeface="Bookman Uralic"/>
                <a:cs typeface="Bookman Uralic"/>
              </a:rPr>
              <a:t>globally dispersed, they have similar aims </a:t>
            </a:r>
            <a:r>
              <a:rPr sz="1800" dirty="0">
                <a:latin typeface="Bookman Uralic"/>
                <a:cs typeface="Bookman Uralic"/>
              </a:rPr>
              <a:t>as a </a:t>
            </a:r>
            <a:r>
              <a:rPr sz="1800" spc="-5" dirty="0">
                <a:latin typeface="Bookman Uralic"/>
                <a:cs typeface="Bookman Uralic"/>
              </a:rPr>
              <a:t>political  interest </a:t>
            </a:r>
            <a:r>
              <a:rPr sz="1800" dirty="0">
                <a:latin typeface="Bookman Uralic"/>
                <a:cs typeface="Bookman Uralic"/>
              </a:rPr>
              <a:t>or </a:t>
            </a:r>
            <a:r>
              <a:rPr sz="1800" spc="-5" dirty="0">
                <a:latin typeface="Bookman Uralic"/>
                <a:cs typeface="Bookman Uralic"/>
              </a:rPr>
              <a:t>they are connected through another basis </a:t>
            </a:r>
            <a:r>
              <a:rPr sz="1800" dirty="0">
                <a:latin typeface="Bookman Uralic"/>
                <a:cs typeface="Bookman Uralic"/>
              </a:rPr>
              <a:t>as a </a:t>
            </a:r>
            <a:r>
              <a:rPr sz="1800" spc="-5" dirty="0">
                <a:latin typeface="Bookman Uralic"/>
                <a:cs typeface="Bookman Uralic"/>
              </a:rPr>
              <a:t>religious </a:t>
            </a:r>
            <a:r>
              <a:rPr sz="1800" dirty="0">
                <a:latin typeface="Bookman Uralic"/>
                <a:cs typeface="Bookman Uralic"/>
              </a:rPr>
              <a:t>or </a:t>
            </a:r>
            <a:r>
              <a:rPr sz="1800" spc="-5" dirty="0">
                <a:latin typeface="Bookman Uralic"/>
                <a:cs typeface="Bookman Uralic"/>
              </a:rPr>
              <a:t>social ideology. Other groups  can be motivated from profit which comes together with organize crime. Also it is possible to meet  hacker groups which are guided from their aspiration to sell their computer skills to sponsors </a:t>
            </a:r>
            <a:r>
              <a:rPr sz="1800" dirty="0">
                <a:latin typeface="Bookman Uralic"/>
                <a:cs typeface="Bookman Uralic"/>
              </a:rPr>
              <a:t>as a  </a:t>
            </a:r>
            <a:r>
              <a:rPr sz="1800" spc="-5" dirty="0">
                <a:latin typeface="Bookman Uralic"/>
                <a:cs typeface="Bookman Uralic"/>
              </a:rPr>
              <a:t>terroristic groups </a:t>
            </a:r>
            <a:r>
              <a:rPr sz="1800" dirty="0">
                <a:latin typeface="Bookman Uralic"/>
                <a:cs typeface="Bookman Uralic"/>
              </a:rPr>
              <a:t>or </a:t>
            </a:r>
            <a:r>
              <a:rPr sz="1800" spc="-5" dirty="0">
                <a:latin typeface="Bookman Uralic"/>
                <a:cs typeface="Bookman Uralic"/>
              </a:rPr>
              <a:t>countries which it is depend </a:t>
            </a:r>
            <a:r>
              <a:rPr sz="1800" dirty="0">
                <a:latin typeface="Bookman Uralic"/>
                <a:cs typeface="Bookman Uralic"/>
              </a:rPr>
              <a:t>on </a:t>
            </a:r>
            <a:r>
              <a:rPr sz="1800" spc="-5" dirty="0">
                <a:latin typeface="Bookman Uralic"/>
                <a:cs typeface="Bookman Uralic"/>
              </a:rPr>
              <a:t>emerging political</a:t>
            </a:r>
            <a:r>
              <a:rPr sz="1800" spc="25" dirty="0">
                <a:latin typeface="Bookman Uralic"/>
                <a:cs typeface="Bookman Uralic"/>
              </a:rPr>
              <a:t> </a:t>
            </a:r>
            <a:r>
              <a:rPr sz="1800" spc="-5" dirty="0">
                <a:latin typeface="Bookman Uralic"/>
                <a:cs typeface="Bookman Uralic"/>
              </a:rPr>
              <a:t>interest.</a:t>
            </a:r>
            <a:endParaRPr sz="1800">
              <a:latin typeface="Bookman Uralic"/>
              <a:cs typeface="Bookman Uralic"/>
            </a:endParaRPr>
          </a:p>
          <a:p>
            <a:pPr marL="231775" marR="199390" indent="-219075">
              <a:lnSpc>
                <a:spcPct val="100000"/>
              </a:lnSpc>
              <a:buFont typeface="Wingdings"/>
              <a:buChar char=""/>
              <a:tabLst>
                <a:tab pos="298450" algn="l"/>
              </a:tabLst>
            </a:pPr>
            <a:r>
              <a:rPr dirty="0"/>
              <a:t>	</a:t>
            </a:r>
            <a:r>
              <a:rPr sz="1800" dirty="0">
                <a:latin typeface="Bookman Uralic"/>
                <a:cs typeface="Bookman Uralic"/>
              </a:rPr>
              <a:t>As a </a:t>
            </a:r>
            <a:r>
              <a:rPr sz="1800" spc="-5" dirty="0">
                <a:latin typeface="Bookman Uralic"/>
                <a:cs typeface="Bookman Uralic"/>
              </a:rPr>
              <a:t>conclusion should be stated </a:t>
            </a:r>
            <a:r>
              <a:rPr sz="1800" dirty="0">
                <a:latin typeface="Bookman Uralic"/>
                <a:cs typeface="Bookman Uralic"/>
              </a:rPr>
              <a:t>that </a:t>
            </a:r>
            <a:r>
              <a:rPr sz="1800" spc="-5" dirty="0">
                <a:latin typeface="Bookman Uralic"/>
                <a:cs typeface="Bookman Uralic"/>
              </a:rPr>
              <a:t>there are numerous reports </a:t>
            </a:r>
            <a:r>
              <a:rPr sz="1800" dirty="0">
                <a:latin typeface="Bookman Uralic"/>
                <a:cs typeface="Bookman Uralic"/>
              </a:rPr>
              <a:t>on the </a:t>
            </a:r>
            <a:r>
              <a:rPr sz="1800" spc="-5" dirty="0">
                <a:latin typeface="Bookman Uralic"/>
                <a:cs typeface="Bookman Uralic"/>
              </a:rPr>
              <a:t>above, where </a:t>
            </a:r>
            <a:r>
              <a:rPr sz="1800" dirty="0">
                <a:latin typeface="Bookman Uralic"/>
                <a:cs typeface="Bookman Uralic"/>
              </a:rPr>
              <a:t>the </a:t>
            </a:r>
            <a:r>
              <a:rPr sz="1800" spc="-5" dirty="0">
                <a:latin typeface="Bookman Uralic"/>
                <a:cs typeface="Bookman Uralic"/>
              </a:rPr>
              <a:t>actors  appear </a:t>
            </a:r>
            <a:r>
              <a:rPr sz="1800" dirty="0">
                <a:latin typeface="Bookman Uralic"/>
                <a:cs typeface="Bookman Uralic"/>
              </a:rPr>
              <a:t>as </a:t>
            </a:r>
            <a:r>
              <a:rPr sz="1800" spc="-5" dirty="0">
                <a:latin typeface="Bookman Uralic"/>
                <a:cs typeface="Bookman Uralic"/>
              </a:rPr>
              <a:t>governments, companies, associations </a:t>
            </a:r>
            <a:r>
              <a:rPr sz="1800" dirty="0">
                <a:latin typeface="Bookman Uralic"/>
                <a:cs typeface="Bookman Uralic"/>
              </a:rPr>
              <a:t>and </a:t>
            </a:r>
            <a:r>
              <a:rPr sz="1800" spc="-5" dirty="0">
                <a:latin typeface="Bookman Uralic"/>
                <a:cs typeface="Bookman Uralic"/>
              </a:rPr>
              <a:t>other stakeholders. </a:t>
            </a:r>
            <a:r>
              <a:rPr sz="1800" dirty="0">
                <a:latin typeface="Bookman Uralic"/>
                <a:cs typeface="Bookman Uralic"/>
              </a:rPr>
              <a:t>On the </a:t>
            </a:r>
            <a:r>
              <a:rPr sz="1800" spc="-5" dirty="0">
                <a:latin typeface="Bookman Uralic"/>
                <a:cs typeface="Bookman Uralic"/>
              </a:rPr>
              <a:t>same manner, it  should be stressed </a:t>
            </a:r>
            <a:r>
              <a:rPr sz="1800" dirty="0">
                <a:latin typeface="Bookman Uralic"/>
                <a:cs typeface="Bookman Uralic"/>
              </a:rPr>
              <a:t>that </a:t>
            </a:r>
            <a:r>
              <a:rPr sz="1800" spc="-5" dirty="0">
                <a:latin typeface="Bookman Uralic"/>
                <a:cs typeface="Bookman Uralic"/>
              </a:rPr>
              <a:t>connection between hackers, terrorist </a:t>
            </a:r>
            <a:r>
              <a:rPr sz="1800" dirty="0">
                <a:latin typeface="Bookman Uralic"/>
                <a:cs typeface="Bookman Uralic"/>
              </a:rPr>
              <a:t>and nations that </a:t>
            </a:r>
            <a:r>
              <a:rPr sz="1800" spc="-5" dirty="0">
                <a:latin typeface="Bookman Uralic"/>
                <a:cs typeface="Bookman Uralic"/>
              </a:rPr>
              <a:t>support terrorism is  very hard to prove it. </a:t>
            </a:r>
            <a:r>
              <a:rPr sz="1800" dirty="0">
                <a:latin typeface="Bookman Uralic"/>
                <a:cs typeface="Bookman Uralic"/>
              </a:rPr>
              <a:t>On </a:t>
            </a:r>
            <a:r>
              <a:rPr sz="1800" spc="-5" dirty="0">
                <a:latin typeface="Bookman Uralic"/>
                <a:cs typeface="Bookman Uralic"/>
              </a:rPr>
              <a:t>other </a:t>
            </a:r>
            <a:r>
              <a:rPr sz="1800" dirty="0">
                <a:latin typeface="Bookman Uralic"/>
                <a:cs typeface="Bookman Uralic"/>
              </a:rPr>
              <a:t>hand </a:t>
            </a:r>
            <a:r>
              <a:rPr sz="1800" spc="-5" dirty="0">
                <a:latin typeface="Bookman Uralic"/>
                <a:cs typeface="Bookman Uralic"/>
              </a:rPr>
              <a:t>activities </a:t>
            </a:r>
            <a:r>
              <a:rPr sz="1800" dirty="0">
                <a:latin typeface="Bookman Uralic"/>
                <a:cs typeface="Bookman Uralic"/>
              </a:rPr>
              <a:t>that </a:t>
            </a:r>
            <a:r>
              <a:rPr sz="1800" spc="-5" dirty="0">
                <a:latin typeface="Bookman Uralic"/>
                <a:cs typeface="Bookman Uralic"/>
              </a:rPr>
              <a:t>are caused by </a:t>
            </a:r>
            <a:r>
              <a:rPr sz="1800" dirty="0">
                <a:latin typeface="Bookman Uralic"/>
                <a:cs typeface="Bookman Uralic"/>
              </a:rPr>
              <a:t>the </a:t>
            </a:r>
            <a:r>
              <a:rPr sz="1800" spc="-5" dirty="0">
                <a:latin typeface="Bookman Uralic"/>
                <a:cs typeface="Bookman Uralic"/>
              </a:rPr>
              <a:t>cyber terrorist can be detected  through carefully monitoring social networks, chat, mirc </a:t>
            </a:r>
            <a:r>
              <a:rPr sz="1800" dirty="0">
                <a:latin typeface="Bookman Uralic"/>
                <a:cs typeface="Bookman Uralic"/>
              </a:rPr>
              <a:t>and </a:t>
            </a:r>
            <a:r>
              <a:rPr sz="1800" spc="-5" dirty="0">
                <a:latin typeface="Bookman Uralic"/>
                <a:cs typeface="Bookman Uralic"/>
              </a:rPr>
              <a:t>other cyber virtual location where  anonymously hackers meet to exchange their</a:t>
            </a:r>
            <a:r>
              <a:rPr sz="1800" spc="10" dirty="0">
                <a:latin typeface="Bookman Uralic"/>
                <a:cs typeface="Bookman Uralic"/>
              </a:rPr>
              <a:t> </a:t>
            </a:r>
            <a:r>
              <a:rPr sz="1800" spc="-5" dirty="0">
                <a:latin typeface="Bookman Uralic"/>
                <a:cs typeface="Bookman Uralic"/>
              </a:rPr>
              <a:t>information.</a:t>
            </a:r>
            <a:endParaRPr sz="1800">
              <a:latin typeface="Bookman Uralic"/>
              <a:cs typeface="Bookman Uralic"/>
            </a:endParaRPr>
          </a:p>
          <a:p>
            <a:pPr marL="298450" marR="5080" indent="-285750">
              <a:lnSpc>
                <a:spcPct val="100000"/>
              </a:lnSpc>
              <a:buFont typeface="Wingdings"/>
              <a:buChar char=""/>
              <a:tabLst>
                <a:tab pos="370840" algn="l"/>
                <a:tab pos="371475" algn="l"/>
              </a:tabLst>
            </a:pPr>
            <a:r>
              <a:rPr dirty="0"/>
              <a:t>	</a:t>
            </a:r>
            <a:r>
              <a:rPr sz="1800" spc="-5" dirty="0">
                <a:latin typeface="Bookman Uralic"/>
                <a:cs typeface="Bookman Uralic"/>
              </a:rPr>
              <a:t>Nevertheless, </a:t>
            </a:r>
            <a:r>
              <a:rPr sz="1800" dirty="0">
                <a:latin typeface="Bookman Uralic"/>
                <a:cs typeface="Bookman Uralic"/>
              </a:rPr>
              <a:t>in </a:t>
            </a:r>
            <a:r>
              <a:rPr sz="1800" spc="-5" dirty="0">
                <a:latin typeface="Bookman Uralic"/>
                <a:cs typeface="Bookman Uralic"/>
              </a:rPr>
              <a:t>order to prevent </a:t>
            </a:r>
            <a:r>
              <a:rPr sz="1800" dirty="0">
                <a:latin typeface="Bookman Uralic"/>
                <a:cs typeface="Bookman Uralic"/>
              </a:rPr>
              <a:t>and </a:t>
            </a:r>
            <a:r>
              <a:rPr sz="1800" spc="-5" dirty="0">
                <a:latin typeface="Bookman Uralic"/>
                <a:cs typeface="Bookman Uralic"/>
              </a:rPr>
              <a:t>avoid damages from terrorist </a:t>
            </a:r>
            <a:r>
              <a:rPr sz="1800" dirty="0">
                <a:latin typeface="Bookman Uralic"/>
                <a:cs typeface="Bookman Uralic"/>
              </a:rPr>
              <a:t>and </a:t>
            </a:r>
            <a:r>
              <a:rPr sz="1800" spc="-5" dirty="0">
                <a:latin typeface="Bookman Uralic"/>
                <a:cs typeface="Bookman Uralic"/>
              </a:rPr>
              <a:t>crime activities are  developed numerous research projects which should give contribution to find </a:t>
            </a:r>
            <a:r>
              <a:rPr sz="1800" dirty="0">
                <a:latin typeface="Bookman Uralic"/>
                <a:cs typeface="Bookman Uralic"/>
              </a:rPr>
              <a:t>out </a:t>
            </a:r>
            <a:r>
              <a:rPr sz="1800" spc="-5" dirty="0">
                <a:latin typeface="Bookman Uralic"/>
                <a:cs typeface="Bookman Uralic"/>
              </a:rPr>
              <a:t>technology, tactics,  techniques </a:t>
            </a:r>
            <a:r>
              <a:rPr sz="1800" dirty="0">
                <a:latin typeface="Bookman Uralic"/>
                <a:cs typeface="Bookman Uralic"/>
              </a:rPr>
              <a:t>and </a:t>
            </a:r>
            <a:r>
              <a:rPr sz="1800" spc="-5" dirty="0">
                <a:latin typeface="Bookman Uralic"/>
                <a:cs typeface="Bookman Uralic"/>
              </a:rPr>
              <a:t>other stuff associated to cyber threats.</a:t>
            </a:r>
            <a:endParaRPr sz="1800">
              <a:latin typeface="Bookman Uralic"/>
              <a:cs typeface="Bookman Uralic"/>
            </a:endParaRPr>
          </a:p>
        </p:txBody>
      </p:sp>
      <p:sp>
        <p:nvSpPr>
          <p:cNvPr id="51" name="object 5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52" name="object 52"/>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499744" y="961389"/>
            <a:ext cx="1848485" cy="167640"/>
            <a:chOff x="499744" y="961389"/>
            <a:chExt cx="1848485" cy="167640"/>
          </a:xfrm>
        </p:grpSpPr>
        <p:sp>
          <p:nvSpPr>
            <p:cNvPr id="5" name="object 5"/>
            <p:cNvSpPr/>
            <p:nvPr/>
          </p:nvSpPr>
          <p:spPr>
            <a:xfrm>
              <a:off x="499744" y="961389"/>
              <a:ext cx="165100" cy="1651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74064" y="970914"/>
              <a:ext cx="76834" cy="1555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8679" y="977264"/>
              <a:ext cx="245109" cy="15176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30300" y="1012824"/>
              <a:ext cx="229232" cy="11620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379219" y="962659"/>
              <a:ext cx="281305" cy="166369"/>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675854" y="1012824"/>
              <a:ext cx="117385" cy="116204"/>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806575" y="977264"/>
              <a:ext cx="93344" cy="151764"/>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915794" y="964564"/>
              <a:ext cx="68580" cy="161925"/>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1998347" y="1012824"/>
              <a:ext cx="124455" cy="116204"/>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2142490" y="1012824"/>
              <a:ext cx="139065" cy="113664"/>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2306319" y="1012824"/>
              <a:ext cx="41910" cy="116204"/>
            </a:xfrm>
            <a:prstGeom prst="rect">
              <a:avLst/>
            </a:prstGeom>
            <a:blipFill>
              <a:blip r:embed="rId13" cstate="print"/>
              <a:stretch>
                <a:fillRect/>
              </a:stretch>
            </a:blipFill>
          </p:spPr>
          <p:txBody>
            <a:bodyPr wrap="square" lIns="0" tIns="0" rIns="0" bIns="0" rtlCol="0"/>
            <a:lstStyle/>
            <a:p>
              <a:endParaRPr/>
            </a:p>
          </p:txBody>
        </p:sp>
      </p:grpSp>
      <p:sp>
        <p:nvSpPr>
          <p:cNvPr id="16" name="object 16"/>
          <p:cNvSpPr txBox="1"/>
          <p:nvPr/>
        </p:nvSpPr>
        <p:spPr>
          <a:xfrm>
            <a:off x="732790" y="1129665"/>
            <a:ext cx="10685145" cy="496316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i="1" u="sng" dirty="0">
                <a:uFill>
                  <a:solidFill>
                    <a:srgbClr val="000000"/>
                  </a:solidFill>
                </a:uFill>
                <a:latin typeface="TeX Gyre Bonum"/>
                <a:cs typeface="TeX Gyre Bonum"/>
              </a:rPr>
              <a:t>Security breach</a:t>
            </a:r>
            <a:endParaRPr sz="1800">
              <a:latin typeface="TeX Gyre Bonum"/>
              <a:cs typeface="TeX Gyre Bonum"/>
            </a:endParaRPr>
          </a:p>
          <a:p>
            <a:pPr marL="298450" marR="361315" indent="-285750">
              <a:lnSpc>
                <a:spcPts val="2160"/>
              </a:lnSpc>
              <a:spcBef>
                <a:spcPts val="50"/>
              </a:spcBef>
              <a:buFont typeface="Wingdings"/>
              <a:buChar char=""/>
              <a:tabLst>
                <a:tab pos="298450" algn="l"/>
              </a:tabLst>
            </a:pPr>
            <a:r>
              <a:rPr sz="1800" spc="-5" dirty="0">
                <a:latin typeface="Bookman Uralic"/>
                <a:cs typeface="Bookman Uralic"/>
              </a:rPr>
              <a:t>Unauthorized acquisition of data </a:t>
            </a:r>
            <a:r>
              <a:rPr sz="1800" dirty="0">
                <a:latin typeface="Bookman Uralic"/>
                <a:cs typeface="Bookman Uralic"/>
              </a:rPr>
              <a:t>that </a:t>
            </a:r>
            <a:r>
              <a:rPr sz="1800" spc="-5" dirty="0">
                <a:latin typeface="Bookman Uralic"/>
                <a:cs typeface="Bookman Uralic"/>
              </a:rPr>
              <a:t>compromises security, confidentiality </a:t>
            </a:r>
            <a:r>
              <a:rPr sz="1800" dirty="0">
                <a:latin typeface="Bookman Uralic"/>
                <a:cs typeface="Bookman Uralic"/>
              </a:rPr>
              <a:t>or </a:t>
            </a:r>
            <a:r>
              <a:rPr sz="1800" spc="-5" dirty="0">
                <a:latin typeface="Bookman Uralic"/>
                <a:cs typeface="Bookman Uralic"/>
              </a:rPr>
              <a:t>integrity of  personal information (PI).</a:t>
            </a:r>
            <a:endParaRPr sz="1800">
              <a:latin typeface="Bookman Uralic"/>
              <a:cs typeface="Bookman Uralic"/>
            </a:endParaRPr>
          </a:p>
          <a:p>
            <a:pPr marL="298450" marR="678815" indent="-285750">
              <a:lnSpc>
                <a:spcPts val="2160"/>
              </a:lnSpc>
              <a:buFont typeface="Wingdings"/>
              <a:buChar char=""/>
              <a:tabLst>
                <a:tab pos="298450" algn="l"/>
              </a:tabLst>
            </a:pPr>
            <a:r>
              <a:rPr sz="1800" dirty="0">
                <a:latin typeface="Bookman Uralic"/>
                <a:cs typeface="Bookman Uralic"/>
              </a:rPr>
              <a:t>Good </a:t>
            </a:r>
            <a:r>
              <a:rPr sz="1800" spc="-5" dirty="0">
                <a:latin typeface="Bookman Uralic"/>
                <a:cs typeface="Bookman Uralic"/>
              </a:rPr>
              <a:t>faith acquisition of PI either by </a:t>
            </a:r>
            <a:r>
              <a:rPr sz="1800" dirty="0">
                <a:latin typeface="Bookman Uralic"/>
                <a:cs typeface="Bookman Uralic"/>
              </a:rPr>
              <a:t>an </a:t>
            </a:r>
            <a:r>
              <a:rPr sz="1800" spc="-5" dirty="0">
                <a:latin typeface="Bookman Uralic"/>
                <a:cs typeface="Bookman Uralic"/>
              </a:rPr>
              <a:t>employee </a:t>
            </a:r>
            <a:r>
              <a:rPr sz="1800" dirty="0">
                <a:latin typeface="Bookman Uralic"/>
                <a:cs typeface="Bookman Uralic"/>
              </a:rPr>
              <a:t>or an </a:t>
            </a:r>
            <a:r>
              <a:rPr sz="1800" spc="-5" dirty="0">
                <a:latin typeface="Bookman Uralic"/>
                <a:cs typeface="Bookman Uralic"/>
              </a:rPr>
              <a:t>agent of </a:t>
            </a:r>
            <a:r>
              <a:rPr sz="1800" dirty="0">
                <a:latin typeface="Bookman Uralic"/>
                <a:cs typeface="Bookman Uralic"/>
              </a:rPr>
              <a:t>an </a:t>
            </a:r>
            <a:r>
              <a:rPr sz="1800" spc="-5" dirty="0">
                <a:latin typeface="Bookman Uralic"/>
                <a:cs typeface="Bookman Uralic"/>
              </a:rPr>
              <a:t>organization for  business purposes is </a:t>
            </a:r>
            <a:r>
              <a:rPr sz="1800" dirty="0">
                <a:latin typeface="Bookman Uralic"/>
                <a:cs typeface="Bookman Uralic"/>
              </a:rPr>
              <a:t>not </a:t>
            </a:r>
            <a:r>
              <a:rPr sz="1800" spc="-5" dirty="0">
                <a:latin typeface="Bookman Uralic"/>
                <a:cs typeface="Bookman Uralic"/>
              </a:rPr>
              <a:t>considered to be </a:t>
            </a:r>
            <a:r>
              <a:rPr sz="1800" dirty="0">
                <a:latin typeface="Bookman Uralic"/>
                <a:cs typeface="Bookman Uralic"/>
              </a:rPr>
              <a:t>a </a:t>
            </a:r>
            <a:r>
              <a:rPr sz="1800" spc="-5" dirty="0">
                <a:latin typeface="Bookman Uralic"/>
                <a:cs typeface="Bookman Uralic"/>
              </a:rPr>
              <a:t>breach, provided </a:t>
            </a:r>
            <a:r>
              <a:rPr sz="1800" dirty="0">
                <a:latin typeface="Bookman Uralic"/>
                <a:cs typeface="Bookman Uralic"/>
              </a:rPr>
              <a:t>that the </a:t>
            </a:r>
            <a:r>
              <a:rPr sz="1800" spc="-5" dirty="0">
                <a:latin typeface="Bookman Uralic"/>
                <a:cs typeface="Bookman Uralic"/>
              </a:rPr>
              <a:t>PI is </a:t>
            </a:r>
            <a:r>
              <a:rPr sz="1800" dirty="0">
                <a:latin typeface="Bookman Uralic"/>
                <a:cs typeface="Bookman Uralic"/>
              </a:rPr>
              <a:t>not </a:t>
            </a:r>
            <a:r>
              <a:rPr sz="1800" spc="-5" dirty="0">
                <a:latin typeface="Bookman Uralic"/>
                <a:cs typeface="Bookman Uralic"/>
              </a:rPr>
              <a:t>used </a:t>
            </a:r>
            <a:r>
              <a:rPr sz="1800" dirty="0">
                <a:latin typeface="Bookman Uralic"/>
                <a:cs typeface="Bookman Uralic"/>
              </a:rPr>
              <a:t>or  </a:t>
            </a:r>
            <a:r>
              <a:rPr sz="1800" spc="-5" dirty="0">
                <a:latin typeface="Bookman Uralic"/>
                <a:cs typeface="Bookman Uralic"/>
              </a:rPr>
              <a:t>subjected to further unauthorized</a:t>
            </a:r>
            <a:r>
              <a:rPr sz="1800" dirty="0">
                <a:latin typeface="Bookman Uralic"/>
                <a:cs typeface="Bookman Uralic"/>
              </a:rPr>
              <a:t> </a:t>
            </a:r>
            <a:r>
              <a:rPr sz="1800" spc="-5" dirty="0">
                <a:latin typeface="Bookman Uralic"/>
                <a:cs typeface="Bookman Uralic"/>
              </a:rPr>
              <a:t>disclosure.</a:t>
            </a:r>
            <a:endParaRPr sz="1800">
              <a:latin typeface="Bookman Uralic"/>
              <a:cs typeface="Bookman Uralic"/>
            </a:endParaRPr>
          </a:p>
          <a:p>
            <a:pPr marL="298450" indent="-285750">
              <a:lnSpc>
                <a:spcPts val="2090"/>
              </a:lnSpc>
              <a:buFont typeface="Wingdings"/>
              <a:buChar char=""/>
              <a:tabLst>
                <a:tab pos="298450" algn="l"/>
              </a:tabLst>
            </a:pPr>
            <a:r>
              <a:rPr sz="1800" spc="-5" dirty="0">
                <a:latin typeface="Bookman Uralic"/>
                <a:cs typeface="Bookman Uralic"/>
              </a:rPr>
              <a:t>PI is information </a:t>
            </a:r>
            <a:r>
              <a:rPr sz="1800" dirty="0">
                <a:latin typeface="Bookman Uralic"/>
                <a:cs typeface="Bookman Uralic"/>
              </a:rPr>
              <a:t>that </a:t>
            </a:r>
            <a:r>
              <a:rPr sz="1800" spc="-5" dirty="0">
                <a:latin typeface="Bookman Uralic"/>
                <a:cs typeface="Bookman Uralic"/>
              </a:rPr>
              <a:t>is, </a:t>
            </a:r>
            <a:r>
              <a:rPr sz="1800" dirty="0">
                <a:latin typeface="Bookman Uralic"/>
                <a:cs typeface="Bookman Uralic"/>
              </a:rPr>
              <a:t>or </a:t>
            </a:r>
            <a:r>
              <a:rPr sz="1800" spc="-5" dirty="0">
                <a:latin typeface="Bookman Uralic"/>
                <a:cs typeface="Bookman Uralic"/>
              </a:rPr>
              <a:t>can be, about </a:t>
            </a:r>
            <a:r>
              <a:rPr sz="1800" dirty="0">
                <a:latin typeface="Bookman Uralic"/>
                <a:cs typeface="Bookman Uralic"/>
              </a:rPr>
              <a:t>or </a:t>
            </a:r>
            <a:r>
              <a:rPr sz="1800" spc="-5" dirty="0">
                <a:latin typeface="Bookman Uralic"/>
                <a:cs typeface="Bookman Uralic"/>
              </a:rPr>
              <a:t>related to </a:t>
            </a:r>
            <a:r>
              <a:rPr sz="1800" dirty="0">
                <a:latin typeface="Bookman Uralic"/>
                <a:cs typeface="Bookman Uralic"/>
              </a:rPr>
              <a:t>an </a:t>
            </a:r>
            <a:r>
              <a:rPr sz="1800" spc="-5" dirty="0">
                <a:latin typeface="Bookman Uralic"/>
                <a:cs typeface="Bookman Uralic"/>
              </a:rPr>
              <a:t>identifiable</a:t>
            </a:r>
            <a:r>
              <a:rPr sz="1800" spc="50" dirty="0">
                <a:latin typeface="Bookman Uralic"/>
                <a:cs typeface="Bookman Uralic"/>
              </a:rPr>
              <a:t> </a:t>
            </a:r>
            <a:r>
              <a:rPr sz="1800" spc="-5" dirty="0">
                <a:latin typeface="Bookman Uralic"/>
                <a:cs typeface="Bookman Uralic"/>
              </a:rPr>
              <a:t>individual.</a:t>
            </a:r>
            <a:endParaRPr sz="1800">
              <a:latin typeface="Bookman Uralic"/>
              <a:cs typeface="Bookman Uralic"/>
            </a:endParaRPr>
          </a:p>
          <a:p>
            <a:pPr marL="298450" marR="1005840" indent="-285750">
              <a:lnSpc>
                <a:spcPct val="100000"/>
              </a:lnSpc>
              <a:buFont typeface="Wingdings"/>
              <a:buChar char=""/>
              <a:tabLst>
                <a:tab pos="298450" algn="l"/>
              </a:tabLst>
            </a:pPr>
            <a:r>
              <a:rPr sz="1800" spc="-5" dirty="0">
                <a:latin typeface="Bookman Uralic"/>
                <a:cs typeface="Bookman Uralic"/>
              </a:rPr>
              <a:t>It includes </a:t>
            </a:r>
            <a:r>
              <a:rPr sz="1800" dirty="0">
                <a:latin typeface="Bookman Uralic"/>
                <a:cs typeface="Bookman Uralic"/>
              </a:rPr>
              <a:t>any </a:t>
            </a:r>
            <a:r>
              <a:rPr sz="1800" spc="-5" dirty="0">
                <a:latin typeface="Bookman Uralic"/>
                <a:cs typeface="Bookman Uralic"/>
              </a:rPr>
              <a:t>information </a:t>
            </a:r>
            <a:r>
              <a:rPr sz="1800" dirty="0">
                <a:latin typeface="Bookman Uralic"/>
                <a:cs typeface="Bookman Uralic"/>
              </a:rPr>
              <a:t>that </a:t>
            </a:r>
            <a:r>
              <a:rPr sz="1800" spc="-5" dirty="0">
                <a:latin typeface="Bookman Uralic"/>
                <a:cs typeface="Bookman Uralic"/>
              </a:rPr>
              <a:t>can be linked to </a:t>
            </a:r>
            <a:r>
              <a:rPr sz="1800" dirty="0">
                <a:latin typeface="Bookman Uralic"/>
                <a:cs typeface="Bookman Uralic"/>
              </a:rPr>
              <a:t>an </a:t>
            </a:r>
            <a:r>
              <a:rPr sz="1800" spc="-5" dirty="0">
                <a:latin typeface="Bookman Uralic"/>
                <a:cs typeface="Bookman Uralic"/>
              </a:rPr>
              <a:t>individual </a:t>
            </a:r>
            <a:r>
              <a:rPr sz="1800" dirty="0">
                <a:latin typeface="Bookman Uralic"/>
                <a:cs typeface="Bookman Uralic"/>
              </a:rPr>
              <a:t>or </a:t>
            </a:r>
            <a:r>
              <a:rPr sz="1800" spc="-5" dirty="0">
                <a:latin typeface="Bookman Uralic"/>
                <a:cs typeface="Bookman Uralic"/>
              </a:rPr>
              <a:t>used to directly </a:t>
            </a:r>
            <a:r>
              <a:rPr sz="1800" dirty="0">
                <a:latin typeface="Bookman Uralic"/>
                <a:cs typeface="Bookman Uralic"/>
              </a:rPr>
              <a:t>or  </a:t>
            </a:r>
            <a:r>
              <a:rPr sz="1800" spc="-5" dirty="0">
                <a:latin typeface="Bookman Uralic"/>
                <a:cs typeface="Bookman Uralic"/>
              </a:rPr>
              <a:t>indirectly identify </a:t>
            </a:r>
            <a:r>
              <a:rPr sz="1800" dirty="0">
                <a:latin typeface="Bookman Uralic"/>
                <a:cs typeface="Bookman Uralic"/>
              </a:rPr>
              <a:t>an</a:t>
            </a:r>
            <a:r>
              <a:rPr sz="1800" spc="-5" dirty="0">
                <a:latin typeface="Bookman Uralic"/>
                <a:cs typeface="Bookman Uralic"/>
              </a:rPr>
              <a:t> individual.</a:t>
            </a:r>
            <a:endParaRPr sz="1800">
              <a:latin typeface="Bookman Uralic"/>
              <a:cs typeface="Bookman Uralic"/>
            </a:endParaRPr>
          </a:p>
          <a:p>
            <a:pPr>
              <a:lnSpc>
                <a:spcPct val="100000"/>
              </a:lnSpc>
              <a:spcBef>
                <a:spcPts val="40"/>
              </a:spcBef>
            </a:pPr>
            <a:endParaRPr sz="1850">
              <a:latin typeface="Bookman Uralic"/>
              <a:cs typeface="Bookman Uralic"/>
            </a:endParaRPr>
          </a:p>
          <a:p>
            <a:pPr marL="298450" indent="-285750">
              <a:lnSpc>
                <a:spcPct val="100000"/>
              </a:lnSpc>
              <a:buFont typeface="Wingdings"/>
              <a:buChar char=""/>
              <a:tabLst>
                <a:tab pos="298450" algn="l"/>
              </a:tabLst>
            </a:pPr>
            <a:r>
              <a:rPr sz="1800" b="1" i="1" u="sng" dirty="0">
                <a:uFill>
                  <a:solidFill>
                    <a:srgbClr val="000000"/>
                  </a:solidFill>
                </a:uFill>
                <a:latin typeface="TeX Gyre Bonum"/>
                <a:cs typeface="TeX Gyre Bonum"/>
              </a:rPr>
              <a:t>PI can be any of the following</a:t>
            </a:r>
            <a:r>
              <a:rPr sz="1800" b="1" i="1" u="sng" spc="30" dirty="0">
                <a:uFill>
                  <a:solidFill>
                    <a:srgbClr val="000000"/>
                  </a:solidFill>
                </a:uFill>
                <a:latin typeface="TeX Gyre Bonum"/>
                <a:cs typeface="TeX Gyre Bonum"/>
              </a:rPr>
              <a:t> </a:t>
            </a:r>
            <a:r>
              <a:rPr sz="1800" b="1" i="1" u="sng" dirty="0">
                <a:uFill>
                  <a:solidFill>
                    <a:srgbClr val="000000"/>
                  </a:solidFill>
                </a:uFill>
                <a:latin typeface="TeX Gyre Bonum"/>
                <a:cs typeface="TeX Gyre Bonum"/>
              </a:rPr>
              <a:t>data</a:t>
            </a:r>
            <a:endParaRPr sz="1800">
              <a:latin typeface="TeX Gyre Bonum"/>
              <a:cs typeface="TeX Gyre Bonum"/>
            </a:endParaRPr>
          </a:p>
          <a:p>
            <a:pPr marL="320675" indent="-307975">
              <a:lnSpc>
                <a:spcPct val="100000"/>
              </a:lnSpc>
              <a:buFont typeface="Bookman Uralic"/>
              <a:buAutoNum type="arabicPeriod"/>
              <a:tabLst>
                <a:tab pos="320675" algn="l"/>
              </a:tabLst>
            </a:pPr>
            <a:r>
              <a:rPr sz="1800" spc="-5" dirty="0">
                <a:latin typeface="Bookman Uralic"/>
                <a:cs typeface="Bookman Uralic"/>
              </a:rPr>
              <a:t>Social security number (SSN)/social insurance number.</a:t>
            </a:r>
            <a:endParaRPr sz="1800">
              <a:latin typeface="Bookman Uralic"/>
              <a:cs typeface="Bookman Uralic"/>
            </a:endParaRPr>
          </a:p>
          <a:p>
            <a:pPr marL="320675" indent="-307975">
              <a:lnSpc>
                <a:spcPct val="100000"/>
              </a:lnSpc>
              <a:buFont typeface="Bookman Uralic"/>
              <a:buAutoNum type="arabicPeriod"/>
              <a:tabLst>
                <a:tab pos="320675" algn="l"/>
              </a:tabLst>
            </a:pPr>
            <a:r>
              <a:rPr sz="1800" spc="-5" dirty="0">
                <a:latin typeface="Bookman Uralic"/>
                <a:cs typeface="Bookman Uralic"/>
              </a:rPr>
              <a:t>Driver’s license number </a:t>
            </a:r>
            <a:r>
              <a:rPr sz="1800" dirty="0">
                <a:latin typeface="Bookman Uralic"/>
                <a:cs typeface="Bookman Uralic"/>
              </a:rPr>
              <a:t>or </a:t>
            </a:r>
            <a:r>
              <a:rPr sz="1800" spc="-5" dirty="0">
                <a:latin typeface="Bookman Uralic"/>
                <a:cs typeface="Bookman Uralic"/>
              </a:rPr>
              <a:t>identification card number.</a:t>
            </a:r>
            <a:endParaRPr sz="1800">
              <a:latin typeface="Bookman Uralic"/>
              <a:cs typeface="Bookman Uralic"/>
            </a:endParaRPr>
          </a:p>
          <a:p>
            <a:pPr marL="12700" marR="5080">
              <a:lnSpc>
                <a:spcPct val="99100"/>
              </a:lnSpc>
              <a:spcBef>
                <a:spcPts val="20"/>
              </a:spcBef>
              <a:buFont typeface="Bookman Uralic"/>
              <a:buAutoNum type="arabicPeriod"/>
              <a:tabLst>
                <a:tab pos="320675" algn="l"/>
              </a:tabLst>
            </a:pPr>
            <a:r>
              <a:rPr sz="1800" spc="-5" dirty="0">
                <a:latin typeface="Bookman Uralic"/>
                <a:cs typeface="Bookman Uralic"/>
              </a:rPr>
              <a:t>Bank account number, credit </a:t>
            </a:r>
            <a:r>
              <a:rPr sz="1800" dirty="0">
                <a:latin typeface="Bookman Uralic"/>
                <a:cs typeface="Bookman Uralic"/>
              </a:rPr>
              <a:t>or </a:t>
            </a:r>
            <a:r>
              <a:rPr sz="1800" spc="-5" dirty="0">
                <a:latin typeface="Bookman Uralic"/>
                <a:cs typeface="Bookman Uralic"/>
              </a:rPr>
              <a:t>debit card number with personal identification number  such </a:t>
            </a:r>
            <a:r>
              <a:rPr sz="1800" dirty="0">
                <a:latin typeface="Bookman Uralic"/>
                <a:cs typeface="Bookman Uralic"/>
              </a:rPr>
              <a:t>as an </a:t>
            </a:r>
            <a:r>
              <a:rPr sz="1800" spc="-5" dirty="0">
                <a:latin typeface="Bookman Uralic"/>
                <a:cs typeface="Bookman Uralic"/>
              </a:rPr>
              <a:t>access code, security codes </a:t>
            </a:r>
            <a:r>
              <a:rPr sz="1800" dirty="0">
                <a:latin typeface="Bookman Uralic"/>
                <a:cs typeface="Bookman Uralic"/>
              </a:rPr>
              <a:t>or </a:t>
            </a:r>
            <a:r>
              <a:rPr sz="1800" spc="-5" dirty="0">
                <a:latin typeface="Bookman Uralic"/>
                <a:cs typeface="Bookman Uralic"/>
              </a:rPr>
              <a:t>password </a:t>
            </a:r>
            <a:r>
              <a:rPr sz="1800" dirty="0">
                <a:latin typeface="Bookman Uralic"/>
                <a:cs typeface="Bookman Uralic"/>
              </a:rPr>
              <a:t>that would </a:t>
            </a:r>
            <a:r>
              <a:rPr sz="1800" spc="-5" dirty="0">
                <a:latin typeface="Bookman Uralic"/>
                <a:cs typeface="Bookman Uralic"/>
              </a:rPr>
              <a:t>permit access to </a:t>
            </a:r>
            <a:r>
              <a:rPr sz="1800" dirty="0">
                <a:latin typeface="Bookman Uralic"/>
                <a:cs typeface="Bookman Uralic"/>
              </a:rPr>
              <a:t>an </a:t>
            </a:r>
            <a:r>
              <a:rPr sz="1800" spc="-5" dirty="0">
                <a:latin typeface="Bookman Uralic"/>
                <a:cs typeface="Bookman Uralic"/>
              </a:rPr>
              <a:t>individual’s  financial</a:t>
            </a:r>
            <a:r>
              <a:rPr sz="1800" spc="-10" dirty="0">
                <a:latin typeface="Bookman Uralic"/>
                <a:cs typeface="Bookman Uralic"/>
              </a:rPr>
              <a:t> </a:t>
            </a:r>
            <a:r>
              <a:rPr sz="1800" spc="-5" dirty="0">
                <a:latin typeface="Bookman Uralic"/>
                <a:cs typeface="Bookman Uralic"/>
              </a:rPr>
              <a:t>account.</a:t>
            </a:r>
            <a:endParaRPr sz="1800">
              <a:latin typeface="Bookman Uralic"/>
              <a:cs typeface="Bookman Uralic"/>
            </a:endParaRPr>
          </a:p>
          <a:p>
            <a:pPr marL="320675" indent="-307975">
              <a:lnSpc>
                <a:spcPct val="100000"/>
              </a:lnSpc>
              <a:spcBef>
                <a:spcPts val="40"/>
              </a:spcBef>
              <a:buFont typeface="Bookman Uralic"/>
              <a:buAutoNum type="arabicPeriod"/>
              <a:tabLst>
                <a:tab pos="320675" algn="l"/>
              </a:tabLst>
            </a:pPr>
            <a:r>
              <a:rPr sz="1800" spc="-5" dirty="0">
                <a:latin typeface="Bookman Uralic"/>
                <a:cs typeface="Bookman Uralic"/>
              </a:rPr>
              <a:t>Home address </a:t>
            </a:r>
            <a:r>
              <a:rPr sz="1800" dirty="0">
                <a:latin typeface="Bookman Uralic"/>
                <a:cs typeface="Bookman Uralic"/>
              </a:rPr>
              <a:t>or </a:t>
            </a:r>
            <a:r>
              <a:rPr sz="1800" spc="-5" dirty="0">
                <a:latin typeface="Bookman Uralic"/>
                <a:cs typeface="Bookman Uralic"/>
              </a:rPr>
              <a:t>E-Mail</a:t>
            </a:r>
            <a:r>
              <a:rPr sz="1800" spc="-15" dirty="0">
                <a:latin typeface="Bookman Uralic"/>
                <a:cs typeface="Bookman Uralic"/>
              </a:rPr>
              <a:t> </a:t>
            </a:r>
            <a:r>
              <a:rPr sz="1800" spc="-5" dirty="0">
                <a:latin typeface="Bookman Uralic"/>
                <a:cs typeface="Bookman Uralic"/>
              </a:rPr>
              <a:t>address.</a:t>
            </a:r>
            <a:endParaRPr sz="1800">
              <a:latin typeface="Bookman Uralic"/>
              <a:cs typeface="Bookman Uralic"/>
            </a:endParaRPr>
          </a:p>
          <a:p>
            <a:pPr marL="320675" indent="-307975">
              <a:lnSpc>
                <a:spcPct val="100000"/>
              </a:lnSpc>
              <a:buFont typeface="Bookman Uralic"/>
              <a:buAutoNum type="arabicPeriod"/>
              <a:tabLst>
                <a:tab pos="320675" algn="l"/>
              </a:tabLst>
            </a:pPr>
            <a:r>
              <a:rPr sz="1800" spc="-5" dirty="0">
                <a:latin typeface="Bookman Uralic"/>
                <a:cs typeface="Bookman Uralic"/>
              </a:rPr>
              <a:t>Medical </a:t>
            </a:r>
            <a:r>
              <a:rPr sz="1800" dirty="0">
                <a:latin typeface="Bookman Uralic"/>
                <a:cs typeface="Bookman Uralic"/>
              </a:rPr>
              <a:t>or </a:t>
            </a:r>
            <a:r>
              <a:rPr sz="1800" spc="-5" dirty="0">
                <a:latin typeface="Bookman Uralic"/>
                <a:cs typeface="Bookman Uralic"/>
              </a:rPr>
              <a:t>health</a:t>
            </a:r>
            <a:r>
              <a:rPr sz="1800" spc="-10" dirty="0">
                <a:latin typeface="Bookman Uralic"/>
                <a:cs typeface="Bookman Uralic"/>
              </a:rPr>
              <a:t> </a:t>
            </a:r>
            <a:r>
              <a:rPr sz="1800" spc="-5" dirty="0">
                <a:latin typeface="Bookman Uralic"/>
                <a:cs typeface="Bookman Uralic"/>
              </a:rPr>
              <a:t>information.</a:t>
            </a:r>
            <a:endParaRPr sz="1800">
              <a:latin typeface="Bookman Uralic"/>
              <a:cs typeface="Bookman Uralic"/>
            </a:endParaRPr>
          </a:p>
        </p:txBody>
      </p:sp>
      <p:sp>
        <p:nvSpPr>
          <p:cNvPr id="17" name="object 1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8" name="object 18"/>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sp>
        <p:nvSpPr>
          <p:cNvPr id="4" name="object 4"/>
          <p:cNvSpPr txBox="1"/>
          <p:nvPr/>
        </p:nvSpPr>
        <p:spPr>
          <a:xfrm>
            <a:off x="598805" y="1249679"/>
            <a:ext cx="9198610" cy="52019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b="1" i="1" u="sng" dirty="0">
                <a:uFill>
                  <a:solidFill>
                    <a:srgbClr val="000000"/>
                  </a:solidFill>
                </a:uFill>
                <a:latin typeface="TeX Gyre Bonum"/>
                <a:cs typeface="TeX Gyre Bonum"/>
              </a:rPr>
              <a:t>Four key dimensions of</a:t>
            </a:r>
            <a:r>
              <a:rPr sz="1800" b="1" i="1" u="sng" spc="15" dirty="0">
                <a:uFill>
                  <a:solidFill>
                    <a:srgbClr val="000000"/>
                  </a:solidFill>
                </a:uFill>
                <a:latin typeface="TeX Gyre Bonum"/>
                <a:cs typeface="TeX Gyre Bonum"/>
              </a:rPr>
              <a:t> </a:t>
            </a:r>
            <a:r>
              <a:rPr sz="1800" b="1" i="1" u="sng" dirty="0">
                <a:uFill>
                  <a:solidFill>
                    <a:srgbClr val="000000"/>
                  </a:solidFill>
                </a:uFill>
                <a:latin typeface="TeX Gyre Bonum"/>
                <a:cs typeface="TeX Gyre Bonum"/>
              </a:rPr>
              <a:t>Privacy:</a:t>
            </a:r>
            <a:endParaRPr sz="1800">
              <a:latin typeface="TeX Gyre Bonum"/>
              <a:cs typeface="TeX Gyre Bonum"/>
            </a:endParaRPr>
          </a:p>
          <a:p>
            <a:pPr marL="320675" indent="-307975">
              <a:lnSpc>
                <a:spcPct val="100000"/>
              </a:lnSpc>
              <a:buFont typeface="Bookman Uralic"/>
              <a:buAutoNum type="arabicPeriod"/>
              <a:tabLst>
                <a:tab pos="320675" algn="l"/>
              </a:tabLst>
            </a:pPr>
            <a:r>
              <a:rPr sz="1800" spc="-5" dirty="0">
                <a:latin typeface="Bookman Uralic"/>
                <a:cs typeface="Bookman Uralic"/>
              </a:rPr>
              <a:t>Informational/data</a:t>
            </a:r>
            <a:r>
              <a:rPr sz="1800" spc="-10" dirty="0">
                <a:latin typeface="Bookman Uralic"/>
                <a:cs typeface="Bookman Uralic"/>
              </a:rPr>
              <a:t> </a:t>
            </a:r>
            <a:r>
              <a:rPr sz="1800" spc="-5" dirty="0">
                <a:latin typeface="Bookman Uralic"/>
                <a:cs typeface="Bookman Uralic"/>
              </a:rPr>
              <a:t>privacy</a:t>
            </a:r>
            <a:endParaRPr sz="1800">
              <a:latin typeface="Bookman Uralic"/>
              <a:cs typeface="Bookman Uralic"/>
            </a:endParaRPr>
          </a:p>
          <a:p>
            <a:pPr marL="320675" indent="-307975">
              <a:lnSpc>
                <a:spcPct val="100000"/>
              </a:lnSpc>
              <a:buFont typeface="Bookman Uralic"/>
              <a:buAutoNum type="arabicPeriod"/>
              <a:tabLst>
                <a:tab pos="320675" algn="l"/>
              </a:tabLst>
            </a:pPr>
            <a:r>
              <a:rPr sz="1800" spc="-5" dirty="0">
                <a:latin typeface="Bookman Uralic"/>
                <a:cs typeface="Bookman Uralic"/>
              </a:rPr>
              <a:t>Personal</a:t>
            </a:r>
            <a:r>
              <a:rPr sz="1800" spc="-10" dirty="0">
                <a:latin typeface="Bookman Uralic"/>
                <a:cs typeface="Bookman Uralic"/>
              </a:rPr>
              <a:t> </a:t>
            </a:r>
            <a:r>
              <a:rPr sz="1800" spc="-5" dirty="0">
                <a:latin typeface="Bookman Uralic"/>
                <a:cs typeface="Bookman Uralic"/>
              </a:rPr>
              <a:t>privacy</a:t>
            </a:r>
            <a:endParaRPr sz="1800">
              <a:latin typeface="Bookman Uralic"/>
              <a:cs typeface="Bookman Uralic"/>
            </a:endParaRPr>
          </a:p>
          <a:p>
            <a:pPr marL="320675" indent="-307975">
              <a:lnSpc>
                <a:spcPct val="100000"/>
              </a:lnSpc>
              <a:buFont typeface="Bookman Uralic"/>
              <a:buAutoNum type="arabicPeriod"/>
              <a:tabLst>
                <a:tab pos="320675" algn="l"/>
              </a:tabLst>
            </a:pPr>
            <a:r>
              <a:rPr sz="1800" spc="-5" dirty="0">
                <a:latin typeface="Bookman Uralic"/>
                <a:cs typeface="Bookman Uralic"/>
              </a:rPr>
              <a:t>Communication privacy</a:t>
            </a:r>
            <a:endParaRPr sz="1800">
              <a:latin typeface="Bookman Uralic"/>
              <a:cs typeface="Bookman Uralic"/>
            </a:endParaRPr>
          </a:p>
          <a:p>
            <a:pPr marL="320675" indent="-307975">
              <a:lnSpc>
                <a:spcPct val="100000"/>
              </a:lnSpc>
              <a:buFont typeface="Bookman Uralic"/>
              <a:buAutoNum type="arabicPeriod"/>
              <a:tabLst>
                <a:tab pos="320675" algn="l"/>
              </a:tabLst>
            </a:pPr>
            <a:r>
              <a:rPr sz="1800" spc="-5" dirty="0">
                <a:latin typeface="Bookman Uralic"/>
                <a:cs typeface="Bookman Uralic"/>
              </a:rPr>
              <a:t>Territorial</a:t>
            </a:r>
            <a:r>
              <a:rPr sz="1800" spc="-10" dirty="0">
                <a:latin typeface="Bookman Uralic"/>
                <a:cs typeface="Bookman Uralic"/>
              </a:rPr>
              <a:t> </a:t>
            </a:r>
            <a:r>
              <a:rPr sz="1800" spc="-5" dirty="0">
                <a:latin typeface="Bookman Uralic"/>
                <a:cs typeface="Bookman Uralic"/>
              </a:rPr>
              <a:t>privacy</a:t>
            </a:r>
            <a:endParaRPr sz="1800">
              <a:latin typeface="Bookman Uralic"/>
              <a:cs typeface="Bookman Uralic"/>
            </a:endParaRPr>
          </a:p>
          <a:p>
            <a:pPr>
              <a:lnSpc>
                <a:spcPct val="100000"/>
              </a:lnSpc>
            </a:pPr>
            <a:endParaRPr sz="1850">
              <a:latin typeface="Bookman Uralic"/>
              <a:cs typeface="Bookman Uralic"/>
            </a:endParaRPr>
          </a:p>
          <a:p>
            <a:pPr marL="298450" indent="-285750">
              <a:lnSpc>
                <a:spcPts val="2140"/>
              </a:lnSpc>
              <a:buFont typeface="Wingdings"/>
              <a:buChar char=""/>
              <a:tabLst>
                <a:tab pos="298450" algn="l"/>
              </a:tabLst>
            </a:pPr>
            <a:r>
              <a:rPr sz="1800" b="1" i="1" u="sng" dirty="0">
                <a:uFill>
                  <a:solidFill>
                    <a:srgbClr val="000000"/>
                  </a:solidFill>
                </a:uFill>
                <a:latin typeface="TeX Gyre Bonum"/>
                <a:cs typeface="TeX Gyre Bonum"/>
              </a:rPr>
              <a:t>Key challenges from emerging new information threats to</a:t>
            </a:r>
            <a:r>
              <a:rPr sz="1800" b="1" i="1" u="sng" spc="125" dirty="0">
                <a:uFill>
                  <a:solidFill>
                    <a:srgbClr val="000000"/>
                  </a:solidFill>
                </a:uFill>
                <a:latin typeface="TeX Gyre Bonum"/>
                <a:cs typeface="TeX Gyre Bonum"/>
              </a:rPr>
              <a:t> </a:t>
            </a:r>
            <a:r>
              <a:rPr sz="1800" b="1" i="1" u="sng" dirty="0">
                <a:uFill>
                  <a:solidFill>
                    <a:srgbClr val="000000"/>
                  </a:solidFill>
                </a:uFill>
                <a:latin typeface="TeX Gyre Bonum"/>
                <a:cs typeface="TeX Gyre Bonum"/>
              </a:rPr>
              <a:t>organizations:</a:t>
            </a:r>
            <a:endParaRPr sz="1800">
              <a:latin typeface="TeX Gyre Bonum"/>
              <a:cs typeface="TeX Gyre Bonum"/>
            </a:endParaRPr>
          </a:p>
          <a:p>
            <a:pPr marL="12700" marR="6672580">
              <a:lnSpc>
                <a:spcPts val="2160"/>
              </a:lnSpc>
              <a:spcBef>
                <a:spcPts val="50"/>
              </a:spcBef>
            </a:pPr>
            <a:r>
              <a:rPr sz="1800" spc="5" dirty="0">
                <a:latin typeface="Bookman Uralic"/>
                <a:cs typeface="Bookman Uralic"/>
              </a:rPr>
              <a:t>1.Industrial</a:t>
            </a:r>
            <a:r>
              <a:rPr sz="1800" spc="-55" dirty="0">
                <a:latin typeface="Bookman Uralic"/>
                <a:cs typeface="Bookman Uralic"/>
              </a:rPr>
              <a:t> </a:t>
            </a:r>
            <a:r>
              <a:rPr sz="1800" spc="-5" dirty="0">
                <a:latin typeface="Bookman Uralic"/>
                <a:cs typeface="Bookman Uralic"/>
              </a:rPr>
              <a:t>espionage  </a:t>
            </a:r>
            <a:r>
              <a:rPr sz="1800" spc="5" dirty="0">
                <a:latin typeface="Bookman Uralic"/>
                <a:cs typeface="Bookman Uralic"/>
              </a:rPr>
              <a:t>2.IP-based</a:t>
            </a:r>
            <a:r>
              <a:rPr sz="1800" spc="-15" dirty="0">
                <a:latin typeface="Bookman Uralic"/>
                <a:cs typeface="Bookman Uralic"/>
              </a:rPr>
              <a:t> </a:t>
            </a:r>
            <a:r>
              <a:rPr sz="1800" spc="-5" dirty="0">
                <a:latin typeface="Bookman Uralic"/>
                <a:cs typeface="Bookman Uralic"/>
              </a:rPr>
              <a:t>blocking</a:t>
            </a:r>
            <a:endParaRPr sz="1800">
              <a:latin typeface="Bookman Uralic"/>
              <a:cs typeface="Bookman Uralic"/>
            </a:endParaRPr>
          </a:p>
          <a:p>
            <a:pPr marL="300355" indent="-287655">
              <a:lnSpc>
                <a:spcPts val="2090"/>
              </a:lnSpc>
              <a:buAutoNum type="arabicPeriod" startAt="3"/>
              <a:tabLst>
                <a:tab pos="300355" algn="l"/>
              </a:tabLst>
            </a:pPr>
            <a:r>
              <a:rPr sz="1800" spc="-5" dirty="0">
                <a:latin typeface="Bookman Uralic"/>
                <a:cs typeface="Bookman Uralic"/>
              </a:rPr>
              <a:t>IP-based</a:t>
            </a:r>
            <a:r>
              <a:rPr sz="1800" spc="-10" dirty="0">
                <a:latin typeface="Bookman Uralic"/>
                <a:cs typeface="Bookman Uralic"/>
              </a:rPr>
              <a:t> </a:t>
            </a:r>
            <a:r>
              <a:rPr sz="1800" spc="-5" dirty="0">
                <a:latin typeface="Bookman Uralic"/>
                <a:cs typeface="Bookman Uralic"/>
              </a:rPr>
              <a:t>“cloaking”</a:t>
            </a:r>
            <a:endParaRPr sz="1800">
              <a:latin typeface="Bookman Uralic"/>
              <a:cs typeface="Bookman Uralic"/>
            </a:endParaRPr>
          </a:p>
          <a:p>
            <a:pPr marL="305435" indent="-292735">
              <a:lnSpc>
                <a:spcPts val="2140"/>
              </a:lnSpc>
              <a:spcBef>
                <a:spcPts val="40"/>
              </a:spcBef>
              <a:buAutoNum type="arabicPeriod" startAt="3"/>
              <a:tabLst>
                <a:tab pos="305435" algn="l"/>
              </a:tabLst>
            </a:pPr>
            <a:r>
              <a:rPr sz="1800" spc="-5" dirty="0">
                <a:latin typeface="Bookman Uralic"/>
                <a:cs typeface="Bookman Uralic"/>
              </a:rPr>
              <a:t>Cyberterrorism</a:t>
            </a:r>
            <a:endParaRPr sz="1800">
              <a:latin typeface="Bookman Uralic"/>
              <a:cs typeface="Bookman Uralic"/>
            </a:endParaRPr>
          </a:p>
          <a:p>
            <a:pPr marL="300355" indent="-287655">
              <a:lnSpc>
                <a:spcPts val="2140"/>
              </a:lnSpc>
              <a:buAutoNum type="arabicPeriod" startAt="3"/>
              <a:tabLst>
                <a:tab pos="300355" algn="l"/>
              </a:tabLst>
            </a:pPr>
            <a:r>
              <a:rPr sz="1800" spc="-5" dirty="0">
                <a:latin typeface="Bookman Uralic"/>
                <a:cs typeface="Bookman Uralic"/>
              </a:rPr>
              <a:t>Confidential information</a:t>
            </a:r>
            <a:r>
              <a:rPr sz="1800" dirty="0">
                <a:latin typeface="Bookman Uralic"/>
                <a:cs typeface="Bookman Uralic"/>
              </a:rPr>
              <a:t> </a:t>
            </a:r>
            <a:r>
              <a:rPr sz="1800" spc="-5" dirty="0">
                <a:latin typeface="Bookman Uralic"/>
                <a:cs typeface="Bookman Uralic"/>
              </a:rPr>
              <a:t>leakage</a:t>
            </a:r>
            <a:endParaRPr sz="1800">
              <a:latin typeface="Bookman Uralic"/>
              <a:cs typeface="Bookman Uralic"/>
            </a:endParaRPr>
          </a:p>
          <a:p>
            <a:pPr>
              <a:lnSpc>
                <a:spcPct val="100000"/>
              </a:lnSpc>
              <a:spcBef>
                <a:spcPts val="35"/>
              </a:spcBef>
            </a:pPr>
            <a:endParaRPr sz="1650">
              <a:latin typeface="Bookman Uralic"/>
              <a:cs typeface="Bookman Uralic"/>
            </a:endParaRPr>
          </a:p>
          <a:p>
            <a:pPr marL="298450" indent="-285750">
              <a:lnSpc>
                <a:spcPts val="2140"/>
              </a:lnSpc>
              <a:buFont typeface="Wingdings"/>
              <a:buChar char=""/>
              <a:tabLst>
                <a:tab pos="298450" algn="l"/>
              </a:tabLst>
            </a:pPr>
            <a:r>
              <a:rPr sz="1800" b="1" dirty="0">
                <a:latin typeface="Bookman Uralic"/>
                <a:cs typeface="Bookman Uralic"/>
              </a:rPr>
              <a:t>The consequences of cybercrimes and their associated</a:t>
            </a:r>
            <a:r>
              <a:rPr sz="1800" b="1" spc="55" dirty="0">
                <a:latin typeface="Bookman Uralic"/>
                <a:cs typeface="Bookman Uralic"/>
              </a:rPr>
              <a:t> </a:t>
            </a:r>
            <a:r>
              <a:rPr sz="1800" b="1" dirty="0">
                <a:latin typeface="Bookman Uralic"/>
                <a:cs typeface="Bookman Uralic"/>
              </a:rPr>
              <a:t>costs:</a:t>
            </a:r>
            <a:endParaRPr sz="1800">
              <a:latin typeface="Bookman Uralic"/>
              <a:cs typeface="Bookman Uralic"/>
            </a:endParaRPr>
          </a:p>
          <a:p>
            <a:pPr marL="300355" indent="-287655">
              <a:lnSpc>
                <a:spcPts val="2140"/>
              </a:lnSpc>
              <a:buAutoNum type="arabicPeriod"/>
              <a:tabLst>
                <a:tab pos="300355" algn="l"/>
              </a:tabLst>
            </a:pPr>
            <a:r>
              <a:rPr sz="1800" spc="-5" dirty="0">
                <a:latin typeface="Bookman Uralic"/>
                <a:cs typeface="Bookman Uralic"/>
              </a:rPr>
              <a:t>Information loss/data theft (highest </a:t>
            </a:r>
            <a:r>
              <a:rPr sz="1800" dirty="0">
                <a:latin typeface="Bookman Uralic"/>
                <a:cs typeface="Bookman Uralic"/>
              </a:rPr>
              <a:t>–</a:t>
            </a:r>
            <a:r>
              <a:rPr sz="1800" spc="10" dirty="0">
                <a:latin typeface="Bookman Uralic"/>
                <a:cs typeface="Bookman Uralic"/>
              </a:rPr>
              <a:t> </a:t>
            </a:r>
            <a:r>
              <a:rPr sz="1800" spc="-5" dirty="0">
                <a:latin typeface="Bookman Uralic"/>
                <a:cs typeface="Bookman Uralic"/>
              </a:rPr>
              <a:t>42%).</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Business disruption (22%).</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Damages to equipment, plant </a:t>
            </a:r>
            <a:r>
              <a:rPr sz="1800" dirty="0">
                <a:latin typeface="Bookman Uralic"/>
                <a:cs typeface="Bookman Uralic"/>
              </a:rPr>
              <a:t>and </a:t>
            </a:r>
            <a:r>
              <a:rPr sz="1800" spc="-5" dirty="0">
                <a:latin typeface="Bookman Uralic"/>
                <a:cs typeface="Bookman Uralic"/>
              </a:rPr>
              <a:t>property</a:t>
            </a:r>
            <a:r>
              <a:rPr sz="1800" dirty="0">
                <a:latin typeface="Bookman Uralic"/>
                <a:cs typeface="Bookman Uralic"/>
              </a:rPr>
              <a:t> </a:t>
            </a:r>
            <a:r>
              <a:rPr sz="1800" spc="-5" dirty="0">
                <a:latin typeface="Bookman Uralic"/>
                <a:cs typeface="Bookman Uralic"/>
              </a:rPr>
              <a:t>(13%).</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Loss of revenue </a:t>
            </a:r>
            <a:r>
              <a:rPr sz="1800" dirty="0">
                <a:latin typeface="Bookman Uralic"/>
                <a:cs typeface="Bookman Uralic"/>
              </a:rPr>
              <a:t>and </a:t>
            </a:r>
            <a:r>
              <a:rPr sz="1800" spc="-5" dirty="0">
                <a:latin typeface="Bookman Uralic"/>
                <a:cs typeface="Bookman Uralic"/>
              </a:rPr>
              <a:t>brand tarnishing</a:t>
            </a:r>
            <a:r>
              <a:rPr sz="1800" spc="-10" dirty="0">
                <a:latin typeface="Bookman Uralic"/>
                <a:cs typeface="Bookman Uralic"/>
              </a:rPr>
              <a:t> </a:t>
            </a:r>
            <a:r>
              <a:rPr sz="1800" spc="-5" dirty="0">
                <a:latin typeface="Bookman Uralic"/>
                <a:cs typeface="Bookman Uralic"/>
              </a:rPr>
              <a:t>(13%).</a:t>
            </a:r>
            <a:endParaRPr sz="1800">
              <a:latin typeface="Bookman Uralic"/>
              <a:cs typeface="Bookman Uralic"/>
            </a:endParaRPr>
          </a:p>
          <a:p>
            <a:pPr marL="300355" indent="-287655">
              <a:lnSpc>
                <a:spcPct val="100000"/>
              </a:lnSpc>
              <a:buAutoNum type="arabicPeriod"/>
              <a:tabLst>
                <a:tab pos="300355" algn="l"/>
              </a:tabLst>
            </a:pPr>
            <a:r>
              <a:rPr sz="1800" spc="-5" dirty="0">
                <a:latin typeface="Bookman Uralic"/>
                <a:cs typeface="Bookman Uralic"/>
              </a:rPr>
              <a:t>Other costs</a:t>
            </a:r>
            <a:r>
              <a:rPr sz="1800" spc="-10" dirty="0">
                <a:latin typeface="Bookman Uralic"/>
                <a:cs typeface="Bookman Uralic"/>
              </a:rPr>
              <a:t> </a:t>
            </a:r>
            <a:r>
              <a:rPr sz="1800" spc="-5" dirty="0">
                <a:latin typeface="Bookman Uralic"/>
                <a:cs typeface="Bookman Uralic"/>
              </a:rPr>
              <a:t>(10%).</a:t>
            </a:r>
            <a:endParaRPr sz="18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499745" y="961389"/>
              <a:ext cx="165100" cy="165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74064" y="970914"/>
              <a:ext cx="76834" cy="15557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68679" y="977264"/>
              <a:ext cx="245109" cy="1517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130300" y="1012825"/>
              <a:ext cx="229232" cy="11620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379220" y="962659"/>
              <a:ext cx="281305" cy="16636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675854" y="1012825"/>
              <a:ext cx="117385" cy="116204"/>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806575" y="977264"/>
              <a:ext cx="93344" cy="15176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915794" y="964564"/>
              <a:ext cx="68580" cy="161925"/>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1998347" y="1012825"/>
              <a:ext cx="124455" cy="116204"/>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2142489" y="1012825"/>
              <a:ext cx="139065" cy="113664"/>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2306319" y="1012825"/>
              <a:ext cx="41910" cy="116204"/>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18" name="object 18"/>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1066" cy="77207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rPr>
              <a:t>UNIT-</a:t>
            </a:r>
            <a:r>
              <a:rPr sz="2800" spc="-5" dirty="0">
                <a:solidFill>
                  <a:srgbClr val="FFFFFF"/>
                </a:solidFill>
              </a:rPr>
              <a:t>4</a:t>
            </a:r>
            <a:endParaRPr sz="2800"/>
          </a:p>
        </p:txBody>
      </p:sp>
      <p:sp>
        <p:nvSpPr>
          <p:cNvPr id="4" name="object 4"/>
          <p:cNvSpPr txBox="1"/>
          <p:nvPr/>
        </p:nvSpPr>
        <p:spPr>
          <a:xfrm>
            <a:off x="6905625" y="23494"/>
            <a:ext cx="52489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73406"/>
                </a:solidFill>
                <a:latin typeface="Bookman Uralic"/>
                <a:cs typeface="Bookman Uralic"/>
              </a:rPr>
              <a:t>Cyber Security </a:t>
            </a:r>
            <a:r>
              <a:rPr sz="1800" b="1" spc="-5" dirty="0">
                <a:solidFill>
                  <a:srgbClr val="C73406"/>
                </a:solidFill>
                <a:latin typeface="Bookman Uralic"/>
                <a:cs typeface="Bookman Uralic"/>
              </a:rPr>
              <a:t>- </a:t>
            </a:r>
            <a:r>
              <a:rPr sz="1800" b="1" dirty="0">
                <a:solidFill>
                  <a:srgbClr val="C73406"/>
                </a:solidFill>
                <a:latin typeface="Bookman Uralic"/>
                <a:cs typeface="Bookman Uralic"/>
              </a:rPr>
              <a:t>Organizational</a:t>
            </a:r>
            <a:r>
              <a:rPr sz="1800" b="1" spc="70" dirty="0">
                <a:solidFill>
                  <a:srgbClr val="C73406"/>
                </a:solidFill>
                <a:latin typeface="Bookman Uralic"/>
                <a:cs typeface="Bookman Uralic"/>
              </a:rPr>
              <a:t> </a:t>
            </a:r>
            <a:r>
              <a:rPr sz="1800" b="1" dirty="0">
                <a:solidFill>
                  <a:srgbClr val="C73406"/>
                </a:solidFill>
                <a:latin typeface="Bookman Uralic"/>
                <a:cs typeface="Bookman Uralic"/>
              </a:rPr>
              <a:t>implication</a:t>
            </a:r>
            <a:endParaRPr sz="1800">
              <a:latin typeface="Bookman Uralic"/>
              <a:cs typeface="Bookman Uralic"/>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801827" y="912215"/>
              <a:ext cx="165099" cy="1651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33297" y="913485"/>
              <a:ext cx="950595" cy="16637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173516" y="928090"/>
              <a:ext cx="606247" cy="15176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70694" y="915390"/>
              <a:ext cx="956273" cy="16446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842207" y="963650"/>
              <a:ext cx="115570" cy="11620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977462" y="913485"/>
              <a:ext cx="130810" cy="16637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4193997" y="915390"/>
              <a:ext cx="363855" cy="164465"/>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4573727" y="913485"/>
              <a:ext cx="139064" cy="163829"/>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4806174" y="963650"/>
              <a:ext cx="121248" cy="11620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5018951" y="913485"/>
              <a:ext cx="961300" cy="215900"/>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5996762" y="963650"/>
              <a:ext cx="209550" cy="113664"/>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6223457" y="963650"/>
              <a:ext cx="115570" cy="11620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6435547" y="915390"/>
              <a:ext cx="68579" cy="16192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6520002" y="963650"/>
              <a:ext cx="139065" cy="113664"/>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6674396" y="963650"/>
              <a:ext cx="117385" cy="116205"/>
            </a:xfrm>
            <a:prstGeom prst="rect">
              <a:avLst/>
            </a:prstGeom>
            <a:blipFill>
              <a:blip r:embed="rId17" cstate="print"/>
              <a:stretch>
                <a:fillRect/>
              </a:stretch>
            </a:blipFill>
          </p:spPr>
          <p:txBody>
            <a:bodyPr wrap="square" lIns="0" tIns="0" rIns="0" bIns="0" rtlCol="0"/>
            <a:lstStyle/>
            <a:p>
              <a:endParaRPr/>
            </a:p>
          </p:txBody>
        </p:sp>
        <p:sp>
          <p:nvSpPr>
            <p:cNvPr id="21" name="object 21"/>
            <p:cNvSpPr/>
            <p:nvPr/>
          </p:nvSpPr>
          <p:spPr>
            <a:xfrm>
              <a:off x="6808292" y="915390"/>
              <a:ext cx="68579" cy="161925"/>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6892747" y="913485"/>
              <a:ext cx="130809" cy="166370"/>
            </a:xfrm>
            <a:prstGeom prst="rect">
              <a:avLst/>
            </a:prstGeom>
            <a:blipFill>
              <a:blip r:embed="rId19" cstate="print"/>
              <a:stretch>
                <a:fillRect/>
              </a:stretch>
            </a:blipFill>
          </p:spPr>
          <p:txBody>
            <a:bodyPr wrap="square" lIns="0" tIns="0" rIns="0" bIns="0" rtlCol="0"/>
            <a:lstStyle/>
            <a:p>
              <a:endParaRPr/>
            </a:p>
          </p:txBody>
        </p:sp>
        <p:sp>
          <p:nvSpPr>
            <p:cNvPr id="23" name="object 23"/>
            <p:cNvSpPr/>
            <p:nvPr/>
          </p:nvSpPr>
          <p:spPr>
            <a:xfrm>
              <a:off x="7037527" y="963650"/>
              <a:ext cx="115570" cy="116205"/>
            </a:xfrm>
            <a:prstGeom prst="rect">
              <a:avLst/>
            </a:prstGeom>
            <a:blipFill>
              <a:blip r:embed="rId20" cstate="print"/>
              <a:stretch>
                <a:fillRect/>
              </a:stretch>
            </a:blipFill>
          </p:spPr>
          <p:txBody>
            <a:bodyPr wrap="square" lIns="0" tIns="0" rIns="0" bIns="0" rtlCol="0"/>
            <a:lstStyle/>
            <a:p>
              <a:endParaRPr/>
            </a:p>
          </p:txBody>
        </p:sp>
        <p:sp>
          <p:nvSpPr>
            <p:cNvPr id="24" name="object 24"/>
            <p:cNvSpPr/>
            <p:nvPr/>
          </p:nvSpPr>
          <p:spPr>
            <a:xfrm>
              <a:off x="7172782" y="963650"/>
              <a:ext cx="139065" cy="113664"/>
            </a:xfrm>
            <a:prstGeom prst="rect">
              <a:avLst/>
            </a:prstGeom>
            <a:blipFill>
              <a:blip r:embed="rId21" cstate="print"/>
              <a:stretch>
                <a:fillRect/>
              </a:stretch>
            </a:blipFill>
          </p:spPr>
          <p:txBody>
            <a:bodyPr wrap="square" lIns="0" tIns="0" rIns="0" bIns="0" rtlCol="0"/>
            <a:lstStyle/>
            <a:p>
              <a:endParaRPr/>
            </a:p>
          </p:txBody>
        </p:sp>
        <p:sp>
          <p:nvSpPr>
            <p:cNvPr id="25" name="object 25"/>
            <p:cNvSpPr/>
            <p:nvPr/>
          </p:nvSpPr>
          <p:spPr>
            <a:xfrm>
              <a:off x="7327176" y="963650"/>
              <a:ext cx="117385" cy="116205"/>
            </a:xfrm>
            <a:prstGeom prst="rect">
              <a:avLst/>
            </a:prstGeom>
            <a:blipFill>
              <a:blip r:embed="rId22" cstate="print"/>
              <a:stretch>
                <a:fillRect/>
              </a:stretch>
            </a:blipFill>
          </p:spPr>
          <p:txBody>
            <a:bodyPr wrap="square" lIns="0" tIns="0" rIns="0" bIns="0" rtlCol="0"/>
            <a:lstStyle/>
            <a:p>
              <a:endParaRPr/>
            </a:p>
          </p:txBody>
        </p:sp>
        <p:sp>
          <p:nvSpPr>
            <p:cNvPr id="26" name="object 26"/>
            <p:cNvSpPr/>
            <p:nvPr/>
          </p:nvSpPr>
          <p:spPr>
            <a:xfrm>
              <a:off x="7460436" y="963650"/>
              <a:ext cx="115569" cy="116205"/>
            </a:xfrm>
            <a:prstGeom prst="rect">
              <a:avLst/>
            </a:prstGeom>
            <a:blipFill>
              <a:blip r:embed="rId23" cstate="print"/>
              <a:stretch>
                <a:fillRect/>
              </a:stretch>
            </a:blipFill>
          </p:spPr>
          <p:txBody>
            <a:bodyPr wrap="square" lIns="0" tIns="0" rIns="0" bIns="0" rtlCol="0"/>
            <a:lstStyle/>
            <a:p>
              <a:endParaRPr/>
            </a:p>
          </p:txBody>
        </p:sp>
        <p:sp>
          <p:nvSpPr>
            <p:cNvPr id="27" name="object 27"/>
            <p:cNvSpPr/>
            <p:nvPr/>
          </p:nvSpPr>
          <p:spPr>
            <a:xfrm>
              <a:off x="7603311" y="963650"/>
              <a:ext cx="41909" cy="116205"/>
            </a:xfrm>
            <a:prstGeom prst="rect">
              <a:avLst/>
            </a:prstGeom>
            <a:blipFill>
              <a:blip r:embed="rId24" cstate="print"/>
              <a:stretch>
                <a:fillRect/>
              </a:stretch>
            </a:blipFill>
          </p:spPr>
          <p:txBody>
            <a:bodyPr wrap="square" lIns="0" tIns="0" rIns="0" bIns="0" rtlCol="0"/>
            <a:lstStyle/>
            <a:p>
              <a:endParaRPr/>
            </a:p>
          </p:txBody>
        </p:sp>
        <p:sp>
          <p:nvSpPr>
            <p:cNvPr id="28" name="object 28"/>
            <p:cNvSpPr/>
            <p:nvPr/>
          </p:nvSpPr>
          <p:spPr>
            <a:xfrm>
              <a:off x="2078735" y="1324356"/>
              <a:ext cx="6443471" cy="4622292"/>
            </a:xfrm>
            <a:prstGeom prst="rect">
              <a:avLst/>
            </a:prstGeom>
            <a:blipFill>
              <a:blip r:embed="rId25" cstate="print"/>
              <a:stretch>
                <a:fillRect/>
              </a:stretch>
            </a:blipFill>
          </p:spPr>
          <p:txBody>
            <a:bodyPr wrap="square" lIns="0" tIns="0" rIns="0" bIns="0" rtlCol="0"/>
            <a:lstStyle/>
            <a:p>
              <a:endParaRPr/>
            </a:p>
          </p:txBody>
        </p:sp>
        <p:sp>
          <p:nvSpPr>
            <p:cNvPr id="29" name="object 2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30" name="object 30"/>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sp>
        <p:nvSpPr>
          <p:cNvPr id="4" name="object 4"/>
          <p:cNvSpPr txBox="1"/>
          <p:nvPr/>
        </p:nvSpPr>
        <p:spPr>
          <a:xfrm>
            <a:off x="440055" y="1119504"/>
            <a:ext cx="9392285" cy="249745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5" dirty="0">
                <a:latin typeface="Bookman Uralic"/>
                <a:cs typeface="Bookman Uralic"/>
              </a:rPr>
              <a:t>Software piracy is </a:t>
            </a:r>
            <a:r>
              <a:rPr sz="1800" dirty="0">
                <a:latin typeface="Bookman Uralic"/>
                <a:cs typeface="Bookman Uralic"/>
              </a:rPr>
              <a:t>an </a:t>
            </a:r>
            <a:r>
              <a:rPr sz="1800" spc="-5" dirty="0">
                <a:latin typeface="Bookman Uralic"/>
                <a:cs typeface="Bookman Uralic"/>
              </a:rPr>
              <a:t>IPR violation</a:t>
            </a:r>
            <a:r>
              <a:rPr sz="1800" dirty="0">
                <a:latin typeface="Bookman Uralic"/>
                <a:cs typeface="Bookman Uralic"/>
              </a:rPr>
              <a:t> </a:t>
            </a:r>
            <a:r>
              <a:rPr sz="1800" spc="-5" dirty="0">
                <a:latin typeface="Bookman Uralic"/>
                <a:cs typeface="Bookman Uralic"/>
              </a:rPr>
              <a:t>crime.</a:t>
            </a:r>
            <a:endParaRPr sz="1800">
              <a:latin typeface="Bookman Uralic"/>
              <a:cs typeface="Bookman Uralic"/>
            </a:endParaRPr>
          </a:p>
          <a:p>
            <a:pPr marL="298450" marR="461645" indent="-285750">
              <a:lnSpc>
                <a:spcPct val="100000"/>
              </a:lnSpc>
              <a:buFont typeface="Wingdings"/>
              <a:buChar char=""/>
              <a:tabLst>
                <a:tab pos="298450" algn="l"/>
              </a:tabLst>
            </a:pPr>
            <a:r>
              <a:rPr sz="1800" spc="-5" dirty="0">
                <a:latin typeface="Bookman Uralic"/>
                <a:cs typeface="Bookman Uralic"/>
              </a:rPr>
              <a:t>Use of pirated software increases serious threats </a:t>
            </a:r>
            <a:r>
              <a:rPr sz="1800" dirty="0">
                <a:latin typeface="Bookman Uralic"/>
                <a:cs typeface="Bookman Uralic"/>
              </a:rPr>
              <a:t>and </a:t>
            </a:r>
            <a:r>
              <a:rPr sz="1800" spc="-5" dirty="0">
                <a:latin typeface="Bookman Uralic"/>
                <a:cs typeface="Bookman Uralic"/>
              </a:rPr>
              <a:t>risks of cybercrime </a:t>
            </a:r>
            <a:r>
              <a:rPr sz="1800" dirty="0">
                <a:latin typeface="Bookman Uralic"/>
                <a:cs typeface="Bookman Uralic"/>
              </a:rPr>
              <a:t>and  </a:t>
            </a:r>
            <a:r>
              <a:rPr sz="1800" spc="-5" dirty="0">
                <a:latin typeface="Bookman Uralic"/>
                <a:cs typeface="Bookman Uralic"/>
              </a:rPr>
              <a:t>computer security. Violation of copyright laws (pirated</a:t>
            </a:r>
            <a:r>
              <a:rPr sz="1800" spc="25" dirty="0">
                <a:latin typeface="Bookman Uralic"/>
                <a:cs typeface="Bookman Uralic"/>
              </a:rPr>
              <a:t> </a:t>
            </a:r>
            <a:r>
              <a:rPr sz="1800" spc="-5" dirty="0">
                <a:latin typeface="Bookman Uralic"/>
                <a:cs typeface="Bookman Uralic"/>
              </a:rPr>
              <a:t>software).</a:t>
            </a:r>
            <a:endParaRPr sz="1800">
              <a:latin typeface="Bookman Uralic"/>
              <a:cs typeface="Bookman Uralic"/>
            </a:endParaRPr>
          </a:p>
          <a:p>
            <a:pPr marL="298450" indent="-285750">
              <a:lnSpc>
                <a:spcPct val="100000"/>
              </a:lnSpc>
              <a:buFont typeface="Wingdings"/>
              <a:buChar char=""/>
              <a:tabLst>
                <a:tab pos="298450" algn="l"/>
              </a:tabLst>
            </a:pPr>
            <a:r>
              <a:rPr sz="1800" i="1" spc="-5" dirty="0">
                <a:latin typeface="Bookman Uralic"/>
                <a:cs typeface="Bookman Uralic"/>
              </a:rPr>
              <a:t>Knowing use </a:t>
            </a:r>
            <a:r>
              <a:rPr sz="1800" spc="-5" dirty="0">
                <a:latin typeface="Bookman Uralic"/>
                <a:cs typeface="Bookman Uralic"/>
              </a:rPr>
              <a:t>is also </a:t>
            </a:r>
            <a:r>
              <a:rPr sz="1800" dirty="0">
                <a:latin typeface="Bookman Uralic"/>
                <a:cs typeface="Bookman Uralic"/>
              </a:rPr>
              <a:t>a </a:t>
            </a:r>
            <a:r>
              <a:rPr sz="1800" spc="-5" dirty="0">
                <a:latin typeface="Bookman Uralic"/>
                <a:cs typeface="Bookman Uralic"/>
              </a:rPr>
              <a:t>criminal offense under </a:t>
            </a:r>
            <a:r>
              <a:rPr sz="1800" dirty="0">
                <a:latin typeface="Bookman Uralic"/>
                <a:cs typeface="Bookman Uralic"/>
              </a:rPr>
              <a:t>the</a:t>
            </a:r>
            <a:r>
              <a:rPr sz="1800" spc="35" dirty="0">
                <a:latin typeface="Bookman Uralic"/>
                <a:cs typeface="Bookman Uralic"/>
              </a:rPr>
              <a:t> </a:t>
            </a:r>
            <a:r>
              <a:rPr sz="1800" spc="-5" dirty="0">
                <a:latin typeface="Bookman Uralic"/>
                <a:cs typeface="Bookman Uralic"/>
              </a:rPr>
              <a:t>Act.</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Use of unlicensed software (pirated software) should be</a:t>
            </a:r>
            <a:r>
              <a:rPr sz="1800" spc="15" dirty="0">
                <a:latin typeface="Bookman Uralic"/>
                <a:cs typeface="Bookman Uralic"/>
              </a:rPr>
              <a:t> </a:t>
            </a:r>
            <a:r>
              <a:rPr sz="1800" spc="-5" dirty="0">
                <a:latin typeface="Bookman Uralic"/>
                <a:cs typeface="Bookman Uralic"/>
              </a:rPr>
              <a:t>discouraged.</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Vulnerability of nongenuine computer software.</a:t>
            </a:r>
            <a:endParaRPr sz="1800">
              <a:latin typeface="Bookman Uralic"/>
              <a:cs typeface="Bookman Uralic"/>
            </a:endParaRPr>
          </a:p>
          <a:p>
            <a:pPr marL="298450" marR="5080" indent="-285750" algn="just">
              <a:lnSpc>
                <a:spcPct val="100000"/>
              </a:lnSpc>
              <a:spcBef>
                <a:spcPts val="25"/>
              </a:spcBef>
              <a:buFont typeface="Wingdings"/>
              <a:buChar char=""/>
              <a:tabLst>
                <a:tab pos="298450" algn="l"/>
              </a:tabLst>
            </a:pPr>
            <a:r>
              <a:rPr sz="1800" spc="-5" dirty="0">
                <a:latin typeface="Arial"/>
                <a:cs typeface="Arial"/>
              </a:rPr>
              <a:t>Organizations should track software licenses to ensure that only genuine copies are used  and that the number of installations </a:t>
            </a:r>
            <a:r>
              <a:rPr sz="1800" dirty="0">
                <a:latin typeface="Arial"/>
                <a:cs typeface="Arial"/>
              </a:rPr>
              <a:t>is </a:t>
            </a:r>
            <a:r>
              <a:rPr sz="1800" spc="-5" dirty="0">
                <a:latin typeface="Arial"/>
                <a:cs typeface="Arial"/>
              </a:rPr>
              <a:t>not more than the allowed number by establishing </a:t>
            </a:r>
            <a:r>
              <a:rPr sz="1800" dirty="0">
                <a:latin typeface="Arial"/>
                <a:cs typeface="Arial"/>
              </a:rPr>
              <a:t>a  </a:t>
            </a:r>
            <a:r>
              <a:rPr sz="1800" spc="-5" dirty="0">
                <a:latin typeface="Arial"/>
                <a:cs typeface="Arial"/>
              </a:rPr>
              <a:t>software license tracker tool.</a:t>
            </a:r>
            <a:endParaRPr sz="1800">
              <a:latin typeface="Arial"/>
              <a:cs typeface="Arial"/>
            </a:endParaRPr>
          </a:p>
        </p:txBody>
      </p:sp>
      <p:grpSp>
        <p:nvGrpSpPr>
          <p:cNvPr id="5" name="object 5"/>
          <p:cNvGrpSpPr/>
          <p:nvPr/>
        </p:nvGrpSpPr>
        <p:grpSpPr>
          <a:xfrm>
            <a:off x="761" y="761"/>
            <a:ext cx="12190730" cy="6856730"/>
            <a:chOff x="761" y="761"/>
            <a:chExt cx="12190730" cy="6856730"/>
          </a:xfrm>
        </p:grpSpPr>
        <p:sp>
          <p:nvSpPr>
            <p:cNvPr id="6" name="object 6"/>
            <p:cNvSpPr/>
            <p:nvPr/>
          </p:nvSpPr>
          <p:spPr>
            <a:xfrm>
              <a:off x="471805" y="925829"/>
              <a:ext cx="165100" cy="165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46140" y="927100"/>
              <a:ext cx="1746234" cy="21462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581275" y="927100"/>
              <a:ext cx="1489628" cy="21336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163062" y="977264"/>
              <a:ext cx="124455" cy="11620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4305934" y="927100"/>
              <a:ext cx="100180" cy="16382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470400" y="927100"/>
              <a:ext cx="1026795" cy="166370"/>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593715" y="929004"/>
              <a:ext cx="739775" cy="213995"/>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3931920" y="3447288"/>
              <a:ext cx="5338572" cy="2881883"/>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sp>
        <p:nvSpPr>
          <p:cNvPr id="15" name="object 15"/>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3908425" cy="215900"/>
            <a:chOff x="110489" y="786130"/>
            <a:chExt cx="3908425" cy="21590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8460" y="787400"/>
              <a:ext cx="476250" cy="1663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7420" y="802005"/>
              <a:ext cx="93345" cy="15176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56639" y="787400"/>
              <a:ext cx="139065" cy="16382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213484" y="837565"/>
              <a:ext cx="220345" cy="1162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50376" y="802005"/>
              <a:ext cx="345956" cy="15176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889125" y="787400"/>
              <a:ext cx="211452" cy="16637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119629" y="837565"/>
              <a:ext cx="952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301890" y="793115"/>
              <a:ext cx="166989" cy="16065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487294" y="830580"/>
              <a:ext cx="358140" cy="17145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860675" y="837565"/>
              <a:ext cx="139064" cy="113664"/>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015614" y="789305"/>
              <a:ext cx="435610" cy="16446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467099" y="789305"/>
              <a:ext cx="68579" cy="16192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549652" y="837565"/>
              <a:ext cx="124455"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693794" y="837565"/>
              <a:ext cx="259633" cy="11620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977005" y="837565"/>
              <a:ext cx="41910" cy="116205"/>
            </a:xfrm>
            <a:prstGeom prst="rect">
              <a:avLst/>
            </a:prstGeom>
            <a:blipFill>
              <a:blip r:embed="rId17" cstate="print"/>
              <a:stretch>
                <a:fillRect/>
              </a:stretch>
            </a:blipFill>
          </p:spPr>
          <p:txBody>
            <a:bodyPr wrap="square" lIns="0" tIns="0" rIns="0" bIns="0" rtlCol="0"/>
            <a:lstStyle/>
            <a:p>
              <a:endParaRPr/>
            </a:p>
          </p:txBody>
        </p:sp>
      </p:grpSp>
      <p:sp>
        <p:nvSpPr>
          <p:cNvPr id="21" name="object 21"/>
          <p:cNvSpPr txBox="1"/>
          <p:nvPr/>
        </p:nvSpPr>
        <p:spPr>
          <a:xfrm>
            <a:off x="384809" y="1078865"/>
            <a:ext cx="10728325" cy="523240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dirty="0">
                <a:latin typeface="Bookman Uralic"/>
                <a:cs typeface="Bookman Uralic"/>
              </a:rPr>
              <a:t>Overview of Web Threats to</a:t>
            </a:r>
            <a:r>
              <a:rPr sz="1800" b="1" spc="25" dirty="0">
                <a:latin typeface="Bookman Uralic"/>
                <a:cs typeface="Bookman Uralic"/>
              </a:rPr>
              <a:t> </a:t>
            </a:r>
            <a:r>
              <a:rPr sz="1800" b="1" dirty="0">
                <a:latin typeface="Bookman Uralic"/>
                <a:cs typeface="Bookman Uralic"/>
              </a:rPr>
              <a:t>Organizations</a:t>
            </a:r>
            <a:endParaRPr sz="1800">
              <a:latin typeface="Bookman Uralic"/>
              <a:cs typeface="Bookman Uralic"/>
            </a:endParaRPr>
          </a:p>
          <a:p>
            <a:pPr marL="298450" indent="-285750">
              <a:lnSpc>
                <a:spcPts val="2140"/>
              </a:lnSpc>
              <a:buFont typeface="Wingdings"/>
              <a:buChar char=""/>
              <a:tabLst>
                <a:tab pos="298450" algn="l"/>
              </a:tabLst>
            </a:pPr>
            <a:r>
              <a:rPr sz="1800" spc="-5" dirty="0">
                <a:latin typeface="Bookman Uralic"/>
                <a:cs typeface="Bookman Uralic"/>
              </a:rPr>
              <a:t>Large number of companies </a:t>
            </a:r>
            <a:r>
              <a:rPr sz="1800" dirty="0">
                <a:latin typeface="Bookman Uralic"/>
                <a:cs typeface="Bookman Uralic"/>
              </a:rPr>
              <a:t>as </a:t>
            </a:r>
            <a:r>
              <a:rPr sz="1800" spc="-5" dirty="0">
                <a:latin typeface="Bookman Uralic"/>
                <a:cs typeface="Bookman Uralic"/>
              </a:rPr>
              <a:t>well </a:t>
            </a:r>
            <a:r>
              <a:rPr sz="1800" dirty="0">
                <a:latin typeface="Bookman Uralic"/>
                <a:cs typeface="Bookman Uralic"/>
              </a:rPr>
              <a:t>as </a:t>
            </a:r>
            <a:r>
              <a:rPr sz="1800" spc="-5" dirty="0">
                <a:latin typeface="Bookman Uralic"/>
                <a:cs typeface="Bookman Uralic"/>
              </a:rPr>
              <a:t>individuals have </a:t>
            </a:r>
            <a:r>
              <a:rPr sz="1800" dirty="0">
                <a:latin typeface="Bookman Uralic"/>
                <a:cs typeface="Bookman Uralic"/>
              </a:rPr>
              <a:t>a </a:t>
            </a:r>
            <a:r>
              <a:rPr sz="1800" spc="-5" dirty="0">
                <a:latin typeface="Bookman Uralic"/>
                <a:cs typeface="Bookman Uralic"/>
              </a:rPr>
              <a:t>connection to </a:t>
            </a:r>
            <a:r>
              <a:rPr sz="1800" dirty="0">
                <a:latin typeface="Bookman Uralic"/>
                <a:cs typeface="Bookman Uralic"/>
              </a:rPr>
              <a:t>the</a:t>
            </a:r>
            <a:r>
              <a:rPr sz="1800" spc="35" dirty="0">
                <a:latin typeface="Bookman Uralic"/>
                <a:cs typeface="Bookman Uralic"/>
              </a:rPr>
              <a:t> </a:t>
            </a:r>
            <a:r>
              <a:rPr sz="1800" spc="-5" dirty="0">
                <a:latin typeface="Bookman Uralic"/>
                <a:cs typeface="Bookman Uralic"/>
              </a:rPr>
              <a:t>Internet.</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Employees expect to have Internet access </a:t>
            </a:r>
            <a:r>
              <a:rPr sz="1800" dirty="0">
                <a:latin typeface="Bookman Uralic"/>
                <a:cs typeface="Bookman Uralic"/>
              </a:rPr>
              <a:t>at </a:t>
            </a:r>
            <a:r>
              <a:rPr sz="1800" spc="-5" dirty="0">
                <a:latin typeface="Bookman Uralic"/>
                <a:cs typeface="Bookman Uralic"/>
              </a:rPr>
              <a:t>work just like they do </a:t>
            </a:r>
            <a:r>
              <a:rPr sz="1800" dirty="0">
                <a:latin typeface="Bookman Uralic"/>
                <a:cs typeface="Bookman Uralic"/>
              </a:rPr>
              <a:t>at</a:t>
            </a:r>
            <a:r>
              <a:rPr sz="1800" spc="40" dirty="0">
                <a:latin typeface="Bookman Uralic"/>
                <a:cs typeface="Bookman Uralic"/>
              </a:rPr>
              <a:t> </a:t>
            </a:r>
            <a:r>
              <a:rPr sz="1800" spc="-5" dirty="0">
                <a:latin typeface="Bookman Uralic"/>
                <a:cs typeface="Bookman Uralic"/>
              </a:rPr>
              <a:t>home.</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Mobile workforce </a:t>
            </a:r>
            <a:r>
              <a:rPr sz="1800" dirty="0">
                <a:latin typeface="Bookman Uralic"/>
                <a:cs typeface="Bookman Uralic"/>
              </a:rPr>
              <a:t>has </a:t>
            </a:r>
            <a:r>
              <a:rPr sz="1800" spc="-5" dirty="0">
                <a:latin typeface="Bookman Uralic"/>
                <a:cs typeface="Bookman Uralic"/>
              </a:rPr>
              <a:t>various</a:t>
            </a:r>
            <a:r>
              <a:rPr sz="1800" spc="-15" dirty="0">
                <a:latin typeface="Bookman Uralic"/>
                <a:cs typeface="Bookman Uralic"/>
              </a:rPr>
              <a:t> </a:t>
            </a:r>
            <a:r>
              <a:rPr sz="1800" spc="-5" dirty="0">
                <a:latin typeface="Bookman Uralic"/>
                <a:cs typeface="Bookman Uralic"/>
              </a:rPr>
              <a:t>categories.</a:t>
            </a:r>
            <a:endParaRPr sz="1800">
              <a:latin typeface="Bookman Uralic"/>
              <a:cs typeface="Bookman Uralic"/>
            </a:endParaRPr>
          </a:p>
          <a:p>
            <a:pPr marL="297815" marR="5080" indent="-285750">
              <a:lnSpc>
                <a:spcPct val="100000"/>
              </a:lnSpc>
              <a:buFont typeface="Wingdings"/>
              <a:buChar char=""/>
              <a:tabLst>
                <a:tab pos="298450" algn="l"/>
              </a:tabLst>
            </a:pPr>
            <a:r>
              <a:rPr sz="1800" spc="-5" dirty="0">
                <a:latin typeface="Bookman Uralic"/>
                <a:cs typeface="Bookman Uralic"/>
              </a:rPr>
              <a:t>Workforce mobility poses challenges for IT managers whose agenda is to protect </a:t>
            </a:r>
            <a:r>
              <a:rPr sz="1800" dirty="0">
                <a:latin typeface="Bookman Uralic"/>
                <a:cs typeface="Bookman Uralic"/>
              </a:rPr>
              <a:t>the </a:t>
            </a:r>
            <a:r>
              <a:rPr sz="1800" spc="-5" dirty="0">
                <a:latin typeface="Bookman Uralic"/>
                <a:cs typeface="Bookman Uralic"/>
              </a:rPr>
              <a:t>business  </a:t>
            </a:r>
            <a:r>
              <a:rPr sz="1800" dirty="0">
                <a:latin typeface="Bookman Uralic"/>
                <a:cs typeface="Bookman Uralic"/>
              </a:rPr>
              <a:t>and </a:t>
            </a:r>
            <a:r>
              <a:rPr sz="1800" spc="-5" dirty="0">
                <a:latin typeface="Bookman Uralic"/>
                <a:cs typeface="Bookman Uralic"/>
              </a:rPr>
              <a:t>business assets against</a:t>
            </a:r>
            <a:r>
              <a:rPr sz="1800" spc="-10" dirty="0">
                <a:latin typeface="Bookman Uralic"/>
                <a:cs typeface="Bookman Uralic"/>
              </a:rPr>
              <a:t> </a:t>
            </a:r>
            <a:r>
              <a:rPr sz="1800" spc="-5" dirty="0">
                <a:latin typeface="Bookman Uralic"/>
                <a:cs typeface="Bookman Uralic"/>
              </a:rPr>
              <a:t>malware.</a:t>
            </a:r>
            <a:endParaRPr sz="1800">
              <a:latin typeface="Bookman Uralic"/>
              <a:cs typeface="Bookman Uralic"/>
            </a:endParaRPr>
          </a:p>
          <a:p>
            <a:pPr marL="297815" marR="163830" indent="-285750">
              <a:lnSpc>
                <a:spcPct val="100000"/>
              </a:lnSpc>
              <a:buFont typeface="Wingdings"/>
              <a:buChar char=""/>
              <a:tabLst>
                <a:tab pos="298450" algn="l"/>
              </a:tabLst>
            </a:pPr>
            <a:r>
              <a:rPr sz="1800" spc="-5" dirty="0">
                <a:latin typeface="Bookman Uralic"/>
                <a:cs typeface="Bookman Uralic"/>
              </a:rPr>
              <a:t>Protection of information assets is important; especially protection of removable/detachable  media.</a:t>
            </a:r>
            <a:endParaRPr sz="1800">
              <a:latin typeface="Bookman Uralic"/>
              <a:cs typeface="Bookman Uralic"/>
            </a:endParaRPr>
          </a:p>
          <a:p>
            <a:pPr>
              <a:lnSpc>
                <a:spcPct val="100000"/>
              </a:lnSpc>
              <a:spcBef>
                <a:spcPts val="40"/>
              </a:spcBef>
            </a:pPr>
            <a:endParaRPr sz="1850">
              <a:latin typeface="Bookman Uralic"/>
              <a:cs typeface="Bookman Uralic"/>
            </a:endParaRPr>
          </a:p>
          <a:p>
            <a:pPr marL="298450" indent="-285750">
              <a:lnSpc>
                <a:spcPts val="2140"/>
              </a:lnSpc>
              <a:buFont typeface="Wingdings"/>
              <a:buChar char=""/>
              <a:tabLst>
                <a:tab pos="298450" algn="l"/>
              </a:tabLst>
            </a:pPr>
            <a:r>
              <a:rPr sz="1800" b="1" i="1" u="sng" dirty="0">
                <a:uFill>
                  <a:solidFill>
                    <a:srgbClr val="000000"/>
                  </a:solidFill>
                </a:uFill>
                <a:latin typeface="TeX Gyre Bonum"/>
                <a:cs typeface="TeX Gyre Bonum"/>
              </a:rPr>
              <a:t>Categories of Web</a:t>
            </a:r>
            <a:r>
              <a:rPr sz="1800" b="1" i="1" u="sng" spc="10" dirty="0">
                <a:uFill>
                  <a:solidFill>
                    <a:srgbClr val="000000"/>
                  </a:solidFill>
                </a:uFill>
                <a:latin typeface="TeX Gyre Bonum"/>
                <a:cs typeface="TeX Gyre Bonum"/>
              </a:rPr>
              <a:t> </a:t>
            </a:r>
            <a:r>
              <a:rPr sz="1800" b="1" i="1" u="sng" dirty="0">
                <a:uFill>
                  <a:solidFill>
                    <a:srgbClr val="000000"/>
                  </a:solidFill>
                </a:uFill>
                <a:latin typeface="TeX Gyre Bonum"/>
                <a:cs typeface="TeX Gyre Bonum"/>
              </a:rPr>
              <a:t>threats</a:t>
            </a:r>
            <a:endParaRPr sz="1800">
              <a:latin typeface="TeX Gyre Bonum"/>
              <a:cs typeface="TeX Gyre Bonum"/>
            </a:endParaRPr>
          </a:p>
          <a:p>
            <a:pPr marL="354965" marR="184150" indent="-342900">
              <a:lnSpc>
                <a:spcPts val="2160"/>
              </a:lnSpc>
              <a:spcBef>
                <a:spcPts val="50"/>
              </a:spcBef>
              <a:buAutoNum type="arabicPeriod"/>
              <a:tabLst>
                <a:tab pos="354965" algn="l"/>
                <a:tab pos="355600" algn="l"/>
              </a:tabLst>
            </a:pPr>
            <a:r>
              <a:rPr sz="1800" spc="-5" dirty="0">
                <a:latin typeface="Bookman Uralic"/>
                <a:cs typeface="Bookman Uralic"/>
              </a:rPr>
              <a:t>Employees do </a:t>
            </a:r>
            <a:r>
              <a:rPr sz="1800" dirty="0">
                <a:latin typeface="Bookman Uralic"/>
                <a:cs typeface="Bookman Uralic"/>
              </a:rPr>
              <a:t>a </a:t>
            </a:r>
            <a:r>
              <a:rPr sz="1800" spc="-5" dirty="0">
                <a:latin typeface="Bookman Uralic"/>
                <a:cs typeface="Bookman Uralic"/>
              </a:rPr>
              <a:t>number of activities </a:t>
            </a:r>
            <a:r>
              <a:rPr sz="1800" dirty="0">
                <a:latin typeface="Bookman Uralic"/>
                <a:cs typeface="Bookman Uralic"/>
              </a:rPr>
              <a:t>online </a:t>
            </a:r>
            <a:r>
              <a:rPr sz="1800" spc="-5" dirty="0">
                <a:latin typeface="Bookman Uralic"/>
                <a:cs typeface="Bookman Uralic"/>
              </a:rPr>
              <a:t>(viz., visiting infected websites, accessing  pornographic sites, responding to Spam mails </a:t>
            </a:r>
            <a:r>
              <a:rPr sz="1800" dirty="0">
                <a:latin typeface="Bookman Uralic"/>
                <a:cs typeface="Bookman Uralic"/>
              </a:rPr>
              <a:t>and </a:t>
            </a:r>
            <a:r>
              <a:rPr sz="1800" spc="-5" dirty="0">
                <a:latin typeface="Bookman Uralic"/>
                <a:cs typeface="Bookman Uralic"/>
              </a:rPr>
              <a:t>attempting to hack sites) to name </a:t>
            </a:r>
            <a:r>
              <a:rPr sz="1800" dirty="0">
                <a:latin typeface="Bookman Uralic"/>
                <a:cs typeface="Bookman Uralic"/>
              </a:rPr>
              <a:t>a</a:t>
            </a:r>
            <a:r>
              <a:rPr sz="1800" spc="130" dirty="0">
                <a:latin typeface="Bookman Uralic"/>
                <a:cs typeface="Bookman Uralic"/>
              </a:rPr>
              <a:t> </a:t>
            </a:r>
            <a:r>
              <a:rPr sz="1800" spc="-5" dirty="0">
                <a:latin typeface="Bookman Uralic"/>
                <a:cs typeface="Bookman Uralic"/>
              </a:rPr>
              <a:t>few.</a:t>
            </a:r>
            <a:endParaRPr sz="1800">
              <a:latin typeface="Bookman Uralic"/>
              <a:cs typeface="Bookman Uralic"/>
            </a:endParaRPr>
          </a:p>
          <a:p>
            <a:pPr marL="354965" marR="20955" indent="-342900">
              <a:lnSpc>
                <a:spcPts val="2160"/>
              </a:lnSpc>
              <a:buAutoNum type="arabicPeriod"/>
              <a:tabLst>
                <a:tab pos="354965" algn="l"/>
                <a:tab pos="355600" algn="l"/>
              </a:tabLst>
            </a:pPr>
            <a:r>
              <a:rPr sz="1800" spc="-5" dirty="0">
                <a:latin typeface="Bookman Uralic"/>
                <a:cs typeface="Bookman Uralic"/>
              </a:rPr>
              <a:t>There are many challenges </a:t>
            </a:r>
            <a:r>
              <a:rPr sz="1800" dirty="0">
                <a:latin typeface="Bookman Uralic"/>
                <a:cs typeface="Bookman Uralic"/>
              </a:rPr>
              <a:t>and </a:t>
            </a:r>
            <a:r>
              <a:rPr sz="1800" spc="-5" dirty="0">
                <a:latin typeface="Bookman Uralic"/>
                <a:cs typeface="Bookman Uralic"/>
              </a:rPr>
              <a:t>difficulties IT managers face when it comes to managing web  use </a:t>
            </a:r>
            <a:r>
              <a:rPr sz="1800" dirty="0">
                <a:latin typeface="Bookman Uralic"/>
                <a:cs typeface="Bookman Uralic"/>
              </a:rPr>
              <a:t>in a </a:t>
            </a:r>
            <a:r>
              <a:rPr sz="1800" spc="-5" dirty="0">
                <a:latin typeface="Bookman Uralic"/>
                <a:cs typeface="Bookman Uralic"/>
              </a:rPr>
              <a:t>secure </a:t>
            </a:r>
            <a:r>
              <a:rPr sz="1800" dirty="0">
                <a:latin typeface="Bookman Uralic"/>
                <a:cs typeface="Bookman Uralic"/>
              </a:rPr>
              <a:t>and </a:t>
            </a:r>
            <a:r>
              <a:rPr sz="1800" spc="-5" dirty="0">
                <a:latin typeface="Bookman Uralic"/>
                <a:cs typeface="Bookman Uralic"/>
              </a:rPr>
              <a:t>efficient </a:t>
            </a:r>
            <a:r>
              <a:rPr sz="1800" dirty="0">
                <a:latin typeface="Bookman Uralic"/>
                <a:cs typeface="Bookman Uralic"/>
              </a:rPr>
              <a:t>way and </a:t>
            </a:r>
            <a:r>
              <a:rPr sz="1800" spc="-5" dirty="0">
                <a:latin typeface="Bookman Uralic"/>
                <a:cs typeface="Bookman Uralic"/>
              </a:rPr>
              <a:t>when it comes to handle </a:t>
            </a:r>
            <a:r>
              <a:rPr sz="1800" dirty="0">
                <a:latin typeface="Bookman Uralic"/>
                <a:cs typeface="Bookman Uralic"/>
              </a:rPr>
              <a:t>an </a:t>
            </a:r>
            <a:r>
              <a:rPr sz="1800" spc="-5" dirty="0">
                <a:latin typeface="Bookman Uralic"/>
                <a:cs typeface="Bookman Uralic"/>
              </a:rPr>
              <a:t>“incident” alert</a:t>
            </a:r>
            <a:r>
              <a:rPr sz="1800" spc="55" dirty="0">
                <a:latin typeface="Bookman Uralic"/>
                <a:cs typeface="Bookman Uralic"/>
              </a:rPr>
              <a:t> </a:t>
            </a:r>
            <a:r>
              <a:rPr sz="1800" spc="-5" dirty="0">
                <a:latin typeface="Bookman Uralic"/>
                <a:cs typeface="Bookman Uralic"/>
              </a:rPr>
              <a:t>received.</a:t>
            </a:r>
            <a:endParaRPr sz="1800">
              <a:latin typeface="Bookman Uralic"/>
              <a:cs typeface="Bookman Uralic"/>
            </a:endParaRPr>
          </a:p>
          <a:p>
            <a:pPr>
              <a:lnSpc>
                <a:spcPct val="100000"/>
              </a:lnSpc>
              <a:spcBef>
                <a:spcPts val="30"/>
              </a:spcBef>
            </a:pPr>
            <a:endParaRPr sz="1800">
              <a:latin typeface="Bookman Uralic"/>
              <a:cs typeface="Bookman Uralic"/>
            </a:endParaRPr>
          </a:p>
          <a:p>
            <a:pPr marL="298450" indent="-285750">
              <a:lnSpc>
                <a:spcPts val="2140"/>
              </a:lnSpc>
              <a:buFont typeface="Wingdings"/>
              <a:buChar char=""/>
              <a:tabLst>
                <a:tab pos="298450" algn="l"/>
              </a:tabLst>
            </a:pPr>
            <a:r>
              <a:rPr sz="1800" b="1" i="1" dirty="0">
                <a:latin typeface="TeX Gyre Bonum"/>
                <a:cs typeface="TeX Gyre Bonum"/>
              </a:rPr>
              <a:t>Employee Time Wasted on Internet</a:t>
            </a:r>
            <a:r>
              <a:rPr sz="1800" b="1" i="1" spc="20" dirty="0">
                <a:latin typeface="TeX Gyre Bonum"/>
                <a:cs typeface="TeX Gyre Bonum"/>
              </a:rPr>
              <a:t> </a:t>
            </a:r>
            <a:r>
              <a:rPr sz="1800" b="1" i="1" dirty="0">
                <a:latin typeface="TeX Gyre Bonum"/>
                <a:cs typeface="TeX Gyre Bonum"/>
              </a:rPr>
              <a:t>Surfing</a:t>
            </a:r>
            <a:endParaRPr sz="1800">
              <a:latin typeface="TeX Gyre Bonum"/>
              <a:cs typeface="TeX Gyre Bonum"/>
            </a:endParaRPr>
          </a:p>
          <a:p>
            <a:pPr marL="241300" indent="-228600">
              <a:lnSpc>
                <a:spcPts val="2140"/>
              </a:lnSpc>
              <a:buAutoNum type="arabicPeriod"/>
              <a:tabLst>
                <a:tab pos="241300" algn="l"/>
              </a:tabLst>
            </a:pPr>
            <a:r>
              <a:rPr sz="1800" spc="-5" dirty="0">
                <a:latin typeface="Bookman Uralic"/>
                <a:cs typeface="Bookman Uralic"/>
              </a:rPr>
              <a:t>Approximately 45–60 minutes spent </a:t>
            </a:r>
            <a:r>
              <a:rPr sz="1800" dirty="0">
                <a:latin typeface="Bookman Uralic"/>
                <a:cs typeface="Bookman Uralic"/>
              </a:rPr>
              <a:t>on </a:t>
            </a:r>
            <a:r>
              <a:rPr sz="1800" spc="-5" dirty="0">
                <a:latin typeface="Bookman Uralic"/>
                <a:cs typeface="Bookman Uralic"/>
              </a:rPr>
              <a:t>personal web surfing at</a:t>
            </a:r>
            <a:r>
              <a:rPr sz="1800" spc="15" dirty="0">
                <a:latin typeface="Bookman Uralic"/>
                <a:cs typeface="Bookman Uralic"/>
              </a:rPr>
              <a:t> </a:t>
            </a:r>
            <a:r>
              <a:rPr sz="1800" spc="-5" dirty="0">
                <a:latin typeface="Bookman Uralic"/>
                <a:cs typeface="Bookman Uralic"/>
              </a:rPr>
              <a:t>work.</a:t>
            </a:r>
            <a:endParaRPr sz="1800">
              <a:latin typeface="Bookman Uralic"/>
              <a:cs typeface="Bookman Uralic"/>
            </a:endParaRPr>
          </a:p>
          <a:p>
            <a:pPr marL="12700" marR="1624965">
              <a:lnSpc>
                <a:spcPct val="100000"/>
              </a:lnSpc>
              <a:buAutoNum type="arabicPeriod"/>
              <a:tabLst>
                <a:tab pos="241300" algn="l"/>
              </a:tabLst>
            </a:pPr>
            <a:r>
              <a:rPr sz="1800" spc="-5" dirty="0">
                <a:latin typeface="Bookman Uralic"/>
                <a:cs typeface="Bookman Uralic"/>
              </a:rPr>
              <a:t>Safe Computing Guidelines/Internet Usage Guidelines should be implemented.  </a:t>
            </a:r>
            <a:r>
              <a:rPr sz="1800" spc="5" dirty="0">
                <a:latin typeface="Bookman Uralic"/>
                <a:cs typeface="Bookman Uralic"/>
              </a:rPr>
              <a:t>3.Organizations </a:t>
            </a:r>
            <a:r>
              <a:rPr sz="1800" spc="-5" dirty="0">
                <a:latin typeface="Bookman Uralic"/>
                <a:cs typeface="Bookman Uralic"/>
              </a:rPr>
              <a:t>need software tools to</a:t>
            </a:r>
            <a:r>
              <a:rPr sz="1800" spc="-10" dirty="0">
                <a:latin typeface="Bookman Uralic"/>
                <a:cs typeface="Bookman Uralic"/>
              </a:rPr>
              <a:t> </a:t>
            </a:r>
            <a:r>
              <a:rPr sz="1800" spc="-5" dirty="0">
                <a:latin typeface="Bookman Uralic"/>
                <a:cs typeface="Bookman Uralic"/>
              </a:rPr>
              <a:t>track.</a:t>
            </a:r>
            <a:endParaRPr sz="1800">
              <a:latin typeface="Bookman Uralic"/>
              <a:cs typeface="Bookman Uralic"/>
            </a:endParaRPr>
          </a:p>
        </p:txBody>
      </p:sp>
      <p:sp>
        <p:nvSpPr>
          <p:cNvPr id="22" name="object 2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3" name="object 2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3908425" cy="215900"/>
            <a:chOff x="110489" y="786130"/>
            <a:chExt cx="3908425" cy="21590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8460" y="787400"/>
              <a:ext cx="476250" cy="1663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7420" y="802005"/>
              <a:ext cx="93345" cy="15176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56639" y="787400"/>
              <a:ext cx="139065" cy="16382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213484" y="837565"/>
              <a:ext cx="220345" cy="1162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50376" y="802005"/>
              <a:ext cx="345956" cy="15176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889125" y="787400"/>
              <a:ext cx="211452" cy="16637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119629" y="837565"/>
              <a:ext cx="952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301890" y="793115"/>
              <a:ext cx="166989" cy="16065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487294" y="830580"/>
              <a:ext cx="358140" cy="17145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860675" y="837565"/>
              <a:ext cx="139064" cy="113664"/>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015614" y="789305"/>
              <a:ext cx="435610" cy="16446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467099" y="789305"/>
              <a:ext cx="68579" cy="16192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549652" y="837565"/>
              <a:ext cx="124455"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693794" y="837565"/>
              <a:ext cx="259633" cy="11620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977005" y="837565"/>
              <a:ext cx="41910" cy="116205"/>
            </a:xfrm>
            <a:prstGeom prst="rect">
              <a:avLst/>
            </a:prstGeom>
            <a:blipFill>
              <a:blip r:embed="rId17" cstate="print"/>
              <a:stretch>
                <a:fillRect/>
              </a:stretch>
            </a:blipFill>
          </p:spPr>
          <p:txBody>
            <a:bodyPr wrap="square" lIns="0" tIns="0" rIns="0" bIns="0" rtlCol="0"/>
            <a:lstStyle/>
            <a:p>
              <a:endParaRPr/>
            </a:p>
          </p:txBody>
        </p:sp>
      </p:grpSp>
      <p:sp>
        <p:nvSpPr>
          <p:cNvPr id="21" name="object 21"/>
          <p:cNvSpPr txBox="1"/>
          <p:nvPr/>
        </p:nvSpPr>
        <p:spPr>
          <a:xfrm>
            <a:off x="459105" y="1043940"/>
            <a:ext cx="11194415" cy="468376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i="1" dirty="0">
                <a:latin typeface="TeX Gyre Bonum"/>
                <a:cs typeface="TeX Gyre Bonum"/>
              </a:rPr>
              <a:t>Keeping Security Patches and Virus Signatures </a:t>
            </a:r>
            <a:r>
              <a:rPr sz="1800" b="1" i="1" spc="-5" dirty="0">
                <a:latin typeface="TeX Gyre Bonum"/>
                <a:cs typeface="TeX Gyre Bonum"/>
              </a:rPr>
              <a:t>Up </a:t>
            </a:r>
            <a:r>
              <a:rPr sz="1800" b="1" i="1" dirty="0">
                <a:latin typeface="TeX Gyre Bonum"/>
                <a:cs typeface="TeX Gyre Bonum"/>
              </a:rPr>
              <a:t>to</a:t>
            </a:r>
            <a:r>
              <a:rPr sz="1800" b="1" i="1" spc="50" dirty="0">
                <a:latin typeface="TeX Gyre Bonum"/>
                <a:cs typeface="TeX Gyre Bonum"/>
              </a:rPr>
              <a:t> </a:t>
            </a:r>
            <a:r>
              <a:rPr sz="1800" b="1" i="1" dirty="0">
                <a:latin typeface="TeX Gyre Bonum"/>
                <a:cs typeface="TeX Gyre Bonum"/>
              </a:rPr>
              <a:t>Date</a:t>
            </a:r>
            <a:endParaRPr sz="1800">
              <a:latin typeface="TeX Gyre Bonum"/>
              <a:cs typeface="TeX Gyre Bonum"/>
            </a:endParaRPr>
          </a:p>
          <a:p>
            <a:pPr marL="298450" marR="5080" indent="-285750">
              <a:lnSpc>
                <a:spcPts val="2160"/>
              </a:lnSpc>
              <a:spcBef>
                <a:spcPts val="50"/>
              </a:spcBef>
              <a:buFont typeface="Wingdings"/>
              <a:buChar char=""/>
              <a:tabLst>
                <a:tab pos="298450" algn="l"/>
              </a:tabLst>
            </a:pPr>
            <a:r>
              <a:rPr sz="1800" spc="-5" dirty="0">
                <a:latin typeface="Bookman Uralic"/>
                <a:cs typeface="Bookman Uralic"/>
              </a:rPr>
              <a:t>Updating security patches </a:t>
            </a:r>
            <a:r>
              <a:rPr sz="1800" dirty="0">
                <a:latin typeface="Bookman Uralic"/>
                <a:cs typeface="Bookman Uralic"/>
              </a:rPr>
              <a:t>and </a:t>
            </a:r>
            <a:r>
              <a:rPr sz="1800" spc="-5" dirty="0">
                <a:latin typeface="Bookman Uralic"/>
                <a:cs typeface="Bookman Uralic"/>
              </a:rPr>
              <a:t>virus signatures have </a:t>
            </a:r>
            <a:r>
              <a:rPr sz="1800" dirty="0">
                <a:latin typeface="Bookman Uralic"/>
                <a:cs typeface="Bookman Uralic"/>
              </a:rPr>
              <a:t>now </a:t>
            </a:r>
            <a:r>
              <a:rPr sz="1800" spc="-5" dirty="0">
                <a:latin typeface="Bookman Uralic"/>
                <a:cs typeface="Bookman Uralic"/>
              </a:rPr>
              <a:t>become </a:t>
            </a:r>
            <a:r>
              <a:rPr sz="1800" dirty="0">
                <a:latin typeface="Bookman Uralic"/>
                <a:cs typeface="Bookman Uralic"/>
              </a:rPr>
              <a:t>a </a:t>
            </a:r>
            <a:r>
              <a:rPr sz="1800" spc="-5" dirty="0">
                <a:latin typeface="Bookman Uralic"/>
                <a:cs typeface="Bookman Uralic"/>
              </a:rPr>
              <a:t>reality of life </a:t>
            </a:r>
            <a:r>
              <a:rPr sz="1800" dirty="0">
                <a:latin typeface="Bookman Uralic"/>
                <a:cs typeface="Bookman Uralic"/>
              </a:rPr>
              <a:t>and a </a:t>
            </a:r>
            <a:r>
              <a:rPr sz="1800" spc="-5" dirty="0">
                <a:latin typeface="Bookman Uralic"/>
                <a:cs typeface="Bookman Uralic"/>
              </a:rPr>
              <a:t>necessary  activity for safety </a:t>
            </a:r>
            <a:r>
              <a:rPr sz="1800" dirty="0">
                <a:latin typeface="Bookman Uralic"/>
                <a:cs typeface="Bookman Uralic"/>
              </a:rPr>
              <a:t>in the</a:t>
            </a:r>
            <a:r>
              <a:rPr sz="1800" spc="-10" dirty="0">
                <a:latin typeface="Bookman Uralic"/>
                <a:cs typeface="Bookman Uralic"/>
              </a:rPr>
              <a:t> </a:t>
            </a:r>
            <a:r>
              <a:rPr sz="1800" spc="-5" dirty="0">
                <a:latin typeface="Bookman Uralic"/>
                <a:cs typeface="Bookman Uralic"/>
              </a:rPr>
              <a:t>cyberworld!</a:t>
            </a:r>
            <a:endParaRPr sz="1800">
              <a:latin typeface="Bookman Uralic"/>
              <a:cs typeface="Bookman Uralic"/>
            </a:endParaRPr>
          </a:p>
          <a:p>
            <a:pPr marL="298450" marR="225425" indent="-285750">
              <a:lnSpc>
                <a:spcPts val="2160"/>
              </a:lnSpc>
              <a:buFont typeface="Wingdings"/>
              <a:buChar char=""/>
              <a:tabLst>
                <a:tab pos="298450" algn="l"/>
              </a:tabLst>
            </a:pPr>
            <a:r>
              <a:rPr sz="1800" spc="-5" dirty="0">
                <a:latin typeface="Bookman Uralic"/>
                <a:cs typeface="Bookman Uralic"/>
              </a:rPr>
              <a:t>Keeping security systems </a:t>
            </a:r>
            <a:r>
              <a:rPr sz="1800" dirty="0">
                <a:latin typeface="Bookman Uralic"/>
                <a:cs typeface="Bookman Uralic"/>
              </a:rPr>
              <a:t>up </a:t>
            </a:r>
            <a:r>
              <a:rPr sz="1800" spc="-5" dirty="0">
                <a:latin typeface="Bookman Uralic"/>
                <a:cs typeface="Bookman Uralic"/>
              </a:rPr>
              <a:t>to date with security signatures, software patches, etc. is almost </a:t>
            </a:r>
            <a:r>
              <a:rPr sz="1800" dirty="0">
                <a:latin typeface="Bookman Uralic"/>
                <a:cs typeface="Bookman Uralic"/>
              </a:rPr>
              <a:t>a  </a:t>
            </a:r>
            <a:r>
              <a:rPr sz="1800" spc="-5" dirty="0">
                <a:latin typeface="Bookman Uralic"/>
                <a:cs typeface="Bookman Uralic"/>
              </a:rPr>
              <a:t>nightmare for</a:t>
            </a:r>
            <a:r>
              <a:rPr sz="1800" spc="-10" dirty="0">
                <a:latin typeface="Bookman Uralic"/>
                <a:cs typeface="Bookman Uralic"/>
              </a:rPr>
              <a:t> </a:t>
            </a:r>
            <a:r>
              <a:rPr sz="1800" spc="-5" dirty="0">
                <a:latin typeface="Bookman Uralic"/>
                <a:cs typeface="Bookman Uralic"/>
              </a:rPr>
              <a:t>management.</a:t>
            </a:r>
            <a:endParaRPr sz="1800">
              <a:latin typeface="Bookman Uralic"/>
              <a:cs typeface="Bookman Uralic"/>
            </a:endParaRPr>
          </a:p>
          <a:p>
            <a:pPr marL="298450" indent="-285750">
              <a:lnSpc>
                <a:spcPts val="2090"/>
              </a:lnSpc>
              <a:buFont typeface="Wingdings"/>
              <a:buChar char=""/>
              <a:tabLst>
                <a:tab pos="298450" algn="l"/>
              </a:tabLst>
            </a:pPr>
            <a:r>
              <a:rPr sz="1800" spc="-5" dirty="0">
                <a:latin typeface="Bookman Uralic"/>
                <a:cs typeface="Bookman Uralic"/>
              </a:rPr>
              <a:t>Not doing it properly exposes IT systems to unnecessary</a:t>
            </a:r>
            <a:r>
              <a:rPr sz="1800" spc="10" dirty="0">
                <a:latin typeface="Bookman Uralic"/>
                <a:cs typeface="Bookman Uralic"/>
              </a:rPr>
              <a:t> </a:t>
            </a:r>
            <a:r>
              <a:rPr sz="1800" spc="-5" dirty="0">
                <a:latin typeface="Bookman Uralic"/>
                <a:cs typeface="Bookman Uralic"/>
              </a:rPr>
              <a:t>risk.</a:t>
            </a:r>
            <a:endParaRPr sz="1800">
              <a:latin typeface="Bookman Uralic"/>
              <a:cs typeface="Bookman Uralic"/>
            </a:endParaRPr>
          </a:p>
          <a:p>
            <a:pPr marL="298450" marR="416559" indent="-285750">
              <a:lnSpc>
                <a:spcPct val="100000"/>
              </a:lnSpc>
              <a:buFont typeface="Wingdings"/>
              <a:buChar char=""/>
              <a:tabLst>
                <a:tab pos="298450" algn="l"/>
              </a:tabLst>
            </a:pPr>
            <a:r>
              <a:rPr sz="1800" spc="-5" dirty="0">
                <a:latin typeface="Bookman Uralic"/>
                <a:cs typeface="Bookman Uralic"/>
              </a:rPr>
              <a:t>In-house web filters, policy engines, Spam </a:t>
            </a:r>
            <a:r>
              <a:rPr sz="1800" dirty="0">
                <a:latin typeface="Bookman Uralic"/>
                <a:cs typeface="Bookman Uralic"/>
              </a:rPr>
              <a:t>and </a:t>
            </a:r>
            <a:r>
              <a:rPr sz="1800" spc="-5" dirty="0">
                <a:latin typeface="Bookman Uralic"/>
                <a:cs typeface="Bookman Uralic"/>
              </a:rPr>
              <a:t>anti-malware systems need regular updates to  stay</a:t>
            </a:r>
            <a:r>
              <a:rPr sz="1800" spc="-10" dirty="0">
                <a:latin typeface="Bookman Uralic"/>
                <a:cs typeface="Bookman Uralic"/>
              </a:rPr>
              <a:t> </a:t>
            </a:r>
            <a:r>
              <a:rPr sz="1800" spc="-5" dirty="0">
                <a:latin typeface="Bookman Uralic"/>
                <a:cs typeface="Bookman Uralic"/>
              </a:rPr>
              <a:t>effective.</a:t>
            </a:r>
            <a:endParaRPr sz="1800">
              <a:latin typeface="Bookman Uralic"/>
              <a:cs typeface="Bookman Uralic"/>
            </a:endParaRPr>
          </a:p>
          <a:p>
            <a:pPr marL="298450" marR="273685" indent="-285750">
              <a:lnSpc>
                <a:spcPct val="100000"/>
              </a:lnSpc>
              <a:buFont typeface="Wingdings"/>
              <a:buChar char=""/>
              <a:tabLst>
                <a:tab pos="298450" algn="l"/>
              </a:tabLst>
            </a:pPr>
            <a:r>
              <a:rPr sz="1800" spc="-5" dirty="0">
                <a:latin typeface="Bookman Uralic"/>
                <a:cs typeface="Bookman Uralic"/>
              </a:rPr>
              <a:t>Finding IT technicians with </a:t>
            </a:r>
            <a:r>
              <a:rPr sz="1800" dirty="0">
                <a:latin typeface="Bookman Uralic"/>
                <a:cs typeface="Bookman Uralic"/>
              </a:rPr>
              <a:t>the </a:t>
            </a:r>
            <a:r>
              <a:rPr sz="1800" spc="-5" dirty="0">
                <a:latin typeface="Bookman Uralic"/>
                <a:cs typeface="Bookman Uralic"/>
              </a:rPr>
              <a:t>right level of skill to manage these systems is another aspect of  this</a:t>
            </a:r>
            <a:r>
              <a:rPr sz="1800" spc="-10" dirty="0">
                <a:latin typeface="Bookman Uralic"/>
                <a:cs typeface="Bookman Uralic"/>
              </a:rPr>
              <a:t> </a:t>
            </a:r>
            <a:r>
              <a:rPr sz="1800" spc="-5" dirty="0">
                <a:latin typeface="Bookman Uralic"/>
                <a:cs typeface="Bookman Uralic"/>
              </a:rPr>
              <a:t>problem.</a:t>
            </a:r>
            <a:endParaRPr sz="1800">
              <a:latin typeface="Bookman Uralic"/>
              <a:cs typeface="Bookman Uralic"/>
            </a:endParaRPr>
          </a:p>
          <a:p>
            <a:pPr>
              <a:lnSpc>
                <a:spcPct val="100000"/>
              </a:lnSpc>
              <a:spcBef>
                <a:spcPts val="40"/>
              </a:spcBef>
            </a:pPr>
            <a:endParaRPr sz="1850">
              <a:latin typeface="Bookman Uralic"/>
              <a:cs typeface="Bookman Uralic"/>
            </a:endParaRPr>
          </a:p>
          <a:p>
            <a:pPr marL="298450" indent="-285750">
              <a:lnSpc>
                <a:spcPts val="2140"/>
              </a:lnSpc>
              <a:buFont typeface="Wingdings"/>
              <a:buChar char=""/>
              <a:tabLst>
                <a:tab pos="298450" algn="l"/>
              </a:tabLst>
            </a:pPr>
            <a:r>
              <a:rPr sz="1800" b="1" i="1" dirty="0">
                <a:latin typeface="TeX Gyre Bonum"/>
                <a:cs typeface="TeX Gyre Bonum"/>
              </a:rPr>
              <a:t>Bandwidth Wastage</a:t>
            </a:r>
            <a:r>
              <a:rPr sz="1800" b="1" i="1" spc="5" dirty="0">
                <a:latin typeface="TeX Gyre Bonum"/>
                <a:cs typeface="TeX Gyre Bonum"/>
              </a:rPr>
              <a:t> </a:t>
            </a:r>
            <a:r>
              <a:rPr sz="1800" b="1" i="1" dirty="0">
                <a:latin typeface="TeX Gyre Bonum"/>
                <a:cs typeface="TeX Gyre Bonum"/>
              </a:rPr>
              <a:t>Issues</a:t>
            </a:r>
            <a:endParaRPr sz="1800">
              <a:latin typeface="TeX Gyre Bonum"/>
              <a:cs typeface="TeX Gyre Bonum"/>
            </a:endParaRPr>
          </a:p>
          <a:p>
            <a:pPr marL="12700" marR="8255">
              <a:lnSpc>
                <a:spcPts val="2160"/>
              </a:lnSpc>
              <a:spcBef>
                <a:spcPts val="55"/>
              </a:spcBef>
            </a:pPr>
            <a:r>
              <a:rPr sz="1800" spc="-5" dirty="0">
                <a:latin typeface="Bookman Uralic"/>
                <a:cs typeface="Bookman Uralic"/>
              </a:rPr>
              <a:t>Organizations have to pay for their bandwidth utilization. Under such </a:t>
            </a:r>
            <a:r>
              <a:rPr sz="1800" dirty="0">
                <a:latin typeface="Bookman Uralic"/>
                <a:cs typeface="Bookman Uralic"/>
              </a:rPr>
              <a:t>a </a:t>
            </a:r>
            <a:r>
              <a:rPr sz="1800" spc="-5" dirty="0">
                <a:latin typeface="Bookman Uralic"/>
                <a:cs typeface="Bookman Uralic"/>
              </a:rPr>
              <a:t>scenario, there is </a:t>
            </a:r>
            <a:r>
              <a:rPr sz="1800" dirty="0">
                <a:latin typeface="Bookman Uralic"/>
                <a:cs typeface="Bookman Uralic"/>
              </a:rPr>
              <a:t>a </a:t>
            </a:r>
            <a:r>
              <a:rPr sz="1800" spc="-5" dirty="0">
                <a:latin typeface="Bookman Uralic"/>
                <a:cs typeface="Bookman Uralic"/>
              </a:rPr>
              <a:t>concern  when expensive bandwidth is wasted by non-work Internet use. With </a:t>
            </a:r>
            <a:r>
              <a:rPr sz="1800" dirty="0">
                <a:latin typeface="Bookman Uralic"/>
                <a:cs typeface="Bookman Uralic"/>
              </a:rPr>
              <a:t>the </a:t>
            </a:r>
            <a:r>
              <a:rPr sz="1800" spc="-5" dirty="0">
                <a:latin typeface="Bookman Uralic"/>
                <a:cs typeface="Bookman Uralic"/>
              </a:rPr>
              <a:t>rise of social networking  </a:t>
            </a:r>
            <a:r>
              <a:rPr sz="1800" dirty="0">
                <a:latin typeface="Bookman Uralic"/>
                <a:cs typeface="Bookman Uralic"/>
              </a:rPr>
              <a:t>and the </a:t>
            </a:r>
            <a:r>
              <a:rPr sz="1800" spc="-5" dirty="0">
                <a:latin typeface="Bookman Uralic"/>
                <a:cs typeface="Bookman Uralic"/>
              </a:rPr>
              <a:t>trend toward social media marketing, streaming audio </a:t>
            </a:r>
            <a:r>
              <a:rPr sz="1800" dirty="0">
                <a:latin typeface="Bookman Uralic"/>
                <a:cs typeface="Bookman Uralic"/>
              </a:rPr>
              <a:t>and </a:t>
            </a:r>
            <a:r>
              <a:rPr sz="1800" spc="-5" dirty="0">
                <a:latin typeface="Bookman Uralic"/>
                <a:cs typeface="Bookman Uralic"/>
              </a:rPr>
              <a:t>video sites </a:t>
            </a:r>
            <a:r>
              <a:rPr sz="1800" dirty="0">
                <a:latin typeface="Bookman Uralic"/>
                <a:cs typeface="Bookman Uralic"/>
              </a:rPr>
              <a:t>and </a:t>
            </a:r>
            <a:r>
              <a:rPr sz="1800" spc="-5" dirty="0">
                <a:latin typeface="Bookman Uralic"/>
                <a:cs typeface="Bookman Uralic"/>
              </a:rPr>
              <a:t>TV-on-demand  business, Internet connections are under severe strain. There are tools to protect organization’s  bandwidth by stopping unwanted traffic before it even reaches your Internet</a:t>
            </a:r>
            <a:r>
              <a:rPr sz="1800" spc="65" dirty="0">
                <a:latin typeface="Bookman Uralic"/>
                <a:cs typeface="Bookman Uralic"/>
              </a:rPr>
              <a:t> </a:t>
            </a:r>
            <a:r>
              <a:rPr sz="1800" spc="-5" dirty="0">
                <a:latin typeface="Bookman Uralic"/>
                <a:cs typeface="Bookman Uralic"/>
              </a:rPr>
              <a:t>connection.</a:t>
            </a:r>
            <a:endParaRPr sz="1800">
              <a:latin typeface="Bookman Uralic"/>
              <a:cs typeface="Bookman Uralic"/>
            </a:endParaRPr>
          </a:p>
        </p:txBody>
      </p:sp>
      <p:sp>
        <p:nvSpPr>
          <p:cNvPr id="22" name="object 2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3" name="object 2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5" y="100964"/>
            <a:ext cx="1308735" cy="451484"/>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Bookman Uralic"/>
                <a:cs typeface="Bookman Uralic"/>
              </a:rPr>
              <a:t>UNIT-</a:t>
            </a:r>
            <a:r>
              <a:rPr sz="2800" b="1" spc="-5" dirty="0">
                <a:solidFill>
                  <a:srgbClr val="FFFFFF"/>
                </a:solidFill>
                <a:latin typeface="Bookman Uralic"/>
                <a:cs typeface="Bookman Uralic"/>
              </a:rPr>
              <a:t>4</a:t>
            </a:r>
            <a:endParaRPr sz="2800">
              <a:latin typeface="Bookman Uralic"/>
              <a:cs typeface="Bookman Uralic"/>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6880859">
              <a:lnSpc>
                <a:spcPct val="100000"/>
              </a:lnSpc>
              <a:spcBef>
                <a:spcPts val="100"/>
              </a:spcBef>
            </a:pPr>
            <a:r>
              <a:rPr dirty="0"/>
              <a:t>Cyber Security </a:t>
            </a:r>
            <a:r>
              <a:rPr spc="-5" dirty="0"/>
              <a:t>- </a:t>
            </a:r>
            <a:r>
              <a:rPr dirty="0"/>
              <a:t>Organizational</a:t>
            </a:r>
            <a:r>
              <a:rPr spc="70" dirty="0"/>
              <a:t> </a:t>
            </a:r>
            <a:r>
              <a:rPr dirty="0"/>
              <a:t>implication</a:t>
            </a:r>
          </a:p>
        </p:txBody>
      </p:sp>
      <p:grpSp>
        <p:nvGrpSpPr>
          <p:cNvPr id="4" name="object 4"/>
          <p:cNvGrpSpPr/>
          <p:nvPr/>
        </p:nvGrpSpPr>
        <p:grpSpPr>
          <a:xfrm>
            <a:off x="110489" y="786130"/>
            <a:ext cx="3908425" cy="215900"/>
            <a:chOff x="110489" y="786130"/>
            <a:chExt cx="3908425" cy="215900"/>
          </a:xfrm>
        </p:grpSpPr>
        <p:sp>
          <p:nvSpPr>
            <p:cNvPr id="5" name="object 5"/>
            <p:cNvSpPr/>
            <p:nvPr/>
          </p:nvSpPr>
          <p:spPr>
            <a:xfrm>
              <a:off x="110489" y="786130"/>
              <a:ext cx="165100" cy="165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78460" y="787400"/>
              <a:ext cx="476250" cy="16637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7420" y="802005"/>
              <a:ext cx="93345" cy="15176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56639" y="787400"/>
              <a:ext cx="139065" cy="16382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213484" y="837565"/>
              <a:ext cx="220345" cy="1162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450376" y="802005"/>
              <a:ext cx="345956" cy="15176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889125" y="787400"/>
              <a:ext cx="211452" cy="16637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119629" y="837565"/>
              <a:ext cx="95250" cy="11366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301890" y="793115"/>
              <a:ext cx="166989" cy="160655"/>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2487294" y="830580"/>
              <a:ext cx="358140" cy="17145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860675" y="837565"/>
              <a:ext cx="139064" cy="113664"/>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015614" y="789305"/>
              <a:ext cx="435610" cy="16446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467099" y="789305"/>
              <a:ext cx="68579" cy="161925"/>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3549652" y="837565"/>
              <a:ext cx="124455" cy="116205"/>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3693794" y="837565"/>
              <a:ext cx="259633" cy="116205"/>
            </a:xfrm>
            <a:prstGeom prst="rect">
              <a:avLst/>
            </a:prstGeom>
            <a:blipFill>
              <a:blip r:embed="rId16" cstate="print"/>
              <a:stretch>
                <a:fillRect/>
              </a:stretch>
            </a:blipFill>
          </p:spPr>
          <p:txBody>
            <a:bodyPr wrap="square" lIns="0" tIns="0" rIns="0" bIns="0" rtlCol="0"/>
            <a:lstStyle/>
            <a:p>
              <a:endParaRPr/>
            </a:p>
          </p:txBody>
        </p:sp>
        <p:sp>
          <p:nvSpPr>
            <p:cNvPr id="20" name="object 20"/>
            <p:cNvSpPr/>
            <p:nvPr/>
          </p:nvSpPr>
          <p:spPr>
            <a:xfrm>
              <a:off x="3977005" y="837565"/>
              <a:ext cx="41910" cy="116205"/>
            </a:xfrm>
            <a:prstGeom prst="rect">
              <a:avLst/>
            </a:prstGeom>
            <a:blipFill>
              <a:blip r:embed="rId17" cstate="print"/>
              <a:stretch>
                <a:fillRect/>
              </a:stretch>
            </a:blipFill>
          </p:spPr>
          <p:txBody>
            <a:bodyPr wrap="square" lIns="0" tIns="0" rIns="0" bIns="0" rtlCol="0"/>
            <a:lstStyle/>
            <a:p>
              <a:endParaRPr/>
            </a:p>
          </p:txBody>
        </p:sp>
      </p:grpSp>
      <p:sp>
        <p:nvSpPr>
          <p:cNvPr id="21" name="object 21"/>
          <p:cNvSpPr txBox="1"/>
          <p:nvPr/>
        </p:nvSpPr>
        <p:spPr>
          <a:xfrm>
            <a:off x="417194" y="1078865"/>
            <a:ext cx="11032490" cy="4409440"/>
          </a:xfrm>
          <a:prstGeom prst="rect">
            <a:avLst/>
          </a:prstGeom>
        </p:spPr>
        <p:txBody>
          <a:bodyPr vert="horz" wrap="square" lIns="0" tIns="12700" rIns="0" bIns="0" rtlCol="0">
            <a:spAutoFit/>
          </a:bodyPr>
          <a:lstStyle/>
          <a:p>
            <a:pPr marL="298450" indent="-285750">
              <a:lnSpc>
                <a:spcPts val="2140"/>
              </a:lnSpc>
              <a:spcBef>
                <a:spcPts val="100"/>
              </a:spcBef>
              <a:buFont typeface="Wingdings"/>
              <a:buChar char=""/>
              <a:tabLst>
                <a:tab pos="298450" algn="l"/>
              </a:tabLst>
            </a:pPr>
            <a:r>
              <a:rPr sz="1800" b="1" i="1" dirty="0">
                <a:latin typeface="TeX Gyre Bonum"/>
                <a:cs typeface="TeX Gyre Bonum"/>
              </a:rPr>
              <a:t>Mobile Workers Pose Security</a:t>
            </a:r>
            <a:r>
              <a:rPr sz="1800" b="1" i="1" spc="15" dirty="0">
                <a:latin typeface="TeX Gyre Bonum"/>
                <a:cs typeface="TeX Gyre Bonum"/>
              </a:rPr>
              <a:t> </a:t>
            </a:r>
            <a:r>
              <a:rPr sz="1800" b="1" i="1" dirty="0">
                <a:latin typeface="TeX Gyre Bonum"/>
                <a:cs typeface="TeX Gyre Bonum"/>
              </a:rPr>
              <a:t>Challenges</a:t>
            </a:r>
            <a:endParaRPr sz="1800">
              <a:latin typeface="TeX Gyre Bonum"/>
              <a:cs typeface="TeX Gyre Bonum"/>
            </a:endParaRPr>
          </a:p>
          <a:p>
            <a:pPr marL="298450" indent="-285750">
              <a:lnSpc>
                <a:spcPts val="2140"/>
              </a:lnSpc>
              <a:buFont typeface="Wingdings"/>
              <a:buChar char=""/>
              <a:tabLst>
                <a:tab pos="298450" algn="l"/>
              </a:tabLst>
            </a:pPr>
            <a:r>
              <a:rPr sz="1800" spc="-5" dirty="0">
                <a:latin typeface="Bookman Uralic"/>
                <a:cs typeface="Bookman Uralic"/>
              </a:rPr>
              <a:t>Security concerns with Personal digital assistant</a:t>
            </a:r>
            <a:r>
              <a:rPr sz="1800" spc="10" dirty="0">
                <a:latin typeface="Bookman Uralic"/>
                <a:cs typeface="Bookman Uralic"/>
              </a:rPr>
              <a:t> </a:t>
            </a:r>
            <a:r>
              <a:rPr sz="1800" spc="-5" dirty="0">
                <a:latin typeface="Bookman Uralic"/>
                <a:cs typeface="Bookman Uralic"/>
              </a:rPr>
              <a:t>(PDAs).</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Association of RIM BlackBerries.</a:t>
            </a:r>
            <a:endParaRPr sz="1800">
              <a:latin typeface="Bookman Uralic"/>
              <a:cs typeface="Bookman Uralic"/>
            </a:endParaRPr>
          </a:p>
          <a:p>
            <a:pPr marL="298450" marR="5080" indent="-285750">
              <a:lnSpc>
                <a:spcPct val="100000"/>
              </a:lnSpc>
              <a:buFont typeface="Wingdings"/>
              <a:buChar char=""/>
              <a:tabLst>
                <a:tab pos="298450" algn="l"/>
              </a:tabLst>
            </a:pPr>
            <a:r>
              <a:rPr sz="1800" spc="-5" dirty="0">
                <a:latin typeface="Bookman Uralic"/>
                <a:cs typeface="Bookman Uralic"/>
              </a:rPr>
              <a:t>Mobile workers use those devices to connect with their company networks when they are </a:t>
            </a:r>
            <a:r>
              <a:rPr sz="1800" dirty="0">
                <a:latin typeface="Bookman Uralic"/>
                <a:cs typeface="Bookman Uralic"/>
              </a:rPr>
              <a:t>on the  </a:t>
            </a:r>
            <a:r>
              <a:rPr sz="1800" spc="-5" dirty="0">
                <a:latin typeface="Bookman Uralic"/>
                <a:cs typeface="Bookman Uralic"/>
              </a:rPr>
              <a:t>move.</a:t>
            </a:r>
            <a:endParaRPr sz="1800">
              <a:latin typeface="Bookman Uralic"/>
              <a:cs typeface="Bookman Uralic"/>
            </a:endParaRPr>
          </a:p>
          <a:p>
            <a:pPr>
              <a:lnSpc>
                <a:spcPct val="100000"/>
              </a:lnSpc>
              <a:spcBef>
                <a:spcPts val="40"/>
              </a:spcBef>
            </a:pPr>
            <a:endParaRPr sz="1850">
              <a:latin typeface="Bookman Uralic"/>
              <a:cs typeface="Bookman Uralic"/>
            </a:endParaRPr>
          </a:p>
          <a:p>
            <a:pPr marL="298450" indent="-285750">
              <a:lnSpc>
                <a:spcPts val="2140"/>
              </a:lnSpc>
              <a:buFont typeface="Wingdings"/>
              <a:buChar char=""/>
              <a:tabLst>
                <a:tab pos="298450" algn="l"/>
              </a:tabLst>
            </a:pPr>
            <a:r>
              <a:rPr sz="1800" b="1" i="1" dirty="0">
                <a:latin typeface="TeX Gyre Bonum"/>
                <a:cs typeface="TeX Gyre Bonum"/>
              </a:rPr>
              <a:t>Challenges in Controlling Access to Web</a:t>
            </a:r>
            <a:r>
              <a:rPr sz="1800" b="1" i="1" spc="30" dirty="0">
                <a:latin typeface="TeX Gyre Bonum"/>
                <a:cs typeface="TeX Gyre Bonum"/>
              </a:rPr>
              <a:t> </a:t>
            </a:r>
            <a:r>
              <a:rPr sz="1800" b="1" i="1" dirty="0">
                <a:latin typeface="TeX Gyre Bonum"/>
                <a:cs typeface="TeX Gyre Bonum"/>
              </a:rPr>
              <a:t>Applications</a:t>
            </a:r>
            <a:endParaRPr sz="1800">
              <a:latin typeface="TeX Gyre Bonum"/>
              <a:cs typeface="TeX Gyre Bonum"/>
            </a:endParaRPr>
          </a:p>
          <a:p>
            <a:pPr marL="298450" indent="-285750">
              <a:lnSpc>
                <a:spcPts val="2140"/>
              </a:lnSpc>
              <a:buFont typeface="Wingdings"/>
              <a:buChar char=""/>
              <a:tabLst>
                <a:tab pos="298450" algn="l"/>
              </a:tabLst>
            </a:pPr>
            <a:r>
              <a:rPr sz="1800" spc="-5" dirty="0">
                <a:latin typeface="Bookman Uralic"/>
                <a:cs typeface="Bookman Uralic"/>
              </a:rPr>
              <a:t>Presently, </a:t>
            </a:r>
            <a:r>
              <a:rPr sz="1800" dirty="0">
                <a:latin typeface="Bookman Uralic"/>
                <a:cs typeface="Bookman Uralic"/>
              </a:rPr>
              <a:t>a </a:t>
            </a:r>
            <a:r>
              <a:rPr sz="1800" spc="-5" dirty="0">
                <a:latin typeface="Bookman Uralic"/>
                <a:cs typeface="Bookman Uralic"/>
              </a:rPr>
              <a:t>large number of organizations’ applications are web</a:t>
            </a:r>
            <a:r>
              <a:rPr sz="1800" spc="5" dirty="0">
                <a:latin typeface="Bookman Uralic"/>
                <a:cs typeface="Bookman Uralic"/>
              </a:rPr>
              <a:t> </a:t>
            </a:r>
            <a:r>
              <a:rPr sz="1800" spc="-5" dirty="0">
                <a:latin typeface="Bookman Uralic"/>
                <a:cs typeface="Bookman Uralic"/>
              </a:rPr>
              <a:t>based.</a:t>
            </a:r>
            <a:endParaRPr sz="1800">
              <a:latin typeface="Bookman Uralic"/>
              <a:cs typeface="Bookman Uralic"/>
            </a:endParaRPr>
          </a:p>
          <a:p>
            <a:pPr marL="298450" indent="-285750">
              <a:lnSpc>
                <a:spcPct val="100000"/>
              </a:lnSpc>
              <a:buFont typeface="Wingdings"/>
              <a:buChar char=""/>
              <a:tabLst>
                <a:tab pos="298450" algn="l"/>
              </a:tabLst>
            </a:pPr>
            <a:r>
              <a:rPr sz="1800" spc="-5" dirty="0">
                <a:latin typeface="Bookman Uralic"/>
                <a:cs typeface="Bookman Uralic"/>
              </a:rPr>
              <a:t>There will be more </a:t>
            </a:r>
            <a:r>
              <a:rPr sz="1800" dirty="0">
                <a:latin typeface="Bookman Uralic"/>
                <a:cs typeface="Bookman Uralic"/>
              </a:rPr>
              <a:t>in the </a:t>
            </a:r>
            <a:r>
              <a:rPr sz="1800" spc="-5" dirty="0">
                <a:latin typeface="Bookman Uralic"/>
                <a:cs typeface="Bookman Uralic"/>
              </a:rPr>
              <a:t>future </a:t>
            </a:r>
            <a:r>
              <a:rPr sz="1800" dirty="0">
                <a:latin typeface="Bookman Uralic"/>
                <a:cs typeface="Bookman Uralic"/>
              </a:rPr>
              <a:t>as the </a:t>
            </a:r>
            <a:r>
              <a:rPr sz="1800" spc="-5" dirty="0">
                <a:latin typeface="Bookman Uralic"/>
                <a:cs typeface="Bookman Uralic"/>
              </a:rPr>
              <a:t>Internet offers </a:t>
            </a:r>
            <a:r>
              <a:rPr sz="1800" dirty="0">
                <a:latin typeface="Bookman Uralic"/>
                <a:cs typeface="Bookman Uralic"/>
              </a:rPr>
              <a:t>a </a:t>
            </a:r>
            <a:r>
              <a:rPr sz="1800" spc="-5" dirty="0">
                <a:latin typeface="Bookman Uralic"/>
                <a:cs typeface="Bookman Uralic"/>
              </a:rPr>
              <a:t>wide range of </a:t>
            </a:r>
            <a:r>
              <a:rPr sz="1800" dirty="0">
                <a:latin typeface="Bookman Uralic"/>
                <a:cs typeface="Bookman Uralic"/>
              </a:rPr>
              <a:t>online</a:t>
            </a:r>
            <a:r>
              <a:rPr sz="1800" spc="25" dirty="0">
                <a:latin typeface="Bookman Uralic"/>
                <a:cs typeface="Bookman Uralic"/>
              </a:rPr>
              <a:t> </a:t>
            </a:r>
            <a:r>
              <a:rPr sz="1800" spc="-5" dirty="0">
                <a:latin typeface="Bookman Uralic"/>
                <a:cs typeface="Bookman Uralic"/>
              </a:rPr>
              <a:t>applications.</a:t>
            </a:r>
            <a:endParaRPr sz="1800">
              <a:latin typeface="Bookman Uralic"/>
              <a:cs typeface="Bookman Uralic"/>
            </a:endParaRPr>
          </a:p>
          <a:p>
            <a:pPr marL="298450" marR="249554" indent="-285750">
              <a:lnSpc>
                <a:spcPct val="100000"/>
              </a:lnSpc>
              <a:buFont typeface="Wingdings"/>
              <a:buChar char=""/>
              <a:tabLst>
                <a:tab pos="298450" algn="l"/>
                <a:tab pos="3433445" algn="l"/>
              </a:tabLst>
            </a:pPr>
            <a:r>
              <a:rPr sz="1800" spc="-5" dirty="0">
                <a:latin typeface="Bookman Uralic"/>
                <a:cs typeface="Bookman Uralic"/>
              </a:rPr>
              <a:t>Employees often tend to use these applications to bypass corporate guidelines </a:t>
            </a:r>
            <a:r>
              <a:rPr sz="1800" dirty="0">
                <a:latin typeface="Bookman Uralic"/>
                <a:cs typeface="Bookman Uralic"/>
              </a:rPr>
              <a:t>on </a:t>
            </a:r>
            <a:r>
              <a:rPr sz="1800" spc="-5" dirty="0">
                <a:latin typeface="Bookman Uralic"/>
                <a:cs typeface="Bookman Uralic"/>
              </a:rPr>
              <a:t>security.  Employees may use their personal E-Mail IDs to send business-sensitive information (BSI) for  valid </a:t>
            </a:r>
            <a:r>
              <a:rPr sz="1800" dirty="0">
                <a:latin typeface="Bookman Uralic"/>
                <a:cs typeface="Bookman Uralic"/>
              </a:rPr>
              <a:t>or</a:t>
            </a:r>
            <a:r>
              <a:rPr sz="1800" spc="20" dirty="0">
                <a:latin typeface="Bookman Uralic"/>
                <a:cs typeface="Bookman Uralic"/>
              </a:rPr>
              <a:t> </a:t>
            </a:r>
            <a:r>
              <a:rPr sz="1800" spc="-5" dirty="0">
                <a:latin typeface="Bookman Uralic"/>
                <a:cs typeface="Bookman Uralic"/>
              </a:rPr>
              <a:t>otherwise</a:t>
            </a:r>
            <a:r>
              <a:rPr sz="1800" spc="10" dirty="0">
                <a:latin typeface="Bookman Uralic"/>
                <a:cs typeface="Bookman Uralic"/>
              </a:rPr>
              <a:t> </a:t>
            </a:r>
            <a:r>
              <a:rPr sz="1800" spc="-5" dirty="0">
                <a:latin typeface="Bookman Uralic"/>
                <a:cs typeface="Bookman Uralic"/>
              </a:rPr>
              <a:t>reasons.	These reduce IT department’s control over data </a:t>
            </a:r>
            <a:r>
              <a:rPr sz="1800" dirty="0">
                <a:latin typeface="Bookman Uralic"/>
                <a:cs typeface="Bookman Uralic"/>
              </a:rPr>
              <a:t>and</a:t>
            </a:r>
            <a:r>
              <a:rPr sz="1800" spc="5" dirty="0">
                <a:latin typeface="Bookman Uralic"/>
                <a:cs typeface="Bookman Uralic"/>
              </a:rPr>
              <a:t> </a:t>
            </a:r>
            <a:r>
              <a:rPr sz="1800" spc="-5" dirty="0">
                <a:latin typeface="Bookman Uralic"/>
                <a:cs typeface="Bookman Uralic"/>
              </a:rPr>
              <a:t>security.</a:t>
            </a:r>
            <a:endParaRPr sz="1800">
              <a:latin typeface="Bookman Uralic"/>
              <a:cs typeface="Bookman Uralic"/>
            </a:endParaRPr>
          </a:p>
          <a:p>
            <a:pPr marL="298450" marR="216535" indent="-285750">
              <a:lnSpc>
                <a:spcPct val="100000"/>
              </a:lnSpc>
              <a:buFont typeface="Wingdings"/>
              <a:buChar char=""/>
              <a:tabLst>
                <a:tab pos="298450" algn="l"/>
              </a:tabLst>
            </a:pPr>
            <a:r>
              <a:rPr sz="1800" spc="-5" dirty="0">
                <a:latin typeface="Bookman Uralic"/>
                <a:cs typeface="Bookman Uralic"/>
              </a:rPr>
              <a:t>More </a:t>
            </a:r>
            <a:r>
              <a:rPr sz="1800" dirty="0">
                <a:latin typeface="Bookman Uralic"/>
                <a:cs typeface="Bookman Uralic"/>
              </a:rPr>
              <a:t>and </a:t>
            </a:r>
            <a:r>
              <a:rPr sz="1800" spc="-5" dirty="0">
                <a:latin typeface="Bookman Uralic"/>
                <a:cs typeface="Bookman Uralic"/>
              </a:rPr>
              <a:t>more organizations are getting worried about employee access to webmail </a:t>
            </a:r>
            <a:r>
              <a:rPr sz="1800" dirty="0">
                <a:latin typeface="Bookman Uralic"/>
                <a:cs typeface="Bookman Uralic"/>
              </a:rPr>
              <a:t>or </a:t>
            </a:r>
            <a:r>
              <a:rPr sz="1800" spc="-5" dirty="0">
                <a:latin typeface="Bookman Uralic"/>
                <a:cs typeface="Bookman Uralic"/>
              </a:rPr>
              <a:t>instant  messaging</a:t>
            </a:r>
            <a:r>
              <a:rPr sz="1800" spc="-10" dirty="0">
                <a:latin typeface="Bookman Uralic"/>
                <a:cs typeface="Bookman Uralic"/>
              </a:rPr>
              <a:t> </a:t>
            </a:r>
            <a:r>
              <a:rPr sz="1800" spc="-5" dirty="0">
                <a:latin typeface="Bookman Uralic"/>
                <a:cs typeface="Bookman Uralic"/>
              </a:rPr>
              <a:t>applications.</a:t>
            </a:r>
            <a:endParaRPr sz="1800">
              <a:latin typeface="Bookman Uralic"/>
              <a:cs typeface="Bookman Uralic"/>
            </a:endParaRPr>
          </a:p>
          <a:p>
            <a:pPr marL="298450" marR="653415" indent="-285750">
              <a:lnSpc>
                <a:spcPct val="100000"/>
              </a:lnSpc>
              <a:buFont typeface="Wingdings"/>
              <a:buChar char=""/>
              <a:tabLst>
                <a:tab pos="298450" algn="l"/>
              </a:tabLst>
            </a:pPr>
            <a:r>
              <a:rPr sz="1800" dirty="0">
                <a:latin typeface="Bookman Uralic"/>
                <a:cs typeface="Bookman Uralic"/>
              </a:rPr>
              <a:t>As the </a:t>
            </a:r>
            <a:r>
              <a:rPr sz="1800" spc="-5" dirty="0">
                <a:latin typeface="Bookman Uralic"/>
                <a:cs typeface="Bookman Uralic"/>
              </a:rPr>
              <a:t>sophistication of </a:t>
            </a:r>
            <a:r>
              <a:rPr sz="1800" dirty="0">
                <a:latin typeface="Bookman Uralic"/>
                <a:cs typeface="Bookman Uralic"/>
              </a:rPr>
              <a:t>online </a:t>
            </a:r>
            <a:r>
              <a:rPr sz="1800" spc="-5" dirty="0">
                <a:latin typeface="Bookman Uralic"/>
                <a:cs typeface="Bookman Uralic"/>
              </a:rPr>
              <a:t>applications increases, this is going to become </a:t>
            </a:r>
            <a:r>
              <a:rPr sz="1800" dirty="0">
                <a:latin typeface="Bookman Uralic"/>
                <a:cs typeface="Bookman Uralic"/>
              </a:rPr>
              <a:t>a </a:t>
            </a:r>
            <a:r>
              <a:rPr sz="1800" spc="-5" dirty="0">
                <a:latin typeface="Bookman Uralic"/>
                <a:cs typeface="Bookman Uralic"/>
              </a:rPr>
              <a:t>significant  problem.</a:t>
            </a:r>
            <a:endParaRPr sz="1800">
              <a:latin typeface="Bookman Uralic"/>
              <a:cs typeface="Bookman Uralic"/>
            </a:endParaRPr>
          </a:p>
        </p:txBody>
      </p:sp>
      <p:sp>
        <p:nvSpPr>
          <p:cNvPr id="22" name="object 2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23" name="object 23"/>
          <p:cNvSpPr txBox="1">
            <a:spLocks noGrp="1"/>
          </p:cNvSpPr>
          <p:nvPr>
            <p:ph type="ftr" sz="quarter" idx="5"/>
          </p:nvPr>
        </p:nvSpPr>
        <p:spPr>
          <a:xfrm>
            <a:off x="8801734" y="6526477"/>
            <a:ext cx="3236595" cy="264175"/>
          </a:xfrm>
          <a:prstGeom prst="rect">
            <a:avLst/>
          </a:prstGeom>
        </p:spPr>
        <p:txBody>
          <a:bodyPr vert="horz" wrap="square" lIns="0" tIns="0" rIns="0" bIns="0" rtlCol="0">
            <a:spAutoFit/>
          </a:bodyPr>
          <a:lstStyle/>
          <a:p>
            <a:pPr marL="12700">
              <a:lnSpc>
                <a:spcPts val="2155"/>
              </a:lnSpc>
            </a:pPr>
            <a:r>
              <a:rPr lang="en-US" dirty="0" smtClean="0"/>
              <a:t>Mr. </a:t>
            </a:r>
            <a:r>
              <a:rPr lang="en-US" dirty="0" err="1" smtClean="0"/>
              <a:t>Sreerama</a:t>
            </a:r>
            <a:r>
              <a:rPr lang="en-US" dirty="0" smtClean="0"/>
              <a:t> </a:t>
            </a:r>
            <a:r>
              <a:rPr lang="en-US" dirty="0" err="1" smtClean="0"/>
              <a:t>Sreekanth</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2856</Words>
  <Application>Microsoft Office PowerPoint</Application>
  <PresentationFormat>Custom</PresentationFormat>
  <Paragraphs>223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Fundamentals of Cyber Security</vt:lpstr>
      <vt:lpstr>UNIT-4</vt:lpstr>
      <vt:lpstr>Cyber Security - Organizational implication</vt:lpstr>
      <vt:lpstr>Cyber Security - Organizational implication</vt:lpstr>
      <vt:lpstr>UNIT-4</vt:lpstr>
      <vt:lpstr>Cyber Security - Organizational implication</vt:lpstr>
      <vt:lpstr>Cyber Security - Organizational implication</vt:lpstr>
      <vt:lpstr>Cyber Security - Organizational implication</vt:lpstr>
      <vt:lpstr>Cyber Security - Organizational implication</vt:lpstr>
      <vt:lpstr>Cyber Security - Organizational implication</vt:lpstr>
      <vt:lpstr>Cyber Security - Organizational implication</vt:lpstr>
      <vt:lpstr>Cyber Security - Organizational implication</vt:lpstr>
      <vt:lpstr>UNIT-4</vt:lpstr>
      <vt:lpstr>UNIT-4</vt:lpstr>
      <vt:lpstr>UNIT-4</vt:lpstr>
      <vt:lpstr>Cyber Security - Organizational implication</vt:lpstr>
      <vt:lpstr>Cyber Security - Organizational implication</vt:lpstr>
      <vt:lpstr>Cyber Security - Organizational implication</vt:lpstr>
      <vt:lpstr>Cyber Security - Organizational implication</vt:lpstr>
      <vt:lpstr>Cyber Security - Organizational implication</vt:lpstr>
      <vt:lpstr>Cyber Security - Organizational implication</vt:lpstr>
      <vt:lpstr>Cyber Security - Organizational implication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Cyber Security</dc:title>
  <dc:creator>ShreeShree</dc:creator>
  <cp:lastModifiedBy>ShreeShree</cp:lastModifiedBy>
  <cp:revision>1</cp:revision>
  <dcterms:created xsi:type="dcterms:W3CDTF">2021-02-24T05:10:12Z</dcterms:created>
  <dcterms:modified xsi:type="dcterms:W3CDTF">2021-02-24T05:18:14Z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2021-02-11T00:00:00Z</vt:filetime>
  </property>
  <property fmtid="{D5CDD505-2E9C-101B-9397-08002B2CF9AE}" pid="3" name="Creator">
    <vt:lpwstr>WPS Presentation</vt:lpwstr>
  </property>
  <property fmtid="{D5CDD505-2E9C-101B-9397-08002B2CF9AE}" pid="4" name="LastSaved">
    <vt:filetime>2021-02-24T00:00:00Z</vt:filetime>
  </property>
</Properties>
</file>