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3406"/>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Bookman Uralic"/>
                <a:cs typeface="Bookman Uralic"/>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3406"/>
                </a:solidFill>
                <a:latin typeface="Bookman Uralic"/>
                <a:cs typeface="Bookman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3406"/>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1621066" cy="772071"/>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52070" y="23494"/>
            <a:ext cx="12087859" cy="299720"/>
          </a:xfrm>
          <a:prstGeom prst="rect">
            <a:avLst/>
          </a:prstGeom>
        </p:spPr>
        <p:txBody>
          <a:bodyPr wrap="square" lIns="0" tIns="0" rIns="0" bIns="0">
            <a:spAutoFit/>
          </a:bodyPr>
          <a:lstStyle>
            <a:lvl1pPr>
              <a:defRPr sz="1800" b="1" i="0">
                <a:solidFill>
                  <a:srgbClr val="C73406"/>
                </a:solidFill>
                <a:latin typeface="Bookman Uralic"/>
                <a:cs typeface="Bookman Uralic"/>
              </a:defRPr>
            </a:lvl1pPr>
          </a:lstStyle>
          <a:p>
            <a:endParaRPr/>
          </a:p>
        </p:txBody>
      </p:sp>
      <p:sp>
        <p:nvSpPr>
          <p:cNvPr id="3" name="Holder 3"/>
          <p:cNvSpPr>
            <a:spLocks noGrp="1"/>
          </p:cNvSpPr>
          <p:nvPr>
            <p:ph type="body" idx="1"/>
          </p:nvPr>
        </p:nvSpPr>
        <p:spPr>
          <a:xfrm>
            <a:off x="344169" y="1329054"/>
            <a:ext cx="11503660" cy="4135120"/>
          </a:xfrm>
          <a:prstGeom prst="rect">
            <a:avLst/>
          </a:prstGeom>
        </p:spPr>
        <p:txBody>
          <a:bodyPr wrap="square" lIns="0" tIns="0" rIns="0" bIns="0">
            <a:spAutoFit/>
          </a:bodyPr>
          <a:lstStyle>
            <a:lvl1pPr>
              <a:defRPr sz="1800" b="1" i="0">
                <a:solidFill>
                  <a:schemeClr val="tx1"/>
                </a:solidFill>
                <a:latin typeface="Bookman Uralic"/>
                <a:cs typeface="Bookman Uralic"/>
              </a:defRPr>
            </a:lvl1pPr>
          </a:lstStyle>
          <a:p>
            <a:endParaRPr/>
          </a:p>
        </p:txBody>
      </p:sp>
      <p:sp>
        <p:nvSpPr>
          <p:cNvPr id="4" name="Holder 4"/>
          <p:cNvSpPr>
            <a:spLocks noGrp="1"/>
          </p:cNvSpPr>
          <p:nvPr>
            <p:ph type="ftr" sz="quarter" idx="5"/>
          </p:nvPr>
        </p:nvSpPr>
        <p:spPr>
          <a:xfrm>
            <a:off x="8801734" y="6526477"/>
            <a:ext cx="3236595" cy="264175"/>
          </a:xfrm>
          <a:prstGeom prst="rect">
            <a:avLst/>
          </a:prstGeom>
        </p:spPr>
        <p:txBody>
          <a:bodyPr wrap="square" lIns="0" tIns="0" rIns="0" bIns="0">
            <a:spAutoFit/>
          </a:bodyPr>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image" Target="../media/image196.png"/><Relationship Id="rId18" Type="http://schemas.openxmlformats.org/officeDocument/2006/relationships/image" Target="../media/image201.png"/><Relationship Id="rId26" Type="http://schemas.openxmlformats.org/officeDocument/2006/relationships/image" Target="../media/image209.png"/><Relationship Id="rId3" Type="http://schemas.openxmlformats.org/officeDocument/2006/relationships/image" Target="../media/image186.png"/><Relationship Id="rId21" Type="http://schemas.openxmlformats.org/officeDocument/2006/relationships/image" Target="../media/image204.png"/><Relationship Id="rId7" Type="http://schemas.openxmlformats.org/officeDocument/2006/relationships/image" Target="../media/image190.png"/><Relationship Id="rId12" Type="http://schemas.openxmlformats.org/officeDocument/2006/relationships/image" Target="../media/image195.png"/><Relationship Id="rId17" Type="http://schemas.openxmlformats.org/officeDocument/2006/relationships/image" Target="../media/image200.png"/><Relationship Id="rId25" Type="http://schemas.openxmlformats.org/officeDocument/2006/relationships/image" Target="../media/image208.png"/><Relationship Id="rId2" Type="http://schemas.openxmlformats.org/officeDocument/2006/relationships/image" Target="../media/image185.png"/><Relationship Id="rId16" Type="http://schemas.openxmlformats.org/officeDocument/2006/relationships/image" Target="../media/image199.png"/><Relationship Id="rId20" Type="http://schemas.openxmlformats.org/officeDocument/2006/relationships/image" Target="../media/image203.png"/><Relationship Id="rId29" Type="http://schemas.openxmlformats.org/officeDocument/2006/relationships/image" Target="../media/image212.png"/><Relationship Id="rId1" Type="http://schemas.openxmlformats.org/officeDocument/2006/relationships/slideLayout" Target="../slideLayouts/slideLayout2.xml"/><Relationship Id="rId6" Type="http://schemas.openxmlformats.org/officeDocument/2006/relationships/image" Target="../media/image189.png"/><Relationship Id="rId11" Type="http://schemas.openxmlformats.org/officeDocument/2006/relationships/image" Target="../media/image194.png"/><Relationship Id="rId24" Type="http://schemas.openxmlformats.org/officeDocument/2006/relationships/image" Target="../media/image207.png"/><Relationship Id="rId5" Type="http://schemas.openxmlformats.org/officeDocument/2006/relationships/image" Target="../media/image188.png"/><Relationship Id="rId15" Type="http://schemas.openxmlformats.org/officeDocument/2006/relationships/image" Target="../media/image198.png"/><Relationship Id="rId23" Type="http://schemas.openxmlformats.org/officeDocument/2006/relationships/image" Target="../media/image206.png"/><Relationship Id="rId28" Type="http://schemas.openxmlformats.org/officeDocument/2006/relationships/image" Target="../media/image211.png"/><Relationship Id="rId10" Type="http://schemas.openxmlformats.org/officeDocument/2006/relationships/image" Target="../media/image193.png"/><Relationship Id="rId19" Type="http://schemas.openxmlformats.org/officeDocument/2006/relationships/image" Target="../media/image202.png"/><Relationship Id="rId31" Type="http://schemas.openxmlformats.org/officeDocument/2006/relationships/image" Target="../media/image184.png"/><Relationship Id="rId4" Type="http://schemas.openxmlformats.org/officeDocument/2006/relationships/image" Target="../media/image187.png"/><Relationship Id="rId9" Type="http://schemas.openxmlformats.org/officeDocument/2006/relationships/image" Target="../media/image192.png"/><Relationship Id="rId14" Type="http://schemas.openxmlformats.org/officeDocument/2006/relationships/image" Target="../media/image197.png"/><Relationship Id="rId22" Type="http://schemas.openxmlformats.org/officeDocument/2006/relationships/image" Target="../media/image205.png"/><Relationship Id="rId27" Type="http://schemas.openxmlformats.org/officeDocument/2006/relationships/image" Target="../media/image210.png"/><Relationship Id="rId30" Type="http://schemas.openxmlformats.org/officeDocument/2006/relationships/image" Target="../media/image2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image" Target="../media/image196.png"/><Relationship Id="rId18" Type="http://schemas.openxmlformats.org/officeDocument/2006/relationships/image" Target="../media/image222.png"/><Relationship Id="rId26" Type="http://schemas.openxmlformats.org/officeDocument/2006/relationships/image" Target="../media/image209.png"/><Relationship Id="rId3" Type="http://schemas.openxmlformats.org/officeDocument/2006/relationships/image" Target="../media/image214.png"/><Relationship Id="rId21" Type="http://schemas.openxmlformats.org/officeDocument/2006/relationships/image" Target="../media/image223.png"/><Relationship Id="rId7" Type="http://schemas.openxmlformats.org/officeDocument/2006/relationships/image" Target="../media/image216.png"/><Relationship Id="rId12" Type="http://schemas.openxmlformats.org/officeDocument/2006/relationships/image" Target="../media/image218.png"/><Relationship Id="rId17" Type="http://schemas.openxmlformats.org/officeDocument/2006/relationships/image" Target="../media/image221.png"/><Relationship Id="rId25" Type="http://schemas.openxmlformats.org/officeDocument/2006/relationships/image" Target="../media/image224.png"/><Relationship Id="rId2" Type="http://schemas.openxmlformats.org/officeDocument/2006/relationships/image" Target="../media/image185.png"/><Relationship Id="rId16" Type="http://schemas.openxmlformats.org/officeDocument/2006/relationships/image" Target="../media/image220.png"/><Relationship Id="rId20" Type="http://schemas.openxmlformats.org/officeDocument/2006/relationships/image" Target="../media/image203.png"/><Relationship Id="rId29"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189.png"/><Relationship Id="rId11" Type="http://schemas.openxmlformats.org/officeDocument/2006/relationships/image" Target="../media/image194.png"/><Relationship Id="rId24" Type="http://schemas.openxmlformats.org/officeDocument/2006/relationships/image" Target="../media/image207.png"/><Relationship Id="rId5" Type="http://schemas.openxmlformats.org/officeDocument/2006/relationships/image" Target="../media/image215.png"/><Relationship Id="rId15" Type="http://schemas.openxmlformats.org/officeDocument/2006/relationships/image" Target="../media/image219.png"/><Relationship Id="rId23" Type="http://schemas.openxmlformats.org/officeDocument/2006/relationships/image" Target="../media/image206.png"/><Relationship Id="rId28" Type="http://schemas.openxmlformats.org/officeDocument/2006/relationships/image" Target="../media/image225.png"/><Relationship Id="rId10" Type="http://schemas.openxmlformats.org/officeDocument/2006/relationships/image" Target="../media/image193.png"/><Relationship Id="rId19" Type="http://schemas.openxmlformats.org/officeDocument/2006/relationships/image" Target="../media/image202.png"/><Relationship Id="rId31" Type="http://schemas.openxmlformats.org/officeDocument/2006/relationships/image" Target="../media/image184.png"/><Relationship Id="rId4" Type="http://schemas.openxmlformats.org/officeDocument/2006/relationships/image" Target="../media/image187.png"/><Relationship Id="rId9" Type="http://schemas.openxmlformats.org/officeDocument/2006/relationships/image" Target="../media/image217.png"/><Relationship Id="rId14" Type="http://schemas.openxmlformats.org/officeDocument/2006/relationships/image" Target="../media/image197.png"/><Relationship Id="rId22" Type="http://schemas.openxmlformats.org/officeDocument/2006/relationships/image" Target="../media/image205.png"/><Relationship Id="rId27" Type="http://schemas.openxmlformats.org/officeDocument/2006/relationships/image" Target="../media/image210.png"/><Relationship Id="rId30" Type="http://schemas.openxmlformats.org/officeDocument/2006/relationships/image" Target="../media/image227.png"/></Relationships>
</file>

<file path=ppt/slides/_rels/slide12.xml.rels><?xml version="1.0" encoding="UTF-8" standalone="yes"?>
<Relationships xmlns="http://schemas.openxmlformats.org/package/2006/relationships"><Relationship Id="rId8" Type="http://schemas.openxmlformats.org/officeDocument/2006/relationships/image" Target="../media/image231.png"/><Relationship Id="rId13" Type="http://schemas.openxmlformats.org/officeDocument/2006/relationships/image" Target="../media/image197.png"/><Relationship Id="rId18" Type="http://schemas.openxmlformats.org/officeDocument/2006/relationships/image" Target="../media/image239.png"/><Relationship Id="rId3" Type="http://schemas.openxmlformats.org/officeDocument/2006/relationships/image" Target="../media/image228.png"/><Relationship Id="rId7" Type="http://schemas.openxmlformats.org/officeDocument/2006/relationships/image" Target="../media/image230.png"/><Relationship Id="rId12" Type="http://schemas.openxmlformats.org/officeDocument/2006/relationships/image" Target="../media/image196.png"/><Relationship Id="rId17" Type="http://schemas.openxmlformats.org/officeDocument/2006/relationships/image" Target="../media/image238.png"/><Relationship Id="rId2" Type="http://schemas.openxmlformats.org/officeDocument/2006/relationships/image" Target="../media/image185.png"/><Relationship Id="rId16" Type="http://schemas.openxmlformats.org/officeDocument/2006/relationships/image" Target="../media/image237.png"/><Relationship Id="rId1" Type="http://schemas.openxmlformats.org/officeDocument/2006/relationships/slideLayout" Target="../slideLayouts/slideLayout2.xml"/><Relationship Id="rId6" Type="http://schemas.openxmlformats.org/officeDocument/2006/relationships/image" Target="../media/image189.png"/><Relationship Id="rId11" Type="http://schemas.openxmlformats.org/officeDocument/2006/relationships/image" Target="../media/image234.png"/><Relationship Id="rId5" Type="http://schemas.openxmlformats.org/officeDocument/2006/relationships/image" Target="../media/image229.png"/><Relationship Id="rId15" Type="http://schemas.openxmlformats.org/officeDocument/2006/relationships/image" Target="../media/image236.png"/><Relationship Id="rId10" Type="http://schemas.openxmlformats.org/officeDocument/2006/relationships/image" Target="../media/image233.png"/><Relationship Id="rId19" Type="http://schemas.openxmlformats.org/officeDocument/2006/relationships/image" Target="../media/image184.png"/><Relationship Id="rId4" Type="http://schemas.openxmlformats.org/officeDocument/2006/relationships/image" Target="../media/image187.png"/><Relationship Id="rId9" Type="http://schemas.openxmlformats.org/officeDocument/2006/relationships/image" Target="../media/image232.png"/><Relationship Id="rId14" Type="http://schemas.openxmlformats.org/officeDocument/2006/relationships/image" Target="../media/image235.png"/></Relationships>
</file>

<file path=ppt/slides/_rels/slide13.xml.rels><?xml version="1.0" encoding="UTF-8" standalone="yes"?>
<Relationships xmlns="http://schemas.openxmlformats.org/package/2006/relationships"><Relationship Id="rId8" Type="http://schemas.openxmlformats.org/officeDocument/2006/relationships/image" Target="../media/image246.png"/><Relationship Id="rId13" Type="http://schemas.openxmlformats.org/officeDocument/2006/relationships/image" Target="../media/image251.png"/><Relationship Id="rId18" Type="http://schemas.openxmlformats.org/officeDocument/2006/relationships/image" Target="../media/image256.png"/><Relationship Id="rId26" Type="http://schemas.openxmlformats.org/officeDocument/2006/relationships/image" Target="../media/image264.png"/><Relationship Id="rId3" Type="http://schemas.openxmlformats.org/officeDocument/2006/relationships/image" Target="../media/image241.png"/><Relationship Id="rId21" Type="http://schemas.openxmlformats.org/officeDocument/2006/relationships/image" Target="../media/image259.png"/><Relationship Id="rId7" Type="http://schemas.openxmlformats.org/officeDocument/2006/relationships/image" Target="../media/image245.png"/><Relationship Id="rId12" Type="http://schemas.openxmlformats.org/officeDocument/2006/relationships/image" Target="../media/image250.png"/><Relationship Id="rId17" Type="http://schemas.openxmlformats.org/officeDocument/2006/relationships/image" Target="../media/image255.png"/><Relationship Id="rId25" Type="http://schemas.openxmlformats.org/officeDocument/2006/relationships/image" Target="../media/image263.png"/><Relationship Id="rId2" Type="http://schemas.openxmlformats.org/officeDocument/2006/relationships/image" Target="../media/image240.png"/><Relationship Id="rId16" Type="http://schemas.openxmlformats.org/officeDocument/2006/relationships/image" Target="../media/image254.png"/><Relationship Id="rId20" Type="http://schemas.openxmlformats.org/officeDocument/2006/relationships/image" Target="../media/image258.png"/><Relationship Id="rId29" Type="http://schemas.openxmlformats.org/officeDocument/2006/relationships/image" Target="../media/image267.png"/><Relationship Id="rId1" Type="http://schemas.openxmlformats.org/officeDocument/2006/relationships/slideLayout" Target="../slideLayouts/slideLayout2.xml"/><Relationship Id="rId6" Type="http://schemas.openxmlformats.org/officeDocument/2006/relationships/image" Target="../media/image244.png"/><Relationship Id="rId11" Type="http://schemas.openxmlformats.org/officeDocument/2006/relationships/image" Target="../media/image249.png"/><Relationship Id="rId24" Type="http://schemas.openxmlformats.org/officeDocument/2006/relationships/image" Target="../media/image262.png"/><Relationship Id="rId5" Type="http://schemas.openxmlformats.org/officeDocument/2006/relationships/image" Target="../media/image243.png"/><Relationship Id="rId15" Type="http://schemas.openxmlformats.org/officeDocument/2006/relationships/image" Target="../media/image253.png"/><Relationship Id="rId23" Type="http://schemas.openxmlformats.org/officeDocument/2006/relationships/image" Target="../media/image261.png"/><Relationship Id="rId28" Type="http://schemas.openxmlformats.org/officeDocument/2006/relationships/image" Target="../media/image266.png"/><Relationship Id="rId10" Type="http://schemas.openxmlformats.org/officeDocument/2006/relationships/image" Target="../media/image248.png"/><Relationship Id="rId19" Type="http://schemas.openxmlformats.org/officeDocument/2006/relationships/image" Target="../media/image257.png"/><Relationship Id="rId31" Type="http://schemas.openxmlformats.org/officeDocument/2006/relationships/image" Target="../media/image269.png"/><Relationship Id="rId4" Type="http://schemas.openxmlformats.org/officeDocument/2006/relationships/image" Target="../media/image242.png"/><Relationship Id="rId9" Type="http://schemas.openxmlformats.org/officeDocument/2006/relationships/image" Target="../media/image247.png"/><Relationship Id="rId14" Type="http://schemas.openxmlformats.org/officeDocument/2006/relationships/image" Target="../media/image252.png"/><Relationship Id="rId22" Type="http://schemas.openxmlformats.org/officeDocument/2006/relationships/image" Target="../media/image260.png"/><Relationship Id="rId27" Type="http://schemas.openxmlformats.org/officeDocument/2006/relationships/image" Target="../media/image265.png"/><Relationship Id="rId30" Type="http://schemas.openxmlformats.org/officeDocument/2006/relationships/image" Target="../media/image268.png"/></Relationships>
</file>

<file path=ppt/slides/_rels/slide14.xml.rels><?xml version="1.0" encoding="UTF-8" standalone="yes"?>
<Relationships xmlns="http://schemas.openxmlformats.org/package/2006/relationships"><Relationship Id="rId8" Type="http://schemas.openxmlformats.org/officeDocument/2006/relationships/image" Target="../media/image274.png"/><Relationship Id="rId13" Type="http://schemas.openxmlformats.org/officeDocument/2006/relationships/image" Target="../media/image263.png"/><Relationship Id="rId18" Type="http://schemas.openxmlformats.org/officeDocument/2006/relationships/image" Target="../media/image281.png"/><Relationship Id="rId3" Type="http://schemas.openxmlformats.org/officeDocument/2006/relationships/image" Target="../media/image271.png"/><Relationship Id="rId7" Type="http://schemas.openxmlformats.org/officeDocument/2006/relationships/image" Target="../media/image273.png"/><Relationship Id="rId12" Type="http://schemas.openxmlformats.org/officeDocument/2006/relationships/image" Target="../media/image277.png"/><Relationship Id="rId17" Type="http://schemas.openxmlformats.org/officeDocument/2006/relationships/image" Target="../media/image280.png"/><Relationship Id="rId2" Type="http://schemas.openxmlformats.org/officeDocument/2006/relationships/image" Target="../media/image270.png"/><Relationship Id="rId16" Type="http://schemas.openxmlformats.org/officeDocument/2006/relationships/image" Target="../media/image279.png"/><Relationship Id="rId1" Type="http://schemas.openxmlformats.org/officeDocument/2006/relationships/slideLayout" Target="../slideLayouts/slideLayout2.xml"/><Relationship Id="rId6" Type="http://schemas.openxmlformats.org/officeDocument/2006/relationships/image" Target="../media/image272.png"/><Relationship Id="rId11" Type="http://schemas.openxmlformats.org/officeDocument/2006/relationships/image" Target="../media/image276.png"/><Relationship Id="rId5" Type="http://schemas.openxmlformats.org/officeDocument/2006/relationships/image" Target="../media/image248.png"/><Relationship Id="rId15" Type="http://schemas.openxmlformats.org/officeDocument/2006/relationships/image" Target="../media/image264.png"/><Relationship Id="rId10" Type="http://schemas.openxmlformats.org/officeDocument/2006/relationships/image" Target="../media/image260.png"/><Relationship Id="rId19" Type="http://schemas.openxmlformats.org/officeDocument/2006/relationships/image" Target="../media/image269.png"/><Relationship Id="rId4" Type="http://schemas.openxmlformats.org/officeDocument/2006/relationships/image" Target="../media/image247.png"/><Relationship Id="rId9" Type="http://schemas.openxmlformats.org/officeDocument/2006/relationships/image" Target="../media/image275.png"/><Relationship Id="rId14" Type="http://schemas.openxmlformats.org/officeDocument/2006/relationships/image" Target="../media/image278.png"/></Relationships>
</file>

<file path=ppt/slides/_rels/slide15.xml.rels><?xml version="1.0" encoding="UTF-8" standalone="yes"?>
<Relationships xmlns="http://schemas.openxmlformats.org/package/2006/relationships"><Relationship Id="rId8" Type="http://schemas.openxmlformats.org/officeDocument/2006/relationships/image" Target="../media/image284.png"/><Relationship Id="rId13" Type="http://schemas.openxmlformats.org/officeDocument/2006/relationships/image" Target="../media/image263.png"/><Relationship Id="rId18" Type="http://schemas.openxmlformats.org/officeDocument/2006/relationships/image" Target="../media/image290.png"/><Relationship Id="rId3" Type="http://schemas.openxmlformats.org/officeDocument/2006/relationships/image" Target="../media/image282.png"/><Relationship Id="rId7" Type="http://schemas.openxmlformats.org/officeDocument/2006/relationships/image" Target="../media/image273.png"/><Relationship Id="rId12" Type="http://schemas.openxmlformats.org/officeDocument/2006/relationships/image" Target="../media/image287.png"/><Relationship Id="rId17" Type="http://schemas.openxmlformats.org/officeDocument/2006/relationships/image" Target="../media/image267.png"/><Relationship Id="rId2" Type="http://schemas.openxmlformats.org/officeDocument/2006/relationships/image" Target="../media/image81.png"/><Relationship Id="rId16" Type="http://schemas.openxmlformats.org/officeDocument/2006/relationships/image" Target="../media/image289.png"/><Relationship Id="rId1" Type="http://schemas.openxmlformats.org/officeDocument/2006/relationships/slideLayout" Target="../slideLayouts/slideLayout2.xml"/><Relationship Id="rId6" Type="http://schemas.openxmlformats.org/officeDocument/2006/relationships/image" Target="../media/image283.png"/><Relationship Id="rId11" Type="http://schemas.openxmlformats.org/officeDocument/2006/relationships/image" Target="../media/image286.png"/><Relationship Id="rId5" Type="http://schemas.openxmlformats.org/officeDocument/2006/relationships/image" Target="../media/image248.png"/><Relationship Id="rId15" Type="http://schemas.openxmlformats.org/officeDocument/2006/relationships/image" Target="../media/image288.png"/><Relationship Id="rId10" Type="http://schemas.openxmlformats.org/officeDocument/2006/relationships/image" Target="../media/image260.png"/><Relationship Id="rId19" Type="http://schemas.openxmlformats.org/officeDocument/2006/relationships/image" Target="../media/image269.png"/><Relationship Id="rId4" Type="http://schemas.openxmlformats.org/officeDocument/2006/relationships/image" Target="../media/image247.png"/><Relationship Id="rId9" Type="http://schemas.openxmlformats.org/officeDocument/2006/relationships/image" Target="../media/image285.png"/><Relationship Id="rId14" Type="http://schemas.openxmlformats.org/officeDocument/2006/relationships/image" Target="../media/image26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64.png"/><Relationship Id="rId3" Type="http://schemas.openxmlformats.org/officeDocument/2006/relationships/image" Target="../media/image28.png"/><Relationship Id="rId21" Type="http://schemas.openxmlformats.org/officeDocument/2006/relationships/image" Target="../media/image46.png"/><Relationship Id="rId34" Type="http://schemas.openxmlformats.org/officeDocument/2006/relationships/image" Target="../media/image59.png"/><Relationship Id="rId42" Type="http://schemas.openxmlformats.org/officeDocument/2006/relationships/image" Target="../media/image67.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image" Target="../media/image63.png"/><Relationship Id="rId2" Type="http://schemas.openxmlformats.org/officeDocument/2006/relationships/image" Target="../media/image27.png"/><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png"/><Relationship Id="rId41"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32" Type="http://schemas.openxmlformats.org/officeDocument/2006/relationships/image" Target="../media/image57.png"/><Relationship Id="rId37" Type="http://schemas.openxmlformats.org/officeDocument/2006/relationships/image" Target="../media/image62.png"/><Relationship Id="rId40" Type="http://schemas.openxmlformats.org/officeDocument/2006/relationships/image" Target="../media/image65.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png"/><Relationship Id="rId36" Type="http://schemas.openxmlformats.org/officeDocument/2006/relationships/image" Target="../media/image61.png"/><Relationship Id="rId10" Type="http://schemas.openxmlformats.org/officeDocument/2006/relationships/image" Target="../media/image35.png"/><Relationship Id="rId19" Type="http://schemas.openxmlformats.org/officeDocument/2006/relationships/image" Target="../media/image44.png"/><Relationship Id="rId31" Type="http://schemas.openxmlformats.org/officeDocument/2006/relationships/image" Target="../media/image56.png"/><Relationship Id="rId44" Type="http://schemas.openxmlformats.org/officeDocument/2006/relationships/hyperlink" Target="http://www.maharashtra.gov.in/" TargetMode="External"/><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png"/><Relationship Id="rId30" Type="http://schemas.openxmlformats.org/officeDocument/2006/relationships/image" Target="../media/image55.png"/><Relationship Id="rId35" Type="http://schemas.openxmlformats.org/officeDocument/2006/relationships/image" Target="../media/image60.png"/><Relationship Id="rId43" Type="http://schemas.openxmlformats.org/officeDocument/2006/relationships/image" Target="../media/image68.png"/></Relationships>
</file>

<file path=ppt/slides/_rels/slide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6.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3" Type="http://schemas.openxmlformats.org/officeDocument/2006/relationships/image" Target="../media/image82.png"/><Relationship Id="rId21" Type="http://schemas.openxmlformats.org/officeDocument/2006/relationships/image" Target="../media/image100.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4.png"/><Relationship Id="rId2" Type="http://schemas.openxmlformats.org/officeDocument/2006/relationships/image" Target="../media/image81.png"/><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24" Type="http://schemas.openxmlformats.org/officeDocument/2006/relationships/image" Target="../media/image103.png"/><Relationship Id="rId5" Type="http://schemas.openxmlformats.org/officeDocument/2006/relationships/image" Target="../media/image84.png"/><Relationship Id="rId15" Type="http://schemas.openxmlformats.org/officeDocument/2006/relationships/image" Target="../media/image94.png"/><Relationship Id="rId23" Type="http://schemas.openxmlformats.org/officeDocument/2006/relationships/image" Target="../media/image102.png"/><Relationship Id="rId10" Type="http://schemas.openxmlformats.org/officeDocument/2006/relationships/image" Target="../media/image89.png"/><Relationship Id="rId19" Type="http://schemas.openxmlformats.org/officeDocument/2006/relationships/image" Target="../media/image98.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1.png"/></Relationships>
</file>

<file path=ppt/slides/_rels/slide7.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85.png"/><Relationship Id="rId18" Type="http://schemas.openxmlformats.org/officeDocument/2006/relationships/image" Target="../media/image117.png"/><Relationship Id="rId26" Type="http://schemas.openxmlformats.org/officeDocument/2006/relationships/image" Target="../media/image94.png"/><Relationship Id="rId3" Type="http://schemas.openxmlformats.org/officeDocument/2006/relationships/image" Target="../media/image105.png"/><Relationship Id="rId21" Type="http://schemas.openxmlformats.org/officeDocument/2006/relationships/image" Target="../media/image120.png"/><Relationship Id="rId34" Type="http://schemas.openxmlformats.org/officeDocument/2006/relationships/image" Target="../media/image100.png"/><Relationship Id="rId7" Type="http://schemas.openxmlformats.org/officeDocument/2006/relationships/image" Target="../media/image109.png"/><Relationship Id="rId12" Type="http://schemas.openxmlformats.org/officeDocument/2006/relationships/image" Target="../media/image114.png"/><Relationship Id="rId17" Type="http://schemas.openxmlformats.org/officeDocument/2006/relationships/image" Target="../media/image116.png"/><Relationship Id="rId25" Type="http://schemas.openxmlformats.org/officeDocument/2006/relationships/image" Target="../media/image123.png"/><Relationship Id="rId33" Type="http://schemas.openxmlformats.org/officeDocument/2006/relationships/image" Target="../media/image99.png"/><Relationship Id="rId38" Type="http://schemas.openxmlformats.org/officeDocument/2006/relationships/image" Target="../media/image104.png"/><Relationship Id="rId2" Type="http://schemas.openxmlformats.org/officeDocument/2006/relationships/image" Target="../media/image81.png"/><Relationship Id="rId16" Type="http://schemas.openxmlformats.org/officeDocument/2006/relationships/image" Target="../media/image87.png"/><Relationship Id="rId20" Type="http://schemas.openxmlformats.org/officeDocument/2006/relationships/image" Target="../media/image119.png"/><Relationship Id="rId29"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24" Type="http://schemas.openxmlformats.org/officeDocument/2006/relationships/image" Target="../media/image93.png"/><Relationship Id="rId32" Type="http://schemas.openxmlformats.org/officeDocument/2006/relationships/image" Target="../media/image98.png"/><Relationship Id="rId37" Type="http://schemas.openxmlformats.org/officeDocument/2006/relationships/image" Target="../media/image103.png"/><Relationship Id="rId5" Type="http://schemas.openxmlformats.org/officeDocument/2006/relationships/image" Target="../media/image107.png"/><Relationship Id="rId15" Type="http://schemas.openxmlformats.org/officeDocument/2006/relationships/image" Target="../media/image115.png"/><Relationship Id="rId23" Type="http://schemas.openxmlformats.org/officeDocument/2006/relationships/image" Target="../media/image122.png"/><Relationship Id="rId28" Type="http://schemas.openxmlformats.org/officeDocument/2006/relationships/image" Target="../media/image125.png"/><Relationship Id="rId36" Type="http://schemas.openxmlformats.org/officeDocument/2006/relationships/image" Target="../media/image129.png"/><Relationship Id="rId10" Type="http://schemas.openxmlformats.org/officeDocument/2006/relationships/image" Target="../media/image112.png"/><Relationship Id="rId19" Type="http://schemas.openxmlformats.org/officeDocument/2006/relationships/image" Target="../media/image118.png"/><Relationship Id="rId31" Type="http://schemas.openxmlformats.org/officeDocument/2006/relationships/image" Target="../media/image97.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86.png"/><Relationship Id="rId22" Type="http://schemas.openxmlformats.org/officeDocument/2006/relationships/image" Target="../media/image121.png"/><Relationship Id="rId27" Type="http://schemas.openxmlformats.org/officeDocument/2006/relationships/image" Target="../media/image124.png"/><Relationship Id="rId30" Type="http://schemas.openxmlformats.org/officeDocument/2006/relationships/image" Target="../media/image127.png"/><Relationship Id="rId35" Type="http://schemas.openxmlformats.org/officeDocument/2006/relationships/image" Target="../media/image128.png"/></Relationships>
</file>

<file path=ppt/slides/_rels/slide8.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18" Type="http://schemas.openxmlformats.org/officeDocument/2006/relationships/image" Target="../media/image146.png"/><Relationship Id="rId3" Type="http://schemas.openxmlformats.org/officeDocument/2006/relationships/image" Target="../media/image131.png"/><Relationship Id="rId21" Type="http://schemas.openxmlformats.org/officeDocument/2006/relationships/image" Target="../media/image149.png"/><Relationship Id="rId7" Type="http://schemas.openxmlformats.org/officeDocument/2006/relationships/image" Target="../media/image135.png"/><Relationship Id="rId12" Type="http://schemas.openxmlformats.org/officeDocument/2006/relationships/image" Target="../media/image140.png"/><Relationship Id="rId17" Type="http://schemas.openxmlformats.org/officeDocument/2006/relationships/image" Target="../media/image145.png"/><Relationship Id="rId2" Type="http://schemas.openxmlformats.org/officeDocument/2006/relationships/image" Target="../media/image130.png"/><Relationship Id="rId16" Type="http://schemas.openxmlformats.org/officeDocument/2006/relationships/image" Target="../media/image144.png"/><Relationship Id="rId20"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34.png"/><Relationship Id="rId11" Type="http://schemas.openxmlformats.org/officeDocument/2006/relationships/image" Target="../media/image139.png"/><Relationship Id="rId24" Type="http://schemas.openxmlformats.org/officeDocument/2006/relationships/image" Target="../media/image152.png"/><Relationship Id="rId5" Type="http://schemas.openxmlformats.org/officeDocument/2006/relationships/image" Target="../media/image133.png"/><Relationship Id="rId15" Type="http://schemas.openxmlformats.org/officeDocument/2006/relationships/image" Target="../media/image143.png"/><Relationship Id="rId23" Type="http://schemas.openxmlformats.org/officeDocument/2006/relationships/image" Target="../media/image151.png"/><Relationship Id="rId10" Type="http://schemas.openxmlformats.org/officeDocument/2006/relationships/image" Target="../media/image138.png"/><Relationship Id="rId19" Type="http://schemas.openxmlformats.org/officeDocument/2006/relationships/image" Target="../media/image147.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42.png"/><Relationship Id="rId22" Type="http://schemas.openxmlformats.org/officeDocument/2006/relationships/image" Target="../media/image150.png"/></Relationships>
</file>

<file path=ppt/slides/_rels/slide9.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34" Type="http://schemas.openxmlformats.org/officeDocument/2006/relationships/image" Target="../media/image184.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33" Type="http://schemas.openxmlformats.org/officeDocument/2006/relationships/image" Target="../media/image183.png"/><Relationship Id="rId2" Type="http://schemas.openxmlformats.org/officeDocument/2006/relationships/image" Target="../media/image81.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32" Type="http://schemas.openxmlformats.org/officeDocument/2006/relationships/image" Target="../media/image182.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31" Type="http://schemas.openxmlformats.org/officeDocument/2006/relationships/image" Target="../media/image181.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319" y="2343784"/>
            <a:ext cx="9020810" cy="848360"/>
          </a:xfrm>
          <a:prstGeom prst="rect">
            <a:avLst/>
          </a:prstGeom>
        </p:spPr>
        <p:txBody>
          <a:bodyPr vert="horz" wrap="square" lIns="0" tIns="12700" rIns="0" bIns="0" rtlCol="0">
            <a:spAutoFit/>
          </a:bodyPr>
          <a:lstStyle/>
          <a:p>
            <a:pPr marL="12700">
              <a:lnSpc>
                <a:spcPct val="100000"/>
              </a:lnSpc>
              <a:spcBef>
                <a:spcPts val="100"/>
              </a:spcBef>
            </a:pPr>
            <a:r>
              <a:rPr sz="5400" b="0" spc="45" dirty="0">
                <a:solidFill>
                  <a:srgbClr val="003366"/>
                </a:solidFill>
                <a:latin typeface="Times New Roman"/>
                <a:cs typeface="Times New Roman"/>
              </a:rPr>
              <a:t>Fundamentals </a:t>
            </a:r>
            <a:r>
              <a:rPr sz="5400" b="0" spc="-85" dirty="0">
                <a:solidFill>
                  <a:srgbClr val="003366"/>
                </a:solidFill>
                <a:latin typeface="Times New Roman"/>
                <a:cs typeface="Times New Roman"/>
              </a:rPr>
              <a:t>of </a:t>
            </a:r>
            <a:r>
              <a:rPr sz="5400" b="0" spc="-20" dirty="0">
                <a:solidFill>
                  <a:srgbClr val="003366"/>
                </a:solidFill>
                <a:latin typeface="Times New Roman"/>
                <a:cs typeface="Times New Roman"/>
              </a:rPr>
              <a:t>Cyber</a:t>
            </a:r>
            <a:r>
              <a:rPr sz="5400" b="0" spc="-785" dirty="0">
                <a:solidFill>
                  <a:srgbClr val="003366"/>
                </a:solidFill>
                <a:latin typeface="Times New Roman"/>
                <a:cs typeface="Times New Roman"/>
              </a:rPr>
              <a:t> </a:t>
            </a:r>
            <a:r>
              <a:rPr sz="5400" b="0" spc="-10" dirty="0">
                <a:solidFill>
                  <a:srgbClr val="003366"/>
                </a:solidFill>
                <a:latin typeface="Times New Roman"/>
                <a:cs typeface="Times New Roman"/>
              </a:rPr>
              <a:t>Security</a:t>
            </a:r>
            <a:endParaRPr sz="5400">
              <a:latin typeface="Times New Roman"/>
              <a:cs typeface="Times New Roman"/>
            </a:endParaRPr>
          </a:p>
        </p:txBody>
      </p:sp>
      <p:sp>
        <p:nvSpPr>
          <p:cNvPr id="19" name="object 1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grpSp>
        <p:nvGrpSpPr>
          <p:cNvPr id="4" name="object 4"/>
          <p:cNvGrpSpPr/>
          <p:nvPr/>
        </p:nvGrpSpPr>
        <p:grpSpPr>
          <a:xfrm>
            <a:off x="110489" y="786130"/>
            <a:ext cx="5718810" cy="217170"/>
            <a:chOff x="110489" y="786130"/>
            <a:chExt cx="5718810"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77189" y="795655"/>
              <a:ext cx="314325" cy="1555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84224" y="795655"/>
              <a:ext cx="76834" cy="15557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78839" y="837565"/>
              <a:ext cx="139065" cy="11366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035050" y="787400"/>
              <a:ext cx="130809" cy="16637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80464" y="789305"/>
              <a:ext cx="68579" cy="16192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261781" y="837565"/>
              <a:ext cx="121248" cy="11620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398270" y="837565"/>
              <a:ext cx="139065"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630769" y="837565"/>
              <a:ext cx="117385" cy="11620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762796" y="837565"/>
              <a:ext cx="239911" cy="11620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016760" y="837565"/>
              <a:ext cx="115569" cy="11620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228217" y="837565"/>
              <a:ext cx="124455" cy="11620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371089" y="787400"/>
              <a:ext cx="100180" cy="163829"/>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536825" y="789305"/>
              <a:ext cx="68580" cy="16192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2621279" y="802005"/>
              <a:ext cx="245109" cy="15176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881629" y="837565"/>
              <a:ext cx="115569" cy="11620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013075" y="787400"/>
              <a:ext cx="273685" cy="166370"/>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304629" y="837565"/>
              <a:ext cx="117385" cy="11620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435349" y="802005"/>
              <a:ext cx="245110" cy="15176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3694466" y="787400"/>
              <a:ext cx="201258" cy="166370"/>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3985894" y="837565"/>
              <a:ext cx="127634" cy="16319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133214" y="837565"/>
              <a:ext cx="229232"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4380864" y="837565"/>
              <a:ext cx="127635" cy="16319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526914" y="837565"/>
              <a:ext cx="115570" cy="11620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4661535" y="802005"/>
              <a:ext cx="343535" cy="20129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092789" y="837565"/>
              <a:ext cx="117385" cy="11620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227319" y="789305"/>
              <a:ext cx="173989" cy="161925"/>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5417819" y="837565"/>
              <a:ext cx="209550" cy="113664"/>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5644514" y="837565"/>
              <a:ext cx="115570" cy="11620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5787389" y="837565"/>
              <a:ext cx="41910" cy="116205"/>
            </a:xfrm>
            <a:prstGeom prst="rect">
              <a:avLst/>
            </a:prstGeom>
            <a:blipFill>
              <a:blip r:embed="rId31" cstate="print"/>
              <a:stretch>
                <a:fillRect/>
              </a:stretch>
            </a:blipFill>
          </p:spPr>
          <p:txBody>
            <a:bodyPr wrap="square" lIns="0" tIns="0" rIns="0" bIns="0" rtlCol="0"/>
            <a:lstStyle/>
            <a:p>
              <a:endParaRPr/>
            </a:p>
          </p:txBody>
        </p:sp>
      </p:grpSp>
      <p:sp>
        <p:nvSpPr>
          <p:cNvPr id="35" name="object 35"/>
          <p:cNvSpPr txBox="1"/>
          <p:nvPr/>
        </p:nvSpPr>
        <p:spPr>
          <a:xfrm>
            <a:off x="367665" y="1073784"/>
            <a:ext cx="11450955" cy="3865879"/>
          </a:xfrm>
          <a:prstGeom prst="rect">
            <a:avLst/>
          </a:prstGeom>
        </p:spPr>
        <p:txBody>
          <a:bodyPr vert="horz" wrap="square" lIns="0" tIns="12700" rIns="0" bIns="0" rtlCol="0">
            <a:spAutoFit/>
          </a:bodyPr>
          <a:lstStyle/>
          <a:p>
            <a:pPr marL="298450" marR="455930" indent="-285750">
              <a:lnSpc>
                <a:spcPct val="100000"/>
              </a:lnSpc>
              <a:spcBef>
                <a:spcPts val="100"/>
              </a:spcBef>
              <a:buFont typeface="Wingdings"/>
              <a:buChar char=""/>
              <a:tabLst>
                <a:tab pos="298450" algn="l"/>
              </a:tabLst>
            </a:pPr>
            <a:r>
              <a:rPr sz="1800" spc="-5" dirty="0">
                <a:latin typeface="Bookman Uralic"/>
                <a:cs typeface="Bookman Uralic"/>
              </a:rPr>
              <a:t>Increasingly, </a:t>
            </a:r>
            <a:r>
              <a:rPr sz="1800" dirty="0">
                <a:latin typeface="Bookman Uralic"/>
                <a:cs typeface="Bookman Uralic"/>
              </a:rPr>
              <a:t>the </a:t>
            </a:r>
            <a:r>
              <a:rPr sz="1800" spc="-5" dirty="0">
                <a:latin typeface="Bookman Uralic"/>
                <a:cs typeface="Bookman Uralic"/>
              </a:rPr>
              <a:t>global economy is dependent upon </a:t>
            </a:r>
            <a:r>
              <a:rPr sz="1800" dirty="0">
                <a:latin typeface="Bookman Uralic"/>
                <a:cs typeface="Bookman Uralic"/>
              </a:rPr>
              <a:t>the </a:t>
            </a:r>
            <a:r>
              <a:rPr sz="1800" spc="-5" dirty="0">
                <a:latin typeface="Bookman Uralic"/>
                <a:cs typeface="Bookman Uralic"/>
              </a:rPr>
              <a:t>creation </a:t>
            </a:r>
            <a:r>
              <a:rPr sz="1800" dirty="0">
                <a:latin typeface="Bookman Uralic"/>
                <a:cs typeface="Bookman Uralic"/>
              </a:rPr>
              <a:t>and </a:t>
            </a:r>
            <a:r>
              <a:rPr sz="1800" spc="-5" dirty="0">
                <a:latin typeface="Bookman Uralic"/>
                <a:cs typeface="Bookman Uralic"/>
              </a:rPr>
              <a:t>distribution of intellectual  property (IP) to drive economic growth.</a:t>
            </a:r>
            <a:endParaRPr sz="1800">
              <a:latin typeface="Bookman Uralic"/>
              <a:cs typeface="Bookman Uralic"/>
            </a:endParaRPr>
          </a:p>
          <a:p>
            <a:pPr marL="298450" marR="5080" indent="-285750">
              <a:lnSpc>
                <a:spcPct val="100000"/>
              </a:lnSpc>
              <a:buFont typeface="Wingdings"/>
              <a:buChar char=""/>
              <a:tabLst>
                <a:tab pos="298450" algn="l"/>
              </a:tabLst>
            </a:pPr>
            <a:r>
              <a:rPr sz="1800" spc="-5" dirty="0">
                <a:latin typeface="Bookman Uralic"/>
                <a:cs typeface="Bookman Uralic"/>
              </a:rPr>
              <a:t>However markets are plagued by fakes be it stamps, watches, cigarettes, cosmetics,  pharmaceuticals, FMCG products, </a:t>
            </a:r>
            <a:r>
              <a:rPr sz="1800" dirty="0">
                <a:latin typeface="Bookman Uralic"/>
                <a:cs typeface="Bookman Uralic"/>
              </a:rPr>
              <a:t>auto </a:t>
            </a:r>
            <a:r>
              <a:rPr sz="1800" spc="-5" dirty="0">
                <a:latin typeface="Bookman Uralic"/>
                <a:cs typeface="Bookman Uralic"/>
              </a:rPr>
              <a:t>components, software, music, films etc resulting </a:t>
            </a:r>
            <a:r>
              <a:rPr sz="1800" dirty="0">
                <a:latin typeface="Bookman Uralic"/>
                <a:cs typeface="Bookman Uralic"/>
              </a:rPr>
              <a:t>in  </a:t>
            </a:r>
            <a:r>
              <a:rPr sz="1800" spc="-5" dirty="0">
                <a:latin typeface="Bookman Uralic"/>
                <a:cs typeface="Bookman Uralic"/>
              </a:rPr>
              <a:t>significant loss to companies, corresponding evasion of </a:t>
            </a:r>
            <a:r>
              <a:rPr sz="1800" dirty="0">
                <a:latin typeface="Bookman Uralic"/>
                <a:cs typeface="Bookman Uralic"/>
              </a:rPr>
              <a:t>tax </a:t>
            </a:r>
            <a:r>
              <a:rPr sz="1800" spc="-5" dirty="0">
                <a:latin typeface="Bookman Uralic"/>
                <a:cs typeface="Bookman Uralic"/>
              </a:rPr>
              <a:t>duties </a:t>
            </a:r>
            <a:r>
              <a:rPr sz="1800" dirty="0">
                <a:latin typeface="Bookman Uralic"/>
                <a:cs typeface="Bookman Uralic"/>
              </a:rPr>
              <a:t>and </a:t>
            </a:r>
            <a:r>
              <a:rPr sz="1800" spc="-5" dirty="0">
                <a:latin typeface="Bookman Uralic"/>
                <a:cs typeface="Bookman Uralic"/>
              </a:rPr>
              <a:t>violation of </a:t>
            </a:r>
            <a:r>
              <a:rPr sz="1800" dirty="0">
                <a:latin typeface="Bookman Uralic"/>
                <a:cs typeface="Bookman Uralic"/>
              </a:rPr>
              <a:t>the </a:t>
            </a:r>
            <a:r>
              <a:rPr sz="1800" spc="-5" dirty="0">
                <a:latin typeface="Bookman Uralic"/>
                <a:cs typeface="Bookman Uralic"/>
              </a:rPr>
              <a:t>rights of </a:t>
            </a:r>
            <a:r>
              <a:rPr sz="1800" dirty="0">
                <a:latin typeface="Bookman Uralic"/>
                <a:cs typeface="Bookman Uralic"/>
              </a:rPr>
              <a:t>the  </a:t>
            </a:r>
            <a:r>
              <a:rPr sz="1800" spc="-5" dirty="0">
                <a:latin typeface="Bookman Uralic"/>
                <a:cs typeface="Bookman Uralic"/>
              </a:rPr>
              <a:t>consumer. Studies by industry associations bear this </a:t>
            </a:r>
            <a:r>
              <a:rPr sz="1800" dirty="0">
                <a:latin typeface="Bookman Uralic"/>
                <a:cs typeface="Bookman Uralic"/>
              </a:rPr>
              <a:t>out, the </a:t>
            </a:r>
            <a:r>
              <a:rPr sz="1800" spc="-5" dirty="0">
                <a:latin typeface="Bookman Uralic"/>
                <a:cs typeface="Bookman Uralic"/>
              </a:rPr>
              <a:t>CII Alliance estimates </a:t>
            </a:r>
            <a:r>
              <a:rPr sz="1800" dirty="0">
                <a:latin typeface="Bookman Uralic"/>
                <a:cs typeface="Bookman Uralic"/>
              </a:rPr>
              <a:t>that the </a:t>
            </a:r>
            <a:r>
              <a:rPr sz="1800" spc="-5" dirty="0">
                <a:latin typeface="Bookman Uralic"/>
                <a:cs typeface="Bookman Uralic"/>
              </a:rPr>
              <a:t>FMCG  sector loses approximately 15% of its revenue to counterfeit goods with several </a:t>
            </a:r>
            <a:r>
              <a:rPr sz="1800" dirty="0">
                <a:latin typeface="Bookman Uralic"/>
                <a:cs typeface="Bookman Uralic"/>
              </a:rPr>
              <a:t>top </a:t>
            </a:r>
            <a:r>
              <a:rPr sz="1800" spc="-5" dirty="0">
                <a:latin typeface="Bookman Uralic"/>
                <a:cs typeface="Bookman Uralic"/>
              </a:rPr>
              <a:t>brands losing  </a:t>
            </a:r>
            <a:r>
              <a:rPr sz="1800" dirty="0">
                <a:latin typeface="Bookman Uralic"/>
                <a:cs typeface="Bookman Uralic"/>
              </a:rPr>
              <a:t>up </a:t>
            </a:r>
            <a:r>
              <a:rPr sz="1800" spc="-5" dirty="0">
                <a:latin typeface="Bookman Uralic"/>
                <a:cs typeface="Bookman Uralic"/>
              </a:rPr>
              <a:t>to 30% of their business due to IP crime. The nature of </a:t>
            </a:r>
            <a:r>
              <a:rPr sz="1800" dirty="0">
                <a:latin typeface="Bookman Uralic"/>
                <a:cs typeface="Bookman Uralic"/>
              </a:rPr>
              <a:t>the </a:t>
            </a:r>
            <a:r>
              <a:rPr sz="1800" spc="-5" dirty="0">
                <a:latin typeface="Bookman Uralic"/>
                <a:cs typeface="Bookman Uralic"/>
              </a:rPr>
              <a:t>crime, its size, diversity </a:t>
            </a:r>
            <a:r>
              <a:rPr sz="1800" dirty="0">
                <a:latin typeface="Bookman Uralic"/>
                <a:cs typeface="Bookman Uralic"/>
              </a:rPr>
              <a:t>and </a:t>
            </a:r>
            <a:r>
              <a:rPr sz="1800" spc="-5" dirty="0">
                <a:latin typeface="Bookman Uralic"/>
                <a:cs typeface="Bookman Uralic"/>
              </a:rPr>
              <a:t>scope  </a:t>
            </a:r>
            <a:r>
              <a:rPr sz="1800" dirty="0">
                <a:latin typeface="Bookman Uralic"/>
                <a:cs typeface="Bookman Uralic"/>
              </a:rPr>
              <a:t>has </a:t>
            </a:r>
            <a:r>
              <a:rPr sz="1800" spc="-5" dirty="0">
                <a:latin typeface="Bookman Uralic"/>
                <a:cs typeface="Bookman Uralic"/>
              </a:rPr>
              <a:t>hindered </a:t>
            </a:r>
            <a:r>
              <a:rPr sz="1800" dirty="0">
                <a:latin typeface="Bookman Uralic"/>
                <a:cs typeface="Bookman Uralic"/>
              </a:rPr>
              <a:t>the </a:t>
            </a:r>
            <a:r>
              <a:rPr sz="1800" spc="-5" dirty="0">
                <a:latin typeface="Bookman Uralic"/>
                <a:cs typeface="Bookman Uralic"/>
              </a:rPr>
              <a:t>task of coordinating </a:t>
            </a:r>
            <a:r>
              <a:rPr sz="1800" dirty="0">
                <a:latin typeface="Bookman Uralic"/>
                <a:cs typeface="Bookman Uralic"/>
              </a:rPr>
              <a:t>a </a:t>
            </a:r>
            <a:r>
              <a:rPr sz="1800" spc="-5" dirty="0">
                <a:latin typeface="Bookman Uralic"/>
                <a:cs typeface="Bookman Uralic"/>
              </a:rPr>
              <a:t>dynamic response. Lack of consumer awareness </a:t>
            </a:r>
            <a:r>
              <a:rPr sz="1800" dirty="0">
                <a:latin typeface="Bookman Uralic"/>
                <a:cs typeface="Bookman Uralic"/>
              </a:rPr>
              <a:t>and  </a:t>
            </a:r>
            <a:r>
              <a:rPr sz="1800" spc="-5" dirty="0">
                <a:latin typeface="Bookman Uralic"/>
                <a:cs typeface="Bookman Uralic"/>
              </a:rPr>
              <a:t>advancement of technology are </a:t>
            </a:r>
            <a:r>
              <a:rPr sz="1800" dirty="0">
                <a:latin typeface="Bookman Uralic"/>
                <a:cs typeface="Bookman Uralic"/>
              </a:rPr>
              <a:t>the </a:t>
            </a:r>
            <a:r>
              <a:rPr sz="1800" spc="-5" dirty="0">
                <a:latin typeface="Bookman Uralic"/>
                <a:cs typeface="Bookman Uralic"/>
              </a:rPr>
              <a:t>major factors which encourage counterfeiting which is further  fuelled by </a:t>
            </a:r>
            <a:r>
              <a:rPr sz="1800" dirty="0">
                <a:latin typeface="Bookman Uralic"/>
                <a:cs typeface="Bookman Uralic"/>
              </a:rPr>
              <a:t>lax </a:t>
            </a:r>
            <a:r>
              <a:rPr sz="1800" spc="-5" dirty="0">
                <a:latin typeface="Bookman Uralic"/>
                <a:cs typeface="Bookman Uralic"/>
              </a:rPr>
              <a:t>enforcement laws which make things easy for</a:t>
            </a:r>
            <a:r>
              <a:rPr sz="1800" spc="15" dirty="0">
                <a:latin typeface="Bookman Uralic"/>
                <a:cs typeface="Bookman Uralic"/>
              </a:rPr>
              <a:t> </a:t>
            </a:r>
            <a:r>
              <a:rPr sz="1800" spc="-5" dirty="0">
                <a:latin typeface="Bookman Uralic"/>
                <a:cs typeface="Bookman Uralic"/>
              </a:rPr>
              <a:t>counterfeiter.</a:t>
            </a:r>
            <a:endParaRPr sz="1800">
              <a:latin typeface="Bookman Uralic"/>
              <a:cs typeface="Bookman Uralic"/>
            </a:endParaRPr>
          </a:p>
          <a:p>
            <a:pPr marL="298450" marR="144145" indent="-285750">
              <a:lnSpc>
                <a:spcPct val="100000"/>
              </a:lnSpc>
              <a:buFont typeface="Wingdings"/>
              <a:buChar char=""/>
              <a:tabLst>
                <a:tab pos="298450" algn="l"/>
              </a:tabLst>
            </a:pPr>
            <a:r>
              <a:rPr sz="1800" spc="-5" dirty="0">
                <a:latin typeface="Bookman Uralic"/>
                <a:cs typeface="Bookman Uralic"/>
              </a:rPr>
              <a:t>The continuity of socioeconomic growth </a:t>
            </a:r>
            <a:r>
              <a:rPr sz="1800" dirty="0">
                <a:latin typeface="Bookman Uralic"/>
                <a:cs typeface="Bookman Uralic"/>
              </a:rPr>
              <a:t>and </a:t>
            </a:r>
            <a:r>
              <a:rPr sz="1800" spc="-5" dirty="0">
                <a:latin typeface="Bookman Uralic"/>
                <a:cs typeface="Bookman Uralic"/>
              </a:rPr>
              <a:t>industrial competitiveness depends upon high level of  IP protection </a:t>
            </a:r>
            <a:r>
              <a:rPr sz="1800" dirty="0">
                <a:latin typeface="Bookman Uralic"/>
                <a:cs typeface="Bookman Uralic"/>
              </a:rPr>
              <a:t>and </a:t>
            </a:r>
            <a:r>
              <a:rPr sz="1800" spc="-5" dirty="0">
                <a:latin typeface="Bookman Uralic"/>
                <a:cs typeface="Bookman Uralic"/>
              </a:rPr>
              <a:t>enforcement raising profound concerns of </a:t>
            </a:r>
            <a:r>
              <a:rPr sz="1800" dirty="0">
                <a:latin typeface="Bookman Uralic"/>
                <a:cs typeface="Bookman Uralic"/>
              </a:rPr>
              <a:t>the </a:t>
            </a:r>
            <a:r>
              <a:rPr sz="1800" spc="-5" dirty="0">
                <a:latin typeface="Bookman Uralic"/>
                <a:cs typeface="Bookman Uralic"/>
              </a:rPr>
              <a:t>rapidly growing piracy of IP rights  </a:t>
            </a:r>
            <a:r>
              <a:rPr sz="1800" dirty="0">
                <a:latin typeface="Bookman Uralic"/>
                <a:cs typeface="Bookman Uralic"/>
              </a:rPr>
              <a:t>and </a:t>
            </a:r>
            <a:r>
              <a:rPr sz="1800" spc="-5" dirty="0">
                <a:latin typeface="Bookman Uralic"/>
                <a:cs typeface="Bookman Uralic"/>
              </a:rPr>
              <a:t>production of counterfeit goods.</a:t>
            </a:r>
            <a:endParaRPr sz="1800">
              <a:latin typeface="Bookman Uralic"/>
              <a:cs typeface="Bookman Uralic"/>
            </a:endParaRPr>
          </a:p>
        </p:txBody>
      </p:sp>
      <p:sp>
        <p:nvSpPr>
          <p:cNvPr id="36" name="object 3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7" name="object 37"/>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grpSp>
        <p:nvGrpSpPr>
          <p:cNvPr id="4" name="object 4"/>
          <p:cNvGrpSpPr/>
          <p:nvPr/>
        </p:nvGrpSpPr>
        <p:grpSpPr>
          <a:xfrm>
            <a:off x="110489" y="786130"/>
            <a:ext cx="5718810" cy="217170"/>
            <a:chOff x="110489" y="786130"/>
            <a:chExt cx="5718810"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77189" y="795655"/>
              <a:ext cx="314325" cy="1555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84224" y="795655"/>
              <a:ext cx="76834" cy="15557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78839" y="837565"/>
              <a:ext cx="139065" cy="11366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035050" y="787400"/>
              <a:ext cx="130809" cy="16637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80464" y="789305"/>
              <a:ext cx="68579" cy="16192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261781" y="837565"/>
              <a:ext cx="121248" cy="11620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398270" y="837565"/>
              <a:ext cx="139065"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630769" y="837565"/>
              <a:ext cx="117385" cy="11620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762796" y="837565"/>
              <a:ext cx="239911" cy="11620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016760" y="837565"/>
              <a:ext cx="115569" cy="11620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228217" y="837565"/>
              <a:ext cx="124455" cy="11620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371089" y="787400"/>
              <a:ext cx="100180" cy="163829"/>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536825" y="789305"/>
              <a:ext cx="68580" cy="16192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2621279" y="802005"/>
              <a:ext cx="245109" cy="15176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881629" y="837565"/>
              <a:ext cx="115569" cy="11620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013075" y="787400"/>
              <a:ext cx="273685" cy="166370"/>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304629" y="837565"/>
              <a:ext cx="117385" cy="11620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435349" y="802005"/>
              <a:ext cx="245110" cy="15176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3694466" y="787400"/>
              <a:ext cx="201258" cy="166370"/>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3985894" y="837565"/>
              <a:ext cx="127634" cy="16319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133214" y="837565"/>
              <a:ext cx="229232"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4380864" y="837565"/>
              <a:ext cx="127635" cy="16319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526914" y="837565"/>
              <a:ext cx="115570" cy="11620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4661535" y="802005"/>
              <a:ext cx="343535" cy="20129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092789" y="837565"/>
              <a:ext cx="117385" cy="11620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227319" y="789305"/>
              <a:ext cx="173989" cy="161925"/>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5417819" y="837565"/>
              <a:ext cx="209550" cy="113664"/>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5644514" y="837565"/>
              <a:ext cx="115570" cy="11620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5787389" y="837565"/>
              <a:ext cx="41910" cy="116205"/>
            </a:xfrm>
            <a:prstGeom prst="rect">
              <a:avLst/>
            </a:prstGeom>
            <a:blipFill>
              <a:blip r:embed="rId31" cstate="print"/>
              <a:stretch>
                <a:fillRect/>
              </a:stretch>
            </a:blipFill>
          </p:spPr>
          <p:txBody>
            <a:bodyPr wrap="square" lIns="0" tIns="0" rIns="0" bIns="0" rtlCol="0"/>
            <a:lstStyle/>
            <a:p>
              <a:endParaRPr/>
            </a:p>
          </p:txBody>
        </p:sp>
      </p:grpSp>
      <p:sp>
        <p:nvSpPr>
          <p:cNvPr id="35" name="object 35"/>
          <p:cNvSpPr txBox="1"/>
          <p:nvPr/>
        </p:nvSpPr>
        <p:spPr>
          <a:xfrm>
            <a:off x="423544" y="1078865"/>
            <a:ext cx="10383520" cy="440944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b="1" dirty="0">
                <a:latin typeface="Bookman Uralic"/>
                <a:cs typeface="Bookman Uralic"/>
              </a:rPr>
              <a:t>IP Crime:</a:t>
            </a:r>
            <a:endParaRPr sz="1800">
              <a:latin typeface="Bookman Uralic"/>
              <a:cs typeface="Bookman Uralic"/>
            </a:endParaRPr>
          </a:p>
          <a:p>
            <a:pPr>
              <a:lnSpc>
                <a:spcPct val="100000"/>
              </a:lnSpc>
            </a:pPr>
            <a:endParaRPr sz="1800">
              <a:latin typeface="Bookman Uralic"/>
              <a:cs typeface="Bookman Uralic"/>
            </a:endParaRPr>
          </a:p>
          <a:p>
            <a:pPr marL="298450" marR="213360" indent="-285750">
              <a:lnSpc>
                <a:spcPct val="100000"/>
              </a:lnSpc>
              <a:buFont typeface="Wingdings"/>
              <a:buChar char=""/>
              <a:tabLst>
                <a:tab pos="298450" algn="l"/>
              </a:tabLst>
            </a:pPr>
            <a:r>
              <a:rPr sz="1800" spc="-5" dirty="0">
                <a:latin typeface="Bookman Uralic"/>
                <a:cs typeface="Bookman Uralic"/>
              </a:rPr>
              <a:t>IP crime is more generally known </a:t>
            </a:r>
            <a:r>
              <a:rPr sz="1800" dirty="0">
                <a:latin typeface="Bookman Uralic"/>
                <a:cs typeface="Bookman Uralic"/>
              </a:rPr>
              <a:t>as </a:t>
            </a:r>
            <a:r>
              <a:rPr sz="1800" spc="-5" dirty="0">
                <a:latin typeface="Bookman Uralic"/>
                <a:cs typeface="Bookman Uralic"/>
              </a:rPr>
              <a:t>counterfeiting </a:t>
            </a:r>
            <a:r>
              <a:rPr sz="1800" dirty="0">
                <a:latin typeface="Bookman Uralic"/>
                <a:cs typeface="Bookman Uralic"/>
              </a:rPr>
              <a:t>and </a:t>
            </a:r>
            <a:r>
              <a:rPr sz="1800" spc="-5" dirty="0">
                <a:latin typeface="Bookman Uralic"/>
                <a:cs typeface="Bookman Uralic"/>
              </a:rPr>
              <a:t>piracy. Counterfeiting is, wilful  trade mark infringement, while piracy involves, wilful copyright infringement. These are  very similar </a:t>
            </a:r>
            <a:r>
              <a:rPr sz="1800" dirty="0">
                <a:latin typeface="Bookman Uralic"/>
                <a:cs typeface="Bookman Uralic"/>
              </a:rPr>
              <a:t>and </a:t>
            </a:r>
            <a:r>
              <a:rPr sz="1800" spc="-5" dirty="0">
                <a:latin typeface="Bookman Uralic"/>
                <a:cs typeface="Bookman Uralic"/>
              </a:rPr>
              <a:t>often overlapping crimes. IP crime is </a:t>
            </a:r>
            <a:r>
              <a:rPr sz="1800" dirty="0">
                <a:latin typeface="Bookman Uralic"/>
                <a:cs typeface="Bookman Uralic"/>
              </a:rPr>
              <a:t>not a </a:t>
            </a:r>
            <a:r>
              <a:rPr sz="1800" spc="-5" dirty="0">
                <a:latin typeface="Bookman Uralic"/>
                <a:cs typeface="Bookman Uralic"/>
              </a:rPr>
              <a:t>new phenomenon but due to  globalisation </a:t>
            </a:r>
            <a:r>
              <a:rPr sz="1800" dirty="0">
                <a:latin typeface="Bookman Uralic"/>
                <a:cs typeface="Bookman Uralic"/>
              </a:rPr>
              <a:t>and </a:t>
            </a:r>
            <a:r>
              <a:rPr sz="1800" spc="-5" dirty="0">
                <a:latin typeface="Bookman Uralic"/>
                <a:cs typeface="Bookman Uralic"/>
              </a:rPr>
              <a:t>advances </a:t>
            </a:r>
            <a:r>
              <a:rPr sz="1800" dirty="0">
                <a:latin typeface="Bookman Uralic"/>
                <a:cs typeface="Bookman Uralic"/>
              </a:rPr>
              <a:t>in </a:t>
            </a:r>
            <a:r>
              <a:rPr sz="1800" spc="-5" dirty="0">
                <a:latin typeface="Bookman Uralic"/>
                <a:cs typeface="Bookman Uralic"/>
              </a:rPr>
              <a:t>technology counterfeiting </a:t>
            </a:r>
            <a:r>
              <a:rPr sz="1800" dirty="0">
                <a:latin typeface="Bookman Uralic"/>
                <a:cs typeface="Bookman Uralic"/>
              </a:rPr>
              <a:t>and </a:t>
            </a:r>
            <a:r>
              <a:rPr sz="1800" spc="-5" dirty="0">
                <a:latin typeface="Bookman Uralic"/>
                <a:cs typeface="Bookman Uralic"/>
              </a:rPr>
              <a:t>piracy </a:t>
            </a:r>
            <a:r>
              <a:rPr sz="1800" dirty="0">
                <a:latin typeface="Bookman Uralic"/>
                <a:cs typeface="Bookman Uralic"/>
              </a:rPr>
              <a:t>has </a:t>
            </a:r>
            <a:r>
              <a:rPr sz="1800" spc="-5" dirty="0">
                <a:latin typeface="Bookman Uralic"/>
                <a:cs typeface="Bookman Uralic"/>
              </a:rPr>
              <a:t>become big  business.</a:t>
            </a:r>
            <a:endParaRPr sz="1800">
              <a:latin typeface="Bookman Uralic"/>
              <a:cs typeface="Bookman Uralic"/>
            </a:endParaRPr>
          </a:p>
          <a:p>
            <a:pPr marL="298450" indent="-285750">
              <a:lnSpc>
                <a:spcPct val="100000"/>
              </a:lnSpc>
              <a:spcBef>
                <a:spcPts val="40"/>
              </a:spcBef>
              <a:buFont typeface="Wingdings"/>
              <a:buChar char=""/>
              <a:tabLst>
                <a:tab pos="298450" algn="l"/>
              </a:tabLst>
            </a:pPr>
            <a:r>
              <a:rPr sz="1800" b="1" dirty="0">
                <a:latin typeface="Bookman Uralic"/>
                <a:cs typeface="Bookman Uralic"/>
              </a:rPr>
              <a:t>Overview Of</a:t>
            </a:r>
            <a:r>
              <a:rPr sz="1800" b="1" spc="5" dirty="0">
                <a:latin typeface="Bookman Uralic"/>
                <a:cs typeface="Bookman Uralic"/>
              </a:rPr>
              <a:t> </a:t>
            </a:r>
            <a:r>
              <a:rPr sz="1800" b="1" dirty="0">
                <a:latin typeface="Bookman Uralic"/>
                <a:cs typeface="Bookman Uralic"/>
              </a:rPr>
              <a:t>Problems:</a:t>
            </a:r>
            <a:endParaRPr sz="1800">
              <a:latin typeface="Bookman Uralic"/>
              <a:cs typeface="Bookman Uralic"/>
            </a:endParaRPr>
          </a:p>
          <a:p>
            <a:pPr>
              <a:lnSpc>
                <a:spcPct val="100000"/>
              </a:lnSpc>
              <a:spcBef>
                <a:spcPts val="5"/>
              </a:spcBef>
            </a:pPr>
            <a:endParaRPr sz="1800">
              <a:latin typeface="Bookman Uralic"/>
              <a:cs typeface="Bookman Uralic"/>
            </a:endParaRPr>
          </a:p>
          <a:p>
            <a:pPr marL="298450" marR="5080" indent="-285750">
              <a:lnSpc>
                <a:spcPct val="100000"/>
              </a:lnSpc>
              <a:buFont typeface="Wingdings"/>
              <a:buChar char=""/>
              <a:tabLst>
                <a:tab pos="298450" algn="l"/>
              </a:tabLst>
            </a:pPr>
            <a:r>
              <a:rPr sz="1800" spc="-5" dirty="0">
                <a:latin typeface="Bookman Uralic"/>
                <a:cs typeface="Bookman Uralic"/>
              </a:rPr>
              <a:t>During recent years </a:t>
            </a:r>
            <a:r>
              <a:rPr sz="1800" dirty="0">
                <a:latin typeface="Bookman Uralic"/>
                <a:cs typeface="Bookman Uralic"/>
              </a:rPr>
              <a:t>the </a:t>
            </a:r>
            <a:r>
              <a:rPr sz="1800" spc="-5" dirty="0">
                <a:latin typeface="Bookman Uralic"/>
                <a:cs typeface="Bookman Uralic"/>
              </a:rPr>
              <a:t>scope </a:t>
            </a:r>
            <a:r>
              <a:rPr sz="1800" dirty="0">
                <a:latin typeface="Bookman Uralic"/>
                <a:cs typeface="Bookman Uralic"/>
              </a:rPr>
              <a:t>and </a:t>
            </a:r>
            <a:r>
              <a:rPr sz="1800" spc="-5" dirty="0">
                <a:latin typeface="Bookman Uralic"/>
                <a:cs typeface="Bookman Uralic"/>
              </a:rPr>
              <a:t>scale of </a:t>
            </a:r>
            <a:r>
              <a:rPr sz="1800" dirty="0">
                <a:latin typeface="Bookman Uralic"/>
                <a:cs typeface="Bookman Uralic"/>
              </a:rPr>
              <a:t>the </a:t>
            </a:r>
            <a:r>
              <a:rPr sz="1800" spc="-5" dirty="0">
                <a:latin typeface="Bookman Uralic"/>
                <a:cs typeface="Bookman Uralic"/>
              </a:rPr>
              <a:t>problem </a:t>
            </a:r>
            <a:r>
              <a:rPr sz="1800" dirty="0">
                <a:latin typeface="Bookman Uralic"/>
                <a:cs typeface="Bookman Uralic"/>
              </a:rPr>
              <a:t>has </a:t>
            </a:r>
            <a:r>
              <a:rPr sz="1800" spc="-5" dirty="0">
                <a:latin typeface="Bookman Uralic"/>
                <a:cs typeface="Bookman Uralic"/>
              </a:rPr>
              <a:t>grown </a:t>
            </a:r>
            <a:r>
              <a:rPr sz="1800" dirty="0">
                <a:latin typeface="Bookman Uralic"/>
                <a:cs typeface="Bookman Uralic"/>
              </a:rPr>
              <a:t>at a </a:t>
            </a:r>
            <a:r>
              <a:rPr sz="1800" spc="-5" dirty="0">
                <a:latin typeface="Bookman Uralic"/>
                <a:cs typeface="Bookman Uralic"/>
              </a:rPr>
              <a:t>rate previously  unknown. The counterfeit traders with </a:t>
            </a:r>
            <a:r>
              <a:rPr sz="1800" dirty="0">
                <a:latin typeface="Bookman Uralic"/>
                <a:cs typeface="Bookman Uralic"/>
              </a:rPr>
              <a:t>whom </a:t>
            </a:r>
            <a:r>
              <a:rPr sz="1800" spc="-5" dirty="0">
                <a:latin typeface="Bookman Uralic"/>
                <a:cs typeface="Bookman Uralic"/>
              </a:rPr>
              <a:t>most people come </a:t>
            </a:r>
            <a:r>
              <a:rPr sz="1800" dirty="0">
                <a:latin typeface="Bookman Uralic"/>
                <a:cs typeface="Bookman Uralic"/>
              </a:rPr>
              <a:t>into </a:t>
            </a:r>
            <a:r>
              <a:rPr sz="1800" spc="-5" dirty="0">
                <a:latin typeface="Bookman Uralic"/>
                <a:cs typeface="Bookman Uralic"/>
              </a:rPr>
              <a:t>contact are small-  scale operators </a:t>
            </a:r>
            <a:r>
              <a:rPr sz="1800" dirty="0">
                <a:latin typeface="Bookman Uralic"/>
                <a:cs typeface="Bookman Uralic"/>
              </a:rPr>
              <a:t>or </a:t>
            </a:r>
            <a:r>
              <a:rPr sz="1800" spc="-5" dirty="0">
                <a:latin typeface="Bookman Uralic"/>
                <a:cs typeface="Bookman Uralic"/>
              </a:rPr>
              <a:t>street vendors. However, such vendors are </a:t>
            </a:r>
            <a:r>
              <a:rPr sz="1800" dirty="0">
                <a:latin typeface="Bookman Uralic"/>
                <a:cs typeface="Bookman Uralic"/>
              </a:rPr>
              <a:t>only the </a:t>
            </a:r>
            <a:r>
              <a:rPr sz="1800" spc="-5" dirty="0">
                <a:latin typeface="Bookman Uralic"/>
                <a:cs typeface="Bookman Uralic"/>
              </a:rPr>
              <a:t>front end of much  wider </a:t>
            </a:r>
            <a:r>
              <a:rPr sz="1800" dirty="0">
                <a:latin typeface="Bookman Uralic"/>
                <a:cs typeface="Bookman Uralic"/>
              </a:rPr>
              <a:t>and </a:t>
            </a:r>
            <a:r>
              <a:rPr sz="1800" spc="-5" dirty="0">
                <a:latin typeface="Bookman Uralic"/>
                <a:cs typeface="Bookman Uralic"/>
              </a:rPr>
              <a:t>more sophisticated networks. Although </a:t>
            </a:r>
            <a:r>
              <a:rPr sz="1800" dirty="0">
                <a:latin typeface="Bookman Uralic"/>
                <a:cs typeface="Bookman Uralic"/>
              </a:rPr>
              <a:t>the </a:t>
            </a:r>
            <a:r>
              <a:rPr sz="1800" spc="-5" dirty="0">
                <a:latin typeface="Bookman Uralic"/>
                <a:cs typeface="Bookman Uralic"/>
              </a:rPr>
              <a:t>term "organized crime" should be  used with caution </a:t>
            </a:r>
            <a:r>
              <a:rPr sz="1800" dirty="0">
                <a:latin typeface="Bookman Uralic"/>
                <a:cs typeface="Bookman Uralic"/>
              </a:rPr>
              <a:t>in </a:t>
            </a:r>
            <a:r>
              <a:rPr sz="1800" spc="-5" dirty="0">
                <a:latin typeface="Bookman Uralic"/>
                <a:cs typeface="Bookman Uralic"/>
              </a:rPr>
              <a:t>describing </a:t>
            </a:r>
            <a:r>
              <a:rPr sz="1800" dirty="0">
                <a:latin typeface="Bookman Uralic"/>
                <a:cs typeface="Bookman Uralic"/>
              </a:rPr>
              <a:t>the </a:t>
            </a:r>
            <a:r>
              <a:rPr sz="1800" spc="-5" dirty="0">
                <a:latin typeface="Bookman Uralic"/>
                <a:cs typeface="Bookman Uralic"/>
              </a:rPr>
              <a:t>counterfeiting industry, Interpol states </a:t>
            </a:r>
            <a:r>
              <a:rPr sz="1800" dirty="0">
                <a:latin typeface="Bookman Uralic"/>
                <a:cs typeface="Bookman Uralic"/>
              </a:rPr>
              <a:t>that </a:t>
            </a:r>
            <a:r>
              <a:rPr sz="1800" spc="-5" dirty="0">
                <a:latin typeface="Bookman Uralic"/>
                <a:cs typeface="Bookman Uralic"/>
              </a:rPr>
              <a:t>"extensive  evidence is </a:t>
            </a:r>
            <a:r>
              <a:rPr sz="1800" dirty="0">
                <a:latin typeface="Bookman Uralic"/>
                <a:cs typeface="Bookman Uralic"/>
              </a:rPr>
              <a:t>now </a:t>
            </a:r>
            <a:r>
              <a:rPr sz="1800" spc="-5" dirty="0">
                <a:latin typeface="Bookman Uralic"/>
                <a:cs typeface="Bookman Uralic"/>
              </a:rPr>
              <a:t>available which demonstrates </a:t>
            </a:r>
            <a:r>
              <a:rPr sz="1800" dirty="0">
                <a:latin typeface="Bookman Uralic"/>
                <a:cs typeface="Bookman Uralic"/>
              </a:rPr>
              <a:t>that </a:t>
            </a:r>
            <a:r>
              <a:rPr sz="1800" spc="-5" dirty="0">
                <a:latin typeface="Bookman Uralic"/>
                <a:cs typeface="Bookman Uralic"/>
              </a:rPr>
              <a:t>organized criminals </a:t>
            </a:r>
            <a:r>
              <a:rPr sz="1800" dirty="0">
                <a:latin typeface="Bookman Uralic"/>
                <a:cs typeface="Bookman Uralic"/>
              </a:rPr>
              <a:t>and </a:t>
            </a:r>
            <a:r>
              <a:rPr sz="1800" spc="-5" dirty="0">
                <a:latin typeface="Bookman Uralic"/>
                <a:cs typeface="Bookman Uralic"/>
              </a:rPr>
              <a:t>terrorists are  heavily involved </a:t>
            </a:r>
            <a:r>
              <a:rPr sz="1800" dirty="0">
                <a:latin typeface="Bookman Uralic"/>
                <a:cs typeface="Bookman Uralic"/>
              </a:rPr>
              <a:t>in </a:t>
            </a:r>
            <a:r>
              <a:rPr sz="1800" spc="-5" dirty="0">
                <a:latin typeface="Bookman Uralic"/>
                <a:cs typeface="Bookman Uralic"/>
              </a:rPr>
              <a:t>planning </a:t>
            </a:r>
            <a:r>
              <a:rPr sz="1800" dirty="0">
                <a:latin typeface="Bookman Uralic"/>
                <a:cs typeface="Bookman Uralic"/>
              </a:rPr>
              <a:t>and </a:t>
            </a:r>
            <a:r>
              <a:rPr sz="1800" spc="-5" dirty="0">
                <a:latin typeface="Bookman Uralic"/>
                <a:cs typeface="Bookman Uralic"/>
              </a:rPr>
              <a:t>committing intellectual property related</a:t>
            </a:r>
            <a:r>
              <a:rPr sz="1800" spc="30" dirty="0">
                <a:latin typeface="Bookman Uralic"/>
                <a:cs typeface="Bookman Uralic"/>
              </a:rPr>
              <a:t> </a:t>
            </a:r>
            <a:r>
              <a:rPr sz="1800" spc="-5" dirty="0">
                <a:latin typeface="Bookman Uralic"/>
                <a:cs typeface="Bookman Uralic"/>
              </a:rPr>
              <a:t>crimes."</a:t>
            </a:r>
            <a:endParaRPr sz="1800">
              <a:latin typeface="Bookman Uralic"/>
              <a:cs typeface="Bookman Uralic"/>
            </a:endParaRPr>
          </a:p>
        </p:txBody>
      </p:sp>
      <p:sp>
        <p:nvSpPr>
          <p:cNvPr id="36" name="object 3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7" name="object 37"/>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rPr>
              <a:t>UNIT-</a:t>
            </a:r>
            <a:r>
              <a:rPr sz="2800" spc="-5" dirty="0">
                <a:solidFill>
                  <a:srgbClr val="FFFFFF"/>
                </a:solidFill>
              </a:rPr>
              <a:t>5</a:t>
            </a:r>
            <a:endParaRPr sz="2800"/>
          </a:p>
        </p:txBody>
      </p:sp>
      <p:sp>
        <p:nvSpPr>
          <p:cNvPr id="3" name="object 3"/>
          <p:cNvSpPr txBox="1"/>
          <p:nvPr/>
        </p:nvSpPr>
        <p:spPr>
          <a:xfrm>
            <a:off x="9404984" y="23494"/>
            <a:ext cx="27349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73406"/>
                </a:solidFill>
                <a:latin typeface="Bookman Uralic"/>
                <a:cs typeface="Bookman Uralic"/>
              </a:rPr>
              <a:t>Cyber Crime</a:t>
            </a:r>
            <a:r>
              <a:rPr sz="1800" b="1" spc="-45" dirty="0">
                <a:solidFill>
                  <a:srgbClr val="C73406"/>
                </a:solidFill>
                <a:latin typeface="Bookman Uralic"/>
                <a:cs typeface="Bookman Uralic"/>
              </a:rPr>
              <a:t> </a:t>
            </a:r>
            <a:r>
              <a:rPr sz="1800" b="1" dirty="0">
                <a:solidFill>
                  <a:srgbClr val="C73406"/>
                </a:solidFill>
                <a:latin typeface="Bookman Uralic"/>
                <a:cs typeface="Bookman Uralic"/>
              </a:rPr>
              <a:t>Examples</a:t>
            </a:r>
            <a:endParaRPr sz="1800">
              <a:latin typeface="Bookman Uralic"/>
              <a:cs typeface="Bookman Uralic"/>
            </a:endParaRPr>
          </a:p>
        </p:txBody>
      </p:sp>
      <p:sp>
        <p:nvSpPr>
          <p:cNvPr id="4" name="object 4"/>
          <p:cNvSpPr txBox="1"/>
          <p:nvPr/>
        </p:nvSpPr>
        <p:spPr>
          <a:xfrm>
            <a:off x="393065" y="1196339"/>
            <a:ext cx="9994265" cy="24650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Bookman Uralic"/>
                <a:cs typeface="Bookman Uralic"/>
              </a:rPr>
              <a:t>There are </a:t>
            </a:r>
            <a:r>
              <a:rPr sz="2000" dirty="0">
                <a:latin typeface="Bookman Uralic"/>
                <a:cs typeface="Bookman Uralic"/>
              </a:rPr>
              <a:t>4 </a:t>
            </a:r>
            <a:r>
              <a:rPr sz="2000" spc="-5" dirty="0">
                <a:latin typeface="Bookman Uralic"/>
                <a:cs typeface="Bookman Uralic"/>
              </a:rPr>
              <a:t>main factors contributing to the growth of IP</a:t>
            </a:r>
            <a:r>
              <a:rPr sz="2000" spc="15" dirty="0">
                <a:latin typeface="Bookman Uralic"/>
                <a:cs typeface="Bookman Uralic"/>
              </a:rPr>
              <a:t> </a:t>
            </a:r>
            <a:r>
              <a:rPr sz="2000" spc="-5" dirty="0">
                <a:latin typeface="Bookman Uralic"/>
                <a:cs typeface="Bookman Uralic"/>
              </a:rPr>
              <a:t>crime:</a:t>
            </a:r>
            <a:endParaRPr sz="2000">
              <a:latin typeface="Bookman Uralic"/>
              <a:cs typeface="Bookman Uralic"/>
            </a:endParaRPr>
          </a:p>
          <a:p>
            <a:pPr>
              <a:lnSpc>
                <a:spcPct val="100000"/>
              </a:lnSpc>
              <a:spcBef>
                <a:spcPts val="5"/>
              </a:spcBef>
            </a:pPr>
            <a:endParaRPr sz="2050">
              <a:latin typeface="Bookman Uralic"/>
              <a:cs typeface="Bookman Uralic"/>
            </a:endParaRPr>
          </a:p>
          <a:p>
            <a:pPr marL="298450" indent="-285750">
              <a:lnSpc>
                <a:spcPct val="100000"/>
              </a:lnSpc>
              <a:buFont typeface="Wingdings"/>
              <a:buChar char=""/>
              <a:tabLst>
                <a:tab pos="298450" algn="l"/>
              </a:tabLst>
            </a:pPr>
            <a:r>
              <a:rPr sz="2000" spc="-5" dirty="0">
                <a:latin typeface="Bookman Uralic"/>
                <a:cs typeface="Bookman Uralic"/>
              </a:rPr>
              <a:t>Widespread availability of technology</a:t>
            </a:r>
            <a:endParaRPr sz="2000">
              <a:latin typeface="Bookman Uralic"/>
              <a:cs typeface="Bookman Uralic"/>
            </a:endParaRPr>
          </a:p>
          <a:p>
            <a:pPr marL="298450" marR="5080" indent="-285750">
              <a:lnSpc>
                <a:spcPct val="100000"/>
              </a:lnSpc>
              <a:buFont typeface="Wingdings"/>
              <a:buChar char=""/>
              <a:tabLst>
                <a:tab pos="298450" algn="l"/>
              </a:tabLst>
            </a:pPr>
            <a:r>
              <a:rPr sz="2000" spc="-5" dirty="0">
                <a:latin typeface="Bookman Uralic"/>
                <a:cs typeface="Bookman Uralic"/>
              </a:rPr>
              <a:t>Increased globalization of world trade; it is easier to manufacture in one  geographic location and distribute elsewhere. The result of more open borders  </a:t>
            </a:r>
            <a:r>
              <a:rPr sz="2000" dirty="0">
                <a:latin typeface="Bookman Uralic"/>
                <a:cs typeface="Bookman Uralic"/>
              </a:rPr>
              <a:t>and </a:t>
            </a:r>
            <a:r>
              <a:rPr sz="2000" spc="-5" dirty="0">
                <a:latin typeface="Bookman Uralic"/>
                <a:cs typeface="Bookman Uralic"/>
              </a:rPr>
              <a:t>more trade is that it is also easier for counterfeits to flow across</a:t>
            </a:r>
            <a:r>
              <a:rPr sz="2000" spc="100" dirty="0">
                <a:latin typeface="Bookman Uralic"/>
                <a:cs typeface="Bookman Uralic"/>
              </a:rPr>
              <a:t> </a:t>
            </a:r>
            <a:r>
              <a:rPr sz="2000" spc="-5" dirty="0">
                <a:latin typeface="Bookman Uralic"/>
                <a:cs typeface="Bookman Uralic"/>
              </a:rPr>
              <a:t>borders.</a:t>
            </a:r>
            <a:endParaRPr sz="2000">
              <a:latin typeface="Bookman Uralic"/>
              <a:cs typeface="Bookman Uralic"/>
            </a:endParaRPr>
          </a:p>
          <a:p>
            <a:pPr marL="298450" indent="-285750">
              <a:lnSpc>
                <a:spcPct val="100000"/>
              </a:lnSpc>
              <a:buFont typeface="Wingdings"/>
              <a:buChar char=""/>
              <a:tabLst>
                <a:tab pos="298450" algn="l"/>
              </a:tabLst>
            </a:pPr>
            <a:r>
              <a:rPr sz="2000" spc="-5" dirty="0">
                <a:latin typeface="Bookman Uralic"/>
                <a:cs typeface="Bookman Uralic"/>
              </a:rPr>
              <a:t>Legal penalties are low; if they exist at all.</a:t>
            </a:r>
            <a:endParaRPr sz="2000">
              <a:latin typeface="Bookman Uralic"/>
              <a:cs typeface="Bookman Uralic"/>
            </a:endParaRPr>
          </a:p>
          <a:p>
            <a:pPr marL="298450" indent="-285750">
              <a:lnSpc>
                <a:spcPct val="100000"/>
              </a:lnSpc>
              <a:buFont typeface="Wingdings"/>
              <a:buChar char=""/>
              <a:tabLst>
                <a:tab pos="298450" algn="l"/>
              </a:tabLst>
            </a:pPr>
            <a:r>
              <a:rPr sz="2000" spc="-5" dirty="0">
                <a:latin typeface="Bookman Uralic"/>
                <a:cs typeface="Bookman Uralic"/>
              </a:rPr>
              <a:t>The influence of organized</a:t>
            </a:r>
            <a:r>
              <a:rPr sz="2000" spc="-10" dirty="0">
                <a:latin typeface="Bookman Uralic"/>
                <a:cs typeface="Bookman Uralic"/>
              </a:rPr>
              <a:t> </a:t>
            </a:r>
            <a:r>
              <a:rPr sz="2000" spc="-5" dirty="0">
                <a:latin typeface="Bookman Uralic"/>
                <a:cs typeface="Bookman Uralic"/>
              </a:rPr>
              <a:t>crime.</a:t>
            </a:r>
            <a:endParaRPr sz="2000">
              <a:latin typeface="Bookman Uralic"/>
              <a:cs typeface="Bookman Uralic"/>
            </a:endParaRPr>
          </a:p>
        </p:txBody>
      </p:sp>
      <p:grpSp>
        <p:nvGrpSpPr>
          <p:cNvPr id="5" name="object 5"/>
          <p:cNvGrpSpPr/>
          <p:nvPr/>
        </p:nvGrpSpPr>
        <p:grpSpPr>
          <a:xfrm>
            <a:off x="761" y="761"/>
            <a:ext cx="12190730" cy="6856730"/>
            <a:chOff x="761" y="761"/>
            <a:chExt cx="12190730" cy="6856730"/>
          </a:xfrm>
        </p:grpSpPr>
        <p:sp>
          <p:nvSpPr>
            <p:cNvPr id="6" name="object 6"/>
            <p:cNvSpPr/>
            <p:nvPr/>
          </p:nvSpPr>
          <p:spPr>
            <a:xfrm>
              <a:off x="110490" y="786130"/>
              <a:ext cx="165100" cy="1651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77189" y="795655"/>
              <a:ext cx="314325" cy="15557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84224" y="795655"/>
              <a:ext cx="76834" cy="15557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78839" y="837564"/>
              <a:ext cx="139065" cy="11366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035050" y="787399"/>
              <a:ext cx="130809" cy="16637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180464" y="789305"/>
              <a:ext cx="68579" cy="161925"/>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261781" y="837564"/>
              <a:ext cx="121248" cy="116205"/>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1398270" y="837564"/>
              <a:ext cx="139065" cy="113664"/>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1630769" y="837564"/>
              <a:ext cx="371938" cy="116205"/>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2016760" y="837564"/>
              <a:ext cx="115569" cy="116205"/>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2228217" y="837564"/>
              <a:ext cx="124455" cy="116205"/>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2371089" y="787399"/>
              <a:ext cx="100180" cy="163829"/>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2536825" y="787399"/>
              <a:ext cx="1358900" cy="166370"/>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3985895" y="802005"/>
              <a:ext cx="1019175" cy="201295"/>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5092789" y="789305"/>
              <a:ext cx="308520" cy="16446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5417820" y="837564"/>
              <a:ext cx="209550" cy="113664"/>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5644515" y="837564"/>
              <a:ext cx="115570" cy="116205"/>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5787390" y="837564"/>
              <a:ext cx="41910" cy="116205"/>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25" name="object 25"/>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grpSp>
        <p:nvGrpSpPr>
          <p:cNvPr id="4" name="object 4"/>
          <p:cNvGrpSpPr/>
          <p:nvPr/>
        </p:nvGrpSpPr>
        <p:grpSpPr>
          <a:xfrm>
            <a:off x="110489" y="786130"/>
            <a:ext cx="6240780" cy="217170"/>
            <a:chOff x="110489" y="786130"/>
            <a:chExt cx="6240780"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6259" y="795655"/>
              <a:ext cx="76835" cy="1555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7064" y="787400"/>
              <a:ext cx="520065" cy="16637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183639" y="802005"/>
              <a:ext cx="328929" cy="15176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610997" y="837565"/>
              <a:ext cx="124455" cy="11620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528445" y="789305"/>
              <a:ext cx="68580" cy="16192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755139" y="837565"/>
              <a:ext cx="259633" cy="11620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106932" y="837565"/>
              <a:ext cx="124455"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249804" y="787400"/>
              <a:ext cx="100180" cy="163829"/>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415539" y="787400"/>
              <a:ext cx="156210" cy="163829"/>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587625" y="837565"/>
              <a:ext cx="139064" cy="113664"/>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740696" y="837565"/>
              <a:ext cx="121248" cy="11620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877185" y="837565"/>
              <a:ext cx="139064" cy="113664"/>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031579" y="837565"/>
              <a:ext cx="117385" cy="11620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165475" y="789305"/>
              <a:ext cx="68580" cy="16192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246791" y="787400"/>
              <a:ext cx="201258" cy="166370"/>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538219" y="787400"/>
              <a:ext cx="462914" cy="166370"/>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4018280" y="787400"/>
              <a:ext cx="250108" cy="166370"/>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4361180" y="789305"/>
              <a:ext cx="68580" cy="16192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4445635" y="837565"/>
              <a:ext cx="139064" cy="113664"/>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678134" y="787400"/>
              <a:ext cx="396150" cy="215900"/>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5091430" y="837565"/>
              <a:ext cx="115570"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5226049" y="837565"/>
              <a:ext cx="95250" cy="113664"/>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5410835" y="787400"/>
              <a:ext cx="130810" cy="166370"/>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5555616" y="837565"/>
              <a:ext cx="124455" cy="11620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700394" y="837565"/>
              <a:ext cx="209550" cy="113664"/>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925856" y="837565"/>
              <a:ext cx="121248" cy="116205"/>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6061074" y="789305"/>
              <a:ext cx="68579" cy="161925"/>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6145530" y="837565"/>
              <a:ext cx="139065" cy="113664"/>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6309360" y="837565"/>
              <a:ext cx="41910" cy="116205"/>
            </a:xfrm>
            <a:prstGeom prst="rect">
              <a:avLst/>
            </a:prstGeom>
            <a:blipFill>
              <a:blip r:embed="rId31" cstate="print"/>
              <a:stretch>
                <a:fillRect/>
              </a:stretch>
            </a:blipFill>
          </p:spPr>
          <p:txBody>
            <a:bodyPr wrap="square" lIns="0" tIns="0" rIns="0" bIns="0" rtlCol="0"/>
            <a:lstStyle/>
            <a:p>
              <a:endParaRPr/>
            </a:p>
          </p:txBody>
        </p:sp>
      </p:grpSp>
      <p:sp>
        <p:nvSpPr>
          <p:cNvPr id="35" name="object 35"/>
          <p:cNvSpPr txBox="1">
            <a:spLocks noGrp="1"/>
          </p:cNvSpPr>
          <p:nvPr>
            <p:ph type="body" idx="1"/>
          </p:nvPr>
        </p:nvSpPr>
        <p:spPr>
          <a:prstGeom prst="rect">
            <a:avLst/>
          </a:prstGeom>
        </p:spPr>
        <p:txBody>
          <a:bodyPr vert="horz" wrap="square" lIns="0" tIns="12700" rIns="0" bIns="0" rtlCol="0">
            <a:spAutoFit/>
          </a:bodyPr>
          <a:lstStyle/>
          <a:p>
            <a:pPr marL="422909" indent="-285750">
              <a:lnSpc>
                <a:spcPct val="100000"/>
              </a:lnSpc>
              <a:spcBef>
                <a:spcPts val="100"/>
              </a:spcBef>
              <a:buFont typeface="Wingdings"/>
              <a:buChar char=""/>
              <a:tabLst>
                <a:tab pos="422909" algn="l"/>
              </a:tabLst>
            </a:pPr>
            <a:r>
              <a:rPr dirty="0"/>
              <a:t>Online gambling:</a:t>
            </a:r>
          </a:p>
          <a:p>
            <a:pPr marL="124460">
              <a:lnSpc>
                <a:spcPct val="100000"/>
              </a:lnSpc>
            </a:pPr>
            <a:endParaRPr/>
          </a:p>
          <a:p>
            <a:pPr marL="422909" marR="5080" indent="-285750">
              <a:lnSpc>
                <a:spcPct val="100000"/>
              </a:lnSpc>
              <a:buFont typeface="Wingdings"/>
              <a:buChar char=""/>
              <a:tabLst>
                <a:tab pos="422909" algn="l"/>
              </a:tabLst>
            </a:pPr>
            <a:r>
              <a:rPr b="0" spc="-5" dirty="0">
                <a:latin typeface="Bookman Uralic"/>
                <a:cs typeface="Bookman Uralic"/>
              </a:rPr>
              <a:t>There are millions of websites; all hosted </a:t>
            </a:r>
            <a:r>
              <a:rPr b="0" dirty="0">
                <a:latin typeface="Bookman Uralic"/>
                <a:cs typeface="Bookman Uralic"/>
              </a:rPr>
              <a:t>on </a:t>
            </a:r>
            <a:r>
              <a:rPr b="0" spc="-5" dirty="0">
                <a:latin typeface="Bookman Uralic"/>
                <a:cs typeface="Bookman Uralic"/>
              </a:rPr>
              <a:t>servers abroad, </a:t>
            </a:r>
            <a:r>
              <a:rPr b="0" dirty="0">
                <a:latin typeface="Bookman Uralic"/>
                <a:cs typeface="Bookman Uralic"/>
              </a:rPr>
              <a:t>that </a:t>
            </a:r>
            <a:r>
              <a:rPr b="0" spc="-5" dirty="0">
                <a:latin typeface="Bookman Uralic"/>
                <a:cs typeface="Bookman Uralic"/>
              </a:rPr>
              <a:t>offer </a:t>
            </a:r>
            <a:r>
              <a:rPr b="0" dirty="0">
                <a:latin typeface="Bookman Uralic"/>
                <a:cs typeface="Bookman Uralic"/>
              </a:rPr>
              <a:t>online </a:t>
            </a:r>
            <a:r>
              <a:rPr b="0" spc="-5" dirty="0">
                <a:latin typeface="Bookman Uralic"/>
                <a:cs typeface="Bookman Uralic"/>
              </a:rPr>
              <a:t>gambling. In fact, it is  believed </a:t>
            </a:r>
            <a:r>
              <a:rPr b="0" dirty="0">
                <a:latin typeface="Bookman Uralic"/>
                <a:cs typeface="Bookman Uralic"/>
              </a:rPr>
              <a:t>that </a:t>
            </a:r>
            <a:r>
              <a:rPr b="0" spc="-5" dirty="0">
                <a:latin typeface="Bookman Uralic"/>
                <a:cs typeface="Bookman Uralic"/>
              </a:rPr>
              <a:t>many of these websites are actually fronts for money laundering. Cases of </a:t>
            </a:r>
            <a:r>
              <a:rPr b="0" dirty="0">
                <a:latin typeface="Bookman Uralic"/>
                <a:cs typeface="Bookman Uralic"/>
              </a:rPr>
              <a:t>hawala  </a:t>
            </a:r>
            <a:r>
              <a:rPr b="0" spc="-5" dirty="0">
                <a:latin typeface="Bookman Uralic"/>
                <a:cs typeface="Bookman Uralic"/>
              </a:rPr>
              <a:t>transactions </a:t>
            </a:r>
            <a:r>
              <a:rPr b="0" dirty="0">
                <a:latin typeface="Bookman Uralic"/>
                <a:cs typeface="Bookman Uralic"/>
              </a:rPr>
              <a:t>and </a:t>
            </a:r>
            <a:r>
              <a:rPr b="0" spc="-5" dirty="0">
                <a:latin typeface="Bookman Uralic"/>
                <a:cs typeface="Bookman Uralic"/>
              </a:rPr>
              <a:t>money laundering over </a:t>
            </a:r>
            <a:r>
              <a:rPr b="0" dirty="0">
                <a:latin typeface="Bookman Uralic"/>
                <a:cs typeface="Bookman Uralic"/>
              </a:rPr>
              <a:t>the </a:t>
            </a:r>
            <a:r>
              <a:rPr b="0" spc="-5" dirty="0">
                <a:latin typeface="Bookman Uralic"/>
                <a:cs typeface="Bookman Uralic"/>
              </a:rPr>
              <a:t>Internet have been reported. Whether these sites have  </a:t>
            </a:r>
            <a:r>
              <a:rPr b="0" dirty="0">
                <a:latin typeface="Bookman Uralic"/>
                <a:cs typeface="Bookman Uralic"/>
              </a:rPr>
              <a:t>any </a:t>
            </a:r>
            <a:r>
              <a:rPr b="0" spc="-5" dirty="0">
                <a:latin typeface="Bookman Uralic"/>
                <a:cs typeface="Bookman Uralic"/>
              </a:rPr>
              <a:t>relationship with drug trafficking is yet to be explored. Recent Indian case about cyber lotto  </a:t>
            </a:r>
            <a:r>
              <a:rPr b="0" dirty="0">
                <a:latin typeface="Bookman Uralic"/>
                <a:cs typeface="Bookman Uralic"/>
              </a:rPr>
              <a:t>was </a:t>
            </a:r>
            <a:r>
              <a:rPr b="0" spc="-5" dirty="0">
                <a:latin typeface="Bookman Uralic"/>
                <a:cs typeface="Bookman Uralic"/>
              </a:rPr>
              <a:t>very interesting. </a:t>
            </a:r>
            <a:r>
              <a:rPr b="0" dirty="0">
                <a:latin typeface="Bookman Uralic"/>
                <a:cs typeface="Bookman Uralic"/>
              </a:rPr>
              <a:t>A </a:t>
            </a:r>
            <a:r>
              <a:rPr b="0" spc="-5" dirty="0">
                <a:latin typeface="Bookman Uralic"/>
                <a:cs typeface="Bookman Uralic"/>
              </a:rPr>
              <a:t>man called Kola Mohan invented </a:t>
            </a:r>
            <a:r>
              <a:rPr b="0" dirty="0">
                <a:latin typeface="Bookman Uralic"/>
                <a:cs typeface="Bookman Uralic"/>
              </a:rPr>
              <a:t>the </a:t>
            </a:r>
            <a:r>
              <a:rPr b="0" spc="-5" dirty="0">
                <a:latin typeface="Bookman Uralic"/>
                <a:cs typeface="Bookman Uralic"/>
              </a:rPr>
              <a:t>story of </a:t>
            </a:r>
            <a:r>
              <a:rPr b="0" dirty="0">
                <a:latin typeface="Bookman Uralic"/>
                <a:cs typeface="Bookman Uralic"/>
              </a:rPr>
              <a:t>winning the </a:t>
            </a:r>
            <a:r>
              <a:rPr b="0" spc="-5" dirty="0">
                <a:latin typeface="Bookman Uralic"/>
                <a:cs typeface="Bookman Uralic"/>
              </a:rPr>
              <a:t>Euro Lottery. He  himself created </a:t>
            </a:r>
            <a:r>
              <a:rPr b="0" dirty="0">
                <a:latin typeface="Bookman Uralic"/>
                <a:cs typeface="Bookman Uralic"/>
              </a:rPr>
              <a:t>a </a:t>
            </a:r>
            <a:r>
              <a:rPr b="0" spc="-5" dirty="0">
                <a:latin typeface="Bookman Uralic"/>
                <a:cs typeface="Bookman Uralic"/>
              </a:rPr>
              <a:t>website </a:t>
            </a:r>
            <a:r>
              <a:rPr b="0" dirty="0">
                <a:latin typeface="Bookman Uralic"/>
                <a:cs typeface="Bookman Uralic"/>
              </a:rPr>
              <a:t>and an </a:t>
            </a:r>
            <a:r>
              <a:rPr b="0" spc="-5" dirty="0">
                <a:latin typeface="Bookman Uralic"/>
                <a:cs typeface="Bookman Uralic"/>
              </a:rPr>
              <a:t>email address </a:t>
            </a:r>
            <a:r>
              <a:rPr b="0" dirty="0">
                <a:latin typeface="Bookman Uralic"/>
                <a:cs typeface="Bookman Uralic"/>
              </a:rPr>
              <a:t>on the </a:t>
            </a:r>
            <a:r>
              <a:rPr b="0" spc="-5" dirty="0">
                <a:latin typeface="Bookman Uralic"/>
                <a:cs typeface="Bookman Uralic"/>
              </a:rPr>
              <a:t>Internet with </a:t>
            </a:r>
            <a:r>
              <a:rPr b="0" dirty="0">
                <a:latin typeface="Bookman Uralic"/>
                <a:cs typeface="Bookman Uralic"/>
              </a:rPr>
              <a:t>the </a:t>
            </a:r>
            <a:r>
              <a:rPr b="0" spc="-5" dirty="0">
                <a:latin typeface="Bookman Uralic"/>
                <a:cs typeface="Bookman Uralic"/>
              </a:rPr>
              <a:t>address  'eurolottery@usa.net.' Whenever accessed, </a:t>
            </a:r>
            <a:r>
              <a:rPr b="0" dirty="0">
                <a:latin typeface="Bookman Uralic"/>
                <a:cs typeface="Bookman Uralic"/>
              </a:rPr>
              <a:t>the </a:t>
            </a:r>
            <a:r>
              <a:rPr b="0" spc="-5" dirty="0">
                <a:latin typeface="Bookman Uralic"/>
                <a:cs typeface="Bookman Uralic"/>
              </a:rPr>
              <a:t>site </a:t>
            </a:r>
            <a:r>
              <a:rPr b="0" dirty="0">
                <a:latin typeface="Bookman Uralic"/>
                <a:cs typeface="Bookman Uralic"/>
              </a:rPr>
              <a:t>would </a:t>
            </a:r>
            <a:r>
              <a:rPr b="0" spc="-5" dirty="0">
                <a:latin typeface="Bookman Uralic"/>
                <a:cs typeface="Bookman Uralic"/>
              </a:rPr>
              <a:t>name him </a:t>
            </a:r>
            <a:r>
              <a:rPr b="0" dirty="0">
                <a:latin typeface="Bookman Uralic"/>
                <a:cs typeface="Bookman Uralic"/>
              </a:rPr>
              <a:t>as the </a:t>
            </a:r>
            <a:r>
              <a:rPr b="0" spc="-5" dirty="0">
                <a:latin typeface="Bookman Uralic"/>
                <a:cs typeface="Bookman Uralic"/>
              </a:rPr>
              <a:t>beneficiary of </a:t>
            </a:r>
            <a:r>
              <a:rPr b="0" dirty="0">
                <a:latin typeface="Bookman Uralic"/>
                <a:cs typeface="Bookman Uralic"/>
              </a:rPr>
              <a:t>the </a:t>
            </a:r>
            <a:r>
              <a:rPr b="0" spc="-5" dirty="0">
                <a:latin typeface="Bookman Uralic"/>
                <a:cs typeface="Bookman Uralic"/>
              </a:rPr>
              <a:t>12.5  million pound.After confirmation </a:t>
            </a:r>
            <a:r>
              <a:rPr b="0" dirty="0">
                <a:latin typeface="Bookman Uralic"/>
                <a:cs typeface="Bookman Uralic"/>
              </a:rPr>
              <a:t>a </a:t>
            </a:r>
            <a:r>
              <a:rPr b="0" spc="-5" dirty="0">
                <a:latin typeface="Bookman Uralic"/>
                <a:cs typeface="Bookman Uralic"/>
              </a:rPr>
              <a:t>telgu newspaper published this </a:t>
            </a:r>
            <a:r>
              <a:rPr b="0" dirty="0">
                <a:latin typeface="Bookman Uralic"/>
                <a:cs typeface="Bookman Uralic"/>
              </a:rPr>
              <a:t>as a </a:t>
            </a:r>
            <a:r>
              <a:rPr b="0" spc="-5" dirty="0">
                <a:latin typeface="Bookman Uralic"/>
                <a:cs typeface="Bookman Uralic"/>
              </a:rPr>
              <a:t>news. He collected huge  sums from </a:t>
            </a:r>
            <a:r>
              <a:rPr b="0" dirty="0">
                <a:latin typeface="Bookman Uralic"/>
                <a:cs typeface="Bookman Uralic"/>
              </a:rPr>
              <a:t>the </a:t>
            </a:r>
            <a:r>
              <a:rPr b="0" spc="-5" dirty="0">
                <a:latin typeface="Bookman Uralic"/>
                <a:cs typeface="Bookman Uralic"/>
              </a:rPr>
              <a:t>public </a:t>
            </a:r>
            <a:r>
              <a:rPr b="0" dirty="0">
                <a:latin typeface="Bookman Uralic"/>
                <a:cs typeface="Bookman Uralic"/>
              </a:rPr>
              <a:t>as </a:t>
            </a:r>
            <a:r>
              <a:rPr b="0" spc="-5" dirty="0">
                <a:latin typeface="Bookman Uralic"/>
                <a:cs typeface="Bookman Uralic"/>
              </a:rPr>
              <a:t>well </a:t>
            </a:r>
            <a:r>
              <a:rPr b="0" dirty="0">
                <a:latin typeface="Bookman Uralic"/>
                <a:cs typeface="Bookman Uralic"/>
              </a:rPr>
              <a:t>as </a:t>
            </a:r>
            <a:r>
              <a:rPr b="0" spc="-5" dirty="0">
                <a:latin typeface="Bookman Uralic"/>
                <a:cs typeface="Bookman Uralic"/>
              </a:rPr>
              <a:t>from some banks for mobilization of </a:t>
            </a:r>
            <a:r>
              <a:rPr b="0" dirty="0">
                <a:latin typeface="Bookman Uralic"/>
                <a:cs typeface="Bookman Uralic"/>
              </a:rPr>
              <a:t>the </a:t>
            </a:r>
            <a:r>
              <a:rPr b="0" spc="-5" dirty="0">
                <a:latin typeface="Bookman Uralic"/>
                <a:cs typeface="Bookman Uralic"/>
              </a:rPr>
              <a:t>deposits </a:t>
            </a:r>
            <a:r>
              <a:rPr b="0" dirty="0">
                <a:latin typeface="Bookman Uralic"/>
                <a:cs typeface="Bookman Uralic"/>
              </a:rPr>
              <a:t>in </a:t>
            </a:r>
            <a:r>
              <a:rPr b="0" spc="-5" dirty="0">
                <a:latin typeface="Bookman Uralic"/>
                <a:cs typeface="Bookman Uralic"/>
              </a:rPr>
              <a:t>foreign  currency. However, </a:t>
            </a:r>
            <a:r>
              <a:rPr b="0" dirty="0">
                <a:latin typeface="Bookman Uralic"/>
                <a:cs typeface="Bookman Uralic"/>
              </a:rPr>
              <a:t>the </a:t>
            </a:r>
            <a:r>
              <a:rPr b="0" spc="-5" dirty="0">
                <a:latin typeface="Bookman Uralic"/>
                <a:cs typeface="Bookman Uralic"/>
              </a:rPr>
              <a:t>fraud came to light when </a:t>
            </a:r>
            <a:r>
              <a:rPr b="0" dirty="0">
                <a:latin typeface="Bookman Uralic"/>
                <a:cs typeface="Bookman Uralic"/>
              </a:rPr>
              <a:t>a </a:t>
            </a:r>
            <a:r>
              <a:rPr b="0" spc="-5" dirty="0">
                <a:latin typeface="Bookman Uralic"/>
                <a:cs typeface="Bookman Uralic"/>
              </a:rPr>
              <a:t>cheque discounted by him with </a:t>
            </a:r>
            <a:r>
              <a:rPr b="0" dirty="0">
                <a:latin typeface="Bookman Uralic"/>
                <a:cs typeface="Bookman Uralic"/>
              </a:rPr>
              <a:t>the </a:t>
            </a:r>
            <a:r>
              <a:rPr b="0" spc="-5" dirty="0">
                <a:latin typeface="Bookman Uralic"/>
                <a:cs typeface="Bookman Uralic"/>
              </a:rPr>
              <a:t>Andhra  Bank for Rs 1.73 million bounced. Mohan </a:t>
            </a:r>
            <a:r>
              <a:rPr b="0" dirty="0">
                <a:latin typeface="Bookman Uralic"/>
                <a:cs typeface="Bookman Uralic"/>
              </a:rPr>
              <a:t>had </a:t>
            </a:r>
            <a:r>
              <a:rPr b="0" spc="-5" dirty="0">
                <a:latin typeface="Bookman Uralic"/>
                <a:cs typeface="Bookman Uralic"/>
              </a:rPr>
              <a:t>pledged with Andhra Bank </a:t>
            </a:r>
            <a:r>
              <a:rPr b="0" dirty="0">
                <a:latin typeface="Bookman Uralic"/>
                <a:cs typeface="Bookman Uralic"/>
              </a:rPr>
              <a:t>the </a:t>
            </a:r>
            <a:r>
              <a:rPr b="0" spc="-5" dirty="0">
                <a:latin typeface="Bookman Uralic"/>
                <a:cs typeface="Bookman Uralic"/>
              </a:rPr>
              <a:t>copy of </a:t>
            </a:r>
            <a:r>
              <a:rPr b="0" dirty="0">
                <a:latin typeface="Bookman Uralic"/>
                <a:cs typeface="Bookman Uralic"/>
              </a:rPr>
              <a:t>a </a:t>
            </a:r>
            <a:r>
              <a:rPr b="0" spc="-5" dirty="0">
                <a:latin typeface="Bookman Uralic"/>
                <a:cs typeface="Bookman Uralic"/>
              </a:rPr>
              <a:t>bond  certificate purportedly issued by Midland Bank, Sheffields, London stating </a:t>
            </a:r>
            <a:r>
              <a:rPr b="0" dirty="0">
                <a:latin typeface="Bookman Uralic"/>
                <a:cs typeface="Bookman Uralic"/>
              </a:rPr>
              <a:t>that a </a:t>
            </a:r>
            <a:r>
              <a:rPr b="0" spc="-5" dirty="0">
                <a:latin typeface="Bookman Uralic"/>
                <a:cs typeface="Bookman Uralic"/>
              </a:rPr>
              <a:t>term deposit</a:t>
            </a:r>
            <a:r>
              <a:rPr b="0" spc="90" dirty="0">
                <a:latin typeface="Bookman Uralic"/>
                <a:cs typeface="Bookman Uralic"/>
              </a:rPr>
              <a:t> </a:t>
            </a:r>
            <a:r>
              <a:rPr b="0" spc="-5" dirty="0">
                <a:latin typeface="Bookman Uralic"/>
                <a:cs typeface="Bookman Uralic"/>
              </a:rPr>
              <a:t>of</a:t>
            </a:r>
          </a:p>
          <a:p>
            <a:pPr marL="422909">
              <a:lnSpc>
                <a:spcPct val="100000"/>
              </a:lnSpc>
            </a:pPr>
            <a:r>
              <a:rPr b="0" spc="-5" dirty="0">
                <a:latin typeface="Bookman Uralic"/>
                <a:cs typeface="Bookman Uralic"/>
              </a:rPr>
              <a:t>12.5 million </a:t>
            </a:r>
            <a:r>
              <a:rPr b="0" dirty="0">
                <a:latin typeface="Bookman Uralic"/>
                <a:cs typeface="Bookman Uralic"/>
              </a:rPr>
              <a:t>was </a:t>
            </a:r>
            <a:r>
              <a:rPr b="0" spc="-5" dirty="0">
                <a:latin typeface="Bookman Uralic"/>
                <a:cs typeface="Bookman Uralic"/>
              </a:rPr>
              <a:t>held </a:t>
            </a:r>
            <a:r>
              <a:rPr b="0" dirty="0">
                <a:latin typeface="Bookman Uralic"/>
                <a:cs typeface="Bookman Uralic"/>
              </a:rPr>
              <a:t>in his</a:t>
            </a:r>
            <a:r>
              <a:rPr b="0" spc="-10" dirty="0">
                <a:latin typeface="Bookman Uralic"/>
                <a:cs typeface="Bookman Uralic"/>
              </a:rPr>
              <a:t> </a:t>
            </a:r>
            <a:r>
              <a:rPr b="0" spc="-5" dirty="0">
                <a:latin typeface="Bookman Uralic"/>
                <a:cs typeface="Bookman Uralic"/>
              </a:rPr>
              <a:t>name.</a:t>
            </a:r>
          </a:p>
        </p:txBody>
      </p:sp>
      <p:sp>
        <p:nvSpPr>
          <p:cNvPr id="36" name="object 3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7" name="object 37"/>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sp>
        <p:nvSpPr>
          <p:cNvPr id="4" name="object 4"/>
          <p:cNvSpPr txBox="1"/>
          <p:nvPr/>
        </p:nvSpPr>
        <p:spPr>
          <a:xfrm>
            <a:off x="453390" y="1078865"/>
            <a:ext cx="10732770" cy="3586479"/>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b="1" dirty="0">
                <a:latin typeface="Bookman Uralic"/>
                <a:cs typeface="Bookman Uralic"/>
              </a:rPr>
              <a:t>Intellectual Property</a:t>
            </a:r>
            <a:r>
              <a:rPr sz="1800" b="1" spc="5" dirty="0">
                <a:latin typeface="Bookman Uralic"/>
                <a:cs typeface="Bookman Uralic"/>
              </a:rPr>
              <a:t> </a:t>
            </a:r>
            <a:r>
              <a:rPr sz="1800" b="1" dirty="0">
                <a:latin typeface="Bookman Uralic"/>
                <a:cs typeface="Bookman Uralic"/>
              </a:rPr>
              <a:t>crimes:</a:t>
            </a:r>
            <a:endParaRPr sz="1800">
              <a:latin typeface="Bookman Uralic"/>
              <a:cs typeface="Bookman Uralic"/>
            </a:endParaRPr>
          </a:p>
          <a:p>
            <a:pPr>
              <a:lnSpc>
                <a:spcPct val="100000"/>
              </a:lnSpc>
            </a:pPr>
            <a:endParaRPr sz="1800">
              <a:latin typeface="Bookman Uralic"/>
              <a:cs typeface="Bookman Uralic"/>
            </a:endParaRPr>
          </a:p>
          <a:p>
            <a:pPr marL="298450" marR="5080" indent="-285750">
              <a:lnSpc>
                <a:spcPct val="100000"/>
              </a:lnSpc>
              <a:buFont typeface="Wingdings"/>
              <a:buChar char=""/>
              <a:tabLst>
                <a:tab pos="298450" algn="l"/>
              </a:tabLst>
            </a:pPr>
            <a:r>
              <a:rPr sz="1800" spc="-5" dirty="0">
                <a:latin typeface="Bookman Uralic"/>
                <a:cs typeface="Bookman Uralic"/>
              </a:rPr>
              <a:t>These include software piracy, copyright infringement, trademarks violations, theft of  computer source code etc. In other words this is also referred to </a:t>
            </a:r>
            <a:r>
              <a:rPr sz="1800" dirty="0">
                <a:latin typeface="Bookman Uralic"/>
                <a:cs typeface="Bookman Uralic"/>
              </a:rPr>
              <a:t>as </a:t>
            </a:r>
            <a:r>
              <a:rPr sz="1800" spc="-5" dirty="0">
                <a:latin typeface="Bookman Uralic"/>
                <a:cs typeface="Bookman Uralic"/>
              </a:rPr>
              <a:t>cybersquatting. Satyam  Vs. Siffy is </a:t>
            </a:r>
            <a:r>
              <a:rPr sz="1800" dirty="0">
                <a:latin typeface="Bookman Uralic"/>
                <a:cs typeface="Bookman Uralic"/>
              </a:rPr>
              <a:t>the </a:t>
            </a:r>
            <a:r>
              <a:rPr sz="1800" spc="-5" dirty="0">
                <a:latin typeface="Bookman Uralic"/>
                <a:cs typeface="Bookman Uralic"/>
              </a:rPr>
              <a:t>most widely known case. Bharti Cellular Ltd. filed </a:t>
            </a:r>
            <a:r>
              <a:rPr sz="1800" dirty="0">
                <a:latin typeface="Bookman Uralic"/>
                <a:cs typeface="Bookman Uralic"/>
              </a:rPr>
              <a:t>a </a:t>
            </a:r>
            <a:r>
              <a:rPr sz="1800" spc="-5" dirty="0">
                <a:latin typeface="Bookman Uralic"/>
                <a:cs typeface="Bookman Uralic"/>
              </a:rPr>
              <a:t>case </a:t>
            </a:r>
            <a:r>
              <a:rPr sz="1800" dirty="0">
                <a:latin typeface="Bookman Uralic"/>
                <a:cs typeface="Bookman Uralic"/>
              </a:rPr>
              <a:t>in the </a:t>
            </a:r>
            <a:r>
              <a:rPr sz="1800" spc="-5" dirty="0">
                <a:latin typeface="Bookman Uralic"/>
                <a:cs typeface="Bookman Uralic"/>
              </a:rPr>
              <a:t>Delhi High  Court </a:t>
            </a:r>
            <a:r>
              <a:rPr sz="1800" dirty="0">
                <a:latin typeface="Bookman Uralic"/>
                <a:cs typeface="Bookman Uralic"/>
              </a:rPr>
              <a:t>that </a:t>
            </a:r>
            <a:r>
              <a:rPr sz="1800" spc="-5" dirty="0">
                <a:latin typeface="Bookman Uralic"/>
                <a:cs typeface="Bookman Uralic"/>
              </a:rPr>
              <a:t>some cyber squatters </a:t>
            </a:r>
            <a:r>
              <a:rPr sz="1800" dirty="0">
                <a:latin typeface="Bookman Uralic"/>
                <a:cs typeface="Bookman Uralic"/>
              </a:rPr>
              <a:t>had </a:t>
            </a:r>
            <a:r>
              <a:rPr sz="1800" spc="-5" dirty="0">
                <a:latin typeface="Bookman Uralic"/>
                <a:cs typeface="Bookman Uralic"/>
              </a:rPr>
              <a:t>registered domain names such </a:t>
            </a:r>
            <a:r>
              <a:rPr sz="1800" dirty="0">
                <a:latin typeface="Bookman Uralic"/>
                <a:cs typeface="Bookman Uralic"/>
              </a:rPr>
              <a:t>as </a:t>
            </a:r>
            <a:r>
              <a:rPr sz="1800" spc="-5" dirty="0">
                <a:latin typeface="Bookman Uralic"/>
                <a:cs typeface="Bookman Uralic"/>
              </a:rPr>
              <a:t>barticellular.com </a:t>
            </a:r>
            <a:r>
              <a:rPr sz="1800" dirty="0">
                <a:latin typeface="Bookman Uralic"/>
                <a:cs typeface="Bookman Uralic"/>
              </a:rPr>
              <a:t>and  </a:t>
            </a:r>
            <a:r>
              <a:rPr sz="1800" spc="-5" dirty="0">
                <a:latin typeface="Bookman Uralic"/>
                <a:cs typeface="Bookman Uralic"/>
              </a:rPr>
              <a:t>bhartimobile.com with Network solutions under different fictitious names. The court directed  Network </a:t>
            </a:r>
            <a:r>
              <a:rPr sz="1800" dirty="0">
                <a:latin typeface="Bookman Uralic"/>
                <a:cs typeface="Bookman Uralic"/>
              </a:rPr>
              <a:t>Solutions not </a:t>
            </a:r>
            <a:r>
              <a:rPr sz="1800" spc="-5" dirty="0">
                <a:latin typeface="Bookman Uralic"/>
                <a:cs typeface="Bookman Uralic"/>
              </a:rPr>
              <a:t>to transfer </a:t>
            </a:r>
            <a:r>
              <a:rPr sz="1800" dirty="0">
                <a:latin typeface="Bookman Uralic"/>
                <a:cs typeface="Bookman Uralic"/>
              </a:rPr>
              <a:t>the </a:t>
            </a:r>
            <a:r>
              <a:rPr sz="1800" spc="-5" dirty="0">
                <a:latin typeface="Bookman Uralic"/>
                <a:cs typeface="Bookman Uralic"/>
              </a:rPr>
              <a:t>domain names </a:t>
            </a:r>
            <a:r>
              <a:rPr sz="1800" dirty="0">
                <a:latin typeface="Bookman Uralic"/>
                <a:cs typeface="Bookman Uralic"/>
              </a:rPr>
              <a:t>in </a:t>
            </a:r>
            <a:r>
              <a:rPr sz="1800" spc="-5" dirty="0">
                <a:latin typeface="Bookman Uralic"/>
                <a:cs typeface="Bookman Uralic"/>
              </a:rPr>
              <a:t>question to </a:t>
            </a:r>
            <a:r>
              <a:rPr sz="1800" dirty="0">
                <a:latin typeface="Bookman Uralic"/>
                <a:cs typeface="Bookman Uralic"/>
              </a:rPr>
              <a:t>any </a:t>
            </a:r>
            <a:r>
              <a:rPr sz="1800" spc="-5" dirty="0">
                <a:latin typeface="Bookman Uralic"/>
                <a:cs typeface="Bookman Uralic"/>
              </a:rPr>
              <a:t>third party </a:t>
            </a:r>
            <a:r>
              <a:rPr sz="1800" dirty="0">
                <a:latin typeface="Bookman Uralic"/>
                <a:cs typeface="Bookman Uralic"/>
              </a:rPr>
              <a:t>and the  </a:t>
            </a:r>
            <a:r>
              <a:rPr sz="1800" spc="-5" dirty="0">
                <a:latin typeface="Bookman Uralic"/>
                <a:cs typeface="Bookman Uralic"/>
              </a:rPr>
              <a:t>matter is sub-judice. Similar issues </a:t>
            </a:r>
            <a:r>
              <a:rPr sz="1800" dirty="0">
                <a:latin typeface="Bookman Uralic"/>
                <a:cs typeface="Bookman Uralic"/>
              </a:rPr>
              <a:t>had </a:t>
            </a:r>
            <a:r>
              <a:rPr sz="1800" spc="-5" dirty="0">
                <a:latin typeface="Bookman Uralic"/>
                <a:cs typeface="Bookman Uralic"/>
              </a:rPr>
              <a:t>risen before various High Courts earlier. Yahoo </a:t>
            </a:r>
            <a:r>
              <a:rPr sz="1800" dirty="0">
                <a:latin typeface="Bookman Uralic"/>
                <a:cs typeface="Bookman Uralic"/>
              </a:rPr>
              <a:t>had  </a:t>
            </a:r>
            <a:r>
              <a:rPr sz="1800" spc="-5" dirty="0">
                <a:latin typeface="Bookman Uralic"/>
                <a:cs typeface="Bookman Uralic"/>
              </a:rPr>
              <a:t>sued </a:t>
            </a:r>
            <a:r>
              <a:rPr sz="1800" dirty="0">
                <a:latin typeface="Bookman Uralic"/>
                <a:cs typeface="Bookman Uralic"/>
              </a:rPr>
              <a:t>one </a:t>
            </a:r>
            <a:r>
              <a:rPr sz="1800" spc="-5" dirty="0">
                <a:latin typeface="Bookman Uralic"/>
                <a:cs typeface="Bookman Uralic"/>
              </a:rPr>
              <a:t>Akash Arora for use of </a:t>
            </a:r>
            <a:r>
              <a:rPr sz="1800" dirty="0">
                <a:latin typeface="Bookman Uralic"/>
                <a:cs typeface="Bookman Uralic"/>
              </a:rPr>
              <a:t>the </a:t>
            </a:r>
            <a:r>
              <a:rPr sz="1800" spc="-5" dirty="0">
                <a:latin typeface="Bookman Uralic"/>
                <a:cs typeface="Bookman Uralic"/>
              </a:rPr>
              <a:t>domain name ‘Yahooindia.Com’ deceptively similar to its  ‘Yahoo.com’. </a:t>
            </a:r>
            <a:r>
              <a:rPr sz="1800" dirty="0">
                <a:latin typeface="Bookman Uralic"/>
                <a:cs typeface="Bookman Uralic"/>
              </a:rPr>
              <a:t>As </a:t>
            </a:r>
            <a:r>
              <a:rPr sz="1800" spc="-5" dirty="0">
                <a:latin typeface="Bookman Uralic"/>
                <a:cs typeface="Bookman Uralic"/>
              </a:rPr>
              <a:t>this case </a:t>
            </a:r>
            <a:r>
              <a:rPr sz="1800" dirty="0">
                <a:latin typeface="Bookman Uralic"/>
                <a:cs typeface="Bookman Uralic"/>
              </a:rPr>
              <a:t>was </a:t>
            </a:r>
            <a:r>
              <a:rPr sz="1800" spc="-5" dirty="0">
                <a:latin typeface="Bookman Uralic"/>
                <a:cs typeface="Bookman Uralic"/>
              </a:rPr>
              <a:t>governed by </a:t>
            </a:r>
            <a:r>
              <a:rPr sz="1800" dirty="0">
                <a:latin typeface="Bookman Uralic"/>
                <a:cs typeface="Bookman Uralic"/>
              </a:rPr>
              <a:t>the </a:t>
            </a:r>
            <a:r>
              <a:rPr sz="1800" spc="-5" dirty="0">
                <a:latin typeface="Bookman Uralic"/>
                <a:cs typeface="Bookman Uralic"/>
              </a:rPr>
              <a:t>Trade Marks Act, 1958, </a:t>
            </a:r>
            <a:r>
              <a:rPr sz="1800" dirty="0">
                <a:latin typeface="Bookman Uralic"/>
                <a:cs typeface="Bookman Uralic"/>
              </a:rPr>
              <a:t>the </a:t>
            </a:r>
            <a:r>
              <a:rPr sz="1800" spc="-5" dirty="0">
                <a:latin typeface="Bookman Uralic"/>
                <a:cs typeface="Bookman Uralic"/>
              </a:rPr>
              <a:t>additional defence  taken against Yahoo’s legal action for </a:t>
            </a:r>
            <a:r>
              <a:rPr sz="1800" dirty="0">
                <a:latin typeface="Bookman Uralic"/>
                <a:cs typeface="Bookman Uralic"/>
              </a:rPr>
              <a:t>the </a:t>
            </a:r>
            <a:r>
              <a:rPr sz="1800" spc="-5" dirty="0">
                <a:latin typeface="Bookman Uralic"/>
                <a:cs typeface="Bookman Uralic"/>
              </a:rPr>
              <a:t>interim order </a:t>
            </a:r>
            <a:r>
              <a:rPr sz="1800" dirty="0">
                <a:latin typeface="Bookman Uralic"/>
                <a:cs typeface="Bookman Uralic"/>
              </a:rPr>
              <a:t>was that the </a:t>
            </a:r>
            <a:r>
              <a:rPr sz="1800" spc="-5" dirty="0">
                <a:latin typeface="Bookman Uralic"/>
                <a:cs typeface="Bookman Uralic"/>
              </a:rPr>
              <a:t>Trade Marks Act </a:t>
            </a:r>
            <a:r>
              <a:rPr sz="1800" dirty="0">
                <a:latin typeface="Bookman Uralic"/>
                <a:cs typeface="Bookman Uralic"/>
              </a:rPr>
              <a:t>was  </a:t>
            </a:r>
            <a:r>
              <a:rPr sz="1800" spc="-5" dirty="0">
                <a:latin typeface="Bookman Uralic"/>
                <a:cs typeface="Bookman Uralic"/>
              </a:rPr>
              <a:t>applicable </a:t>
            </a:r>
            <a:r>
              <a:rPr sz="1800" dirty="0">
                <a:latin typeface="Bookman Uralic"/>
                <a:cs typeface="Bookman Uralic"/>
              </a:rPr>
              <a:t>only </a:t>
            </a:r>
            <a:r>
              <a:rPr sz="1800" spc="-5" dirty="0">
                <a:latin typeface="Bookman Uralic"/>
                <a:cs typeface="Bookman Uralic"/>
              </a:rPr>
              <a:t>to</a:t>
            </a:r>
            <a:r>
              <a:rPr sz="1800" spc="-10" dirty="0">
                <a:latin typeface="Bookman Uralic"/>
                <a:cs typeface="Bookman Uralic"/>
              </a:rPr>
              <a:t> </a:t>
            </a:r>
            <a:r>
              <a:rPr sz="1800" spc="-5" dirty="0">
                <a:latin typeface="Bookman Uralic"/>
                <a:cs typeface="Bookman Uralic"/>
              </a:rPr>
              <a:t>goods.</a:t>
            </a:r>
            <a:endParaRPr sz="1800">
              <a:latin typeface="Bookman Uralic"/>
              <a:cs typeface="Bookman Uralic"/>
            </a:endParaRPr>
          </a:p>
        </p:txBody>
      </p:sp>
      <p:grpSp>
        <p:nvGrpSpPr>
          <p:cNvPr id="5" name="object 5"/>
          <p:cNvGrpSpPr/>
          <p:nvPr/>
        </p:nvGrpSpPr>
        <p:grpSpPr>
          <a:xfrm>
            <a:off x="761" y="761"/>
            <a:ext cx="12190730" cy="6856730"/>
            <a:chOff x="761" y="761"/>
            <a:chExt cx="12190730" cy="6856730"/>
          </a:xfrm>
        </p:grpSpPr>
        <p:sp>
          <p:nvSpPr>
            <p:cNvPr id="6" name="object 6"/>
            <p:cNvSpPr/>
            <p:nvPr/>
          </p:nvSpPr>
          <p:spPr>
            <a:xfrm>
              <a:off x="110490" y="786130"/>
              <a:ext cx="165100" cy="1651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56260" y="787399"/>
              <a:ext cx="1458513" cy="16637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106932" y="837564"/>
              <a:ext cx="124455" cy="11620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49804" y="787399"/>
              <a:ext cx="100180" cy="16382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415539" y="787399"/>
              <a:ext cx="1032510" cy="16637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538220" y="787399"/>
              <a:ext cx="730168" cy="166370"/>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4361179" y="789305"/>
              <a:ext cx="68580" cy="161925"/>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4445634" y="837564"/>
              <a:ext cx="139064" cy="113664"/>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4678134" y="787399"/>
              <a:ext cx="396150" cy="215900"/>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5091429" y="837564"/>
              <a:ext cx="115570" cy="116205"/>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5226050" y="837564"/>
              <a:ext cx="95250" cy="113664"/>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5410834" y="787399"/>
              <a:ext cx="130810" cy="166370"/>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5700395" y="837564"/>
              <a:ext cx="209550" cy="113664"/>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5555617" y="837564"/>
              <a:ext cx="124455" cy="116205"/>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5925856" y="837564"/>
              <a:ext cx="121248" cy="11620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6061075" y="789305"/>
              <a:ext cx="68579" cy="161925"/>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6145529" y="837564"/>
              <a:ext cx="139065" cy="113664"/>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6309359" y="837564"/>
              <a:ext cx="41910" cy="116205"/>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25" name="object 25"/>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sp>
        <p:nvSpPr>
          <p:cNvPr id="4" name="object 4"/>
          <p:cNvSpPr txBox="1"/>
          <p:nvPr/>
        </p:nvSpPr>
        <p:spPr>
          <a:xfrm>
            <a:off x="196850" y="1069339"/>
            <a:ext cx="10955020" cy="4652645"/>
          </a:xfrm>
          <a:prstGeom prst="rect">
            <a:avLst/>
          </a:prstGeom>
        </p:spPr>
        <p:txBody>
          <a:bodyPr vert="horz" wrap="square" lIns="0" tIns="12065" rIns="0" bIns="0" rtlCol="0">
            <a:spAutoFit/>
          </a:bodyPr>
          <a:lstStyle/>
          <a:p>
            <a:pPr marL="298450" indent="-285750">
              <a:lnSpc>
                <a:spcPts val="1900"/>
              </a:lnSpc>
              <a:spcBef>
                <a:spcPts val="95"/>
              </a:spcBef>
              <a:buFont typeface="Wingdings"/>
              <a:buChar char=""/>
              <a:tabLst>
                <a:tab pos="298450" algn="l"/>
              </a:tabLst>
            </a:pPr>
            <a:r>
              <a:rPr sz="1600" b="1" dirty="0">
                <a:latin typeface="Bookman Uralic"/>
                <a:cs typeface="Bookman Uralic"/>
              </a:rPr>
              <a:t>Forgery</a:t>
            </a:r>
            <a:endParaRPr sz="1600">
              <a:latin typeface="Bookman Uralic"/>
              <a:cs typeface="Bookman Uralic"/>
            </a:endParaRPr>
          </a:p>
          <a:p>
            <a:pPr marL="298450" marR="1313180" indent="-285750">
              <a:lnSpc>
                <a:spcPts val="1920"/>
              </a:lnSpc>
              <a:spcBef>
                <a:spcPts val="45"/>
              </a:spcBef>
              <a:buFont typeface="Wingdings"/>
              <a:buChar char=""/>
              <a:tabLst>
                <a:tab pos="298450" algn="l"/>
              </a:tabLst>
            </a:pPr>
            <a:r>
              <a:rPr sz="1600" spc="-5" dirty="0">
                <a:latin typeface="Bookman Uralic"/>
                <a:cs typeface="Bookman Uralic"/>
              </a:rPr>
              <a:t>Counterfeit currency notes, postage and revenue stamps, mark sheets etc can be forged using  sophisticated computers, printers and scanners.</a:t>
            </a:r>
            <a:endParaRPr sz="1600">
              <a:latin typeface="Bookman Uralic"/>
              <a:cs typeface="Bookman Uralic"/>
            </a:endParaRPr>
          </a:p>
          <a:p>
            <a:pPr marL="298450" marR="67945" indent="-285750">
              <a:lnSpc>
                <a:spcPts val="1920"/>
              </a:lnSpc>
              <a:buFont typeface="Wingdings"/>
              <a:buChar char=""/>
              <a:tabLst>
                <a:tab pos="298450" algn="l"/>
              </a:tabLst>
            </a:pPr>
            <a:r>
              <a:rPr sz="1600" spc="-5" dirty="0">
                <a:latin typeface="Bookman Uralic"/>
                <a:cs typeface="Bookman Uralic"/>
              </a:rPr>
              <a:t>Outside many colleges across India, one finds touts soliciting the sale of fake mark sheets or even  certificates. These are made using computers, and high quality scanners and printers. In fact, this has  becoming a booming business involving thousands of Rupees being given to student gangs in exchange for  these bogus but authentic looking certificates.Some of the students are caught but this is very rare  phenomenon.</a:t>
            </a:r>
            <a:endParaRPr sz="1600">
              <a:latin typeface="Bookman Uralic"/>
              <a:cs typeface="Bookman Uralic"/>
            </a:endParaRPr>
          </a:p>
          <a:p>
            <a:pPr>
              <a:lnSpc>
                <a:spcPct val="100000"/>
              </a:lnSpc>
              <a:spcBef>
                <a:spcPts val="25"/>
              </a:spcBef>
            </a:pPr>
            <a:endParaRPr sz="1600">
              <a:latin typeface="Bookman Uralic"/>
              <a:cs typeface="Bookman Uralic"/>
            </a:endParaRPr>
          </a:p>
          <a:p>
            <a:pPr marL="298450" indent="-285750">
              <a:lnSpc>
                <a:spcPts val="1900"/>
              </a:lnSpc>
              <a:buFont typeface="Wingdings"/>
              <a:buChar char=""/>
              <a:tabLst>
                <a:tab pos="298450" algn="l"/>
              </a:tabLst>
            </a:pPr>
            <a:r>
              <a:rPr sz="1600" b="1" dirty="0">
                <a:latin typeface="Bookman Uralic"/>
                <a:cs typeface="Bookman Uralic"/>
              </a:rPr>
              <a:t>Cyber</a:t>
            </a:r>
            <a:r>
              <a:rPr sz="1600" b="1" spc="5" dirty="0">
                <a:latin typeface="Bookman Uralic"/>
                <a:cs typeface="Bookman Uralic"/>
              </a:rPr>
              <a:t> </a:t>
            </a:r>
            <a:r>
              <a:rPr sz="1600" b="1" dirty="0">
                <a:latin typeface="Bookman Uralic"/>
                <a:cs typeface="Bookman Uralic"/>
              </a:rPr>
              <a:t>Defamation:</a:t>
            </a:r>
            <a:endParaRPr sz="1600">
              <a:latin typeface="Bookman Uralic"/>
              <a:cs typeface="Bookman Uralic"/>
            </a:endParaRPr>
          </a:p>
          <a:p>
            <a:pPr marL="298450" marR="238125" indent="-285750">
              <a:lnSpc>
                <a:spcPts val="1920"/>
              </a:lnSpc>
              <a:spcBef>
                <a:spcPts val="45"/>
              </a:spcBef>
              <a:buFont typeface="Wingdings"/>
              <a:buChar char=""/>
              <a:tabLst>
                <a:tab pos="298450" algn="l"/>
              </a:tabLst>
            </a:pPr>
            <a:r>
              <a:rPr sz="1600" spc="-5" dirty="0">
                <a:latin typeface="Bookman Uralic"/>
                <a:cs typeface="Bookman Uralic"/>
              </a:rPr>
              <a:t>This occurs when defamation takes place with the help of computers and / or the Internet. E.g. someone  publishes defamatory matter about someone on a website or sends e-mails containing defamatory  information to all of that person’s</a:t>
            </a:r>
            <a:r>
              <a:rPr sz="1600" dirty="0">
                <a:latin typeface="Bookman Uralic"/>
                <a:cs typeface="Bookman Uralic"/>
              </a:rPr>
              <a:t> </a:t>
            </a:r>
            <a:r>
              <a:rPr sz="1600" spc="-5" dirty="0">
                <a:latin typeface="Bookman Uralic"/>
                <a:cs typeface="Bookman Uralic"/>
              </a:rPr>
              <a:t>friends.</a:t>
            </a:r>
            <a:endParaRPr sz="1600">
              <a:latin typeface="Bookman Uralic"/>
              <a:cs typeface="Bookman Uralic"/>
            </a:endParaRPr>
          </a:p>
          <a:p>
            <a:pPr marL="298450" marR="5080" indent="-285750">
              <a:lnSpc>
                <a:spcPts val="1920"/>
              </a:lnSpc>
              <a:buFont typeface="Wingdings"/>
              <a:buChar char=""/>
              <a:tabLst>
                <a:tab pos="298450" algn="l"/>
              </a:tabLst>
            </a:pPr>
            <a:r>
              <a:rPr sz="1600" spc="-5" dirty="0">
                <a:latin typeface="Bookman Uralic"/>
                <a:cs typeface="Bookman Uralic"/>
              </a:rPr>
              <a:t>India’s first case of cyber defamation was reported when a company’s employee started sending derogatory,  defamatory and obscene e-mails about its Managing Director. The e-mails were anonymous and frequent,  and were sent to many of their business associates to tarnish the image and goodwill of the</a:t>
            </a:r>
            <a:r>
              <a:rPr sz="1600" spc="95" dirty="0">
                <a:latin typeface="Bookman Uralic"/>
                <a:cs typeface="Bookman Uralic"/>
              </a:rPr>
              <a:t> </a:t>
            </a:r>
            <a:r>
              <a:rPr sz="1600" spc="-5" dirty="0">
                <a:latin typeface="Bookman Uralic"/>
                <a:cs typeface="Bookman Uralic"/>
              </a:rPr>
              <a:t>company.</a:t>
            </a:r>
            <a:endParaRPr sz="1600">
              <a:latin typeface="Bookman Uralic"/>
              <a:cs typeface="Bookman Uralic"/>
            </a:endParaRPr>
          </a:p>
          <a:p>
            <a:pPr marL="298450" marR="208915" indent="-285750" algn="just">
              <a:lnSpc>
                <a:spcPts val="1920"/>
              </a:lnSpc>
              <a:buFont typeface="Wingdings"/>
              <a:buChar char=""/>
              <a:tabLst>
                <a:tab pos="298450" algn="l"/>
              </a:tabLst>
            </a:pPr>
            <a:r>
              <a:rPr sz="1600" spc="-5" dirty="0">
                <a:latin typeface="Bookman Uralic"/>
                <a:cs typeface="Bookman Uralic"/>
              </a:rPr>
              <a:t>The company was able to identify the employee with the help of a private computer expert and moved the  Delhi High Court. The court granted an ad-interim injunction and restrained the employee from sending,  publishing and transmitting e-mails, which are defamatory or derogatory to the</a:t>
            </a:r>
            <a:r>
              <a:rPr sz="1600" spc="55" dirty="0">
                <a:latin typeface="Bookman Uralic"/>
                <a:cs typeface="Bookman Uralic"/>
              </a:rPr>
              <a:t> </a:t>
            </a:r>
            <a:r>
              <a:rPr sz="1600" spc="-5" dirty="0">
                <a:latin typeface="Bookman Uralic"/>
                <a:cs typeface="Bookman Uralic"/>
              </a:rPr>
              <a:t>plaintiffs.</a:t>
            </a:r>
            <a:endParaRPr sz="1600">
              <a:latin typeface="Bookman Uralic"/>
              <a:cs typeface="Bookman Uralic"/>
            </a:endParaRPr>
          </a:p>
        </p:txBody>
      </p:sp>
      <p:grpSp>
        <p:nvGrpSpPr>
          <p:cNvPr id="5" name="object 5"/>
          <p:cNvGrpSpPr/>
          <p:nvPr/>
        </p:nvGrpSpPr>
        <p:grpSpPr>
          <a:xfrm>
            <a:off x="761" y="761"/>
            <a:ext cx="12190730" cy="6856730"/>
            <a:chOff x="761" y="761"/>
            <a:chExt cx="12190730" cy="6856730"/>
          </a:xfrm>
        </p:grpSpPr>
        <p:sp>
          <p:nvSpPr>
            <p:cNvPr id="6" name="object 6"/>
            <p:cNvSpPr/>
            <p:nvPr/>
          </p:nvSpPr>
          <p:spPr>
            <a:xfrm>
              <a:off x="110490" y="786130"/>
              <a:ext cx="165100" cy="1651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56260" y="787399"/>
              <a:ext cx="1458513" cy="16637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106932" y="837564"/>
              <a:ext cx="124455" cy="11620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49804" y="787399"/>
              <a:ext cx="100180" cy="16382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415539" y="787399"/>
              <a:ext cx="1032510" cy="16637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538220" y="787399"/>
              <a:ext cx="730168" cy="166370"/>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4361179" y="789305"/>
              <a:ext cx="68580" cy="161925"/>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4445634" y="837564"/>
              <a:ext cx="139064" cy="113664"/>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4678134" y="787399"/>
              <a:ext cx="396150" cy="215900"/>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5091429" y="837564"/>
              <a:ext cx="115570" cy="116205"/>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5226050" y="837564"/>
              <a:ext cx="95250" cy="113664"/>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5410834" y="787399"/>
              <a:ext cx="130810" cy="166370"/>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5555617" y="837564"/>
              <a:ext cx="124455" cy="116205"/>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5700395" y="837564"/>
              <a:ext cx="209550" cy="113664"/>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5925856" y="837564"/>
              <a:ext cx="121248" cy="11620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6061075" y="789305"/>
              <a:ext cx="68579" cy="161925"/>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6145529" y="837564"/>
              <a:ext cx="139065" cy="113664"/>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6309359" y="837564"/>
              <a:ext cx="41910" cy="116205"/>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25" name="object 25"/>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34815" y="113665"/>
            <a:ext cx="2772410"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003366"/>
                </a:solidFill>
              </a:rPr>
              <a:t>UNIT-5</a:t>
            </a:r>
            <a:endParaRPr sz="6000"/>
          </a:p>
        </p:txBody>
      </p:sp>
      <p:sp>
        <p:nvSpPr>
          <p:cNvPr id="4" name="object 4"/>
          <p:cNvSpPr txBox="1"/>
          <p:nvPr/>
        </p:nvSpPr>
        <p:spPr>
          <a:xfrm>
            <a:off x="79375" y="936778"/>
            <a:ext cx="11665585" cy="3848735"/>
          </a:xfrm>
          <a:prstGeom prst="rect">
            <a:avLst/>
          </a:prstGeom>
        </p:spPr>
        <p:txBody>
          <a:bodyPr vert="horz" wrap="square" lIns="0" tIns="78740" rIns="0" bIns="0" rtlCol="0">
            <a:spAutoFit/>
          </a:bodyPr>
          <a:lstStyle/>
          <a:p>
            <a:pPr marR="462280" algn="ctr">
              <a:lnSpc>
                <a:spcPct val="100000"/>
              </a:lnSpc>
              <a:spcBef>
                <a:spcPts val="620"/>
              </a:spcBef>
              <a:tabLst>
                <a:tab pos="3320415" algn="l"/>
              </a:tabLst>
            </a:pPr>
            <a:r>
              <a:rPr sz="4800" spc="-20" dirty="0">
                <a:solidFill>
                  <a:srgbClr val="6C0238"/>
                </a:solidFill>
                <a:latin typeface="Times New Roman"/>
                <a:cs typeface="Times New Roman"/>
              </a:rPr>
              <a:t>Cyber</a:t>
            </a:r>
            <a:r>
              <a:rPr sz="4800" spc="5" dirty="0">
                <a:solidFill>
                  <a:srgbClr val="6C0238"/>
                </a:solidFill>
                <a:latin typeface="Times New Roman"/>
                <a:cs typeface="Times New Roman"/>
              </a:rPr>
              <a:t> </a:t>
            </a:r>
            <a:r>
              <a:rPr sz="4800" spc="15" dirty="0">
                <a:solidFill>
                  <a:srgbClr val="6C0238"/>
                </a:solidFill>
                <a:latin typeface="Times New Roman"/>
                <a:cs typeface="Times New Roman"/>
              </a:rPr>
              <a:t>Crime	</a:t>
            </a:r>
            <a:r>
              <a:rPr sz="4800" spc="-45" dirty="0">
                <a:solidFill>
                  <a:srgbClr val="6C0238"/>
                </a:solidFill>
                <a:latin typeface="Times New Roman"/>
                <a:cs typeface="Times New Roman"/>
              </a:rPr>
              <a:t>Examples</a:t>
            </a:r>
            <a:endParaRPr sz="4800">
              <a:latin typeface="Times New Roman"/>
              <a:cs typeface="Times New Roman"/>
            </a:endParaRPr>
          </a:p>
          <a:p>
            <a:pPr marL="469900" marR="5080" indent="-457200">
              <a:lnSpc>
                <a:spcPct val="100000"/>
              </a:lnSpc>
              <a:spcBef>
                <a:spcPts val="300"/>
              </a:spcBef>
              <a:buFont typeface="Wingdings"/>
              <a:buChar char=""/>
              <a:tabLst>
                <a:tab pos="469265" algn="l"/>
                <a:tab pos="469900" algn="l"/>
              </a:tabLst>
            </a:pPr>
            <a:r>
              <a:rPr sz="2800" spc="-30" dirty="0">
                <a:latin typeface="Georgia"/>
                <a:cs typeface="Georgia"/>
              </a:rPr>
              <a:t>Cyber Crime </a:t>
            </a:r>
            <a:r>
              <a:rPr sz="2800" spc="-85" dirty="0">
                <a:latin typeface="Georgia"/>
                <a:cs typeface="Georgia"/>
              </a:rPr>
              <a:t>Examples: </a:t>
            </a:r>
            <a:r>
              <a:rPr sz="2800" spc="-30" dirty="0">
                <a:latin typeface="Georgia"/>
                <a:cs typeface="Georgia"/>
              </a:rPr>
              <a:t>Introduction, </a:t>
            </a:r>
            <a:r>
              <a:rPr sz="2800" spc="-60" dirty="0">
                <a:latin typeface="Georgia"/>
                <a:cs typeface="Georgia"/>
              </a:rPr>
              <a:t>Real-life </a:t>
            </a:r>
            <a:r>
              <a:rPr sz="2800" spc="-85" dirty="0">
                <a:latin typeface="Georgia"/>
                <a:cs typeface="Georgia"/>
              </a:rPr>
              <a:t>Examples: </a:t>
            </a:r>
            <a:r>
              <a:rPr sz="2800" dirty="0">
                <a:latin typeface="Georgia"/>
                <a:cs typeface="Georgia"/>
              </a:rPr>
              <a:t>Official </a:t>
            </a:r>
            <a:r>
              <a:rPr sz="2800" spc="-40" dirty="0">
                <a:latin typeface="Georgia"/>
                <a:cs typeface="Georgia"/>
              </a:rPr>
              <a:t>website  </a:t>
            </a:r>
            <a:r>
              <a:rPr sz="2800" spc="-25" dirty="0">
                <a:latin typeface="Georgia"/>
                <a:cs typeface="Georgia"/>
              </a:rPr>
              <a:t>of </a:t>
            </a:r>
            <a:r>
              <a:rPr sz="2800" spc="-65" dirty="0">
                <a:latin typeface="Georgia"/>
                <a:cs typeface="Georgia"/>
              </a:rPr>
              <a:t>Maharashtra </a:t>
            </a:r>
            <a:r>
              <a:rPr sz="2800" spc="-45" dirty="0">
                <a:latin typeface="Georgia"/>
                <a:cs typeface="Georgia"/>
              </a:rPr>
              <a:t>Government </a:t>
            </a:r>
            <a:r>
              <a:rPr sz="2800" spc="-30" dirty="0">
                <a:latin typeface="Georgia"/>
                <a:cs typeface="Georgia"/>
              </a:rPr>
              <a:t>hacked, </a:t>
            </a:r>
            <a:r>
              <a:rPr sz="2800" spc="-80" dirty="0">
                <a:latin typeface="Georgia"/>
                <a:cs typeface="Georgia"/>
              </a:rPr>
              <a:t>E-Mail </a:t>
            </a:r>
            <a:r>
              <a:rPr sz="2800" spc="-20" dirty="0">
                <a:latin typeface="Georgia"/>
                <a:cs typeface="Georgia"/>
              </a:rPr>
              <a:t>spoofing </a:t>
            </a:r>
            <a:r>
              <a:rPr sz="2800" spc="-45" dirty="0">
                <a:latin typeface="Georgia"/>
                <a:cs typeface="Georgia"/>
              </a:rPr>
              <a:t>instances, </a:t>
            </a:r>
            <a:r>
              <a:rPr sz="2800" spc="-55" dirty="0">
                <a:latin typeface="Georgia"/>
                <a:cs typeface="Georgia"/>
              </a:rPr>
              <a:t>Indian  </a:t>
            </a:r>
            <a:r>
              <a:rPr sz="2800" spc="-40" dirty="0">
                <a:latin typeface="Georgia"/>
                <a:cs typeface="Georgia"/>
              </a:rPr>
              <a:t>banks </a:t>
            </a:r>
            <a:r>
              <a:rPr sz="2800" spc="-30" dirty="0">
                <a:latin typeface="Georgia"/>
                <a:cs typeface="Georgia"/>
              </a:rPr>
              <a:t>lose </a:t>
            </a:r>
            <a:r>
              <a:rPr sz="2800" spc="-35" dirty="0">
                <a:latin typeface="Georgia"/>
                <a:cs typeface="Georgia"/>
              </a:rPr>
              <a:t>millions </a:t>
            </a:r>
            <a:r>
              <a:rPr sz="2800" spc="-25" dirty="0">
                <a:latin typeface="Georgia"/>
                <a:cs typeface="Georgia"/>
              </a:rPr>
              <a:t>of </a:t>
            </a:r>
            <a:r>
              <a:rPr sz="2800" spc="-45" dirty="0">
                <a:latin typeface="Georgia"/>
                <a:cs typeface="Georgia"/>
              </a:rPr>
              <a:t>rupees, </a:t>
            </a:r>
            <a:r>
              <a:rPr sz="2800" spc="-50" dirty="0">
                <a:latin typeface="Georgia"/>
                <a:cs typeface="Georgia"/>
              </a:rPr>
              <a:t>Parliament </a:t>
            </a:r>
            <a:r>
              <a:rPr sz="2800" spc="-25" dirty="0">
                <a:latin typeface="Georgia"/>
                <a:cs typeface="Georgia"/>
              </a:rPr>
              <a:t>attack, </a:t>
            </a:r>
            <a:r>
              <a:rPr sz="2800" spc="-40" dirty="0">
                <a:latin typeface="Georgia"/>
                <a:cs typeface="Georgia"/>
              </a:rPr>
              <a:t>Pune </a:t>
            </a:r>
            <a:r>
              <a:rPr sz="2800" spc="-10" dirty="0">
                <a:latin typeface="Georgia"/>
                <a:cs typeface="Georgia"/>
              </a:rPr>
              <a:t>city </a:t>
            </a:r>
            <a:r>
              <a:rPr sz="2800" spc="-25" dirty="0">
                <a:latin typeface="Georgia"/>
                <a:cs typeface="Georgia"/>
              </a:rPr>
              <a:t>police bust  </a:t>
            </a:r>
            <a:r>
              <a:rPr sz="2800" spc="-50" dirty="0">
                <a:latin typeface="Georgia"/>
                <a:cs typeface="Georgia"/>
              </a:rPr>
              <a:t>Nigerian</a:t>
            </a:r>
            <a:r>
              <a:rPr sz="2800" spc="-65" dirty="0">
                <a:latin typeface="Georgia"/>
                <a:cs typeface="Georgia"/>
              </a:rPr>
              <a:t> </a:t>
            </a:r>
            <a:r>
              <a:rPr sz="2800" spc="-45" dirty="0">
                <a:latin typeface="Georgia"/>
                <a:cs typeface="Georgia"/>
              </a:rPr>
              <a:t>racket.</a:t>
            </a:r>
            <a:endParaRPr sz="2800">
              <a:latin typeface="Georgia"/>
              <a:cs typeface="Georgia"/>
            </a:endParaRPr>
          </a:p>
          <a:p>
            <a:pPr marL="469900" marR="906780" indent="-457200">
              <a:lnSpc>
                <a:spcPct val="100000"/>
              </a:lnSpc>
              <a:buFont typeface="Wingdings"/>
              <a:buChar char=""/>
              <a:tabLst>
                <a:tab pos="469265" algn="l"/>
                <a:tab pos="469900" algn="l"/>
              </a:tabLst>
            </a:pPr>
            <a:r>
              <a:rPr sz="2800" spc="-55" dirty="0">
                <a:latin typeface="Georgia"/>
                <a:cs typeface="Georgia"/>
              </a:rPr>
              <a:t>Mini-Cases: </a:t>
            </a:r>
            <a:r>
              <a:rPr sz="2800" spc="-15" dirty="0">
                <a:latin typeface="Georgia"/>
                <a:cs typeface="Georgia"/>
              </a:rPr>
              <a:t>The </a:t>
            </a:r>
            <a:r>
              <a:rPr sz="2800" spc="-55" dirty="0">
                <a:latin typeface="Georgia"/>
                <a:cs typeface="Georgia"/>
              </a:rPr>
              <a:t>Indian </a:t>
            </a:r>
            <a:r>
              <a:rPr sz="2800" spc="-40" dirty="0">
                <a:latin typeface="Georgia"/>
                <a:cs typeface="Georgia"/>
              </a:rPr>
              <a:t>case </a:t>
            </a:r>
            <a:r>
              <a:rPr sz="2800" spc="-25" dirty="0">
                <a:latin typeface="Georgia"/>
                <a:cs typeface="Georgia"/>
              </a:rPr>
              <a:t>of </a:t>
            </a:r>
            <a:r>
              <a:rPr sz="2800" spc="-20" dirty="0">
                <a:latin typeface="Georgia"/>
                <a:cs typeface="Georgia"/>
              </a:rPr>
              <a:t>online </a:t>
            </a:r>
            <a:r>
              <a:rPr sz="2800" spc="-35" dirty="0">
                <a:latin typeface="Georgia"/>
                <a:cs typeface="Georgia"/>
              </a:rPr>
              <a:t>gambling, </a:t>
            </a:r>
            <a:r>
              <a:rPr sz="2800" spc="-50" dirty="0">
                <a:latin typeface="Georgia"/>
                <a:cs typeface="Georgia"/>
              </a:rPr>
              <a:t>an </a:t>
            </a:r>
            <a:r>
              <a:rPr sz="2800" spc="-55" dirty="0">
                <a:latin typeface="Georgia"/>
                <a:cs typeface="Georgia"/>
              </a:rPr>
              <a:t>Indian </a:t>
            </a:r>
            <a:r>
              <a:rPr sz="2800" spc="-40" dirty="0">
                <a:latin typeface="Georgia"/>
                <a:cs typeface="Georgia"/>
              </a:rPr>
              <a:t>case </a:t>
            </a:r>
            <a:r>
              <a:rPr sz="2800" spc="-25" dirty="0">
                <a:latin typeface="Georgia"/>
                <a:cs typeface="Georgia"/>
              </a:rPr>
              <a:t>of  </a:t>
            </a:r>
            <a:r>
              <a:rPr sz="2800" spc="-20" dirty="0">
                <a:latin typeface="Georgia"/>
                <a:cs typeface="Georgia"/>
              </a:rPr>
              <a:t>intellectual </a:t>
            </a:r>
            <a:r>
              <a:rPr sz="2800" spc="-40" dirty="0">
                <a:latin typeface="Georgia"/>
                <a:cs typeface="Georgia"/>
              </a:rPr>
              <a:t>property </a:t>
            </a:r>
            <a:r>
              <a:rPr sz="2800" spc="-35" dirty="0">
                <a:latin typeface="Georgia"/>
                <a:cs typeface="Georgia"/>
              </a:rPr>
              <a:t>crime, illustrations </a:t>
            </a:r>
            <a:r>
              <a:rPr sz="2800" spc="-25" dirty="0">
                <a:latin typeface="Georgia"/>
                <a:cs typeface="Georgia"/>
              </a:rPr>
              <a:t>of </a:t>
            </a:r>
            <a:r>
              <a:rPr sz="2800" spc="-30" dirty="0">
                <a:latin typeface="Georgia"/>
                <a:cs typeface="Georgia"/>
              </a:rPr>
              <a:t>financial </a:t>
            </a:r>
            <a:r>
              <a:rPr sz="2800" spc="-65" dirty="0">
                <a:latin typeface="Georgia"/>
                <a:cs typeface="Georgia"/>
              </a:rPr>
              <a:t>frauds </a:t>
            </a:r>
            <a:r>
              <a:rPr sz="2800" spc="-30" dirty="0">
                <a:latin typeface="Georgia"/>
                <a:cs typeface="Georgia"/>
              </a:rPr>
              <a:t>in </a:t>
            </a:r>
            <a:r>
              <a:rPr sz="2800" spc="-20" dirty="0">
                <a:latin typeface="Georgia"/>
                <a:cs typeface="Georgia"/>
              </a:rPr>
              <a:t>cyber  </a:t>
            </a:r>
            <a:r>
              <a:rPr sz="2800" spc="-35" dirty="0">
                <a:latin typeface="Georgia"/>
                <a:cs typeface="Georgia"/>
              </a:rPr>
              <a:t>domain.</a:t>
            </a:r>
            <a:endParaRPr sz="2800">
              <a:latin typeface="Georgia"/>
              <a:cs typeface="Georgi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rPr>
              <a:t>UNIT-</a:t>
            </a:r>
            <a:r>
              <a:rPr sz="2800" spc="-5" dirty="0">
                <a:solidFill>
                  <a:srgbClr val="FFFFFF"/>
                </a:solidFill>
              </a:rPr>
              <a:t>5</a:t>
            </a:r>
            <a:endParaRPr sz="2800"/>
          </a:p>
        </p:txBody>
      </p:sp>
      <p:sp>
        <p:nvSpPr>
          <p:cNvPr id="3" name="object 3"/>
          <p:cNvSpPr txBox="1"/>
          <p:nvPr/>
        </p:nvSpPr>
        <p:spPr>
          <a:xfrm>
            <a:off x="9404984" y="23494"/>
            <a:ext cx="27349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73406"/>
                </a:solidFill>
                <a:latin typeface="Bookman Uralic"/>
                <a:cs typeface="Bookman Uralic"/>
              </a:rPr>
              <a:t>Cyber Crime</a:t>
            </a:r>
            <a:r>
              <a:rPr sz="1800" b="1" spc="-45" dirty="0">
                <a:solidFill>
                  <a:srgbClr val="C73406"/>
                </a:solidFill>
                <a:latin typeface="Bookman Uralic"/>
                <a:cs typeface="Bookman Uralic"/>
              </a:rPr>
              <a:t> </a:t>
            </a:r>
            <a:r>
              <a:rPr sz="1800" b="1" dirty="0">
                <a:solidFill>
                  <a:srgbClr val="C73406"/>
                </a:solidFill>
                <a:latin typeface="Bookman Uralic"/>
                <a:cs typeface="Bookman Uralic"/>
              </a:rPr>
              <a:t>Examples</a:t>
            </a:r>
            <a:endParaRPr sz="1800">
              <a:latin typeface="Bookman Uralic"/>
              <a:cs typeface="Bookman Uralic"/>
            </a:endParaRPr>
          </a:p>
        </p:txBody>
      </p:sp>
      <p:grpSp>
        <p:nvGrpSpPr>
          <p:cNvPr id="4" name="object 4"/>
          <p:cNvGrpSpPr/>
          <p:nvPr/>
        </p:nvGrpSpPr>
        <p:grpSpPr>
          <a:xfrm>
            <a:off x="110489" y="786130"/>
            <a:ext cx="4714240" cy="217170"/>
            <a:chOff x="110489" y="786130"/>
            <a:chExt cx="4714240"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75" y="787400"/>
              <a:ext cx="433004" cy="2159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69645" y="837565"/>
              <a:ext cx="95250" cy="11366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35024" y="837565"/>
              <a:ext cx="115569"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51955" y="793115"/>
              <a:ext cx="157414" cy="16065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323339" y="789305"/>
              <a:ext cx="173990" cy="16192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513839" y="837565"/>
              <a:ext cx="209549" cy="113664"/>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740535" y="837565"/>
              <a:ext cx="115569"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951354" y="795655"/>
              <a:ext cx="423544" cy="15811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390775" y="837565"/>
              <a:ext cx="209550" cy="113664"/>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618104" y="837565"/>
              <a:ext cx="127634" cy="16319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762250" y="787400"/>
              <a:ext cx="195580" cy="166370"/>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973069" y="837565"/>
              <a:ext cx="107868" cy="11620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104514" y="837565"/>
              <a:ext cx="41910" cy="11620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250564" y="795655"/>
              <a:ext cx="76835" cy="15557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345179" y="802005"/>
              <a:ext cx="245110" cy="15176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606799" y="837565"/>
              <a:ext cx="229232" cy="11620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855719" y="787400"/>
              <a:ext cx="281304" cy="166370"/>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4152354" y="837565"/>
              <a:ext cx="117385" cy="11620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4283074" y="802005"/>
              <a:ext cx="93345" cy="15176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392294" y="789305"/>
              <a:ext cx="68579" cy="16192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474847" y="837565"/>
              <a:ext cx="124455"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4618989" y="837565"/>
              <a:ext cx="139064" cy="113664"/>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782819" y="837565"/>
              <a:ext cx="41909" cy="116205"/>
            </a:xfrm>
            <a:prstGeom prst="rect">
              <a:avLst/>
            </a:prstGeom>
            <a:blipFill>
              <a:blip r:embed="rId25" cstate="print"/>
              <a:stretch>
                <a:fillRect/>
              </a:stretch>
            </a:blipFill>
          </p:spPr>
          <p:txBody>
            <a:bodyPr wrap="square" lIns="0" tIns="0" rIns="0" bIns="0" rtlCol="0"/>
            <a:lstStyle/>
            <a:p>
              <a:endParaRPr/>
            </a:p>
          </p:txBody>
        </p:sp>
      </p:grpSp>
      <p:sp>
        <p:nvSpPr>
          <p:cNvPr id="29" name="object 29"/>
          <p:cNvSpPr txBox="1"/>
          <p:nvPr/>
        </p:nvSpPr>
        <p:spPr>
          <a:xfrm>
            <a:off x="363220" y="1404619"/>
            <a:ext cx="10934065" cy="3719608"/>
          </a:xfrm>
          <a:prstGeom prst="rect">
            <a:avLst/>
          </a:prstGeom>
        </p:spPr>
        <p:txBody>
          <a:bodyPr vert="horz" wrap="square" lIns="0" tIns="13335" rIns="0" bIns="0" rtlCol="0">
            <a:spAutoFit/>
          </a:bodyPr>
          <a:lstStyle/>
          <a:p>
            <a:pPr marL="298450" indent="-285750" algn="just">
              <a:lnSpc>
                <a:spcPts val="2380"/>
              </a:lnSpc>
              <a:spcBef>
                <a:spcPts val="105"/>
              </a:spcBef>
              <a:buFont typeface="Wingdings"/>
              <a:buChar char=""/>
              <a:tabLst>
                <a:tab pos="298450" algn="l"/>
              </a:tabLst>
            </a:pPr>
            <a:r>
              <a:rPr sz="2000" b="1" dirty="0">
                <a:latin typeface="Bookman Uralic"/>
                <a:cs typeface="Bookman Uralic"/>
              </a:rPr>
              <a:t>Introduction:</a:t>
            </a:r>
            <a:endParaRPr sz="2000" dirty="0">
              <a:latin typeface="Bookman Uralic"/>
              <a:cs typeface="Bookman Uralic"/>
            </a:endParaRPr>
          </a:p>
          <a:p>
            <a:pPr marL="368935" indent="-356235" algn="just">
              <a:lnSpc>
                <a:spcPts val="2380"/>
              </a:lnSpc>
              <a:buFont typeface="Wingdings"/>
              <a:buChar char=""/>
              <a:tabLst>
                <a:tab pos="368935" algn="l"/>
              </a:tabLst>
            </a:pPr>
            <a:r>
              <a:rPr sz="2000" spc="-5" dirty="0">
                <a:latin typeface="Bookman Uralic"/>
                <a:cs typeface="Bookman Uralic"/>
              </a:rPr>
              <a:t>Cyber crime is </a:t>
            </a:r>
            <a:r>
              <a:rPr sz="2000" dirty="0">
                <a:latin typeface="Bookman Uralic"/>
                <a:cs typeface="Bookman Uralic"/>
              </a:rPr>
              <a:t>an </a:t>
            </a:r>
            <a:r>
              <a:rPr sz="2000" spc="-5" dirty="0">
                <a:latin typeface="Bookman Uralic"/>
                <a:cs typeface="Bookman Uralic"/>
              </a:rPr>
              <a:t>activity done using computers and</a:t>
            </a:r>
            <a:r>
              <a:rPr sz="2000" spc="5" dirty="0">
                <a:latin typeface="Bookman Uralic"/>
                <a:cs typeface="Bookman Uralic"/>
              </a:rPr>
              <a:t> </a:t>
            </a:r>
            <a:r>
              <a:rPr sz="2000" spc="-5" dirty="0">
                <a:latin typeface="Bookman Uralic"/>
                <a:cs typeface="Bookman Uralic"/>
              </a:rPr>
              <a:t>internet.</a:t>
            </a:r>
            <a:endParaRPr sz="2000" dirty="0">
              <a:latin typeface="Bookman Uralic"/>
              <a:cs typeface="Bookman Uralic"/>
            </a:endParaRPr>
          </a:p>
          <a:p>
            <a:pPr marL="298450" marR="5080" indent="-285750" algn="just">
              <a:lnSpc>
                <a:spcPts val="2400"/>
              </a:lnSpc>
              <a:spcBef>
                <a:spcPts val="75"/>
              </a:spcBef>
              <a:buFont typeface="Wingdings"/>
              <a:buChar char=""/>
              <a:tabLst>
                <a:tab pos="379730" algn="l"/>
              </a:tabLst>
            </a:pPr>
            <a:r>
              <a:rPr dirty="0"/>
              <a:t>	</a:t>
            </a:r>
            <a:r>
              <a:rPr sz="2000" dirty="0">
                <a:latin typeface="Bookman Uralic"/>
                <a:cs typeface="Bookman Uralic"/>
              </a:rPr>
              <a:t>We </a:t>
            </a:r>
            <a:r>
              <a:rPr sz="2000" spc="-5" dirty="0">
                <a:latin typeface="Bookman Uralic"/>
                <a:cs typeface="Bookman Uralic"/>
              </a:rPr>
              <a:t>can say that it is </a:t>
            </a:r>
            <a:r>
              <a:rPr sz="2000" dirty="0">
                <a:latin typeface="Bookman Uralic"/>
                <a:cs typeface="Bookman Uralic"/>
              </a:rPr>
              <a:t>an </a:t>
            </a:r>
            <a:r>
              <a:rPr sz="2000" spc="-5" dirty="0">
                <a:latin typeface="Bookman Uralic"/>
                <a:cs typeface="Bookman Uralic"/>
              </a:rPr>
              <a:t>unlawful acts wherein the computer either </a:t>
            </a:r>
            <a:r>
              <a:rPr sz="2000" dirty="0">
                <a:latin typeface="Bookman Uralic"/>
                <a:cs typeface="Bookman Uralic"/>
              </a:rPr>
              <a:t>a </a:t>
            </a:r>
            <a:r>
              <a:rPr sz="2000" spc="-5" dirty="0">
                <a:latin typeface="Bookman Uralic"/>
                <a:cs typeface="Bookman Uralic"/>
              </a:rPr>
              <a:t>tool </a:t>
            </a:r>
            <a:r>
              <a:rPr sz="2000" dirty="0">
                <a:latin typeface="Bookman Uralic"/>
                <a:cs typeface="Bookman Uralic"/>
              </a:rPr>
              <a:t>or </a:t>
            </a:r>
            <a:r>
              <a:rPr sz="2000" spc="-5" dirty="0">
                <a:latin typeface="Bookman Uralic"/>
                <a:cs typeface="Bookman Uralic"/>
              </a:rPr>
              <a:t>target </a:t>
            </a:r>
            <a:r>
              <a:rPr sz="2000" dirty="0">
                <a:latin typeface="Bookman Uralic"/>
                <a:cs typeface="Bookman Uralic"/>
              </a:rPr>
              <a:t>or  </a:t>
            </a:r>
            <a:r>
              <a:rPr sz="2000" spc="-5" dirty="0">
                <a:latin typeface="Bookman Uralic"/>
                <a:cs typeface="Bookman Uralic"/>
              </a:rPr>
              <a:t>both.</a:t>
            </a:r>
            <a:endParaRPr sz="2000" dirty="0">
              <a:latin typeface="Bookman Uralic"/>
              <a:cs typeface="Bookman Uralic"/>
            </a:endParaRPr>
          </a:p>
          <a:p>
            <a:pPr marL="298450" indent="-285750" algn="just">
              <a:lnSpc>
                <a:spcPts val="2340"/>
              </a:lnSpc>
              <a:buFont typeface="Wingdings"/>
              <a:buChar char=""/>
              <a:tabLst>
                <a:tab pos="298450" algn="l"/>
              </a:tabLst>
            </a:pPr>
            <a:r>
              <a:rPr sz="2000" b="1" dirty="0">
                <a:latin typeface="Bookman Uralic"/>
                <a:cs typeface="Bookman Uralic"/>
              </a:rPr>
              <a:t>History of Cyber</a:t>
            </a:r>
            <a:r>
              <a:rPr sz="2000" b="1" spc="10" dirty="0">
                <a:latin typeface="Bookman Uralic"/>
                <a:cs typeface="Bookman Uralic"/>
              </a:rPr>
              <a:t> </a:t>
            </a:r>
            <a:r>
              <a:rPr sz="2000" b="1" dirty="0">
                <a:latin typeface="Bookman Uralic"/>
                <a:cs typeface="Bookman Uralic"/>
              </a:rPr>
              <a:t>Crime:</a:t>
            </a:r>
            <a:endParaRPr sz="2000" dirty="0">
              <a:latin typeface="Bookman Uralic"/>
              <a:cs typeface="Bookman Uralic"/>
            </a:endParaRPr>
          </a:p>
          <a:p>
            <a:pPr marL="298450" marR="146685" indent="-285750" algn="just">
              <a:lnSpc>
                <a:spcPts val="2400"/>
              </a:lnSpc>
              <a:spcBef>
                <a:spcPts val="55"/>
              </a:spcBef>
              <a:buFont typeface="Wingdings"/>
              <a:buChar char=""/>
              <a:tabLst>
                <a:tab pos="298450" algn="l"/>
              </a:tabLst>
            </a:pPr>
            <a:r>
              <a:rPr sz="2000" spc="-5" dirty="0">
                <a:latin typeface="Bookman Uralic"/>
                <a:cs typeface="Bookman Uralic"/>
              </a:rPr>
              <a:t>The first recorded cyber crime took place in 1820. That is not surprising considering  the fact that the abacus, which is thought to </a:t>
            </a:r>
            <a:r>
              <a:rPr sz="2000" dirty="0">
                <a:latin typeface="Bookman Uralic"/>
                <a:cs typeface="Bookman Uralic"/>
              </a:rPr>
              <a:t>be </a:t>
            </a:r>
            <a:r>
              <a:rPr sz="2000" spc="-5" dirty="0">
                <a:latin typeface="Bookman Uralic"/>
                <a:cs typeface="Bookman Uralic"/>
              </a:rPr>
              <a:t>the earliest </a:t>
            </a:r>
            <a:r>
              <a:rPr sz="2000" spc="-5" dirty="0" smtClean="0">
                <a:latin typeface="Bookman Uralic"/>
                <a:cs typeface="Bookman Uralic"/>
              </a:rPr>
              <a:t>f</a:t>
            </a:r>
            <a:r>
              <a:rPr lang="en-IN" sz="2000" spc="-5" dirty="0" smtClean="0">
                <a:latin typeface="Bookman Uralic"/>
                <a:cs typeface="Bookman Uralic"/>
              </a:rPr>
              <a:t>or</a:t>
            </a:r>
            <a:r>
              <a:rPr sz="2000" spc="-5" dirty="0" smtClean="0">
                <a:latin typeface="Bookman Uralic"/>
                <a:cs typeface="Bookman Uralic"/>
              </a:rPr>
              <a:t>m </a:t>
            </a:r>
            <a:r>
              <a:rPr sz="2000" spc="-5" dirty="0">
                <a:latin typeface="Bookman Uralic"/>
                <a:cs typeface="Bookman Uralic"/>
              </a:rPr>
              <a:t>of </a:t>
            </a:r>
            <a:r>
              <a:rPr sz="2000" dirty="0">
                <a:latin typeface="Bookman Uralic"/>
                <a:cs typeface="Bookman Uralic"/>
              </a:rPr>
              <a:t>a </a:t>
            </a:r>
            <a:r>
              <a:rPr sz="2000" spc="-5" dirty="0">
                <a:latin typeface="Bookman Uralic"/>
                <a:cs typeface="Bookman Uralic"/>
              </a:rPr>
              <a:t>computer, has  been around since 3500</a:t>
            </a:r>
            <a:r>
              <a:rPr sz="2000" spc="-10" dirty="0">
                <a:latin typeface="Bookman Uralic"/>
                <a:cs typeface="Bookman Uralic"/>
              </a:rPr>
              <a:t> </a:t>
            </a:r>
            <a:r>
              <a:rPr sz="2000" spc="-5" dirty="0">
                <a:latin typeface="Bookman Uralic"/>
                <a:cs typeface="Bookman Uralic"/>
              </a:rPr>
              <a:t>B.c.</a:t>
            </a:r>
            <a:endParaRPr sz="2000" dirty="0">
              <a:latin typeface="Bookman Uralic"/>
              <a:cs typeface="Bookman Uralic"/>
            </a:endParaRPr>
          </a:p>
          <a:p>
            <a:pPr marL="298450" marR="527685" indent="-285750" algn="just">
              <a:lnSpc>
                <a:spcPts val="2400"/>
              </a:lnSpc>
              <a:buFont typeface="Wingdings"/>
              <a:buChar char=""/>
              <a:tabLst>
                <a:tab pos="298450" algn="l"/>
              </a:tabLst>
            </a:pPr>
            <a:r>
              <a:rPr sz="2000" dirty="0">
                <a:latin typeface="Bookman Uralic"/>
                <a:cs typeface="Bookman Uralic"/>
              </a:rPr>
              <a:t>In </a:t>
            </a:r>
            <a:r>
              <a:rPr sz="2000" spc="-5" dirty="0">
                <a:latin typeface="Bookman Uralic"/>
                <a:cs typeface="Bookman Uralic"/>
              </a:rPr>
              <a:t>India, Japan and China, the era of modern computer, however, began with the  analytical engine of Charles Babbage.</a:t>
            </a:r>
            <a:endParaRPr sz="2000" dirty="0">
              <a:latin typeface="Bookman Uralic"/>
              <a:cs typeface="Bookman Uralic"/>
            </a:endParaRPr>
          </a:p>
          <a:p>
            <a:pPr marL="298450" marR="227965" indent="-285750" algn="just">
              <a:lnSpc>
                <a:spcPts val="2400"/>
              </a:lnSpc>
              <a:buFont typeface="Wingdings"/>
              <a:buChar char=""/>
              <a:tabLst>
                <a:tab pos="298450" algn="l"/>
              </a:tabLst>
            </a:pPr>
            <a:r>
              <a:rPr sz="2000" spc="-5" dirty="0">
                <a:latin typeface="Bookman Uralic"/>
                <a:cs typeface="Bookman Uralic"/>
              </a:rPr>
              <a:t>The first spam email took place in 1976 when it was sent out over the ARPANT. The  first virus was installed </a:t>
            </a:r>
            <a:r>
              <a:rPr sz="2000" dirty="0">
                <a:latin typeface="Bookman Uralic"/>
                <a:cs typeface="Bookman Uralic"/>
              </a:rPr>
              <a:t>on an </a:t>
            </a:r>
            <a:r>
              <a:rPr sz="2000" spc="-5" dirty="0">
                <a:latin typeface="Bookman Uralic"/>
                <a:cs typeface="Bookman Uralic"/>
              </a:rPr>
              <a:t>Apple computer in 1982 when </a:t>
            </a:r>
            <a:r>
              <a:rPr sz="2000" dirty="0">
                <a:latin typeface="Bookman Uralic"/>
                <a:cs typeface="Bookman Uralic"/>
              </a:rPr>
              <a:t>a </a:t>
            </a:r>
            <a:r>
              <a:rPr sz="2000" spc="-5" dirty="0">
                <a:latin typeface="Bookman Uralic"/>
                <a:cs typeface="Bookman Uralic"/>
              </a:rPr>
              <a:t>high school student,  Rich skrenta, developed the EIK Cloner.</a:t>
            </a:r>
            <a:endParaRPr sz="2000" dirty="0">
              <a:latin typeface="Bookman Uralic"/>
              <a:cs typeface="Bookman Uralic"/>
            </a:endParaRPr>
          </a:p>
        </p:txBody>
      </p:sp>
      <p:sp>
        <p:nvSpPr>
          <p:cNvPr id="30" name="object 30"/>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1" name="object 31"/>
          <p:cNvSpPr txBox="1">
            <a:spLocks noGrp="1"/>
          </p:cNvSpPr>
          <p:nvPr>
            <p:ph type="ftr" sz="quarter" idx="5"/>
          </p:nvPr>
        </p:nvSpPr>
        <p:spPr>
          <a:xfrm>
            <a:off x="8801734" y="6526477"/>
            <a:ext cx="3236595" cy="282129"/>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grpSp>
        <p:nvGrpSpPr>
          <p:cNvPr id="4" name="object 4"/>
          <p:cNvGrpSpPr/>
          <p:nvPr/>
        </p:nvGrpSpPr>
        <p:grpSpPr>
          <a:xfrm>
            <a:off x="110489" y="786130"/>
            <a:ext cx="2536825" cy="214629"/>
            <a:chOff x="110489" y="786130"/>
            <a:chExt cx="2536825" cy="214629"/>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5655"/>
              <a:ext cx="295274" cy="1581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96631" y="787400"/>
              <a:ext cx="201258" cy="16637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12495" y="881380"/>
              <a:ext cx="60325" cy="2667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990600" y="787400"/>
              <a:ext cx="149225" cy="16382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54429" y="787400"/>
              <a:ext cx="202564" cy="1663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452245" y="795655"/>
              <a:ext cx="423544" cy="15811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891664" y="837565"/>
              <a:ext cx="209550"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118994" y="837565"/>
              <a:ext cx="127635" cy="16319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263139" y="787400"/>
              <a:ext cx="195580" cy="16637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473960" y="837565"/>
              <a:ext cx="107868" cy="11620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605404" y="837565"/>
              <a:ext cx="41909" cy="116205"/>
            </a:xfrm>
            <a:prstGeom prst="rect">
              <a:avLst/>
            </a:prstGeom>
            <a:blipFill>
              <a:blip r:embed="rId13" cstate="print"/>
              <a:stretch>
                <a:fillRect/>
              </a:stretch>
            </a:blipFill>
          </p:spPr>
          <p:txBody>
            <a:bodyPr wrap="square" lIns="0" tIns="0" rIns="0" bIns="0" rtlCol="0"/>
            <a:lstStyle/>
            <a:p>
              <a:endParaRPr/>
            </a:p>
          </p:txBody>
        </p:sp>
      </p:grpSp>
      <p:grpSp>
        <p:nvGrpSpPr>
          <p:cNvPr id="17" name="object 17"/>
          <p:cNvGrpSpPr/>
          <p:nvPr/>
        </p:nvGrpSpPr>
        <p:grpSpPr>
          <a:xfrm>
            <a:off x="2751470" y="787400"/>
            <a:ext cx="859155" cy="166370"/>
            <a:chOff x="2751470" y="787400"/>
            <a:chExt cx="859155" cy="166370"/>
          </a:xfrm>
        </p:grpSpPr>
        <p:sp>
          <p:nvSpPr>
            <p:cNvPr id="18" name="object 18"/>
            <p:cNvSpPr/>
            <p:nvPr/>
          </p:nvSpPr>
          <p:spPr>
            <a:xfrm>
              <a:off x="2751470" y="793114"/>
              <a:ext cx="166989" cy="160655"/>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2936239" y="787400"/>
              <a:ext cx="243840" cy="163829"/>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3194139" y="837565"/>
              <a:ext cx="117385" cy="11620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3328034" y="789305"/>
              <a:ext cx="68579" cy="161925"/>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3409351" y="787400"/>
              <a:ext cx="201258" cy="166370"/>
            </a:xfrm>
            <a:prstGeom prst="rect">
              <a:avLst/>
            </a:prstGeom>
            <a:blipFill>
              <a:blip r:embed="rId18" cstate="print"/>
              <a:stretch>
                <a:fillRect/>
              </a:stretch>
            </a:blipFill>
          </p:spPr>
          <p:txBody>
            <a:bodyPr wrap="square" lIns="0" tIns="0" rIns="0" bIns="0" rtlCol="0"/>
            <a:lstStyle/>
            <a:p>
              <a:endParaRPr/>
            </a:p>
          </p:txBody>
        </p:sp>
      </p:grpSp>
      <p:grpSp>
        <p:nvGrpSpPr>
          <p:cNvPr id="23" name="object 23"/>
          <p:cNvGrpSpPr/>
          <p:nvPr/>
        </p:nvGrpSpPr>
        <p:grpSpPr>
          <a:xfrm>
            <a:off x="3693795" y="787400"/>
            <a:ext cx="885190" cy="166370"/>
            <a:chOff x="3693795" y="787400"/>
            <a:chExt cx="885190" cy="166370"/>
          </a:xfrm>
        </p:grpSpPr>
        <p:sp>
          <p:nvSpPr>
            <p:cNvPr id="24" name="object 24"/>
            <p:cNvSpPr/>
            <p:nvPr/>
          </p:nvSpPr>
          <p:spPr>
            <a:xfrm>
              <a:off x="3693795" y="787400"/>
              <a:ext cx="443864" cy="166370"/>
            </a:xfrm>
            <a:prstGeom prst="rect">
              <a:avLst/>
            </a:prstGeom>
            <a:blipFill>
              <a:blip r:embed="rId19" cstate="print"/>
              <a:stretch>
                <a:fillRect/>
              </a:stretch>
            </a:blipFill>
          </p:spPr>
          <p:txBody>
            <a:bodyPr wrap="square" lIns="0" tIns="0" rIns="0" bIns="0" rtlCol="0"/>
            <a:lstStyle/>
            <a:p>
              <a:endParaRPr/>
            </a:p>
          </p:txBody>
        </p:sp>
        <p:sp>
          <p:nvSpPr>
            <p:cNvPr id="25" name="object 25"/>
            <p:cNvSpPr/>
            <p:nvPr/>
          </p:nvSpPr>
          <p:spPr>
            <a:xfrm>
              <a:off x="4152265" y="837565"/>
              <a:ext cx="107868" cy="116205"/>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4274820" y="789305"/>
              <a:ext cx="173354" cy="164465"/>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4463415" y="837565"/>
              <a:ext cx="115570" cy="116205"/>
            </a:xfrm>
            <a:prstGeom prst="rect">
              <a:avLst/>
            </a:prstGeom>
            <a:blipFill>
              <a:blip r:embed="rId22" cstate="print"/>
              <a:stretch>
                <a:fillRect/>
              </a:stretch>
            </a:blipFill>
          </p:spPr>
          <p:txBody>
            <a:bodyPr wrap="square" lIns="0" tIns="0" rIns="0" bIns="0" rtlCol="0"/>
            <a:lstStyle/>
            <a:p>
              <a:endParaRPr/>
            </a:p>
          </p:txBody>
        </p:sp>
      </p:grpSp>
      <p:grpSp>
        <p:nvGrpSpPr>
          <p:cNvPr id="28" name="object 28"/>
          <p:cNvGrpSpPr/>
          <p:nvPr/>
        </p:nvGrpSpPr>
        <p:grpSpPr>
          <a:xfrm>
            <a:off x="4674872" y="787400"/>
            <a:ext cx="243204" cy="166370"/>
            <a:chOff x="4674872" y="787400"/>
            <a:chExt cx="243204" cy="166370"/>
          </a:xfrm>
        </p:grpSpPr>
        <p:sp>
          <p:nvSpPr>
            <p:cNvPr id="29" name="object 29"/>
            <p:cNvSpPr/>
            <p:nvPr/>
          </p:nvSpPr>
          <p:spPr>
            <a:xfrm>
              <a:off x="4674872" y="837565"/>
              <a:ext cx="124455" cy="116205"/>
            </a:xfrm>
            <a:prstGeom prst="rect">
              <a:avLst/>
            </a:prstGeom>
            <a:blipFill>
              <a:blip r:embed="rId23" cstate="print"/>
              <a:stretch>
                <a:fillRect/>
              </a:stretch>
            </a:blipFill>
          </p:spPr>
          <p:txBody>
            <a:bodyPr wrap="square" lIns="0" tIns="0" rIns="0" bIns="0" rtlCol="0"/>
            <a:lstStyle/>
            <a:p>
              <a:endParaRPr/>
            </a:p>
          </p:txBody>
        </p:sp>
        <p:sp>
          <p:nvSpPr>
            <p:cNvPr id="30" name="object 30"/>
            <p:cNvSpPr/>
            <p:nvPr/>
          </p:nvSpPr>
          <p:spPr>
            <a:xfrm>
              <a:off x="4817744" y="787400"/>
              <a:ext cx="100180" cy="163829"/>
            </a:xfrm>
            <a:prstGeom prst="rect">
              <a:avLst/>
            </a:prstGeom>
            <a:blipFill>
              <a:blip r:embed="rId24" cstate="print"/>
              <a:stretch>
                <a:fillRect/>
              </a:stretch>
            </a:blipFill>
          </p:spPr>
          <p:txBody>
            <a:bodyPr wrap="square" lIns="0" tIns="0" rIns="0" bIns="0" rtlCol="0"/>
            <a:lstStyle/>
            <a:p>
              <a:endParaRPr/>
            </a:p>
          </p:txBody>
        </p:sp>
      </p:grpSp>
      <p:grpSp>
        <p:nvGrpSpPr>
          <p:cNvPr id="31" name="object 31"/>
          <p:cNvGrpSpPr/>
          <p:nvPr/>
        </p:nvGrpSpPr>
        <p:grpSpPr>
          <a:xfrm>
            <a:off x="4982209" y="787400"/>
            <a:ext cx="1485900" cy="166370"/>
            <a:chOff x="4982209" y="787400"/>
            <a:chExt cx="1485900" cy="166370"/>
          </a:xfrm>
        </p:grpSpPr>
        <p:sp>
          <p:nvSpPr>
            <p:cNvPr id="32" name="object 32"/>
            <p:cNvSpPr/>
            <p:nvPr/>
          </p:nvSpPr>
          <p:spPr>
            <a:xfrm>
              <a:off x="4982209" y="795654"/>
              <a:ext cx="198119" cy="155575"/>
            </a:xfrm>
            <a:prstGeom prst="rect">
              <a:avLst/>
            </a:prstGeom>
            <a:blipFill>
              <a:blip r:embed="rId25" cstate="print"/>
              <a:stretch>
                <a:fillRect/>
              </a:stretch>
            </a:blipFill>
          </p:spPr>
          <p:txBody>
            <a:bodyPr wrap="square" lIns="0" tIns="0" rIns="0" bIns="0" rtlCol="0"/>
            <a:lstStyle/>
            <a:p>
              <a:endParaRPr/>
            </a:p>
          </p:txBody>
        </p:sp>
        <p:sp>
          <p:nvSpPr>
            <p:cNvPr id="33" name="object 33"/>
            <p:cNvSpPr/>
            <p:nvPr/>
          </p:nvSpPr>
          <p:spPr>
            <a:xfrm>
              <a:off x="5196876" y="837565"/>
              <a:ext cx="121248" cy="116205"/>
            </a:xfrm>
            <a:prstGeom prst="rect">
              <a:avLst/>
            </a:prstGeom>
            <a:blipFill>
              <a:blip r:embed="rId26" cstate="print"/>
              <a:stretch>
                <a:fillRect/>
              </a:stretch>
            </a:blipFill>
          </p:spPr>
          <p:txBody>
            <a:bodyPr wrap="square" lIns="0" tIns="0" rIns="0" bIns="0" rtlCol="0"/>
            <a:lstStyle/>
            <a:p>
              <a:endParaRPr/>
            </a:p>
          </p:txBody>
        </p:sp>
        <p:sp>
          <p:nvSpPr>
            <p:cNvPr id="34" name="object 34"/>
            <p:cNvSpPr/>
            <p:nvPr/>
          </p:nvSpPr>
          <p:spPr>
            <a:xfrm>
              <a:off x="5332094" y="787400"/>
              <a:ext cx="139064" cy="163829"/>
            </a:xfrm>
            <a:prstGeom prst="rect">
              <a:avLst/>
            </a:prstGeom>
            <a:blipFill>
              <a:blip r:embed="rId27" cstate="print"/>
              <a:stretch>
                <a:fillRect/>
              </a:stretch>
            </a:blipFill>
          </p:spPr>
          <p:txBody>
            <a:bodyPr wrap="square" lIns="0" tIns="0" rIns="0" bIns="0" rtlCol="0"/>
            <a:lstStyle/>
            <a:p>
              <a:endParaRPr/>
            </a:p>
          </p:txBody>
        </p:sp>
        <p:sp>
          <p:nvSpPr>
            <p:cNvPr id="35" name="object 35"/>
            <p:cNvSpPr/>
            <p:nvPr/>
          </p:nvSpPr>
          <p:spPr>
            <a:xfrm>
              <a:off x="5486436" y="837565"/>
              <a:ext cx="121248" cy="116205"/>
            </a:xfrm>
            <a:prstGeom prst="rect">
              <a:avLst/>
            </a:prstGeom>
            <a:blipFill>
              <a:blip r:embed="rId28" cstate="print"/>
              <a:stretch>
                <a:fillRect/>
              </a:stretch>
            </a:blipFill>
          </p:spPr>
          <p:txBody>
            <a:bodyPr wrap="square" lIns="0" tIns="0" rIns="0" bIns="0" rtlCol="0"/>
            <a:lstStyle/>
            <a:p>
              <a:endParaRPr/>
            </a:p>
          </p:txBody>
        </p:sp>
        <p:sp>
          <p:nvSpPr>
            <p:cNvPr id="36" name="object 36"/>
            <p:cNvSpPr/>
            <p:nvPr/>
          </p:nvSpPr>
          <p:spPr>
            <a:xfrm>
              <a:off x="5622289" y="837565"/>
              <a:ext cx="343453" cy="116205"/>
            </a:xfrm>
            <a:prstGeom prst="rect">
              <a:avLst/>
            </a:prstGeom>
            <a:blipFill>
              <a:blip r:embed="rId29" cstate="print"/>
              <a:stretch>
                <a:fillRect/>
              </a:stretch>
            </a:blipFill>
          </p:spPr>
          <p:txBody>
            <a:bodyPr wrap="square" lIns="0" tIns="0" rIns="0" bIns="0" rtlCol="0"/>
            <a:lstStyle/>
            <a:p>
              <a:endParaRPr/>
            </a:p>
          </p:txBody>
        </p:sp>
        <p:sp>
          <p:nvSpPr>
            <p:cNvPr id="37" name="object 37"/>
            <p:cNvSpPr/>
            <p:nvPr/>
          </p:nvSpPr>
          <p:spPr>
            <a:xfrm>
              <a:off x="5980429" y="787400"/>
              <a:ext cx="139065" cy="163829"/>
            </a:xfrm>
            <a:prstGeom prst="rect">
              <a:avLst/>
            </a:prstGeom>
            <a:blipFill>
              <a:blip r:embed="rId30" cstate="print"/>
              <a:stretch>
                <a:fillRect/>
              </a:stretch>
            </a:blipFill>
          </p:spPr>
          <p:txBody>
            <a:bodyPr wrap="square" lIns="0" tIns="0" rIns="0" bIns="0" rtlCol="0"/>
            <a:lstStyle/>
            <a:p>
              <a:endParaRPr/>
            </a:p>
          </p:txBody>
        </p:sp>
        <p:sp>
          <p:nvSpPr>
            <p:cNvPr id="38" name="object 38"/>
            <p:cNvSpPr/>
            <p:nvPr/>
          </p:nvSpPr>
          <p:spPr>
            <a:xfrm>
              <a:off x="6133464" y="802004"/>
              <a:ext cx="93345" cy="151765"/>
            </a:xfrm>
            <a:prstGeom prst="rect">
              <a:avLst/>
            </a:prstGeom>
            <a:blipFill>
              <a:blip r:embed="rId31" cstate="print"/>
              <a:stretch>
                <a:fillRect/>
              </a:stretch>
            </a:blipFill>
          </p:spPr>
          <p:txBody>
            <a:bodyPr wrap="square" lIns="0" tIns="0" rIns="0" bIns="0" rtlCol="0"/>
            <a:lstStyle/>
            <a:p>
              <a:endParaRPr/>
            </a:p>
          </p:txBody>
        </p:sp>
        <p:sp>
          <p:nvSpPr>
            <p:cNvPr id="39" name="object 39"/>
            <p:cNvSpPr/>
            <p:nvPr/>
          </p:nvSpPr>
          <p:spPr>
            <a:xfrm>
              <a:off x="6243319" y="837565"/>
              <a:ext cx="224789" cy="116205"/>
            </a:xfrm>
            <a:prstGeom prst="rect">
              <a:avLst/>
            </a:prstGeom>
            <a:blipFill>
              <a:blip r:embed="rId32" cstate="print"/>
              <a:stretch>
                <a:fillRect/>
              </a:stretch>
            </a:blipFill>
          </p:spPr>
          <p:txBody>
            <a:bodyPr wrap="square" lIns="0" tIns="0" rIns="0" bIns="0" rtlCol="0"/>
            <a:lstStyle/>
            <a:p>
              <a:endParaRPr/>
            </a:p>
          </p:txBody>
        </p:sp>
      </p:grpSp>
      <p:grpSp>
        <p:nvGrpSpPr>
          <p:cNvPr id="40" name="object 40"/>
          <p:cNvGrpSpPr/>
          <p:nvPr/>
        </p:nvGrpSpPr>
        <p:grpSpPr>
          <a:xfrm>
            <a:off x="6558915" y="793115"/>
            <a:ext cx="1464945" cy="160655"/>
            <a:chOff x="6558915" y="793115"/>
            <a:chExt cx="1464945" cy="160655"/>
          </a:xfrm>
        </p:grpSpPr>
        <p:sp>
          <p:nvSpPr>
            <p:cNvPr id="41" name="object 41"/>
            <p:cNvSpPr/>
            <p:nvPr/>
          </p:nvSpPr>
          <p:spPr>
            <a:xfrm>
              <a:off x="6558915" y="793115"/>
              <a:ext cx="575309" cy="160655"/>
            </a:xfrm>
            <a:prstGeom prst="rect">
              <a:avLst/>
            </a:prstGeom>
            <a:blipFill>
              <a:blip r:embed="rId33" cstate="print"/>
              <a:stretch>
                <a:fillRect/>
              </a:stretch>
            </a:blipFill>
          </p:spPr>
          <p:txBody>
            <a:bodyPr wrap="square" lIns="0" tIns="0" rIns="0" bIns="0" rtlCol="0"/>
            <a:lstStyle/>
            <a:p>
              <a:endParaRPr/>
            </a:p>
          </p:txBody>
        </p:sp>
        <p:sp>
          <p:nvSpPr>
            <p:cNvPr id="42" name="object 42"/>
            <p:cNvSpPr/>
            <p:nvPr/>
          </p:nvSpPr>
          <p:spPr>
            <a:xfrm>
              <a:off x="7153275" y="837565"/>
              <a:ext cx="245745" cy="113664"/>
            </a:xfrm>
            <a:prstGeom prst="rect">
              <a:avLst/>
            </a:prstGeom>
            <a:blipFill>
              <a:blip r:embed="rId34" cstate="print"/>
              <a:stretch>
                <a:fillRect/>
              </a:stretch>
            </a:blipFill>
          </p:spPr>
          <p:txBody>
            <a:bodyPr wrap="square" lIns="0" tIns="0" rIns="0" bIns="0" rtlCol="0"/>
            <a:lstStyle/>
            <a:p>
              <a:endParaRPr/>
            </a:p>
          </p:txBody>
        </p:sp>
        <p:sp>
          <p:nvSpPr>
            <p:cNvPr id="43" name="object 43"/>
            <p:cNvSpPr/>
            <p:nvPr/>
          </p:nvSpPr>
          <p:spPr>
            <a:xfrm>
              <a:off x="7416800" y="837565"/>
              <a:ext cx="209550" cy="113664"/>
            </a:xfrm>
            <a:prstGeom prst="rect">
              <a:avLst/>
            </a:prstGeom>
            <a:blipFill>
              <a:blip r:embed="rId35" cstate="print"/>
              <a:stretch>
                <a:fillRect/>
              </a:stretch>
            </a:blipFill>
          </p:spPr>
          <p:txBody>
            <a:bodyPr wrap="square" lIns="0" tIns="0" rIns="0" bIns="0" rtlCol="0"/>
            <a:lstStyle/>
            <a:p>
              <a:endParaRPr/>
            </a:p>
          </p:txBody>
        </p:sp>
        <p:sp>
          <p:nvSpPr>
            <p:cNvPr id="44" name="object 44"/>
            <p:cNvSpPr/>
            <p:nvPr/>
          </p:nvSpPr>
          <p:spPr>
            <a:xfrm>
              <a:off x="7643495" y="837565"/>
              <a:ext cx="115570" cy="116205"/>
            </a:xfrm>
            <a:prstGeom prst="rect">
              <a:avLst/>
            </a:prstGeom>
            <a:blipFill>
              <a:blip r:embed="rId36" cstate="print"/>
              <a:stretch>
                <a:fillRect/>
              </a:stretch>
            </a:blipFill>
          </p:spPr>
          <p:txBody>
            <a:bodyPr wrap="square" lIns="0" tIns="0" rIns="0" bIns="0" rtlCol="0"/>
            <a:lstStyle/>
            <a:p>
              <a:endParaRPr/>
            </a:p>
          </p:txBody>
        </p:sp>
        <p:sp>
          <p:nvSpPr>
            <p:cNvPr id="45" name="object 45"/>
            <p:cNvSpPr/>
            <p:nvPr/>
          </p:nvSpPr>
          <p:spPr>
            <a:xfrm>
              <a:off x="7778750" y="802005"/>
              <a:ext cx="245109" cy="151765"/>
            </a:xfrm>
            <a:prstGeom prst="rect">
              <a:avLst/>
            </a:prstGeom>
            <a:blipFill>
              <a:blip r:embed="rId37" cstate="print"/>
              <a:stretch>
                <a:fillRect/>
              </a:stretch>
            </a:blipFill>
          </p:spPr>
          <p:txBody>
            <a:bodyPr wrap="square" lIns="0" tIns="0" rIns="0" bIns="0" rtlCol="0"/>
            <a:lstStyle/>
            <a:p>
              <a:endParaRPr/>
            </a:p>
          </p:txBody>
        </p:sp>
      </p:grpSp>
      <p:grpSp>
        <p:nvGrpSpPr>
          <p:cNvPr id="46" name="object 46"/>
          <p:cNvGrpSpPr/>
          <p:nvPr/>
        </p:nvGrpSpPr>
        <p:grpSpPr>
          <a:xfrm>
            <a:off x="8117840" y="787400"/>
            <a:ext cx="905510" cy="166370"/>
            <a:chOff x="8117840" y="787400"/>
            <a:chExt cx="905510" cy="166370"/>
          </a:xfrm>
        </p:grpSpPr>
        <p:sp>
          <p:nvSpPr>
            <p:cNvPr id="47" name="object 47"/>
            <p:cNvSpPr/>
            <p:nvPr/>
          </p:nvSpPr>
          <p:spPr>
            <a:xfrm>
              <a:off x="8117840" y="787400"/>
              <a:ext cx="139064" cy="163829"/>
            </a:xfrm>
            <a:prstGeom prst="rect">
              <a:avLst/>
            </a:prstGeom>
            <a:blipFill>
              <a:blip r:embed="rId38" cstate="print"/>
              <a:stretch>
                <a:fillRect/>
              </a:stretch>
            </a:blipFill>
          </p:spPr>
          <p:txBody>
            <a:bodyPr wrap="square" lIns="0" tIns="0" rIns="0" bIns="0" rtlCol="0"/>
            <a:lstStyle/>
            <a:p>
              <a:endParaRPr/>
            </a:p>
          </p:txBody>
        </p:sp>
        <p:sp>
          <p:nvSpPr>
            <p:cNvPr id="48" name="object 48"/>
            <p:cNvSpPr/>
            <p:nvPr/>
          </p:nvSpPr>
          <p:spPr>
            <a:xfrm>
              <a:off x="8272182" y="837565"/>
              <a:ext cx="121248" cy="116205"/>
            </a:xfrm>
            <a:prstGeom prst="rect">
              <a:avLst/>
            </a:prstGeom>
            <a:blipFill>
              <a:blip r:embed="rId39" cstate="print"/>
              <a:stretch>
                <a:fillRect/>
              </a:stretch>
            </a:blipFill>
          </p:spPr>
          <p:txBody>
            <a:bodyPr wrap="square" lIns="0" tIns="0" rIns="0" bIns="0" rtlCol="0"/>
            <a:lstStyle/>
            <a:p>
              <a:endParaRPr/>
            </a:p>
          </p:txBody>
        </p:sp>
        <p:sp>
          <p:nvSpPr>
            <p:cNvPr id="49" name="object 49"/>
            <p:cNvSpPr/>
            <p:nvPr/>
          </p:nvSpPr>
          <p:spPr>
            <a:xfrm>
              <a:off x="8406854" y="837565"/>
              <a:ext cx="117385" cy="116205"/>
            </a:xfrm>
            <a:prstGeom prst="rect">
              <a:avLst/>
            </a:prstGeom>
            <a:blipFill>
              <a:blip r:embed="rId40" cstate="print"/>
              <a:stretch>
                <a:fillRect/>
              </a:stretch>
            </a:blipFill>
          </p:spPr>
          <p:txBody>
            <a:bodyPr wrap="square" lIns="0" tIns="0" rIns="0" bIns="0" rtlCol="0"/>
            <a:lstStyle/>
            <a:p>
              <a:endParaRPr/>
            </a:p>
          </p:txBody>
        </p:sp>
        <p:sp>
          <p:nvSpPr>
            <p:cNvPr id="50" name="object 50"/>
            <p:cNvSpPr/>
            <p:nvPr/>
          </p:nvSpPr>
          <p:spPr>
            <a:xfrm>
              <a:off x="8542020" y="787400"/>
              <a:ext cx="265429" cy="166370"/>
            </a:xfrm>
            <a:prstGeom prst="rect">
              <a:avLst/>
            </a:prstGeom>
            <a:blipFill>
              <a:blip r:embed="rId41" cstate="print"/>
              <a:stretch>
                <a:fillRect/>
              </a:stretch>
            </a:blipFill>
          </p:spPr>
          <p:txBody>
            <a:bodyPr wrap="square" lIns="0" tIns="0" rIns="0" bIns="0" rtlCol="0"/>
            <a:lstStyle/>
            <a:p>
              <a:endParaRPr/>
            </a:p>
          </p:txBody>
        </p:sp>
        <p:sp>
          <p:nvSpPr>
            <p:cNvPr id="51" name="object 51"/>
            <p:cNvSpPr/>
            <p:nvPr/>
          </p:nvSpPr>
          <p:spPr>
            <a:xfrm>
              <a:off x="8827135" y="787400"/>
              <a:ext cx="130810" cy="166370"/>
            </a:xfrm>
            <a:prstGeom prst="rect">
              <a:avLst/>
            </a:prstGeom>
            <a:blipFill>
              <a:blip r:embed="rId42" cstate="print"/>
              <a:stretch>
                <a:fillRect/>
              </a:stretch>
            </a:blipFill>
          </p:spPr>
          <p:txBody>
            <a:bodyPr wrap="square" lIns="0" tIns="0" rIns="0" bIns="0" rtlCol="0"/>
            <a:lstStyle/>
            <a:p>
              <a:endParaRPr/>
            </a:p>
          </p:txBody>
        </p:sp>
        <p:sp>
          <p:nvSpPr>
            <p:cNvPr id="52" name="object 52"/>
            <p:cNvSpPr/>
            <p:nvPr/>
          </p:nvSpPr>
          <p:spPr>
            <a:xfrm>
              <a:off x="8981440" y="837565"/>
              <a:ext cx="41909" cy="116205"/>
            </a:xfrm>
            <a:prstGeom prst="rect">
              <a:avLst/>
            </a:prstGeom>
            <a:blipFill>
              <a:blip r:embed="rId43" cstate="print"/>
              <a:stretch>
                <a:fillRect/>
              </a:stretch>
            </a:blipFill>
          </p:spPr>
          <p:txBody>
            <a:bodyPr wrap="square" lIns="0" tIns="0" rIns="0" bIns="0" rtlCol="0"/>
            <a:lstStyle/>
            <a:p>
              <a:endParaRPr/>
            </a:p>
          </p:txBody>
        </p:sp>
      </p:grpSp>
      <p:sp>
        <p:nvSpPr>
          <p:cNvPr id="53" name="object 53"/>
          <p:cNvSpPr txBox="1"/>
          <p:nvPr/>
        </p:nvSpPr>
        <p:spPr>
          <a:xfrm>
            <a:off x="469900" y="968375"/>
            <a:ext cx="11152505" cy="4414520"/>
          </a:xfrm>
          <a:prstGeom prst="rect">
            <a:avLst/>
          </a:prstGeom>
        </p:spPr>
        <p:txBody>
          <a:bodyPr vert="horz" wrap="square" lIns="0" tIns="12700" rIns="0" bIns="0" rtlCol="0">
            <a:spAutoFit/>
          </a:bodyPr>
          <a:lstStyle/>
          <a:p>
            <a:pPr marL="298450" marR="739775" indent="-285750">
              <a:lnSpc>
                <a:spcPct val="100000"/>
              </a:lnSpc>
              <a:spcBef>
                <a:spcPts val="100"/>
              </a:spcBef>
              <a:buFont typeface="Wingdings"/>
              <a:buChar char=""/>
              <a:tabLst>
                <a:tab pos="298450" algn="l"/>
              </a:tabLst>
            </a:pPr>
            <a:r>
              <a:rPr sz="1800" spc="-5" dirty="0">
                <a:latin typeface="Bookman Uralic"/>
                <a:cs typeface="Bookman Uralic"/>
              </a:rPr>
              <a:t>The official website of </a:t>
            </a:r>
            <a:r>
              <a:rPr sz="1800" dirty="0">
                <a:latin typeface="Bookman Uralic"/>
                <a:cs typeface="Bookman Uralic"/>
              </a:rPr>
              <a:t>the </a:t>
            </a:r>
            <a:r>
              <a:rPr sz="1800" spc="-5" dirty="0">
                <a:latin typeface="Bookman Uralic"/>
                <a:cs typeface="Bookman Uralic"/>
              </a:rPr>
              <a:t>Maharashtra government </a:t>
            </a:r>
            <a:r>
              <a:rPr sz="1800" dirty="0">
                <a:latin typeface="Bookman Uralic"/>
                <a:cs typeface="Bookman Uralic"/>
              </a:rPr>
              <a:t>was </a:t>
            </a:r>
            <a:r>
              <a:rPr sz="1800" spc="-5" dirty="0">
                <a:latin typeface="Bookman Uralic"/>
                <a:cs typeface="Bookman Uralic"/>
              </a:rPr>
              <a:t>allegedly hacked, forcing </a:t>
            </a:r>
            <a:r>
              <a:rPr sz="1800" dirty="0">
                <a:latin typeface="Bookman Uralic"/>
                <a:cs typeface="Bookman Uralic"/>
              </a:rPr>
              <a:t>the </a:t>
            </a:r>
            <a:r>
              <a:rPr sz="1800" spc="-5" dirty="0">
                <a:latin typeface="Bookman Uralic"/>
                <a:cs typeface="Bookman Uralic"/>
              </a:rPr>
              <a:t>state  Information Technology department to lodge </a:t>
            </a:r>
            <a:r>
              <a:rPr sz="1800" dirty="0">
                <a:latin typeface="Bookman Uralic"/>
                <a:cs typeface="Bookman Uralic"/>
              </a:rPr>
              <a:t>a </a:t>
            </a:r>
            <a:r>
              <a:rPr sz="1800" spc="-5" dirty="0">
                <a:latin typeface="Bookman Uralic"/>
                <a:cs typeface="Bookman Uralic"/>
              </a:rPr>
              <a:t>formal complaint with </a:t>
            </a:r>
            <a:r>
              <a:rPr sz="1800" dirty="0">
                <a:latin typeface="Bookman Uralic"/>
                <a:cs typeface="Bookman Uralic"/>
              </a:rPr>
              <a:t>the </a:t>
            </a:r>
            <a:r>
              <a:rPr sz="1800" spc="-5" dirty="0">
                <a:latin typeface="Bookman Uralic"/>
                <a:cs typeface="Bookman Uralic"/>
              </a:rPr>
              <a:t>city police </a:t>
            </a:r>
            <a:r>
              <a:rPr sz="1800" dirty="0">
                <a:latin typeface="Bookman Uralic"/>
                <a:cs typeface="Bookman Uralic"/>
              </a:rPr>
              <a:t>on </a:t>
            </a:r>
            <a:r>
              <a:rPr sz="1800" spc="-5" dirty="0">
                <a:latin typeface="Bookman Uralic"/>
                <a:cs typeface="Bookman Uralic"/>
              </a:rPr>
              <a:t>18  December 2012 i.e.,</a:t>
            </a:r>
            <a:r>
              <a:rPr sz="1800" spc="-10" dirty="0">
                <a:latin typeface="Bookman Uralic"/>
                <a:cs typeface="Bookman Uralic"/>
              </a:rPr>
              <a:t> </a:t>
            </a:r>
            <a:r>
              <a:rPr sz="1800" spc="-5" dirty="0">
                <a:latin typeface="Bookman Uralic"/>
                <a:cs typeface="Bookman Uralic"/>
              </a:rPr>
              <a:t>Tuesday.</a:t>
            </a:r>
            <a:endParaRPr sz="1800">
              <a:latin typeface="Bookman Uralic"/>
              <a:cs typeface="Bookman Uralic"/>
            </a:endParaRPr>
          </a:p>
          <a:p>
            <a:pPr marL="298450" marR="337185" indent="-285750">
              <a:lnSpc>
                <a:spcPct val="100000"/>
              </a:lnSpc>
              <a:buFont typeface="Wingdings"/>
              <a:buChar char=""/>
              <a:tabLst>
                <a:tab pos="298450" algn="l"/>
              </a:tabLst>
            </a:pPr>
            <a:r>
              <a:rPr sz="1800" spc="-5" dirty="0">
                <a:latin typeface="Bookman Uralic"/>
                <a:cs typeface="Bookman Uralic"/>
              </a:rPr>
              <a:t>The website -- </a:t>
            </a:r>
            <a:r>
              <a:rPr sz="1800" spc="-5" dirty="0">
                <a:latin typeface="Bookman Uralic"/>
                <a:cs typeface="Bookman Uralic"/>
                <a:hlinkClick r:id="rId44"/>
              </a:rPr>
              <a:t>www.maharashtra.gov.in </a:t>
            </a:r>
            <a:r>
              <a:rPr sz="1800" spc="-5" dirty="0">
                <a:latin typeface="Bookman Uralic"/>
                <a:cs typeface="Bookman Uralic"/>
              </a:rPr>
              <a:t>-- </a:t>
            </a:r>
            <a:r>
              <a:rPr sz="1800" dirty="0">
                <a:latin typeface="Bookman Uralic"/>
                <a:cs typeface="Bookman Uralic"/>
              </a:rPr>
              <a:t>has </a:t>
            </a:r>
            <a:r>
              <a:rPr sz="1800" spc="-5" dirty="0">
                <a:latin typeface="Bookman Uralic"/>
                <a:cs typeface="Bookman Uralic"/>
              </a:rPr>
              <a:t>been blocked </a:t>
            </a:r>
            <a:r>
              <a:rPr sz="1800" dirty="0">
                <a:latin typeface="Bookman Uralic"/>
                <a:cs typeface="Bookman Uralic"/>
              </a:rPr>
              <a:t>now and </a:t>
            </a:r>
            <a:r>
              <a:rPr sz="1800" spc="-5" dirty="0">
                <a:latin typeface="Bookman Uralic"/>
                <a:cs typeface="Bookman Uralic"/>
              </a:rPr>
              <a:t>reportedly </a:t>
            </a:r>
            <a:r>
              <a:rPr sz="1800" dirty="0">
                <a:latin typeface="Bookman Uralic"/>
                <a:cs typeface="Bookman Uralic"/>
              </a:rPr>
              <a:t>had </a:t>
            </a:r>
            <a:r>
              <a:rPr sz="1800" spc="-5" dirty="0">
                <a:latin typeface="Bookman Uralic"/>
                <a:cs typeface="Bookman Uralic"/>
              </a:rPr>
              <a:t>some  Arabic content posted </a:t>
            </a:r>
            <a:r>
              <a:rPr sz="1800" dirty="0">
                <a:latin typeface="Bookman Uralic"/>
                <a:cs typeface="Bookman Uralic"/>
              </a:rPr>
              <a:t>on </a:t>
            </a:r>
            <a:r>
              <a:rPr sz="1800" spc="-5" dirty="0">
                <a:latin typeface="Bookman Uralic"/>
                <a:cs typeface="Bookman Uralic"/>
              </a:rPr>
              <a:t>it by </a:t>
            </a:r>
            <a:r>
              <a:rPr sz="1800" dirty="0">
                <a:latin typeface="Bookman Uralic"/>
                <a:cs typeface="Bookman Uralic"/>
              </a:rPr>
              <a:t>the </a:t>
            </a:r>
            <a:r>
              <a:rPr sz="1800" spc="-5" dirty="0">
                <a:latin typeface="Bookman Uralic"/>
                <a:cs typeface="Bookman Uralic"/>
              </a:rPr>
              <a:t>hacker, Joint Commissioner of Police (Crime) Rakesh Maria  told</a:t>
            </a:r>
            <a:r>
              <a:rPr sz="1800" spc="-10" dirty="0">
                <a:latin typeface="Bookman Uralic"/>
                <a:cs typeface="Bookman Uralic"/>
              </a:rPr>
              <a:t> </a:t>
            </a:r>
            <a:r>
              <a:rPr sz="1800" spc="-5" dirty="0">
                <a:latin typeface="Bookman Uralic"/>
                <a:cs typeface="Bookman Uralic"/>
              </a:rPr>
              <a:t>here.</a:t>
            </a:r>
            <a:endParaRPr sz="1800">
              <a:latin typeface="Bookman Uralic"/>
              <a:cs typeface="Bookman Uralic"/>
            </a:endParaRPr>
          </a:p>
          <a:p>
            <a:pPr marL="377825" marR="385445" indent="-73025">
              <a:lnSpc>
                <a:spcPct val="100000"/>
              </a:lnSpc>
            </a:pPr>
            <a:r>
              <a:rPr sz="1800" spc="-5" dirty="0">
                <a:latin typeface="Bookman Uralic"/>
                <a:cs typeface="Bookman Uralic"/>
              </a:rPr>
              <a:t>"The IT department </a:t>
            </a:r>
            <a:r>
              <a:rPr sz="1800" dirty="0">
                <a:latin typeface="Bookman Uralic"/>
                <a:cs typeface="Bookman Uralic"/>
              </a:rPr>
              <a:t>has </a:t>
            </a:r>
            <a:r>
              <a:rPr sz="1800" spc="-5" dirty="0">
                <a:latin typeface="Bookman Uralic"/>
                <a:cs typeface="Bookman Uralic"/>
              </a:rPr>
              <a:t>lodged </a:t>
            </a:r>
            <a:r>
              <a:rPr sz="1800" dirty="0">
                <a:latin typeface="Bookman Uralic"/>
                <a:cs typeface="Bookman Uralic"/>
              </a:rPr>
              <a:t>an </a:t>
            </a:r>
            <a:r>
              <a:rPr sz="1800" spc="-5" dirty="0">
                <a:latin typeface="Bookman Uralic"/>
                <a:cs typeface="Bookman Uralic"/>
              </a:rPr>
              <a:t>FIR with </a:t>
            </a:r>
            <a:r>
              <a:rPr sz="1800" dirty="0">
                <a:latin typeface="Bookman Uralic"/>
                <a:cs typeface="Bookman Uralic"/>
              </a:rPr>
              <a:t>the </a:t>
            </a:r>
            <a:r>
              <a:rPr sz="1800" spc="-5" dirty="0">
                <a:latin typeface="Bookman Uralic"/>
                <a:cs typeface="Bookman Uralic"/>
              </a:rPr>
              <a:t>police after which </a:t>
            </a:r>
            <a:r>
              <a:rPr sz="1800" dirty="0">
                <a:latin typeface="Bookman Uralic"/>
                <a:cs typeface="Bookman Uralic"/>
              </a:rPr>
              <a:t>the </a:t>
            </a:r>
            <a:r>
              <a:rPr sz="1800" spc="-5" dirty="0">
                <a:latin typeface="Bookman Uralic"/>
                <a:cs typeface="Bookman Uralic"/>
              </a:rPr>
              <a:t>miscreant will be traced  out," </a:t>
            </a:r>
            <a:r>
              <a:rPr sz="1800" dirty="0">
                <a:latin typeface="Bookman Uralic"/>
                <a:cs typeface="Bookman Uralic"/>
              </a:rPr>
              <a:t>he</a:t>
            </a:r>
            <a:r>
              <a:rPr sz="1800" spc="-5" dirty="0">
                <a:latin typeface="Bookman Uralic"/>
                <a:cs typeface="Bookman Uralic"/>
              </a:rPr>
              <a:t> said.</a:t>
            </a:r>
            <a:endParaRPr sz="1800">
              <a:latin typeface="Bookman Uralic"/>
              <a:cs typeface="Bookman Uralic"/>
            </a:endParaRPr>
          </a:p>
          <a:p>
            <a:pPr marL="298450" marR="429895" indent="-285750">
              <a:lnSpc>
                <a:spcPct val="100000"/>
              </a:lnSpc>
              <a:buFont typeface="Wingdings"/>
              <a:buChar char=""/>
              <a:tabLst>
                <a:tab pos="298450" algn="l"/>
              </a:tabLst>
            </a:pPr>
            <a:r>
              <a:rPr sz="1800" spc="-5" dirty="0">
                <a:latin typeface="Bookman Uralic"/>
                <a:cs typeface="Bookman Uralic"/>
              </a:rPr>
              <a:t>Meanwhile, deputy chief minister </a:t>
            </a:r>
            <a:r>
              <a:rPr sz="1800" dirty="0">
                <a:latin typeface="Bookman Uralic"/>
                <a:cs typeface="Bookman Uralic"/>
              </a:rPr>
              <a:t>R R </a:t>
            </a:r>
            <a:r>
              <a:rPr sz="1800" spc="-5" dirty="0">
                <a:latin typeface="Bookman Uralic"/>
                <a:cs typeface="Bookman Uralic"/>
              </a:rPr>
              <a:t>Patil said </a:t>
            </a:r>
            <a:r>
              <a:rPr sz="1800" dirty="0">
                <a:latin typeface="Bookman Uralic"/>
                <a:cs typeface="Bookman Uralic"/>
              </a:rPr>
              <a:t>the </a:t>
            </a:r>
            <a:r>
              <a:rPr sz="1800" spc="-5" dirty="0">
                <a:latin typeface="Bookman Uralic"/>
                <a:cs typeface="Bookman Uralic"/>
              </a:rPr>
              <a:t>government </a:t>
            </a:r>
            <a:r>
              <a:rPr sz="1800" dirty="0">
                <a:latin typeface="Bookman Uralic"/>
                <a:cs typeface="Bookman Uralic"/>
              </a:rPr>
              <a:t>would </a:t>
            </a:r>
            <a:r>
              <a:rPr sz="1800" spc="-5" dirty="0">
                <a:latin typeface="Bookman Uralic"/>
                <a:cs typeface="Bookman Uralic"/>
              </a:rPr>
              <a:t>take help of IT experts  </a:t>
            </a:r>
            <a:r>
              <a:rPr sz="1800" dirty="0">
                <a:latin typeface="Bookman Uralic"/>
                <a:cs typeface="Bookman Uralic"/>
              </a:rPr>
              <a:t>and </a:t>
            </a:r>
            <a:r>
              <a:rPr sz="1800" spc="-5" dirty="0">
                <a:latin typeface="Bookman Uralic"/>
                <a:cs typeface="Bookman Uralic"/>
              </a:rPr>
              <a:t>if need be, of Crime Branch, to get to </a:t>
            </a:r>
            <a:r>
              <a:rPr sz="1800" dirty="0">
                <a:latin typeface="Bookman Uralic"/>
                <a:cs typeface="Bookman Uralic"/>
              </a:rPr>
              <a:t>the </a:t>
            </a:r>
            <a:r>
              <a:rPr sz="1800" spc="-5" dirty="0">
                <a:latin typeface="Bookman Uralic"/>
                <a:cs typeface="Bookman Uralic"/>
              </a:rPr>
              <a:t>roots of </a:t>
            </a:r>
            <a:r>
              <a:rPr sz="1800" dirty="0">
                <a:latin typeface="Bookman Uralic"/>
                <a:cs typeface="Bookman Uralic"/>
              </a:rPr>
              <a:t>the </a:t>
            </a:r>
            <a:r>
              <a:rPr sz="1800" spc="-5" dirty="0">
                <a:latin typeface="Bookman Uralic"/>
                <a:cs typeface="Bookman Uralic"/>
              </a:rPr>
              <a:t>attempted hacking of </a:t>
            </a:r>
            <a:r>
              <a:rPr sz="1800" dirty="0">
                <a:latin typeface="Bookman Uralic"/>
                <a:cs typeface="Bookman Uralic"/>
              </a:rPr>
              <a:t>the </a:t>
            </a:r>
            <a:r>
              <a:rPr sz="1800" spc="-5" dirty="0">
                <a:latin typeface="Bookman Uralic"/>
                <a:cs typeface="Bookman Uralic"/>
              </a:rPr>
              <a:t>state  government's official</a:t>
            </a:r>
            <a:r>
              <a:rPr sz="1800" spc="-10" dirty="0">
                <a:latin typeface="Bookman Uralic"/>
                <a:cs typeface="Bookman Uralic"/>
              </a:rPr>
              <a:t> </a:t>
            </a:r>
            <a:r>
              <a:rPr sz="1800" spc="-5" dirty="0">
                <a:latin typeface="Bookman Uralic"/>
                <a:cs typeface="Bookman Uralic"/>
              </a:rPr>
              <a:t>website.</a:t>
            </a:r>
            <a:endParaRPr sz="1800">
              <a:latin typeface="Bookman Uralic"/>
              <a:cs typeface="Bookman Uralic"/>
            </a:endParaRPr>
          </a:p>
          <a:p>
            <a:pPr marL="298450" marR="5080" indent="-285750">
              <a:lnSpc>
                <a:spcPct val="100000"/>
              </a:lnSpc>
              <a:buFont typeface="Wingdings"/>
              <a:buChar char=""/>
              <a:tabLst>
                <a:tab pos="298450" algn="l"/>
              </a:tabLst>
            </a:pPr>
            <a:r>
              <a:rPr sz="1800" dirty="0">
                <a:latin typeface="Bookman Uralic"/>
                <a:cs typeface="Bookman Uralic"/>
              </a:rPr>
              <a:t>Stating that the </a:t>
            </a:r>
            <a:r>
              <a:rPr sz="1800" spc="-5" dirty="0">
                <a:latin typeface="Bookman Uralic"/>
                <a:cs typeface="Bookman Uralic"/>
              </a:rPr>
              <a:t>damage due to </a:t>
            </a:r>
            <a:r>
              <a:rPr sz="1800" dirty="0">
                <a:latin typeface="Bookman Uralic"/>
                <a:cs typeface="Bookman Uralic"/>
              </a:rPr>
              <a:t>the </a:t>
            </a:r>
            <a:r>
              <a:rPr sz="1800" spc="-5" dirty="0">
                <a:latin typeface="Bookman Uralic"/>
                <a:cs typeface="Bookman Uralic"/>
              </a:rPr>
              <a:t>hacking attempt of </a:t>
            </a:r>
            <a:r>
              <a:rPr sz="1800" dirty="0">
                <a:latin typeface="Bookman Uralic"/>
                <a:cs typeface="Bookman Uralic"/>
              </a:rPr>
              <a:t>the </a:t>
            </a:r>
            <a:r>
              <a:rPr sz="1800" spc="-5" dirty="0">
                <a:latin typeface="Bookman Uralic"/>
                <a:cs typeface="Bookman Uralic"/>
              </a:rPr>
              <a:t>website </a:t>
            </a:r>
            <a:r>
              <a:rPr sz="1800" dirty="0">
                <a:latin typeface="Bookman Uralic"/>
                <a:cs typeface="Bookman Uralic"/>
              </a:rPr>
              <a:t>was </a:t>
            </a:r>
            <a:r>
              <a:rPr sz="1800" spc="-5" dirty="0">
                <a:latin typeface="Bookman Uralic"/>
                <a:cs typeface="Bookman Uralic"/>
              </a:rPr>
              <a:t>minimal, Patil, </a:t>
            </a:r>
            <a:r>
              <a:rPr sz="1800" dirty="0">
                <a:latin typeface="Bookman Uralic"/>
                <a:cs typeface="Bookman Uralic"/>
              </a:rPr>
              <a:t>who </a:t>
            </a:r>
            <a:r>
              <a:rPr sz="1800" spc="-5" dirty="0">
                <a:latin typeface="Bookman Uralic"/>
                <a:cs typeface="Bookman Uralic"/>
              </a:rPr>
              <a:t>holds  </a:t>
            </a:r>
            <a:r>
              <a:rPr sz="1800" dirty="0">
                <a:latin typeface="Bookman Uralic"/>
                <a:cs typeface="Bookman Uralic"/>
              </a:rPr>
              <a:t>the </a:t>
            </a:r>
            <a:r>
              <a:rPr sz="1800" spc="-5" dirty="0">
                <a:latin typeface="Bookman Uralic"/>
                <a:cs typeface="Bookman Uralic"/>
              </a:rPr>
              <a:t>Home portfolio, said help </a:t>
            </a:r>
            <a:r>
              <a:rPr sz="1800" dirty="0">
                <a:latin typeface="Bookman Uralic"/>
                <a:cs typeface="Bookman Uralic"/>
              </a:rPr>
              <a:t>was </a:t>
            </a:r>
            <a:r>
              <a:rPr sz="1800" spc="-5" dirty="0">
                <a:latin typeface="Bookman Uralic"/>
                <a:cs typeface="Bookman Uralic"/>
              </a:rPr>
              <a:t>being sought from experts to tackle </a:t>
            </a:r>
            <a:r>
              <a:rPr sz="1800" dirty="0">
                <a:latin typeface="Bookman Uralic"/>
                <a:cs typeface="Bookman Uralic"/>
              </a:rPr>
              <a:t>the</a:t>
            </a:r>
            <a:r>
              <a:rPr sz="1800" spc="35" dirty="0">
                <a:latin typeface="Bookman Uralic"/>
                <a:cs typeface="Bookman Uralic"/>
              </a:rPr>
              <a:t> </a:t>
            </a:r>
            <a:r>
              <a:rPr sz="1800" spc="-5" dirty="0">
                <a:latin typeface="Bookman Uralic"/>
                <a:cs typeface="Bookman Uralic"/>
              </a:rPr>
              <a:t>situation.</a:t>
            </a:r>
            <a:endParaRPr sz="1800">
              <a:latin typeface="Bookman Uralic"/>
              <a:cs typeface="Bookman Uralic"/>
            </a:endParaRPr>
          </a:p>
          <a:p>
            <a:pPr marL="298450" indent="-285750">
              <a:lnSpc>
                <a:spcPct val="100000"/>
              </a:lnSpc>
              <a:buFont typeface="Wingdings"/>
              <a:buChar char=""/>
              <a:tabLst>
                <a:tab pos="298450" algn="l"/>
              </a:tabLst>
            </a:pPr>
            <a:r>
              <a:rPr sz="1800" spc="-5" dirty="0">
                <a:latin typeface="Bookman Uralic"/>
                <a:cs typeface="Bookman Uralic"/>
              </a:rPr>
              <a:t>If need be, we will seek help from private experts too, </a:t>
            </a:r>
            <a:r>
              <a:rPr sz="1800" dirty="0">
                <a:latin typeface="Bookman Uralic"/>
                <a:cs typeface="Bookman Uralic"/>
              </a:rPr>
              <a:t>he </a:t>
            </a:r>
            <a:r>
              <a:rPr sz="1800" spc="-5" dirty="0">
                <a:latin typeface="Bookman Uralic"/>
                <a:cs typeface="Bookman Uralic"/>
              </a:rPr>
              <a:t>added.</a:t>
            </a:r>
            <a:endParaRPr sz="1800">
              <a:latin typeface="Bookman Uralic"/>
              <a:cs typeface="Bookman Uralic"/>
            </a:endParaRPr>
          </a:p>
          <a:p>
            <a:pPr marL="298450" marR="421005" indent="-285750">
              <a:lnSpc>
                <a:spcPct val="100000"/>
              </a:lnSpc>
              <a:buFont typeface="Wingdings"/>
              <a:buChar char=""/>
              <a:tabLst>
                <a:tab pos="298450" algn="l"/>
              </a:tabLst>
            </a:pPr>
            <a:r>
              <a:rPr sz="1800" spc="-5" dirty="0">
                <a:latin typeface="Bookman Uralic"/>
                <a:cs typeface="Bookman Uralic"/>
              </a:rPr>
              <a:t>Discussions are already </a:t>
            </a:r>
            <a:r>
              <a:rPr sz="1800" dirty="0">
                <a:latin typeface="Bookman Uralic"/>
                <a:cs typeface="Bookman Uralic"/>
              </a:rPr>
              <a:t>in </a:t>
            </a:r>
            <a:r>
              <a:rPr sz="1800" spc="-5" dirty="0">
                <a:latin typeface="Bookman Uralic"/>
                <a:cs typeface="Bookman Uralic"/>
              </a:rPr>
              <a:t>progress between officials of </a:t>
            </a:r>
            <a:r>
              <a:rPr sz="1800" dirty="0">
                <a:latin typeface="Bookman Uralic"/>
                <a:cs typeface="Bookman Uralic"/>
              </a:rPr>
              <a:t>the </a:t>
            </a:r>
            <a:r>
              <a:rPr sz="1800" spc="-5" dirty="0">
                <a:latin typeface="Bookman Uralic"/>
                <a:cs typeface="Bookman Uralic"/>
              </a:rPr>
              <a:t>state government's IT department  </a:t>
            </a:r>
            <a:r>
              <a:rPr sz="1800" dirty="0">
                <a:latin typeface="Bookman Uralic"/>
                <a:cs typeface="Bookman Uralic"/>
              </a:rPr>
              <a:t>and </a:t>
            </a:r>
            <a:r>
              <a:rPr sz="1800" spc="-5" dirty="0">
                <a:latin typeface="Bookman Uralic"/>
                <a:cs typeface="Bookman Uralic"/>
              </a:rPr>
              <a:t>experts, Patil</a:t>
            </a:r>
            <a:r>
              <a:rPr sz="1800" spc="-15" dirty="0">
                <a:latin typeface="Bookman Uralic"/>
                <a:cs typeface="Bookman Uralic"/>
              </a:rPr>
              <a:t> </a:t>
            </a:r>
            <a:r>
              <a:rPr sz="1800" spc="-5" dirty="0">
                <a:latin typeface="Bookman Uralic"/>
                <a:cs typeface="Bookman Uralic"/>
              </a:rPr>
              <a:t>said.</a:t>
            </a:r>
            <a:endParaRPr sz="1800">
              <a:latin typeface="Bookman Uralic"/>
              <a:cs typeface="Bookman Uralic"/>
            </a:endParaRPr>
          </a:p>
        </p:txBody>
      </p:sp>
      <p:sp>
        <p:nvSpPr>
          <p:cNvPr id="54" name="object 5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55" name="object 55"/>
          <p:cNvSpPr txBox="1">
            <a:spLocks noGrp="1"/>
          </p:cNvSpPr>
          <p:nvPr>
            <p:ph type="ftr" sz="quarter" idx="5"/>
          </p:nvPr>
        </p:nvSpPr>
        <p:spPr>
          <a:xfrm>
            <a:off x="8801734" y="6526477"/>
            <a:ext cx="3236595" cy="282129"/>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grpSp>
        <p:nvGrpSpPr>
          <p:cNvPr id="4" name="object 4"/>
          <p:cNvGrpSpPr/>
          <p:nvPr/>
        </p:nvGrpSpPr>
        <p:grpSpPr>
          <a:xfrm>
            <a:off x="110489" y="779780"/>
            <a:ext cx="1967864" cy="226060"/>
            <a:chOff x="110489" y="779780"/>
            <a:chExt cx="1967864" cy="226060"/>
          </a:xfrm>
        </p:grpSpPr>
        <p:sp>
          <p:nvSpPr>
            <p:cNvPr id="5" name="object 5"/>
            <p:cNvSpPr/>
            <p:nvPr/>
          </p:nvSpPr>
          <p:spPr>
            <a:xfrm>
              <a:off x="110489" y="782955"/>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6930" y="791845"/>
              <a:ext cx="117601" cy="1568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23913" y="883920"/>
              <a:ext cx="62064" cy="1650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02195" y="791845"/>
              <a:ext cx="197053" cy="15709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12799" y="779780"/>
              <a:ext cx="263042" cy="17145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38301" y="841375"/>
              <a:ext cx="226949" cy="16065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382521" y="841375"/>
              <a:ext cx="119214" cy="109854"/>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519681" y="841375"/>
              <a:ext cx="119214" cy="10985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652739" y="779780"/>
              <a:ext cx="425475" cy="226060"/>
            </a:xfrm>
            <a:prstGeom prst="rect">
              <a:avLst/>
            </a:prstGeom>
            <a:blipFill>
              <a:blip r:embed="rId10" cstate="print"/>
              <a:stretch>
                <a:fillRect/>
              </a:stretch>
            </a:blipFill>
          </p:spPr>
          <p:txBody>
            <a:bodyPr wrap="square" lIns="0" tIns="0" rIns="0" bIns="0" rtlCol="0"/>
            <a:lstStyle/>
            <a:p>
              <a:endParaRPr/>
            </a:p>
          </p:txBody>
        </p:sp>
      </p:grpSp>
      <p:grpSp>
        <p:nvGrpSpPr>
          <p:cNvPr id="14" name="object 14"/>
          <p:cNvGrpSpPr/>
          <p:nvPr/>
        </p:nvGrpSpPr>
        <p:grpSpPr>
          <a:xfrm>
            <a:off x="2139276" y="787400"/>
            <a:ext cx="1067435" cy="163830"/>
            <a:chOff x="2139276" y="787400"/>
            <a:chExt cx="1067435" cy="163830"/>
          </a:xfrm>
        </p:grpSpPr>
        <p:sp>
          <p:nvSpPr>
            <p:cNvPr id="15" name="object 15"/>
            <p:cNvSpPr/>
            <p:nvPr/>
          </p:nvSpPr>
          <p:spPr>
            <a:xfrm>
              <a:off x="2139276" y="787400"/>
              <a:ext cx="898474" cy="163829"/>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3054731" y="841375"/>
              <a:ext cx="87219" cy="109854"/>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3170936" y="844550"/>
              <a:ext cx="35280" cy="106679"/>
            </a:xfrm>
            <a:prstGeom prst="rect">
              <a:avLst/>
            </a:prstGeom>
            <a:blipFill>
              <a:blip r:embed="rId13" cstate="print"/>
              <a:stretch>
                <a:fillRect/>
              </a:stretch>
            </a:blipFill>
          </p:spPr>
          <p:txBody>
            <a:bodyPr wrap="square" lIns="0" tIns="0" rIns="0" bIns="0" rtlCol="0"/>
            <a:lstStyle/>
            <a:p>
              <a:endParaRPr/>
            </a:p>
          </p:txBody>
        </p:sp>
      </p:grpSp>
      <p:sp>
        <p:nvSpPr>
          <p:cNvPr id="18" name="object 18"/>
          <p:cNvSpPr txBox="1"/>
          <p:nvPr/>
        </p:nvSpPr>
        <p:spPr>
          <a:xfrm>
            <a:off x="422909" y="1047115"/>
            <a:ext cx="11015980" cy="4963160"/>
          </a:xfrm>
          <a:prstGeom prst="rect">
            <a:avLst/>
          </a:prstGeom>
        </p:spPr>
        <p:txBody>
          <a:bodyPr vert="horz" wrap="square" lIns="0" tIns="12700" rIns="0" bIns="0" rtlCol="0">
            <a:spAutoFit/>
          </a:bodyPr>
          <a:lstStyle/>
          <a:p>
            <a:pPr marL="298450" marR="5080" indent="-285750">
              <a:lnSpc>
                <a:spcPct val="100000"/>
              </a:lnSpc>
              <a:spcBef>
                <a:spcPts val="100"/>
              </a:spcBef>
              <a:buFont typeface="Wingdings"/>
              <a:buChar char=""/>
              <a:tabLst>
                <a:tab pos="298450" algn="l"/>
              </a:tabLst>
            </a:pPr>
            <a:r>
              <a:rPr sz="1800" spc="-5" dirty="0">
                <a:latin typeface="Bookman Uralic"/>
                <a:cs typeface="Bookman Uralic"/>
              </a:rPr>
              <a:t>E-Mail Spoofing is </a:t>
            </a:r>
            <a:r>
              <a:rPr sz="1800" dirty="0">
                <a:latin typeface="Bookman Uralic"/>
                <a:cs typeface="Bookman Uralic"/>
              </a:rPr>
              <a:t>the </a:t>
            </a:r>
            <a:r>
              <a:rPr sz="1800" spc="-5" dirty="0">
                <a:latin typeface="Bookman Uralic"/>
                <a:cs typeface="Bookman Uralic"/>
              </a:rPr>
              <a:t>forgery of </a:t>
            </a:r>
            <a:r>
              <a:rPr sz="1800" dirty="0">
                <a:latin typeface="Bookman Uralic"/>
                <a:cs typeface="Bookman Uralic"/>
              </a:rPr>
              <a:t>an </a:t>
            </a:r>
            <a:r>
              <a:rPr sz="1800" spc="-5" dirty="0">
                <a:latin typeface="Bookman Uralic"/>
                <a:cs typeface="Bookman Uralic"/>
              </a:rPr>
              <a:t>email header so </a:t>
            </a:r>
            <a:r>
              <a:rPr sz="1800" dirty="0">
                <a:latin typeface="Bookman Uralic"/>
                <a:cs typeface="Bookman Uralic"/>
              </a:rPr>
              <a:t>that the </a:t>
            </a:r>
            <a:r>
              <a:rPr sz="1800" spc="-5" dirty="0">
                <a:latin typeface="Bookman Uralic"/>
                <a:cs typeface="Bookman Uralic"/>
              </a:rPr>
              <a:t>message appears to have  originated from someone </a:t>
            </a:r>
            <a:r>
              <a:rPr sz="1800" dirty="0">
                <a:latin typeface="Bookman Uralic"/>
                <a:cs typeface="Bookman Uralic"/>
              </a:rPr>
              <a:t>or </a:t>
            </a:r>
            <a:r>
              <a:rPr sz="1800" spc="-5" dirty="0">
                <a:latin typeface="Bookman Uralic"/>
                <a:cs typeface="Bookman Uralic"/>
              </a:rPr>
              <a:t>somewhere other </a:t>
            </a:r>
            <a:r>
              <a:rPr sz="1800" dirty="0">
                <a:latin typeface="Bookman Uralic"/>
                <a:cs typeface="Bookman Uralic"/>
              </a:rPr>
              <a:t>than the </a:t>
            </a:r>
            <a:r>
              <a:rPr sz="1800" spc="-5" dirty="0">
                <a:latin typeface="Bookman Uralic"/>
                <a:cs typeface="Bookman Uralic"/>
              </a:rPr>
              <a:t>actual source. Email spoofing is </a:t>
            </a:r>
            <a:r>
              <a:rPr sz="1800" dirty="0">
                <a:latin typeface="Bookman Uralic"/>
                <a:cs typeface="Bookman Uralic"/>
              </a:rPr>
              <a:t>a  </a:t>
            </a:r>
            <a:r>
              <a:rPr sz="1800" spc="-5" dirty="0">
                <a:latin typeface="Bookman Uralic"/>
                <a:cs typeface="Bookman Uralic"/>
              </a:rPr>
              <a:t>popular tactic used </a:t>
            </a:r>
            <a:r>
              <a:rPr sz="1800" dirty="0">
                <a:latin typeface="Bookman Uralic"/>
                <a:cs typeface="Bookman Uralic"/>
              </a:rPr>
              <a:t>in </a:t>
            </a:r>
            <a:r>
              <a:rPr sz="1800" spc="-5" dirty="0">
                <a:latin typeface="Bookman Uralic"/>
                <a:cs typeface="Bookman Uralic"/>
              </a:rPr>
              <a:t>phishing </a:t>
            </a:r>
            <a:r>
              <a:rPr sz="1800" dirty="0">
                <a:latin typeface="Bookman Uralic"/>
                <a:cs typeface="Bookman Uralic"/>
              </a:rPr>
              <a:t>and </a:t>
            </a:r>
            <a:r>
              <a:rPr sz="1800" spc="-5" dirty="0">
                <a:latin typeface="Bookman Uralic"/>
                <a:cs typeface="Bookman Uralic"/>
              </a:rPr>
              <a:t>spam campaigns because people are more likely to open </a:t>
            </a:r>
            <a:r>
              <a:rPr sz="1800" dirty="0">
                <a:latin typeface="Bookman Uralic"/>
                <a:cs typeface="Bookman Uralic"/>
              </a:rPr>
              <a:t>an  </a:t>
            </a:r>
            <a:r>
              <a:rPr sz="1800" spc="-5" dirty="0">
                <a:latin typeface="Bookman Uralic"/>
                <a:cs typeface="Bookman Uralic"/>
              </a:rPr>
              <a:t>email when they </a:t>
            </a:r>
            <a:r>
              <a:rPr sz="1800" dirty="0">
                <a:latin typeface="Bookman Uralic"/>
                <a:cs typeface="Bookman Uralic"/>
              </a:rPr>
              <a:t>think </a:t>
            </a:r>
            <a:r>
              <a:rPr sz="1800" spc="-5" dirty="0">
                <a:latin typeface="Bookman Uralic"/>
                <a:cs typeface="Bookman Uralic"/>
              </a:rPr>
              <a:t>it </a:t>
            </a:r>
            <a:r>
              <a:rPr sz="1800" dirty="0">
                <a:latin typeface="Bookman Uralic"/>
                <a:cs typeface="Bookman Uralic"/>
              </a:rPr>
              <a:t>has </a:t>
            </a:r>
            <a:r>
              <a:rPr sz="1800" spc="-5" dirty="0">
                <a:latin typeface="Bookman Uralic"/>
                <a:cs typeface="Bookman Uralic"/>
              </a:rPr>
              <a:t>been sent by </a:t>
            </a:r>
            <a:r>
              <a:rPr sz="1800" dirty="0">
                <a:latin typeface="Bookman Uralic"/>
                <a:cs typeface="Bookman Uralic"/>
              </a:rPr>
              <a:t>a </a:t>
            </a:r>
            <a:r>
              <a:rPr sz="1800" spc="-5" dirty="0">
                <a:latin typeface="Bookman Uralic"/>
                <a:cs typeface="Bookman Uralic"/>
              </a:rPr>
              <a:t>legitimate </a:t>
            </a:r>
            <a:r>
              <a:rPr sz="1800" dirty="0">
                <a:latin typeface="Bookman Uralic"/>
                <a:cs typeface="Bookman Uralic"/>
              </a:rPr>
              <a:t>or </a:t>
            </a:r>
            <a:r>
              <a:rPr sz="1800" spc="-5" dirty="0">
                <a:latin typeface="Bookman Uralic"/>
                <a:cs typeface="Bookman Uralic"/>
              </a:rPr>
              <a:t>familiar source. The goal of email  spoofing is to get recipients to open, </a:t>
            </a:r>
            <a:r>
              <a:rPr sz="1800" dirty="0">
                <a:latin typeface="Bookman Uralic"/>
                <a:cs typeface="Bookman Uralic"/>
              </a:rPr>
              <a:t>and </a:t>
            </a:r>
            <a:r>
              <a:rPr sz="1800" spc="-5" dirty="0">
                <a:latin typeface="Bookman Uralic"/>
                <a:cs typeface="Bookman Uralic"/>
              </a:rPr>
              <a:t>possibly even respond to, </a:t>
            </a:r>
            <a:r>
              <a:rPr sz="1800" dirty="0">
                <a:latin typeface="Bookman Uralic"/>
                <a:cs typeface="Bookman Uralic"/>
              </a:rPr>
              <a:t>a</a:t>
            </a:r>
            <a:r>
              <a:rPr sz="1800" spc="45" dirty="0">
                <a:latin typeface="Bookman Uralic"/>
                <a:cs typeface="Bookman Uralic"/>
              </a:rPr>
              <a:t> </a:t>
            </a:r>
            <a:r>
              <a:rPr sz="1800" spc="-5" dirty="0">
                <a:latin typeface="Bookman Uralic"/>
                <a:cs typeface="Bookman Uralic"/>
              </a:rPr>
              <a:t>solicitation.</a:t>
            </a:r>
            <a:endParaRPr sz="1800">
              <a:latin typeface="Bookman Uralic"/>
              <a:cs typeface="Bookman Uralic"/>
            </a:endParaRPr>
          </a:p>
          <a:p>
            <a:pPr>
              <a:lnSpc>
                <a:spcPct val="100000"/>
              </a:lnSpc>
              <a:buFont typeface="Wingdings"/>
              <a:buChar char=""/>
            </a:pPr>
            <a:endParaRPr sz="1850">
              <a:latin typeface="Bookman Uralic"/>
              <a:cs typeface="Bookman Uralic"/>
            </a:endParaRPr>
          </a:p>
          <a:p>
            <a:pPr marL="298450" marR="170815" indent="-285750">
              <a:lnSpc>
                <a:spcPct val="100000"/>
              </a:lnSpc>
              <a:buFont typeface="Wingdings"/>
              <a:buChar char=""/>
              <a:tabLst>
                <a:tab pos="298450" algn="l"/>
              </a:tabLst>
            </a:pPr>
            <a:r>
              <a:rPr sz="1800" spc="-5" dirty="0">
                <a:latin typeface="Bookman Uralic"/>
                <a:cs typeface="Bookman Uralic"/>
              </a:rPr>
              <a:t>Although most spoofed emails can be easily detected </a:t>
            </a:r>
            <a:r>
              <a:rPr sz="1800" dirty="0">
                <a:latin typeface="Bookman Uralic"/>
                <a:cs typeface="Bookman Uralic"/>
              </a:rPr>
              <a:t>and </a:t>
            </a:r>
            <a:r>
              <a:rPr sz="1800" spc="-5" dirty="0">
                <a:latin typeface="Bookman Uralic"/>
                <a:cs typeface="Bookman Uralic"/>
              </a:rPr>
              <a:t>require little action other </a:t>
            </a:r>
            <a:r>
              <a:rPr sz="1800" dirty="0">
                <a:latin typeface="Bookman Uralic"/>
                <a:cs typeface="Bookman Uralic"/>
              </a:rPr>
              <a:t>than  </a:t>
            </a:r>
            <a:r>
              <a:rPr sz="1800" spc="-5" dirty="0">
                <a:latin typeface="Bookman Uralic"/>
                <a:cs typeface="Bookman Uralic"/>
              </a:rPr>
              <a:t>deletion, </a:t>
            </a:r>
            <a:r>
              <a:rPr sz="1800" dirty="0">
                <a:latin typeface="Bookman Uralic"/>
                <a:cs typeface="Bookman Uralic"/>
              </a:rPr>
              <a:t>the </a:t>
            </a:r>
            <a:r>
              <a:rPr sz="1800" spc="-5" dirty="0">
                <a:latin typeface="Bookman Uralic"/>
                <a:cs typeface="Bookman Uralic"/>
              </a:rPr>
              <a:t>more malicious varieties can cause serious problems </a:t>
            </a:r>
            <a:r>
              <a:rPr sz="1800" dirty="0">
                <a:latin typeface="Bookman Uralic"/>
                <a:cs typeface="Bookman Uralic"/>
              </a:rPr>
              <a:t>and </a:t>
            </a:r>
            <a:r>
              <a:rPr sz="1800" spc="-5" dirty="0">
                <a:latin typeface="Bookman Uralic"/>
                <a:cs typeface="Bookman Uralic"/>
              </a:rPr>
              <a:t>pose security risks. For  example, </a:t>
            </a:r>
            <a:r>
              <a:rPr sz="1800" dirty="0">
                <a:latin typeface="Bookman Uralic"/>
                <a:cs typeface="Bookman Uralic"/>
              </a:rPr>
              <a:t>a </a:t>
            </a:r>
            <a:r>
              <a:rPr sz="1800" spc="-5" dirty="0">
                <a:latin typeface="Bookman Uralic"/>
                <a:cs typeface="Bookman Uralic"/>
              </a:rPr>
              <a:t>spoofed email may pretend to be from </a:t>
            </a:r>
            <a:r>
              <a:rPr sz="1800" dirty="0">
                <a:latin typeface="Bookman Uralic"/>
                <a:cs typeface="Bookman Uralic"/>
              </a:rPr>
              <a:t>a </a:t>
            </a:r>
            <a:r>
              <a:rPr sz="1800" spc="-5" dirty="0">
                <a:latin typeface="Bookman Uralic"/>
                <a:cs typeface="Bookman Uralic"/>
              </a:rPr>
              <a:t>well-known shopping website, asking </a:t>
            </a:r>
            <a:r>
              <a:rPr sz="1800" dirty="0">
                <a:latin typeface="Bookman Uralic"/>
                <a:cs typeface="Bookman Uralic"/>
              </a:rPr>
              <a:t>the  </a:t>
            </a:r>
            <a:r>
              <a:rPr sz="1800" spc="-5" dirty="0">
                <a:latin typeface="Bookman Uralic"/>
                <a:cs typeface="Bookman Uralic"/>
              </a:rPr>
              <a:t>recipient to provide sensitive data such </a:t>
            </a:r>
            <a:r>
              <a:rPr sz="1800" dirty="0">
                <a:latin typeface="Bookman Uralic"/>
                <a:cs typeface="Bookman Uralic"/>
              </a:rPr>
              <a:t>as a </a:t>
            </a:r>
            <a:r>
              <a:rPr sz="1800" spc="-5" dirty="0">
                <a:latin typeface="Bookman Uralic"/>
                <a:cs typeface="Bookman Uralic"/>
              </a:rPr>
              <a:t>password </a:t>
            </a:r>
            <a:r>
              <a:rPr sz="1800" dirty="0">
                <a:latin typeface="Bookman Uralic"/>
                <a:cs typeface="Bookman Uralic"/>
              </a:rPr>
              <a:t>or </a:t>
            </a:r>
            <a:r>
              <a:rPr sz="1800" spc="-5" dirty="0">
                <a:latin typeface="Bookman Uralic"/>
                <a:cs typeface="Bookman Uralic"/>
              </a:rPr>
              <a:t>credit card number. Alternatively, </a:t>
            </a:r>
            <a:r>
              <a:rPr sz="1800" dirty="0">
                <a:latin typeface="Bookman Uralic"/>
                <a:cs typeface="Bookman Uralic"/>
              </a:rPr>
              <a:t>a  </a:t>
            </a:r>
            <a:r>
              <a:rPr sz="1800" spc="-5" dirty="0">
                <a:latin typeface="Bookman Uralic"/>
                <a:cs typeface="Bookman Uralic"/>
              </a:rPr>
              <a:t>spoofed email may include </a:t>
            </a:r>
            <a:r>
              <a:rPr sz="1800" dirty="0">
                <a:latin typeface="Bookman Uralic"/>
                <a:cs typeface="Bookman Uralic"/>
              </a:rPr>
              <a:t>a link that </a:t>
            </a:r>
            <a:r>
              <a:rPr sz="1800" spc="-5" dirty="0">
                <a:latin typeface="Bookman Uralic"/>
                <a:cs typeface="Bookman Uralic"/>
              </a:rPr>
              <a:t>installs malware </a:t>
            </a:r>
            <a:r>
              <a:rPr sz="1800" dirty="0">
                <a:latin typeface="Bookman Uralic"/>
                <a:cs typeface="Bookman Uralic"/>
              </a:rPr>
              <a:t>on the </a:t>
            </a:r>
            <a:r>
              <a:rPr sz="1800" spc="-5" dirty="0">
                <a:latin typeface="Bookman Uralic"/>
                <a:cs typeface="Bookman Uralic"/>
              </a:rPr>
              <a:t>recipient's device if clicked. </a:t>
            </a:r>
            <a:r>
              <a:rPr sz="1800" dirty="0">
                <a:latin typeface="Bookman Uralic"/>
                <a:cs typeface="Bookman Uralic"/>
              </a:rPr>
              <a:t>One  </a:t>
            </a:r>
            <a:r>
              <a:rPr sz="1800" spc="-5" dirty="0">
                <a:latin typeface="Bookman Uralic"/>
                <a:cs typeface="Bookman Uralic"/>
              </a:rPr>
              <a:t>type of spear phishing attack used </a:t>
            </a:r>
            <a:r>
              <a:rPr sz="1800" dirty="0">
                <a:latin typeface="Bookman Uralic"/>
                <a:cs typeface="Bookman Uralic"/>
              </a:rPr>
              <a:t>in </a:t>
            </a:r>
            <a:r>
              <a:rPr sz="1800" spc="-5" dirty="0">
                <a:latin typeface="Bookman Uralic"/>
                <a:cs typeface="Bookman Uralic"/>
              </a:rPr>
              <a:t>business email compromises involves spoofing emails  from </a:t>
            </a:r>
            <a:r>
              <a:rPr sz="1800" dirty="0">
                <a:latin typeface="Bookman Uralic"/>
                <a:cs typeface="Bookman Uralic"/>
              </a:rPr>
              <a:t>the </a:t>
            </a:r>
            <a:r>
              <a:rPr sz="1800" spc="-5" dirty="0">
                <a:latin typeface="Bookman Uralic"/>
                <a:cs typeface="Bookman Uralic"/>
              </a:rPr>
              <a:t>CEO </a:t>
            </a:r>
            <a:r>
              <a:rPr sz="1800" dirty="0">
                <a:latin typeface="Bookman Uralic"/>
                <a:cs typeface="Bookman Uralic"/>
              </a:rPr>
              <a:t>or </a:t>
            </a:r>
            <a:r>
              <a:rPr sz="1800" spc="-5" dirty="0">
                <a:latin typeface="Bookman Uralic"/>
                <a:cs typeface="Bookman Uralic"/>
              </a:rPr>
              <a:t>CFO of </a:t>
            </a:r>
            <a:r>
              <a:rPr sz="1800" dirty="0">
                <a:latin typeface="Bookman Uralic"/>
                <a:cs typeface="Bookman Uralic"/>
              </a:rPr>
              <a:t>a </a:t>
            </a:r>
            <a:r>
              <a:rPr sz="1800" spc="-5" dirty="0">
                <a:latin typeface="Bookman Uralic"/>
                <a:cs typeface="Bookman Uralic"/>
              </a:rPr>
              <a:t>company requesting </a:t>
            </a:r>
            <a:r>
              <a:rPr sz="1800" dirty="0">
                <a:latin typeface="Bookman Uralic"/>
                <a:cs typeface="Bookman Uralic"/>
              </a:rPr>
              <a:t>a </a:t>
            </a:r>
            <a:r>
              <a:rPr sz="1800" spc="-5" dirty="0">
                <a:latin typeface="Bookman Uralic"/>
                <a:cs typeface="Bookman Uralic"/>
              </a:rPr>
              <a:t>wire transfer </a:t>
            </a:r>
            <a:r>
              <a:rPr sz="1800" dirty="0">
                <a:latin typeface="Bookman Uralic"/>
                <a:cs typeface="Bookman Uralic"/>
              </a:rPr>
              <a:t>or </a:t>
            </a:r>
            <a:r>
              <a:rPr sz="1800" spc="-5" dirty="0">
                <a:latin typeface="Bookman Uralic"/>
                <a:cs typeface="Bookman Uralic"/>
              </a:rPr>
              <a:t>internal system access  credentials.</a:t>
            </a:r>
            <a:endParaRPr sz="1800">
              <a:latin typeface="Bookman Uralic"/>
              <a:cs typeface="Bookman Uralic"/>
            </a:endParaRPr>
          </a:p>
          <a:p>
            <a:pPr>
              <a:lnSpc>
                <a:spcPct val="100000"/>
              </a:lnSpc>
              <a:buFont typeface="Wingdings"/>
              <a:buChar char=""/>
            </a:pPr>
            <a:endParaRPr sz="1850">
              <a:latin typeface="Bookman Uralic"/>
              <a:cs typeface="Bookman Uralic"/>
            </a:endParaRPr>
          </a:p>
          <a:p>
            <a:pPr marL="298450" marR="210185" indent="-285750">
              <a:lnSpc>
                <a:spcPct val="100000"/>
              </a:lnSpc>
              <a:buFont typeface="Wingdings"/>
              <a:buChar char=""/>
              <a:tabLst>
                <a:tab pos="298450" algn="l"/>
              </a:tabLst>
            </a:pPr>
            <a:r>
              <a:rPr sz="1800" spc="-5" dirty="0">
                <a:latin typeface="Bookman Uralic"/>
                <a:cs typeface="Bookman Uralic"/>
              </a:rPr>
              <a:t>While email spoofing is most popularly used to execute phishing attacks, </a:t>
            </a:r>
            <a:r>
              <a:rPr sz="1800" dirty="0">
                <a:latin typeface="Bookman Uralic"/>
                <a:cs typeface="Bookman Uralic"/>
              </a:rPr>
              <a:t>a </a:t>
            </a:r>
            <a:r>
              <a:rPr sz="1800" spc="-5" dirty="0">
                <a:latin typeface="Bookman Uralic"/>
                <a:cs typeface="Bookman Uralic"/>
              </a:rPr>
              <a:t>cybercriminal may  also use this technique to avoid spam email blacklists, commit identity theft </a:t>
            </a:r>
            <a:r>
              <a:rPr sz="1800" dirty="0">
                <a:latin typeface="Bookman Uralic"/>
                <a:cs typeface="Bookman Uralic"/>
              </a:rPr>
              <a:t>or </a:t>
            </a:r>
            <a:r>
              <a:rPr sz="1800" spc="-5" dirty="0">
                <a:latin typeface="Bookman Uralic"/>
                <a:cs typeface="Bookman Uralic"/>
              </a:rPr>
              <a:t>tarnish </a:t>
            </a:r>
            <a:r>
              <a:rPr sz="1800" dirty="0">
                <a:latin typeface="Bookman Uralic"/>
                <a:cs typeface="Bookman Uralic"/>
              </a:rPr>
              <a:t>the  </a:t>
            </a:r>
            <a:r>
              <a:rPr sz="1800" spc="-5" dirty="0">
                <a:latin typeface="Bookman Uralic"/>
                <a:cs typeface="Bookman Uralic"/>
              </a:rPr>
              <a:t>image of </a:t>
            </a:r>
            <a:r>
              <a:rPr sz="1800" dirty="0">
                <a:latin typeface="Bookman Uralic"/>
                <a:cs typeface="Bookman Uralic"/>
              </a:rPr>
              <a:t>the </a:t>
            </a:r>
            <a:r>
              <a:rPr sz="1800" spc="-5" dirty="0">
                <a:latin typeface="Bookman Uralic"/>
                <a:cs typeface="Bookman Uralic"/>
              </a:rPr>
              <a:t>impersonated</a:t>
            </a:r>
            <a:r>
              <a:rPr sz="1800" spc="-15" dirty="0">
                <a:latin typeface="Bookman Uralic"/>
                <a:cs typeface="Bookman Uralic"/>
              </a:rPr>
              <a:t> </a:t>
            </a:r>
            <a:r>
              <a:rPr sz="1800" spc="-5" dirty="0">
                <a:latin typeface="Bookman Uralic"/>
                <a:cs typeface="Bookman Uralic"/>
              </a:rPr>
              <a:t>sender.</a:t>
            </a:r>
            <a:endParaRPr sz="1800">
              <a:latin typeface="Bookman Uralic"/>
              <a:cs typeface="Bookman Uralic"/>
            </a:endParaRPr>
          </a:p>
        </p:txBody>
      </p:sp>
      <p:sp>
        <p:nvSpPr>
          <p:cNvPr id="19" name="object 1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0" name="object 20"/>
          <p:cNvSpPr txBox="1">
            <a:spLocks noGrp="1"/>
          </p:cNvSpPr>
          <p:nvPr>
            <p:ph type="ftr" sz="quarter" idx="5"/>
          </p:nvPr>
        </p:nvSpPr>
        <p:spPr>
          <a:xfrm>
            <a:off x="8801734" y="6526477"/>
            <a:ext cx="3236595" cy="282129"/>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sp>
        <p:nvSpPr>
          <p:cNvPr id="4" name="object 4"/>
          <p:cNvSpPr txBox="1"/>
          <p:nvPr/>
        </p:nvSpPr>
        <p:spPr>
          <a:xfrm>
            <a:off x="425450" y="1078865"/>
            <a:ext cx="11417300" cy="3586479"/>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dirty="0">
                <a:latin typeface="Bookman Uralic"/>
                <a:cs typeface="Bookman Uralic"/>
              </a:rPr>
              <a:t>Indian banks lost Rs 109.75 crore to theft and online fraud in</a:t>
            </a:r>
            <a:r>
              <a:rPr sz="1800" b="1" spc="85" dirty="0">
                <a:latin typeface="Bookman Uralic"/>
                <a:cs typeface="Bookman Uralic"/>
              </a:rPr>
              <a:t> </a:t>
            </a:r>
            <a:r>
              <a:rPr sz="1800" b="1" dirty="0">
                <a:latin typeface="Bookman Uralic"/>
                <a:cs typeface="Bookman Uralic"/>
              </a:rPr>
              <a:t>FY18:</a:t>
            </a:r>
            <a:endParaRPr sz="1800">
              <a:latin typeface="Bookman Uralic"/>
              <a:cs typeface="Bookman Uralic"/>
            </a:endParaRPr>
          </a:p>
          <a:p>
            <a:pPr marL="298450" marR="262255" indent="-285750">
              <a:lnSpc>
                <a:spcPts val="2160"/>
              </a:lnSpc>
              <a:spcBef>
                <a:spcPts val="50"/>
              </a:spcBef>
              <a:buFont typeface="Wingdings"/>
              <a:buChar char=""/>
              <a:tabLst>
                <a:tab pos="298450" algn="l"/>
              </a:tabLst>
            </a:pPr>
            <a:r>
              <a:rPr sz="1800" spc="-5" dirty="0">
                <a:latin typeface="Bookman Uralic"/>
                <a:cs typeface="Bookman Uralic"/>
              </a:rPr>
              <a:t>Under </a:t>
            </a:r>
            <a:r>
              <a:rPr sz="1800" dirty="0">
                <a:latin typeface="Bookman Uralic"/>
                <a:cs typeface="Bookman Uralic"/>
              </a:rPr>
              <a:t>the </a:t>
            </a:r>
            <a:r>
              <a:rPr sz="1800" spc="-5" dirty="0">
                <a:latin typeface="Bookman Uralic"/>
                <a:cs typeface="Bookman Uralic"/>
              </a:rPr>
              <a:t>RBI's revised guidelines, liability will be shared by banks </a:t>
            </a:r>
            <a:r>
              <a:rPr sz="1800" dirty="0">
                <a:latin typeface="Bookman Uralic"/>
                <a:cs typeface="Bookman Uralic"/>
              </a:rPr>
              <a:t>and </a:t>
            </a:r>
            <a:r>
              <a:rPr sz="1800" spc="-5" dirty="0">
                <a:latin typeface="Bookman Uralic"/>
                <a:cs typeface="Bookman Uralic"/>
              </a:rPr>
              <a:t>customers depending </a:t>
            </a:r>
            <a:r>
              <a:rPr sz="1800" dirty="0">
                <a:latin typeface="Bookman Uralic"/>
                <a:cs typeface="Bookman Uralic"/>
              </a:rPr>
              <a:t>on  the </a:t>
            </a:r>
            <a:r>
              <a:rPr sz="1800" spc="-5" dirty="0">
                <a:latin typeface="Bookman Uralic"/>
                <a:cs typeface="Bookman Uralic"/>
              </a:rPr>
              <a:t>circumstances under which </a:t>
            </a:r>
            <a:r>
              <a:rPr sz="1800" dirty="0">
                <a:latin typeface="Bookman Uralic"/>
                <a:cs typeface="Bookman Uralic"/>
              </a:rPr>
              <a:t>the </a:t>
            </a:r>
            <a:r>
              <a:rPr sz="1800" spc="-5" dirty="0">
                <a:latin typeface="Bookman Uralic"/>
                <a:cs typeface="Bookman Uralic"/>
              </a:rPr>
              <a:t>fraud </a:t>
            </a:r>
            <a:r>
              <a:rPr sz="1800" dirty="0">
                <a:latin typeface="Bookman Uralic"/>
                <a:cs typeface="Bookman Uralic"/>
              </a:rPr>
              <a:t>took</a:t>
            </a:r>
            <a:r>
              <a:rPr sz="1800" spc="-15" dirty="0">
                <a:latin typeface="Bookman Uralic"/>
                <a:cs typeface="Bookman Uralic"/>
              </a:rPr>
              <a:t> </a:t>
            </a:r>
            <a:r>
              <a:rPr sz="1800" spc="-5" dirty="0">
                <a:latin typeface="Bookman Uralic"/>
                <a:cs typeface="Bookman Uralic"/>
              </a:rPr>
              <a:t>place.</a:t>
            </a:r>
            <a:endParaRPr sz="1800">
              <a:latin typeface="Bookman Uralic"/>
              <a:cs typeface="Bookman Uralic"/>
            </a:endParaRPr>
          </a:p>
          <a:p>
            <a:pPr marL="298450" marR="5080" indent="-285750">
              <a:lnSpc>
                <a:spcPts val="2160"/>
              </a:lnSpc>
              <a:buFont typeface="Wingdings"/>
              <a:buChar char=""/>
              <a:tabLst>
                <a:tab pos="298450" algn="l"/>
              </a:tabLst>
            </a:pPr>
            <a:r>
              <a:rPr sz="1800" spc="-5" dirty="0">
                <a:latin typeface="Bookman Uralic"/>
                <a:cs typeface="Bookman Uralic"/>
              </a:rPr>
              <a:t>Bank heists have </a:t>
            </a:r>
            <a:r>
              <a:rPr sz="1800" dirty="0">
                <a:latin typeface="Bookman Uralic"/>
                <a:cs typeface="Bookman Uralic"/>
              </a:rPr>
              <a:t>not </a:t>
            </a:r>
            <a:r>
              <a:rPr sz="1800" spc="-5" dirty="0">
                <a:latin typeface="Bookman Uralic"/>
                <a:cs typeface="Bookman Uralic"/>
              </a:rPr>
              <a:t>gone </a:t>
            </a:r>
            <a:r>
              <a:rPr sz="1800" dirty="0">
                <a:latin typeface="Bookman Uralic"/>
                <a:cs typeface="Bookman Uralic"/>
              </a:rPr>
              <a:t>out </a:t>
            </a:r>
            <a:r>
              <a:rPr sz="1800" spc="-5" dirty="0">
                <a:latin typeface="Bookman Uralic"/>
                <a:cs typeface="Bookman Uralic"/>
              </a:rPr>
              <a:t>of fashion just yet, both </a:t>
            </a:r>
            <a:r>
              <a:rPr sz="1800" dirty="0">
                <a:latin typeface="Bookman Uralic"/>
                <a:cs typeface="Bookman Uralic"/>
              </a:rPr>
              <a:t>as a </a:t>
            </a:r>
            <a:r>
              <a:rPr sz="1800" spc="-5" dirty="0">
                <a:latin typeface="Bookman Uralic"/>
                <a:cs typeface="Bookman Uralic"/>
              </a:rPr>
              <a:t>cinematic trope, </a:t>
            </a:r>
            <a:r>
              <a:rPr sz="1800" dirty="0">
                <a:latin typeface="Bookman Uralic"/>
                <a:cs typeface="Bookman Uralic"/>
              </a:rPr>
              <a:t>and </a:t>
            </a:r>
            <a:r>
              <a:rPr sz="1800" spc="-5" dirty="0">
                <a:latin typeface="Bookman Uralic"/>
                <a:cs typeface="Bookman Uralic"/>
              </a:rPr>
              <a:t>also </a:t>
            </a:r>
            <a:r>
              <a:rPr sz="1800" dirty="0">
                <a:latin typeface="Bookman Uralic"/>
                <a:cs typeface="Bookman Uralic"/>
              </a:rPr>
              <a:t>as a </a:t>
            </a:r>
            <a:r>
              <a:rPr sz="1800" spc="-5" dirty="0">
                <a:latin typeface="Bookman Uralic"/>
                <a:cs typeface="Bookman Uralic"/>
              </a:rPr>
              <a:t>shortcut  to riches. </a:t>
            </a:r>
            <a:r>
              <a:rPr sz="1800" dirty="0">
                <a:latin typeface="Bookman Uralic"/>
                <a:cs typeface="Bookman Uralic"/>
              </a:rPr>
              <a:t>A </a:t>
            </a:r>
            <a:r>
              <a:rPr sz="1800" spc="-5" dirty="0">
                <a:latin typeface="Bookman Uralic"/>
                <a:cs typeface="Bookman Uralic"/>
              </a:rPr>
              <a:t>total of 972 such incidents were reported </a:t>
            </a:r>
            <a:r>
              <a:rPr sz="1800" dirty="0">
                <a:latin typeface="Bookman Uralic"/>
                <a:cs typeface="Bookman Uralic"/>
              </a:rPr>
              <a:t>in </a:t>
            </a:r>
            <a:r>
              <a:rPr sz="1800" spc="-5" dirty="0">
                <a:latin typeface="Bookman Uralic"/>
                <a:cs typeface="Bookman Uralic"/>
              </a:rPr>
              <a:t>2017-18, roughly three every day,  according to data collated by </a:t>
            </a:r>
            <a:r>
              <a:rPr sz="1800" dirty="0">
                <a:latin typeface="Bookman Uralic"/>
                <a:cs typeface="Bookman Uralic"/>
              </a:rPr>
              <a:t>the </a:t>
            </a:r>
            <a:r>
              <a:rPr sz="1800" spc="-5" dirty="0">
                <a:latin typeface="Bookman Uralic"/>
                <a:cs typeface="Bookman Uralic"/>
              </a:rPr>
              <a:t>Reserve Bank of India</a:t>
            </a:r>
            <a:r>
              <a:rPr sz="1800" dirty="0">
                <a:latin typeface="Bookman Uralic"/>
                <a:cs typeface="Bookman Uralic"/>
              </a:rPr>
              <a:t> </a:t>
            </a:r>
            <a:r>
              <a:rPr sz="1800" spc="-5" dirty="0">
                <a:latin typeface="Bookman Uralic"/>
                <a:cs typeface="Bookman Uralic"/>
              </a:rPr>
              <a:t>(RBI).</a:t>
            </a:r>
            <a:endParaRPr sz="1800">
              <a:latin typeface="Bookman Uralic"/>
              <a:cs typeface="Bookman Uralic"/>
            </a:endParaRPr>
          </a:p>
          <a:p>
            <a:pPr marL="298450" marR="25400" indent="-285750">
              <a:lnSpc>
                <a:spcPts val="2160"/>
              </a:lnSpc>
              <a:buFont typeface="Wingdings"/>
              <a:buChar char=""/>
              <a:tabLst>
                <a:tab pos="298450" algn="l"/>
              </a:tabLst>
            </a:pPr>
            <a:r>
              <a:rPr sz="1800" spc="-5" dirty="0">
                <a:latin typeface="Bookman Uralic"/>
                <a:cs typeface="Bookman Uralic"/>
              </a:rPr>
              <a:t>The information </a:t>
            </a:r>
            <a:r>
              <a:rPr sz="1800" dirty="0">
                <a:latin typeface="Bookman Uralic"/>
                <a:cs typeface="Bookman Uralic"/>
              </a:rPr>
              <a:t>was </a:t>
            </a:r>
            <a:r>
              <a:rPr sz="1800" spc="-5" dirty="0">
                <a:latin typeface="Bookman Uralic"/>
                <a:cs typeface="Bookman Uralic"/>
              </a:rPr>
              <a:t>furnished by </a:t>
            </a:r>
            <a:r>
              <a:rPr sz="1800" dirty="0">
                <a:latin typeface="Bookman Uralic"/>
                <a:cs typeface="Bookman Uralic"/>
              </a:rPr>
              <a:t>the </a:t>
            </a:r>
            <a:r>
              <a:rPr sz="1800" spc="-5" dirty="0">
                <a:latin typeface="Bookman Uralic"/>
                <a:cs typeface="Bookman Uralic"/>
              </a:rPr>
              <a:t>Minister of </a:t>
            </a:r>
            <a:r>
              <a:rPr sz="1800" dirty="0">
                <a:latin typeface="Bookman Uralic"/>
                <a:cs typeface="Bookman Uralic"/>
              </a:rPr>
              <a:t>State </a:t>
            </a:r>
            <a:r>
              <a:rPr sz="1800" spc="-5" dirty="0">
                <a:latin typeface="Bookman Uralic"/>
                <a:cs typeface="Bookman Uralic"/>
              </a:rPr>
              <a:t>(MoS) for Finance </a:t>
            </a:r>
            <a:r>
              <a:rPr sz="1800" dirty="0">
                <a:latin typeface="Bookman Uralic"/>
                <a:cs typeface="Bookman Uralic"/>
              </a:rPr>
              <a:t>in the </a:t>
            </a:r>
            <a:r>
              <a:rPr sz="1800" spc="-5" dirty="0">
                <a:latin typeface="Bookman Uralic"/>
                <a:cs typeface="Bookman Uralic"/>
              </a:rPr>
              <a:t>Lok Sabha </a:t>
            </a:r>
            <a:r>
              <a:rPr sz="1800" dirty="0">
                <a:latin typeface="Bookman Uralic"/>
                <a:cs typeface="Bookman Uralic"/>
              </a:rPr>
              <a:t>in  </a:t>
            </a:r>
            <a:r>
              <a:rPr sz="1800" spc="-5" dirty="0">
                <a:latin typeface="Bookman Uralic"/>
                <a:cs typeface="Bookman Uralic"/>
              </a:rPr>
              <a:t>response to </a:t>
            </a:r>
            <a:r>
              <a:rPr sz="1800" dirty="0">
                <a:latin typeface="Bookman Uralic"/>
                <a:cs typeface="Bookman Uralic"/>
              </a:rPr>
              <a:t>a </a:t>
            </a:r>
            <a:r>
              <a:rPr sz="1800" spc="-5" dirty="0">
                <a:latin typeface="Bookman Uralic"/>
                <a:cs typeface="Bookman Uralic"/>
              </a:rPr>
              <a:t>question regarding </a:t>
            </a:r>
            <a:r>
              <a:rPr sz="1800" dirty="0">
                <a:latin typeface="Bookman Uralic"/>
                <a:cs typeface="Bookman Uralic"/>
              </a:rPr>
              <a:t>the </a:t>
            </a:r>
            <a:r>
              <a:rPr sz="1800" spc="-5" dirty="0">
                <a:latin typeface="Bookman Uralic"/>
                <a:cs typeface="Bookman Uralic"/>
              </a:rPr>
              <a:t>number of ATM robberies, </a:t>
            </a:r>
            <a:r>
              <a:rPr sz="1800" dirty="0">
                <a:latin typeface="Bookman Uralic"/>
                <a:cs typeface="Bookman Uralic"/>
              </a:rPr>
              <a:t>and the </a:t>
            </a:r>
            <a:r>
              <a:rPr sz="1800" spc="-5" dirty="0">
                <a:latin typeface="Bookman Uralic"/>
                <a:cs typeface="Bookman Uralic"/>
              </a:rPr>
              <a:t>safety of financial outposts  </a:t>
            </a:r>
            <a:r>
              <a:rPr sz="1800" dirty="0">
                <a:latin typeface="Bookman Uralic"/>
                <a:cs typeface="Bookman Uralic"/>
              </a:rPr>
              <a:t>in the </a:t>
            </a:r>
            <a:r>
              <a:rPr sz="1800" spc="-5" dirty="0">
                <a:latin typeface="Bookman Uralic"/>
                <a:cs typeface="Bookman Uralic"/>
              </a:rPr>
              <a:t>country. The data presented </a:t>
            </a:r>
            <a:r>
              <a:rPr sz="1800" dirty="0">
                <a:latin typeface="Bookman Uralic"/>
                <a:cs typeface="Bookman Uralic"/>
              </a:rPr>
              <a:t>in the </a:t>
            </a:r>
            <a:r>
              <a:rPr sz="1800" spc="-5" dirty="0">
                <a:latin typeface="Bookman Uralic"/>
                <a:cs typeface="Bookman Uralic"/>
              </a:rPr>
              <a:t>lower house of parliament includes incidents of robbery,  dacoity, burglary, </a:t>
            </a:r>
            <a:r>
              <a:rPr sz="1800" dirty="0">
                <a:latin typeface="Bookman Uralic"/>
                <a:cs typeface="Bookman Uralic"/>
              </a:rPr>
              <a:t>and </a:t>
            </a:r>
            <a:r>
              <a:rPr sz="1800" spc="-5" dirty="0">
                <a:latin typeface="Bookman Uralic"/>
                <a:cs typeface="Bookman Uralic"/>
              </a:rPr>
              <a:t>theft directed </a:t>
            </a:r>
            <a:r>
              <a:rPr sz="1800" dirty="0">
                <a:latin typeface="Bookman Uralic"/>
                <a:cs typeface="Bookman Uralic"/>
              </a:rPr>
              <a:t>at </a:t>
            </a:r>
            <a:r>
              <a:rPr sz="1800" spc="-5" dirty="0">
                <a:latin typeface="Bookman Uralic"/>
                <a:cs typeface="Bookman Uralic"/>
              </a:rPr>
              <a:t>financial institutions </a:t>
            </a:r>
            <a:r>
              <a:rPr sz="1800" dirty="0">
                <a:latin typeface="Bookman Uralic"/>
                <a:cs typeface="Bookman Uralic"/>
              </a:rPr>
              <a:t>in the </a:t>
            </a:r>
            <a:r>
              <a:rPr sz="1800" spc="-5" dirty="0">
                <a:latin typeface="Bookman Uralic"/>
                <a:cs typeface="Bookman Uralic"/>
              </a:rPr>
              <a:t>last three</a:t>
            </a:r>
            <a:r>
              <a:rPr sz="1800" spc="25" dirty="0">
                <a:latin typeface="Bookman Uralic"/>
                <a:cs typeface="Bookman Uralic"/>
              </a:rPr>
              <a:t> </a:t>
            </a:r>
            <a:r>
              <a:rPr sz="1800" spc="-5" dirty="0">
                <a:latin typeface="Bookman Uralic"/>
                <a:cs typeface="Bookman Uralic"/>
              </a:rPr>
              <a:t>years.</a:t>
            </a:r>
            <a:endParaRPr sz="1800">
              <a:latin typeface="Bookman Uralic"/>
              <a:cs typeface="Bookman Uralic"/>
            </a:endParaRPr>
          </a:p>
          <a:p>
            <a:pPr marL="298450" marR="207645" indent="-285750" algn="just">
              <a:lnSpc>
                <a:spcPts val="2160"/>
              </a:lnSpc>
              <a:buFont typeface="Wingdings"/>
              <a:buChar char=""/>
              <a:tabLst>
                <a:tab pos="298450" algn="l"/>
              </a:tabLst>
            </a:pPr>
            <a:r>
              <a:rPr sz="1800" spc="-5" dirty="0">
                <a:latin typeface="Bookman Uralic"/>
                <a:cs typeface="Bookman Uralic"/>
              </a:rPr>
              <a:t>The banking sector lost </a:t>
            </a:r>
            <a:r>
              <a:rPr sz="1800" dirty="0">
                <a:latin typeface="Bookman Uralic"/>
                <a:cs typeface="Bookman Uralic"/>
              </a:rPr>
              <a:t>a </a:t>
            </a:r>
            <a:r>
              <a:rPr sz="1800" spc="-5" dirty="0">
                <a:latin typeface="Bookman Uralic"/>
                <a:cs typeface="Bookman Uralic"/>
              </a:rPr>
              <a:t>total of Rs 168.74 crore to organised crime directed </a:t>
            </a:r>
            <a:r>
              <a:rPr sz="1800" dirty="0">
                <a:latin typeface="Bookman Uralic"/>
                <a:cs typeface="Bookman Uralic"/>
              </a:rPr>
              <a:t>at </a:t>
            </a:r>
            <a:r>
              <a:rPr sz="1800" spc="-5" dirty="0">
                <a:latin typeface="Bookman Uralic"/>
                <a:cs typeface="Bookman Uralic"/>
              </a:rPr>
              <a:t>ATMs </a:t>
            </a:r>
            <a:r>
              <a:rPr sz="1800" dirty="0">
                <a:latin typeface="Bookman Uralic"/>
                <a:cs typeface="Bookman Uralic"/>
              </a:rPr>
              <a:t>in the </a:t>
            </a:r>
            <a:r>
              <a:rPr sz="1800" spc="-5" dirty="0">
                <a:latin typeface="Bookman Uralic"/>
                <a:cs typeface="Bookman Uralic"/>
              </a:rPr>
              <a:t>past  three years. This includes figures for </a:t>
            </a:r>
            <a:r>
              <a:rPr sz="1800" dirty="0">
                <a:latin typeface="Bookman Uralic"/>
                <a:cs typeface="Bookman Uralic"/>
              </a:rPr>
              <a:t>the </a:t>
            </a:r>
            <a:r>
              <a:rPr sz="1800" spc="-5" dirty="0">
                <a:latin typeface="Bookman Uralic"/>
                <a:cs typeface="Bookman Uralic"/>
              </a:rPr>
              <a:t>first quarter of FY19. Between April </a:t>
            </a:r>
            <a:r>
              <a:rPr sz="1800" dirty="0">
                <a:latin typeface="Bookman Uralic"/>
                <a:cs typeface="Bookman Uralic"/>
              </a:rPr>
              <a:t>and </a:t>
            </a:r>
            <a:r>
              <a:rPr sz="1800" spc="-5" dirty="0">
                <a:latin typeface="Bookman Uralic"/>
                <a:cs typeface="Bookman Uralic"/>
              </a:rPr>
              <a:t>June 2018, 261  incidents were reported, entailing </a:t>
            </a:r>
            <a:r>
              <a:rPr sz="1800" dirty="0">
                <a:latin typeface="Bookman Uralic"/>
                <a:cs typeface="Bookman Uralic"/>
              </a:rPr>
              <a:t>a </a:t>
            </a:r>
            <a:r>
              <a:rPr sz="1800" spc="-5" dirty="0">
                <a:latin typeface="Bookman Uralic"/>
                <a:cs typeface="Bookman Uralic"/>
              </a:rPr>
              <a:t>loss of of Rs 18.85 crore to</a:t>
            </a:r>
            <a:r>
              <a:rPr sz="1800" spc="10" dirty="0">
                <a:latin typeface="Bookman Uralic"/>
                <a:cs typeface="Bookman Uralic"/>
              </a:rPr>
              <a:t> </a:t>
            </a:r>
            <a:r>
              <a:rPr sz="1800" spc="-5" dirty="0">
                <a:latin typeface="Bookman Uralic"/>
                <a:cs typeface="Bookman Uralic"/>
              </a:rPr>
              <a:t>banks.</a:t>
            </a:r>
            <a:endParaRPr sz="1800">
              <a:latin typeface="Bookman Uralic"/>
              <a:cs typeface="Bookman Uralic"/>
            </a:endParaRPr>
          </a:p>
        </p:txBody>
      </p:sp>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09" y="787400"/>
            <a:ext cx="972185" cy="166370"/>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1452244" y="787400"/>
            <a:ext cx="1195070" cy="213360"/>
            <a:chOff x="1452244" y="787400"/>
            <a:chExt cx="1195070" cy="213360"/>
          </a:xfrm>
        </p:grpSpPr>
        <p:sp>
          <p:nvSpPr>
            <p:cNvPr id="8" name="object 8"/>
            <p:cNvSpPr/>
            <p:nvPr/>
          </p:nvSpPr>
          <p:spPr>
            <a:xfrm>
              <a:off x="1452244" y="787400"/>
              <a:ext cx="1006475" cy="21336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473959" y="837565"/>
              <a:ext cx="107868" cy="11620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605405" y="837565"/>
              <a:ext cx="41909" cy="116205"/>
            </a:xfrm>
            <a:prstGeom prst="rect">
              <a:avLst/>
            </a:prstGeom>
            <a:blipFill>
              <a:blip r:embed="rId6" cstate="print"/>
              <a:stretch>
                <a:fillRect/>
              </a:stretch>
            </a:blipFill>
          </p:spPr>
          <p:txBody>
            <a:bodyPr wrap="square" lIns="0" tIns="0" rIns="0" bIns="0" rtlCol="0"/>
            <a:lstStyle/>
            <a:p>
              <a:endParaRPr/>
            </a:p>
          </p:txBody>
        </p:sp>
      </p:grpSp>
      <p:grpSp>
        <p:nvGrpSpPr>
          <p:cNvPr id="11" name="object 11"/>
          <p:cNvGrpSpPr/>
          <p:nvPr/>
        </p:nvGrpSpPr>
        <p:grpSpPr>
          <a:xfrm>
            <a:off x="2751454" y="787400"/>
            <a:ext cx="753110" cy="166370"/>
            <a:chOff x="2751454" y="787400"/>
            <a:chExt cx="753110" cy="166370"/>
          </a:xfrm>
        </p:grpSpPr>
        <p:sp>
          <p:nvSpPr>
            <p:cNvPr id="12" name="object 12"/>
            <p:cNvSpPr/>
            <p:nvPr/>
          </p:nvSpPr>
          <p:spPr>
            <a:xfrm>
              <a:off x="2751454" y="795654"/>
              <a:ext cx="76834" cy="155575"/>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3002279" y="787400"/>
              <a:ext cx="130809" cy="166370"/>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2846069" y="837565"/>
              <a:ext cx="139065" cy="113664"/>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3229011" y="837565"/>
              <a:ext cx="121248" cy="11620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3147694" y="789305"/>
              <a:ext cx="68580" cy="161925"/>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3365499" y="837565"/>
              <a:ext cx="139064" cy="113664"/>
            </a:xfrm>
            <a:prstGeom prst="rect">
              <a:avLst/>
            </a:prstGeom>
            <a:blipFill>
              <a:blip r:embed="rId12" cstate="print"/>
              <a:stretch>
                <a:fillRect/>
              </a:stretch>
            </a:blipFill>
          </p:spPr>
          <p:txBody>
            <a:bodyPr wrap="square" lIns="0" tIns="0" rIns="0" bIns="0" rtlCol="0"/>
            <a:lstStyle/>
            <a:p>
              <a:endParaRPr/>
            </a:p>
          </p:txBody>
        </p:sp>
      </p:grpSp>
      <p:sp>
        <p:nvSpPr>
          <p:cNvPr id="18" name="object 18"/>
          <p:cNvSpPr/>
          <p:nvPr/>
        </p:nvSpPr>
        <p:spPr>
          <a:xfrm>
            <a:off x="3589654" y="787400"/>
            <a:ext cx="692703" cy="166370"/>
          </a:xfrm>
          <a:prstGeom prst="rect">
            <a:avLst/>
          </a:prstGeom>
          <a:blipFill>
            <a:blip r:embed="rId13" cstate="print"/>
            <a:stretch>
              <a:fillRect/>
            </a:stretch>
          </a:blipFill>
        </p:spPr>
        <p:txBody>
          <a:bodyPr wrap="square" lIns="0" tIns="0" rIns="0" bIns="0" rtlCol="0"/>
          <a:lstStyle/>
          <a:p>
            <a:endParaRPr/>
          </a:p>
        </p:txBody>
      </p:sp>
      <p:grpSp>
        <p:nvGrpSpPr>
          <p:cNvPr id="19" name="object 19"/>
          <p:cNvGrpSpPr/>
          <p:nvPr/>
        </p:nvGrpSpPr>
        <p:grpSpPr>
          <a:xfrm>
            <a:off x="4372609" y="787400"/>
            <a:ext cx="457200" cy="166370"/>
            <a:chOff x="4372609" y="787400"/>
            <a:chExt cx="457200" cy="166370"/>
          </a:xfrm>
        </p:grpSpPr>
        <p:sp>
          <p:nvSpPr>
            <p:cNvPr id="20" name="object 20"/>
            <p:cNvSpPr/>
            <p:nvPr/>
          </p:nvSpPr>
          <p:spPr>
            <a:xfrm>
              <a:off x="4372609" y="787400"/>
              <a:ext cx="204467" cy="166370"/>
            </a:xfrm>
            <a:prstGeom prst="rect">
              <a:avLst/>
            </a:prstGeom>
            <a:blipFill>
              <a:blip r:embed="rId14" cstate="print"/>
              <a:stretch>
                <a:fillRect/>
              </a:stretch>
            </a:blipFill>
          </p:spPr>
          <p:txBody>
            <a:bodyPr wrap="square" lIns="0" tIns="0" rIns="0" bIns="0" rtlCol="0"/>
            <a:lstStyle/>
            <a:p>
              <a:endParaRPr/>
            </a:p>
          </p:txBody>
        </p:sp>
        <p:sp>
          <p:nvSpPr>
            <p:cNvPr id="21" name="object 21"/>
            <p:cNvSpPr/>
            <p:nvPr/>
          </p:nvSpPr>
          <p:spPr>
            <a:xfrm>
              <a:off x="4714239" y="837565"/>
              <a:ext cx="115570" cy="116205"/>
            </a:xfrm>
            <a:prstGeom prst="rect">
              <a:avLst/>
            </a:prstGeom>
            <a:blipFill>
              <a:blip r:embed="rId15" cstate="print"/>
              <a:stretch>
                <a:fillRect/>
              </a:stretch>
            </a:blipFill>
          </p:spPr>
          <p:txBody>
            <a:bodyPr wrap="square" lIns="0" tIns="0" rIns="0" bIns="0" rtlCol="0"/>
            <a:lstStyle/>
            <a:p>
              <a:endParaRPr/>
            </a:p>
          </p:txBody>
        </p:sp>
        <p:sp>
          <p:nvSpPr>
            <p:cNvPr id="22" name="object 22"/>
            <p:cNvSpPr/>
            <p:nvPr/>
          </p:nvSpPr>
          <p:spPr>
            <a:xfrm>
              <a:off x="4592319" y="837565"/>
              <a:ext cx="107868" cy="116205"/>
            </a:xfrm>
            <a:prstGeom prst="rect">
              <a:avLst/>
            </a:prstGeom>
            <a:blipFill>
              <a:blip r:embed="rId16" cstate="print"/>
              <a:stretch>
                <a:fillRect/>
              </a:stretch>
            </a:blipFill>
          </p:spPr>
          <p:txBody>
            <a:bodyPr wrap="square" lIns="0" tIns="0" rIns="0" bIns="0" rtlCol="0"/>
            <a:lstStyle/>
            <a:p>
              <a:endParaRPr/>
            </a:p>
          </p:txBody>
        </p:sp>
      </p:grpSp>
      <p:sp>
        <p:nvSpPr>
          <p:cNvPr id="23" name="object 23"/>
          <p:cNvSpPr/>
          <p:nvPr/>
        </p:nvSpPr>
        <p:spPr>
          <a:xfrm>
            <a:off x="4928234" y="787400"/>
            <a:ext cx="953053" cy="166370"/>
          </a:xfrm>
          <a:prstGeom prst="rect">
            <a:avLst/>
          </a:prstGeom>
          <a:blipFill>
            <a:blip r:embed="rId17" cstate="print"/>
            <a:stretch>
              <a:fillRect/>
            </a:stretch>
          </a:blipFill>
        </p:spPr>
        <p:txBody>
          <a:bodyPr wrap="square" lIns="0" tIns="0" rIns="0" bIns="0" rtlCol="0"/>
          <a:lstStyle/>
          <a:p>
            <a:endParaRPr/>
          </a:p>
        </p:txBody>
      </p:sp>
      <p:grpSp>
        <p:nvGrpSpPr>
          <p:cNvPr id="24" name="object 24"/>
          <p:cNvGrpSpPr/>
          <p:nvPr/>
        </p:nvGrpSpPr>
        <p:grpSpPr>
          <a:xfrm>
            <a:off x="5973447" y="787400"/>
            <a:ext cx="243204" cy="166370"/>
            <a:chOff x="5973447" y="787400"/>
            <a:chExt cx="243204" cy="166370"/>
          </a:xfrm>
        </p:grpSpPr>
        <p:sp>
          <p:nvSpPr>
            <p:cNvPr id="25" name="object 25"/>
            <p:cNvSpPr/>
            <p:nvPr/>
          </p:nvSpPr>
          <p:spPr>
            <a:xfrm>
              <a:off x="5973447" y="837565"/>
              <a:ext cx="124455" cy="116205"/>
            </a:xfrm>
            <a:prstGeom prst="rect">
              <a:avLst/>
            </a:prstGeom>
            <a:blipFill>
              <a:blip r:embed="rId18" cstate="print"/>
              <a:stretch>
                <a:fillRect/>
              </a:stretch>
            </a:blipFill>
          </p:spPr>
          <p:txBody>
            <a:bodyPr wrap="square" lIns="0" tIns="0" rIns="0" bIns="0" rtlCol="0"/>
            <a:lstStyle/>
            <a:p>
              <a:endParaRPr/>
            </a:p>
          </p:txBody>
        </p:sp>
        <p:sp>
          <p:nvSpPr>
            <p:cNvPr id="26" name="object 26"/>
            <p:cNvSpPr/>
            <p:nvPr/>
          </p:nvSpPr>
          <p:spPr>
            <a:xfrm>
              <a:off x="6116319" y="787400"/>
              <a:ext cx="100180" cy="163829"/>
            </a:xfrm>
            <a:prstGeom prst="rect">
              <a:avLst/>
            </a:prstGeom>
            <a:blipFill>
              <a:blip r:embed="rId19" cstate="print"/>
              <a:stretch>
                <a:fillRect/>
              </a:stretch>
            </a:blipFill>
          </p:spPr>
          <p:txBody>
            <a:bodyPr wrap="square" lIns="0" tIns="0" rIns="0" bIns="0" rtlCol="0"/>
            <a:lstStyle/>
            <a:p>
              <a:endParaRPr/>
            </a:p>
          </p:txBody>
        </p:sp>
      </p:grpSp>
      <p:grpSp>
        <p:nvGrpSpPr>
          <p:cNvPr id="27" name="object 27"/>
          <p:cNvGrpSpPr/>
          <p:nvPr/>
        </p:nvGrpSpPr>
        <p:grpSpPr>
          <a:xfrm>
            <a:off x="6282690" y="837564"/>
            <a:ext cx="840740" cy="163195"/>
            <a:chOff x="6282690" y="837564"/>
            <a:chExt cx="840740" cy="163195"/>
          </a:xfrm>
        </p:grpSpPr>
        <p:sp>
          <p:nvSpPr>
            <p:cNvPr id="28" name="object 28"/>
            <p:cNvSpPr/>
            <p:nvPr/>
          </p:nvSpPr>
          <p:spPr>
            <a:xfrm>
              <a:off x="6282690" y="837564"/>
              <a:ext cx="241300" cy="116205"/>
            </a:xfrm>
            <a:prstGeom prst="rect">
              <a:avLst/>
            </a:prstGeom>
            <a:blipFill>
              <a:blip r:embed="rId20" cstate="print"/>
              <a:stretch>
                <a:fillRect/>
              </a:stretch>
            </a:blipFill>
          </p:spPr>
          <p:txBody>
            <a:bodyPr wrap="square" lIns="0" tIns="0" rIns="0" bIns="0" rtlCol="0"/>
            <a:lstStyle/>
            <a:p>
              <a:endParaRPr/>
            </a:p>
          </p:txBody>
        </p:sp>
        <p:sp>
          <p:nvSpPr>
            <p:cNvPr id="29" name="object 29"/>
            <p:cNvSpPr/>
            <p:nvPr/>
          </p:nvSpPr>
          <p:spPr>
            <a:xfrm>
              <a:off x="6539865" y="837564"/>
              <a:ext cx="127634" cy="163195"/>
            </a:xfrm>
            <a:prstGeom prst="rect">
              <a:avLst/>
            </a:prstGeom>
            <a:blipFill>
              <a:blip r:embed="rId21" cstate="print"/>
              <a:stretch>
                <a:fillRect/>
              </a:stretch>
            </a:blipFill>
          </p:spPr>
          <p:txBody>
            <a:bodyPr wrap="square" lIns="0" tIns="0" rIns="0" bIns="0" rtlCol="0"/>
            <a:lstStyle/>
            <a:p>
              <a:endParaRPr/>
            </a:p>
          </p:txBody>
        </p:sp>
        <p:sp>
          <p:nvSpPr>
            <p:cNvPr id="30" name="object 30"/>
            <p:cNvSpPr/>
            <p:nvPr/>
          </p:nvSpPr>
          <p:spPr>
            <a:xfrm>
              <a:off x="6685915" y="837564"/>
              <a:ext cx="115569" cy="116205"/>
            </a:xfrm>
            <a:prstGeom prst="rect">
              <a:avLst/>
            </a:prstGeom>
            <a:blipFill>
              <a:blip r:embed="rId22" cstate="print"/>
              <a:stretch>
                <a:fillRect/>
              </a:stretch>
            </a:blipFill>
          </p:spPr>
          <p:txBody>
            <a:bodyPr wrap="square" lIns="0" tIns="0" rIns="0" bIns="0" rtlCol="0"/>
            <a:lstStyle/>
            <a:p>
              <a:endParaRPr/>
            </a:p>
          </p:txBody>
        </p:sp>
        <p:sp>
          <p:nvSpPr>
            <p:cNvPr id="31" name="object 31"/>
            <p:cNvSpPr/>
            <p:nvPr/>
          </p:nvSpPr>
          <p:spPr>
            <a:xfrm>
              <a:off x="6819265" y="837564"/>
              <a:ext cx="115569" cy="116205"/>
            </a:xfrm>
            <a:prstGeom prst="rect">
              <a:avLst/>
            </a:prstGeom>
            <a:blipFill>
              <a:blip r:embed="rId23" cstate="print"/>
              <a:stretch>
                <a:fillRect/>
              </a:stretch>
            </a:blipFill>
          </p:spPr>
          <p:txBody>
            <a:bodyPr wrap="square" lIns="0" tIns="0" rIns="0" bIns="0" rtlCol="0"/>
            <a:lstStyle/>
            <a:p>
              <a:endParaRPr/>
            </a:p>
          </p:txBody>
        </p:sp>
        <p:sp>
          <p:nvSpPr>
            <p:cNvPr id="32" name="object 32"/>
            <p:cNvSpPr/>
            <p:nvPr/>
          </p:nvSpPr>
          <p:spPr>
            <a:xfrm>
              <a:off x="6950075" y="837564"/>
              <a:ext cx="107868" cy="116205"/>
            </a:xfrm>
            <a:prstGeom prst="rect">
              <a:avLst/>
            </a:prstGeom>
            <a:blipFill>
              <a:blip r:embed="rId24" cstate="print"/>
              <a:stretch>
                <a:fillRect/>
              </a:stretch>
            </a:blipFill>
          </p:spPr>
          <p:txBody>
            <a:bodyPr wrap="square" lIns="0" tIns="0" rIns="0" bIns="0" rtlCol="0"/>
            <a:lstStyle/>
            <a:p>
              <a:endParaRPr/>
            </a:p>
          </p:txBody>
        </p:sp>
        <p:sp>
          <p:nvSpPr>
            <p:cNvPr id="33" name="object 33"/>
            <p:cNvSpPr/>
            <p:nvPr/>
          </p:nvSpPr>
          <p:spPr>
            <a:xfrm>
              <a:off x="7081520" y="837564"/>
              <a:ext cx="41909" cy="116205"/>
            </a:xfrm>
            <a:prstGeom prst="rect">
              <a:avLst/>
            </a:prstGeom>
            <a:blipFill>
              <a:blip r:embed="rId25" cstate="print"/>
              <a:stretch>
                <a:fillRect/>
              </a:stretch>
            </a:blipFill>
          </p:spPr>
          <p:txBody>
            <a:bodyPr wrap="square" lIns="0" tIns="0" rIns="0" bIns="0" rtlCol="0"/>
            <a:lstStyle/>
            <a:p>
              <a:endParaRPr/>
            </a:p>
          </p:txBody>
        </p:sp>
      </p:grpSp>
      <p:sp>
        <p:nvSpPr>
          <p:cNvPr id="34" name="object 3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5" name="object 35"/>
          <p:cNvSpPr txBox="1">
            <a:spLocks noGrp="1"/>
          </p:cNvSpPr>
          <p:nvPr>
            <p:ph type="ftr" sz="quarter" idx="5"/>
          </p:nvPr>
        </p:nvSpPr>
        <p:spPr>
          <a:xfrm>
            <a:off x="8801734" y="6526477"/>
            <a:ext cx="3236595" cy="282129"/>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grpSp>
        <p:nvGrpSpPr>
          <p:cNvPr id="4" name="object 4"/>
          <p:cNvGrpSpPr/>
          <p:nvPr/>
        </p:nvGrpSpPr>
        <p:grpSpPr>
          <a:xfrm>
            <a:off x="110489" y="786130"/>
            <a:ext cx="2536825" cy="214629"/>
            <a:chOff x="110489" y="786130"/>
            <a:chExt cx="2536825" cy="214629"/>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5655"/>
              <a:ext cx="295274" cy="1581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96631" y="787400"/>
              <a:ext cx="201258" cy="16637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12495" y="881380"/>
              <a:ext cx="60325" cy="2667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990600" y="787400"/>
              <a:ext cx="149225" cy="16382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54429" y="787400"/>
              <a:ext cx="202564" cy="1663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452245" y="795655"/>
              <a:ext cx="423544" cy="15811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891664" y="837565"/>
              <a:ext cx="209550"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118994" y="837565"/>
              <a:ext cx="127635" cy="16319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263139" y="787400"/>
              <a:ext cx="195580" cy="16637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473960" y="837565"/>
              <a:ext cx="107868" cy="11620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605404" y="837565"/>
              <a:ext cx="41909" cy="116205"/>
            </a:xfrm>
            <a:prstGeom prst="rect">
              <a:avLst/>
            </a:prstGeom>
            <a:blipFill>
              <a:blip r:embed="rId13" cstate="print"/>
              <a:stretch>
                <a:fillRect/>
              </a:stretch>
            </a:blipFill>
          </p:spPr>
          <p:txBody>
            <a:bodyPr wrap="square" lIns="0" tIns="0" rIns="0" bIns="0" rtlCol="0"/>
            <a:lstStyle/>
            <a:p>
              <a:endParaRPr/>
            </a:p>
          </p:txBody>
        </p:sp>
      </p:grpSp>
      <p:grpSp>
        <p:nvGrpSpPr>
          <p:cNvPr id="17" name="object 17"/>
          <p:cNvGrpSpPr/>
          <p:nvPr/>
        </p:nvGrpSpPr>
        <p:grpSpPr>
          <a:xfrm>
            <a:off x="2751454" y="787400"/>
            <a:ext cx="753110" cy="166370"/>
            <a:chOff x="2751454" y="787400"/>
            <a:chExt cx="753110" cy="166370"/>
          </a:xfrm>
        </p:grpSpPr>
        <p:sp>
          <p:nvSpPr>
            <p:cNvPr id="18" name="object 18"/>
            <p:cNvSpPr/>
            <p:nvPr/>
          </p:nvSpPr>
          <p:spPr>
            <a:xfrm>
              <a:off x="2751454" y="795654"/>
              <a:ext cx="76834" cy="155575"/>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2846069" y="837565"/>
              <a:ext cx="139065" cy="113664"/>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3002279" y="787400"/>
              <a:ext cx="130809" cy="166370"/>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3147694" y="789305"/>
              <a:ext cx="68580" cy="161925"/>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3229011" y="837565"/>
              <a:ext cx="121248" cy="116205"/>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3365499" y="837565"/>
              <a:ext cx="139064" cy="113664"/>
            </a:xfrm>
            <a:prstGeom prst="rect">
              <a:avLst/>
            </a:prstGeom>
            <a:blipFill>
              <a:blip r:embed="rId19" cstate="print"/>
              <a:stretch>
                <a:fillRect/>
              </a:stretch>
            </a:blipFill>
          </p:spPr>
          <p:txBody>
            <a:bodyPr wrap="square" lIns="0" tIns="0" rIns="0" bIns="0" rtlCol="0"/>
            <a:lstStyle/>
            <a:p>
              <a:endParaRPr/>
            </a:p>
          </p:txBody>
        </p:sp>
      </p:grpSp>
      <p:grpSp>
        <p:nvGrpSpPr>
          <p:cNvPr id="24" name="object 24"/>
          <p:cNvGrpSpPr/>
          <p:nvPr/>
        </p:nvGrpSpPr>
        <p:grpSpPr>
          <a:xfrm>
            <a:off x="3589654" y="787400"/>
            <a:ext cx="692785" cy="166370"/>
            <a:chOff x="3589654" y="787400"/>
            <a:chExt cx="692785" cy="166370"/>
          </a:xfrm>
        </p:grpSpPr>
        <p:sp>
          <p:nvSpPr>
            <p:cNvPr id="25" name="object 25"/>
            <p:cNvSpPr/>
            <p:nvPr/>
          </p:nvSpPr>
          <p:spPr>
            <a:xfrm>
              <a:off x="3589654" y="787400"/>
              <a:ext cx="128905" cy="166370"/>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3734471" y="837565"/>
              <a:ext cx="121248" cy="116205"/>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3870959" y="837565"/>
              <a:ext cx="139064" cy="113664"/>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4027169" y="787400"/>
              <a:ext cx="255188" cy="166370"/>
            </a:xfrm>
            <a:prstGeom prst="rect">
              <a:avLst/>
            </a:prstGeom>
            <a:blipFill>
              <a:blip r:embed="rId23" cstate="print"/>
              <a:stretch>
                <a:fillRect/>
              </a:stretch>
            </a:blipFill>
          </p:spPr>
          <p:txBody>
            <a:bodyPr wrap="square" lIns="0" tIns="0" rIns="0" bIns="0" rtlCol="0"/>
            <a:lstStyle/>
            <a:p>
              <a:endParaRPr/>
            </a:p>
          </p:txBody>
        </p:sp>
      </p:grpSp>
      <p:grpSp>
        <p:nvGrpSpPr>
          <p:cNvPr id="29" name="object 29"/>
          <p:cNvGrpSpPr/>
          <p:nvPr/>
        </p:nvGrpSpPr>
        <p:grpSpPr>
          <a:xfrm>
            <a:off x="4372609" y="787400"/>
            <a:ext cx="457200" cy="166370"/>
            <a:chOff x="4372609" y="787400"/>
            <a:chExt cx="457200" cy="166370"/>
          </a:xfrm>
        </p:grpSpPr>
        <p:sp>
          <p:nvSpPr>
            <p:cNvPr id="30" name="object 30"/>
            <p:cNvSpPr/>
            <p:nvPr/>
          </p:nvSpPr>
          <p:spPr>
            <a:xfrm>
              <a:off x="4372609" y="787400"/>
              <a:ext cx="204467" cy="166370"/>
            </a:xfrm>
            <a:prstGeom prst="rect">
              <a:avLst/>
            </a:prstGeom>
            <a:blipFill>
              <a:blip r:embed="rId24" cstate="print"/>
              <a:stretch>
                <a:fillRect/>
              </a:stretch>
            </a:blipFill>
          </p:spPr>
          <p:txBody>
            <a:bodyPr wrap="square" lIns="0" tIns="0" rIns="0" bIns="0" rtlCol="0"/>
            <a:lstStyle/>
            <a:p>
              <a:endParaRPr/>
            </a:p>
          </p:txBody>
        </p:sp>
        <p:sp>
          <p:nvSpPr>
            <p:cNvPr id="31" name="object 31"/>
            <p:cNvSpPr/>
            <p:nvPr/>
          </p:nvSpPr>
          <p:spPr>
            <a:xfrm>
              <a:off x="4592319" y="837565"/>
              <a:ext cx="107868" cy="116205"/>
            </a:xfrm>
            <a:prstGeom prst="rect">
              <a:avLst/>
            </a:prstGeom>
            <a:blipFill>
              <a:blip r:embed="rId25" cstate="print"/>
              <a:stretch>
                <a:fillRect/>
              </a:stretch>
            </a:blipFill>
          </p:spPr>
          <p:txBody>
            <a:bodyPr wrap="square" lIns="0" tIns="0" rIns="0" bIns="0" rtlCol="0"/>
            <a:lstStyle/>
            <a:p>
              <a:endParaRPr/>
            </a:p>
          </p:txBody>
        </p:sp>
        <p:sp>
          <p:nvSpPr>
            <p:cNvPr id="32" name="object 32"/>
            <p:cNvSpPr/>
            <p:nvPr/>
          </p:nvSpPr>
          <p:spPr>
            <a:xfrm>
              <a:off x="4714239" y="837565"/>
              <a:ext cx="115570" cy="116205"/>
            </a:xfrm>
            <a:prstGeom prst="rect">
              <a:avLst/>
            </a:prstGeom>
            <a:blipFill>
              <a:blip r:embed="rId26" cstate="print"/>
              <a:stretch>
                <a:fillRect/>
              </a:stretch>
            </a:blipFill>
          </p:spPr>
          <p:txBody>
            <a:bodyPr wrap="square" lIns="0" tIns="0" rIns="0" bIns="0" rtlCol="0"/>
            <a:lstStyle/>
            <a:p>
              <a:endParaRPr/>
            </a:p>
          </p:txBody>
        </p:sp>
      </p:grpSp>
      <p:grpSp>
        <p:nvGrpSpPr>
          <p:cNvPr id="33" name="object 33"/>
          <p:cNvGrpSpPr/>
          <p:nvPr/>
        </p:nvGrpSpPr>
        <p:grpSpPr>
          <a:xfrm>
            <a:off x="4928234" y="787400"/>
            <a:ext cx="953135" cy="166370"/>
            <a:chOff x="4928234" y="787400"/>
            <a:chExt cx="953135" cy="166370"/>
          </a:xfrm>
        </p:grpSpPr>
        <p:sp>
          <p:nvSpPr>
            <p:cNvPr id="34" name="object 34"/>
            <p:cNvSpPr/>
            <p:nvPr/>
          </p:nvSpPr>
          <p:spPr>
            <a:xfrm>
              <a:off x="4928234" y="837565"/>
              <a:ext cx="209550" cy="113664"/>
            </a:xfrm>
            <a:prstGeom prst="rect">
              <a:avLst/>
            </a:prstGeom>
            <a:blipFill>
              <a:blip r:embed="rId27" cstate="print"/>
              <a:stretch>
                <a:fillRect/>
              </a:stretch>
            </a:blipFill>
          </p:spPr>
          <p:txBody>
            <a:bodyPr wrap="square" lIns="0" tIns="0" rIns="0" bIns="0" rtlCol="0"/>
            <a:lstStyle/>
            <a:p>
              <a:endParaRPr/>
            </a:p>
          </p:txBody>
        </p:sp>
        <p:sp>
          <p:nvSpPr>
            <p:cNvPr id="35" name="object 35"/>
            <p:cNvSpPr/>
            <p:nvPr/>
          </p:nvSpPr>
          <p:spPr>
            <a:xfrm>
              <a:off x="5155564" y="787400"/>
              <a:ext cx="307975" cy="163829"/>
            </a:xfrm>
            <a:prstGeom prst="rect">
              <a:avLst/>
            </a:prstGeom>
            <a:blipFill>
              <a:blip r:embed="rId28" cstate="print"/>
              <a:stretch>
                <a:fillRect/>
              </a:stretch>
            </a:blipFill>
          </p:spPr>
          <p:txBody>
            <a:bodyPr wrap="square" lIns="0" tIns="0" rIns="0" bIns="0" rtlCol="0"/>
            <a:lstStyle/>
            <a:p>
              <a:endParaRPr/>
            </a:p>
          </p:txBody>
        </p:sp>
        <p:sp>
          <p:nvSpPr>
            <p:cNvPr id="36" name="object 36"/>
            <p:cNvSpPr/>
            <p:nvPr/>
          </p:nvSpPr>
          <p:spPr>
            <a:xfrm>
              <a:off x="5477511" y="837565"/>
              <a:ext cx="124455" cy="116205"/>
            </a:xfrm>
            <a:prstGeom prst="rect">
              <a:avLst/>
            </a:prstGeom>
            <a:blipFill>
              <a:blip r:embed="rId29" cstate="print"/>
              <a:stretch>
                <a:fillRect/>
              </a:stretch>
            </a:blipFill>
          </p:spPr>
          <p:txBody>
            <a:bodyPr wrap="square" lIns="0" tIns="0" rIns="0" bIns="0" rtlCol="0"/>
            <a:lstStyle/>
            <a:p>
              <a:endParaRPr/>
            </a:p>
          </p:txBody>
        </p:sp>
        <p:sp>
          <p:nvSpPr>
            <p:cNvPr id="37" name="object 37"/>
            <p:cNvSpPr/>
            <p:nvPr/>
          </p:nvSpPr>
          <p:spPr>
            <a:xfrm>
              <a:off x="5621654" y="837565"/>
              <a:ext cx="259633" cy="116205"/>
            </a:xfrm>
            <a:prstGeom prst="rect">
              <a:avLst/>
            </a:prstGeom>
            <a:blipFill>
              <a:blip r:embed="rId30" cstate="print"/>
              <a:stretch>
                <a:fillRect/>
              </a:stretch>
            </a:blipFill>
          </p:spPr>
          <p:txBody>
            <a:bodyPr wrap="square" lIns="0" tIns="0" rIns="0" bIns="0" rtlCol="0"/>
            <a:lstStyle/>
            <a:p>
              <a:endParaRPr/>
            </a:p>
          </p:txBody>
        </p:sp>
      </p:grpSp>
      <p:grpSp>
        <p:nvGrpSpPr>
          <p:cNvPr id="38" name="object 38"/>
          <p:cNvGrpSpPr/>
          <p:nvPr/>
        </p:nvGrpSpPr>
        <p:grpSpPr>
          <a:xfrm>
            <a:off x="5973447" y="787400"/>
            <a:ext cx="243204" cy="166370"/>
            <a:chOff x="5973447" y="787400"/>
            <a:chExt cx="243204" cy="166370"/>
          </a:xfrm>
        </p:grpSpPr>
        <p:sp>
          <p:nvSpPr>
            <p:cNvPr id="39" name="object 39"/>
            <p:cNvSpPr/>
            <p:nvPr/>
          </p:nvSpPr>
          <p:spPr>
            <a:xfrm>
              <a:off x="5973447" y="837565"/>
              <a:ext cx="124455" cy="116205"/>
            </a:xfrm>
            <a:prstGeom prst="rect">
              <a:avLst/>
            </a:prstGeom>
            <a:blipFill>
              <a:blip r:embed="rId31" cstate="print"/>
              <a:stretch>
                <a:fillRect/>
              </a:stretch>
            </a:blipFill>
          </p:spPr>
          <p:txBody>
            <a:bodyPr wrap="square" lIns="0" tIns="0" rIns="0" bIns="0" rtlCol="0"/>
            <a:lstStyle/>
            <a:p>
              <a:endParaRPr/>
            </a:p>
          </p:txBody>
        </p:sp>
        <p:sp>
          <p:nvSpPr>
            <p:cNvPr id="40" name="object 40"/>
            <p:cNvSpPr/>
            <p:nvPr/>
          </p:nvSpPr>
          <p:spPr>
            <a:xfrm>
              <a:off x="6116319" y="787400"/>
              <a:ext cx="100180" cy="163829"/>
            </a:xfrm>
            <a:prstGeom prst="rect">
              <a:avLst/>
            </a:prstGeom>
            <a:blipFill>
              <a:blip r:embed="rId32" cstate="print"/>
              <a:stretch>
                <a:fillRect/>
              </a:stretch>
            </a:blipFill>
          </p:spPr>
          <p:txBody>
            <a:bodyPr wrap="square" lIns="0" tIns="0" rIns="0" bIns="0" rtlCol="0"/>
            <a:lstStyle/>
            <a:p>
              <a:endParaRPr/>
            </a:p>
          </p:txBody>
        </p:sp>
      </p:grpSp>
      <p:grpSp>
        <p:nvGrpSpPr>
          <p:cNvPr id="41" name="object 41"/>
          <p:cNvGrpSpPr/>
          <p:nvPr/>
        </p:nvGrpSpPr>
        <p:grpSpPr>
          <a:xfrm>
            <a:off x="6282690" y="837564"/>
            <a:ext cx="840740" cy="163195"/>
            <a:chOff x="6282690" y="837564"/>
            <a:chExt cx="840740" cy="163195"/>
          </a:xfrm>
        </p:grpSpPr>
        <p:sp>
          <p:nvSpPr>
            <p:cNvPr id="42" name="object 42"/>
            <p:cNvSpPr/>
            <p:nvPr/>
          </p:nvSpPr>
          <p:spPr>
            <a:xfrm>
              <a:off x="6282690" y="837564"/>
              <a:ext cx="241300" cy="116205"/>
            </a:xfrm>
            <a:prstGeom prst="rect">
              <a:avLst/>
            </a:prstGeom>
            <a:blipFill>
              <a:blip r:embed="rId33" cstate="print"/>
              <a:stretch>
                <a:fillRect/>
              </a:stretch>
            </a:blipFill>
          </p:spPr>
          <p:txBody>
            <a:bodyPr wrap="square" lIns="0" tIns="0" rIns="0" bIns="0" rtlCol="0"/>
            <a:lstStyle/>
            <a:p>
              <a:endParaRPr/>
            </a:p>
          </p:txBody>
        </p:sp>
        <p:sp>
          <p:nvSpPr>
            <p:cNvPr id="43" name="object 43"/>
            <p:cNvSpPr/>
            <p:nvPr/>
          </p:nvSpPr>
          <p:spPr>
            <a:xfrm>
              <a:off x="6539865" y="837564"/>
              <a:ext cx="127634" cy="163195"/>
            </a:xfrm>
            <a:prstGeom prst="rect">
              <a:avLst/>
            </a:prstGeom>
            <a:blipFill>
              <a:blip r:embed="rId34" cstate="print"/>
              <a:stretch>
                <a:fillRect/>
              </a:stretch>
            </a:blipFill>
          </p:spPr>
          <p:txBody>
            <a:bodyPr wrap="square" lIns="0" tIns="0" rIns="0" bIns="0" rtlCol="0"/>
            <a:lstStyle/>
            <a:p>
              <a:endParaRPr/>
            </a:p>
          </p:txBody>
        </p:sp>
        <p:sp>
          <p:nvSpPr>
            <p:cNvPr id="44" name="object 44"/>
            <p:cNvSpPr/>
            <p:nvPr/>
          </p:nvSpPr>
          <p:spPr>
            <a:xfrm>
              <a:off x="6685915" y="837564"/>
              <a:ext cx="115569" cy="116205"/>
            </a:xfrm>
            <a:prstGeom prst="rect">
              <a:avLst/>
            </a:prstGeom>
            <a:blipFill>
              <a:blip r:embed="rId35" cstate="print"/>
              <a:stretch>
                <a:fillRect/>
              </a:stretch>
            </a:blipFill>
          </p:spPr>
          <p:txBody>
            <a:bodyPr wrap="square" lIns="0" tIns="0" rIns="0" bIns="0" rtlCol="0"/>
            <a:lstStyle/>
            <a:p>
              <a:endParaRPr/>
            </a:p>
          </p:txBody>
        </p:sp>
        <p:sp>
          <p:nvSpPr>
            <p:cNvPr id="45" name="object 45"/>
            <p:cNvSpPr/>
            <p:nvPr/>
          </p:nvSpPr>
          <p:spPr>
            <a:xfrm>
              <a:off x="6819265" y="837564"/>
              <a:ext cx="115569" cy="116205"/>
            </a:xfrm>
            <a:prstGeom prst="rect">
              <a:avLst/>
            </a:prstGeom>
            <a:blipFill>
              <a:blip r:embed="rId36" cstate="print"/>
              <a:stretch>
                <a:fillRect/>
              </a:stretch>
            </a:blipFill>
          </p:spPr>
          <p:txBody>
            <a:bodyPr wrap="square" lIns="0" tIns="0" rIns="0" bIns="0" rtlCol="0"/>
            <a:lstStyle/>
            <a:p>
              <a:endParaRPr/>
            </a:p>
          </p:txBody>
        </p:sp>
        <p:sp>
          <p:nvSpPr>
            <p:cNvPr id="46" name="object 46"/>
            <p:cNvSpPr/>
            <p:nvPr/>
          </p:nvSpPr>
          <p:spPr>
            <a:xfrm>
              <a:off x="6950075" y="837564"/>
              <a:ext cx="107868" cy="116205"/>
            </a:xfrm>
            <a:prstGeom prst="rect">
              <a:avLst/>
            </a:prstGeom>
            <a:blipFill>
              <a:blip r:embed="rId37" cstate="print"/>
              <a:stretch>
                <a:fillRect/>
              </a:stretch>
            </a:blipFill>
          </p:spPr>
          <p:txBody>
            <a:bodyPr wrap="square" lIns="0" tIns="0" rIns="0" bIns="0" rtlCol="0"/>
            <a:lstStyle/>
            <a:p>
              <a:endParaRPr/>
            </a:p>
          </p:txBody>
        </p:sp>
        <p:sp>
          <p:nvSpPr>
            <p:cNvPr id="47" name="object 47"/>
            <p:cNvSpPr/>
            <p:nvPr/>
          </p:nvSpPr>
          <p:spPr>
            <a:xfrm>
              <a:off x="7081520" y="837564"/>
              <a:ext cx="41909" cy="116205"/>
            </a:xfrm>
            <a:prstGeom prst="rect">
              <a:avLst/>
            </a:prstGeom>
            <a:blipFill>
              <a:blip r:embed="rId38" cstate="print"/>
              <a:stretch>
                <a:fillRect/>
              </a:stretch>
            </a:blipFill>
          </p:spPr>
          <p:txBody>
            <a:bodyPr wrap="square" lIns="0" tIns="0" rIns="0" bIns="0" rtlCol="0"/>
            <a:lstStyle/>
            <a:p>
              <a:endParaRPr/>
            </a:p>
          </p:txBody>
        </p:sp>
      </p:grpSp>
      <p:sp>
        <p:nvSpPr>
          <p:cNvPr id="48" name="object 48"/>
          <p:cNvSpPr txBox="1"/>
          <p:nvPr/>
        </p:nvSpPr>
        <p:spPr>
          <a:xfrm>
            <a:off x="449580" y="1360804"/>
            <a:ext cx="10938510" cy="2768600"/>
          </a:xfrm>
          <a:prstGeom prst="rect">
            <a:avLst/>
          </a:prstGeom>
        </p:spPr>
        <p:txBody>
          <a:bodyPr vert="horz" wrap="square" lIns="0" tIns="12700" rIns="0" bIns="0" rtlCol="0">
            <a:spAutoFit/>
          </a:bodyPr>
          <a:lstStyle/>
          <a:p>
            <a:pPr marL="298450" marR="5080" indent="-285750">
              <a:lnSpc>
                <a:spcPct val="100000"/>
              </a:lnSpc>
              <a:spcBef>
                <a:spcPts val="100"/>
              </a:spcBef>
              <a:buFont typeface="Wingdings"/>
              <a:buChar char=""/>
              <a:tabLst>
                <a:tab pos="298450" algn="l"/>
              </a:tabLst>
            </a:pPr>
            <a:r>
              <a:rPr sz="1800" spc="-5" dirty="0">
                <a:latin typeface="Bookman Uralic"/>
                <a:cs typeface="Bookman Uralic"/>
              </a:rPr>
              <a:t>For </a:t>
            </a:r>
            <a:r>
              <a:rPr sz="1800" dirty="0">
                <a:latin typeface="Bookman Uralic"/>
                <a:cs typeface="Bookman Uralic"/>
              </a:rPr>
              <a:t>the </a:t>
            </a:r>
            <a:r>
              <a:rPr sz="1800" spc="-5" dirty="0">
                <a:latin typeface="Bookman Uralic"/>
                <a:cs typeface="Bookman Uralic"/>
              </a:rPr>
              <a:t>financial year ended March 2018, </a:t>
            </a:r>
            <a:r>
              <a:rPr sz="1800" dirty="0">
                <a:latin typeface="Bookman Uralic"/>
                <a:cs typeface="Bookman Uralic"/>
              </a:rPr>
              <a:t>the </a:t>
            </a:r>
            <a:r>
              <a:rPr sz="1800" spc="-5" dirty="0">
                <a:latin typeface="Bookman Uralic"/>
                <a:cs typeface="Bookman Uralic"/>
              </a:rPr>
              <a:t>maximum number of untoward incidents </a:t>
            </a:r>
            <a:r>
              <a:rPr sz="1800" dirty="0">
                <a:latin typeface="Bookman Uralic"/>
                <a:cs typeface="Bookman Uralic"/>
              </a:rPr>
              <a:t>in  </a:t>
            </a:r>
            <a:r>
              <a:rPr sz="1800" spc="-5" dirty="0">
                <a:latin typeface="Bookman Uralic"/>
                <a:cs typeface="Bookman Uralic"/>
              </a:rPr>
              <a:t>banks </a:t>
            </a:r>
            <a:r>
              <a:rPr sz="1800" dirty="0">
                <a:latin typeface="Bookman Uralic"/>
                <a:cs typeface="Bookman Uralic"/>
              </a:rPr>
              <a:t>and </a:t>
            </a:r>
            <a:r>
              <a:rPr sz="1800" spc="-5" dirty="0">
                <a:latin typeface="Bookman Uralic"/>
                <a:cs typeface="Bookman Uralic"/>
              </a:rPr>
              <a:t>ATMs </a:t>
            </a:r>
            <a:r>
              <a:rPr sz="1800" dirty="0">
                <a:latin typeface="Bookman Uralic"/>
                <a:cs typeface="Bookman Uralic"/>
              </a:rPr>
              <a:t>was </a:t>
            </a:r>
            <a:r>
              <a:rPr sz="1800" spc="-5" dirty="0">
                <a:latin typeface="Bookman Uralic"/>
                <a:cs typeface="Bookman Uralic"/>
              </a:rPr>
              <a:t>reported </a:t>
            </a:r>
            <a:r>
              <a:rPr sz="1800" dirty="0">
                <a:latin typeface="Bookman Uralic"/>
                <a:cs typeface="Bookman Uralic"/>
              </a:rPr>
              <a:t>in </a:t>
            </a:r>
            <a:r>
              <a:rPr sz="1800" spc="-5" dirty="0">
                <a:latin typeface="Bookman Uralic"/>
                <a:cs typeface="Bookman Uralic"/>
              </a:rPr>
              <a:t>Bihar. Financial institutions lost Rs 3.35 crore from </a:t>
            </a:r>
            <a:r>
              <a:rPr sz="1800" dirty="0">
                <a:latin typeface="Bookman Uralic"/>
                <a:cs typeface="Bookman Uralic"/>
              </a:rPr>
              <a:t>a </a:t>
            </a:r>
            <a:r>
              <a:rPr sz="1800" spc="-5" dirty="0">
                <a:latin typeface="Bookman Uralic"/>
                <a:cs typeface="Bookman Uralic"/>
              </a:rPr>
              <a:t>total of  147 incidents. Security is also </a:t>
            </a:r>
            <a:r>
              <a:rPr sz="1800" dirty="0">
                <a:latin typeface="Bookman Uralic"/>
                <a:cs typeface="Bookman Uralic"/>
              </a:rPr>
              <a:t>lax in </a:t>
            </a:r>
            <a:r>
              <a:rPr sz="1800" spc="-5" dirty="0">
                <a:latin typeface="Bookman Uralic"/>
                <a:cs typeface="Bookman Uralic"/>
              </a:rPr>
              <a:t>Delhi </a:t>
            </a:r>
            <a:r>
              <a:rPr sz="1800" dirty="0">
                <a:latin typeface="Bookman Uralic"/>
                <a:cs typeface="Bookman Uralic"/>
              </a:rPr>
              <a:t>and </a:t>
            </a:r>
            <a:r>
              <a:rPr sz="1800" spc="-5" dirty="0">
                <a:latin typeface="Bookman Uralic"/>
                <a:cs typeface="Bookman Uralic"/>
              </a:rPr>
              <a:t>Haryana, where 53 </a:t>
            </a:r>
            <a:r>
              <a:rPr sz="1800" dirty="0">
                <a:latin typeface="Bookman Uralic"/>
                <a:cs typeface="Bookman Uralic"/>
              </a:rPr>
              <a:t>and </a:t>
            </a:r>
            <a:r>
              <a:rPr sz="1800" spc="-5" dirty="0">
                <a:latin typeface="Bookman Uralic"/>
                <a:cs typeface="Bookman Uralic"/>
              </a:rPr>
              <a:t>49 ATMs were targeted,  resulting </a:t>
            </a:r>
            <a:r>
              <a:rPr sz="1800" dirty="0">
                <a:latin typeface="Bookman Uralic"/>
                <a:cs typeface="Bookman Uralic"/>
              </a:rPr>
              <a:t>in the </a:t>
            </a:r>
            <a:r>
              <a:rPr sz="1800" spc="-5" dirty="0">
                <a:latin typeface="Bookman Uralic"/>
                <a:cs typeface="Bookman Uralic"/>
              </a:rPr>
              <a:t>loot of cash amounting to Rs 2.25 crore </a:t>
            </a:r>
            <a:r>
              <a:rPr sz="1800" dirty="0">
                <a:latin typeface="Bookman Uralic"/>
                <a:cs typeface="Bookman Uralic"/>
              </a:rPr>
              <a:t>and </a:t>
            </a:r>
            <a:r>
              <a:rPr sz="1800" spc="-5" dirty="0">
                <a:latin typeface="Bookman Uralic"/>
                <a:cs typeface="Bookman Uralic"/>
              </a:rPr>
              <a:t>Rs 3.34 crore</a:t>
            </a:r>
            <a:r>
              <a:rPr sz="1800" spc="40" dirty="0">
                <a:latin typeface="Bookman Uralic"/>
                <a:cs typeface="Bookman Uralic"/>
              </a:rPr>
              <a:t> </a:t>
            </a:r>
            <a:r>
              <a:rPr sz="1800" spc="-5" dirty="0">
                <a:latin typeface="Bookman Uralic"/>
                <a:cs typeface="Bookman Uralic"/>
              </a:rPr>
              <a:t>respectively.</a:t>
            </a:r>
            <a:endParaRPr sz="1800">
              <a:latin typeface="Bookman Uralic"/>
              <a:cs typeface="Bookman Uralic"/>
            </a:endParaRPr>
          </a:p>
          <a:p>
            <a:pPr marL="298450" marR="97790" indent="-285750">
              <a:lnSpc>
                <a:spcPct val="100000"/>
              </a:lnSpc>
              <a:buFont typeface="Wingdings"/>
              <a:buChar char=""/>
              <a:tabLst>
                <a:tab pos="298450" algn="l"/>
              </a:tabLst>
            </a:pPr>
            <a:r>
              <a:rPr sz="1800" spc="-5" dirty="0">
                <a:latin typeface="Bookman Uralic"/>
                <a:cs typeface="Bookman Uralic"/>
              </a:rPr>
              <a:t>Uttar Pradesh </a:t>
            </a:r>
            <a:r>
              <a:rPr sz="1800" dirty="0">
                <a:latin typeface="Bookman Uralic"/>
                <a:cs typeface="Bookman Uralic"/>
              </a:rPr>
              <a:t>has </a:t>
            </a:r>
            <a:r>
              <a:rPr sz="1800" spc="-5" dirty="0">
                <a:latin typeface="Bookman Uralic"/>
                <a:cs typeface="Bookman Uralic"/>
              </a:rPr>
              <a:t>consistently ranked among </a:t>
            </a:r>
            <a:r>
              <a:rPr sz="1800" dirty="0">
                <a:latin typeface="Bookman Uralic"/>
                <a:cs typeface="Bookman Uralic"/>
              </a:rPr>
              <a:t>the </a:t>
            </a:r>
            <a:r>
              <a:rPr sz="1800" spc="-5" dirty="0">
                <a:latin typeface="Bookman Uralic"/>
                <a:cs typeface="Bookman Uralic"/>
              </a:rPr>
              <a:t>riskiest state for lenders. In 2017-18, there  were 85 heists at ATMs, setting back banks by Rs 2.09 crore. West Bengal also witnessed over  100 such incidents </a:t>
            </a:r>
            <a:r>
              <a:rPr sz="1800" dirty="0">
                <a:latin typeface="Bookman Uralic"/>
                <a:cs typeface="Bookman Uralic"/>
              </a:rPr>
              <a:t>in </a:t>
            </a:r>
            <a:r>
              <a:rPr sz="1800" spc="-5" dirty="0">
                <a:latin typeface="Bookman Uralic"/>
                <a:cs typeface="Bookman Uralic"/>
              </a:rPr>
              <a:t>past financial</a:t>
            </a:r>
            <a:r>
              <a:rPr sz="1800" spc="5" dirty="0">
                <a:latin typeface="Bookman Uralic"/>
                <a:cs typeface="Bookman Uralic"/>
              </a:rPr>
              <a:t> </a:t>
            </a:r>
            <a:r>
              <a:rPr sz="1800" spc="-5" dirty="0">
                <a:latin typeface="Bookman Uralic"/>
                <a:cs typeface="Bookman Uralic"/>
              </a:rPr>
              <a:t>year.</a:t>
            </a:r>
            <a:endParaRPr sz="1800">
              <a:latin typeface="Bookman Uralic"/>
              <a:cs typeface="Bookman Uralic"/>
            </a:endParaRPr>
          </a:p>
          <a:p>
            <a:pPr marL="298450" marR="114300" indent="-285750" algn="just">
              <a:lnSpc>
                <a:spcPct val="100000"/>
              </a:lnSpc>
              <a:buFont typeface="Wingdings"/>
              <a:buChar char=""/>
              <a:tabLst>
                <a:tab pos="298450" algn="l"/>
              </a:tabLst>
            </a:pPr>
            <a:r>
              <a:rPr sz="1800" spc="-5" dirty="0">
                <a:latin typeface="Bookman Uralic"/>
                <a:cs typeface="Bookman Uralic"/>
              </a:rPr>
              <a:t>The number of such crimes </a:t>
            </a:r>
            <a:r>
              <a:rPr sz="1800" dirty="0">
                <a:latin typeface="Bookman Uralic"/>
                <a:cs typeface="Bookman Uralic"/>
              </a:rPr>
              <a:t>at </a:t>
            </a:r>
            <a:r>
              <a:rPr sz="1800" spc="-5" dirty="0">
                <a:latin typeface="Bookman Uralic"/>
                <a:cs typeface="Bookman Uralic"/>
              </a:rPr>
              <a:t>Indian bank branches </a:t>
            </a:r>
            <a:r>
              <a:rPr sz="1800" dirty="0">
                <a:latin typeface="Bookman Uralic"/>
                <a:cs typeface="Bookman Uralic"/>
              </a:rPr>
              <a:t>and </a:t>
            </a:r>
            <a:r>
              <a:rPr sz="1800" spc="-5" dirty="0">
                <a:latin typeface="Bookman Uralic"/>
                <a:cs typeface="Bookman Uralic"/>
              </a:rPr>
              <a:t>ATMs </a:t>
            </a:r>
            <a:r>
              <a:rPr sz="1800" dirty="0">
                <a:latin typeface="Bookman Uralic"/>
                <a:cs typeface="Bookman Uralic"/>
              </a:rPr>
              <a:t>has </a:t>
            </a:r>
            <a:r>
              <a:rPr sz="1800" spc="-5" dirty="0">
                <a:latin typeface="Bookman Uralic"/>
                <a:cs typeface="Bookman Uralic"/>
              </a:rPr>
              <a:t>remained relatively stable  over </a:t>
            </a:r>
            <a:r>
              <a:rPr sz="1800" dirty="0">
                <a:latin typeface="Bookman Uralic"/>
                <a:cs typeface="Bookman Uralic"/>
              </a:rPr>
              <a:t>the </a:t>
            </a:r>
            <a:r>
              <a:rPr sz="1800" spc="-5" dirty="0">
                <a:latin typeface="Bookman Uralic"/>
                <a:cs typeface="Bookman Uralic"/>
              </a:rPr>
              <a:t>past three years. </a:t>
            </a:r>
            <a:r>
              <a:rPr sz="1800" dirty="0">
                <a:latin typeface="Bookman Uralic"/>
                <a:cs typeface="Bookman Uralic"/>
              </a:rPr>
              <a:t>A </a:t>
            </a:r>
            <a:r>
              <a:rPr sz="1800" spc="-5" dirty="0">
                <a:latin typeface="Bookman Uralic"/>
                <a:cs typeface="Bookman Uralic"/>
              </a:rPr>
              <a:t>total of 1,012 incidents were reported across </a:t>
            </a:r>
            <a:r>
              <a:rPr sz="1800" dirty="0">
                <a:latin typeface="Bookman Uralic"/>
                <a:cs typeface="Bookman Uralic"/>
              </a:rPr>
              <a:t>the </a:t>
            </a:r>
            <a:r>
              <a:rPr sz="1800" spc="-5" dirty="0">
                <a:latin typeface="Bookman Uralic"/>
                <a:cs typeface="Bookman Uralic"/>
              </a:rPr>
              <a:t>country </a:t>
            </a:r>
            <a:r>
              <a:rPr sz="1800" dirty="0">
                <a:latin typeface="Bookman Uralic"/>
                <a:cs typeface="Bookman Uralic"/>
              </a:rPr>
              <a:t>in </a:t>
            </a:r>
            <a:r>
              <a:rPr sz="1800" spc="-5" dirty="0">
                <a:latin typeface="Bookman Uralic"/>
                <a:cs typeface="Bookman Uralic"/>
              </a:rPr>
              <a:t>2016-  17, </a:t>
            </a:r>
            <a:r>
              <a:rPr sz="1800" dirty="0">
                <a:latin typeface="Bookman Uralic"/>
                <a:cs typeface="Bookman Uralic"/>
              </a:rPr>
              <a:t>the </a:t>
            </a:r>
            <a:r>
              <a:rPr sz="1800" spc="-5" dirty="0">
                <a:latin typeface="Bookman Uralic"/>
                <a:cs typeface="Bookman Uralic"/>
              </a:rPr>
              <a:t>highest </a:t>
            </a:r>
            <a:r>
              <a:rPr sz="1800" dirty="0">
                <a:latin typeface="Bookman Uralic"/>
                <a:cs typeface="Bookman Uralic"/>
              </a:rPr>
              <a:t>in the </a:t>
            </a:r>
            <a:r>
              <a:rPr sz="1800" spc="-5" dirty="0">
                <a:latin typeface="Bookman Uralic"/>
                <a:cs typeface="Bookman Uralic"/>
              </a:rPr>
              <a:t>past three years. The tally reduced marginally to </a:t>
            </a:r>
            <a:r>
              <a:rPr sz="1800" dirty="0">
                <a:latin typeface="Bookman Uralic"/>
                <a:cs typeface="Bookman Uralic"/>
              </a:rPr>
              <a:t>in</a:t>
            </a:r>
            <a:r>
              <a:rPr sz="1800" spc="30" dirty="0">
                <a:latin typeface="Bookman Uralic"/>
                <a:cs typeface="Bookman Uralic"/>
              </a:rPr>
              <a:t> </a:t>
            </a:r>
            <a:r>
              <a:rPr sz="1800" spc="-5" dirty="0">
                <a:latin typeface="Bookman Uralic"/>
                <a:cs typeface="Bookman Uralic"/>
              </a:rPr>
              <a:t>2017-18.</a:t>
            </a:r>
            <a:endParaRPr sz="1800">
              <a:latin typeface="Bookman Uralic"/>
              <a:cs typeface="Bookman Uralic"/>
            </a:endParaRPr>
          </a:p>
        </p:txBody>
      </p:sp>
      <p:sp>
        <p:nvSpPr>
          <p:cNvPr id="49" name="object 4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50" name="object 50"/>
          <p:cNvSpPr txBox="1">
            <a:spLocks noGrp="1"/>
          </p:cNvSpPr>
          <p:nvPr>
            <p:ph type="ftr" sz="quarter" idx="5"/>
          </p:nvPr>
        </p:nvSpPr>
        <p:spPr>
          <a:xfrm>
            <a:off x="8801734" y="6526477"/>
            <a:ext cx="3236595" cy="282129"/>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grpSp>
        <p:nvGrpSpPr>
          <p:cNvPr id="4" name="object 4"/>
          <p:cNvGrpSpPr/>
          <p:nvPr/>
        </p:nvGrpSpPr>
        <p:grpSpPr>
          <a:xfrm>
            <a:off x="110489" y="786130"/>
            <a:ext cx="2536825" cy="214629"/>
            <a:chOff x="110489" y="786130"/>
            <a:chExt cx="2536825" cy="214629"/>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5655"/>
              <a:ext cx="295274" cy="1581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96631" y="787400"/>
              <a:ext cx="201258" cy="16637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12495" y="881380"/>
              <a:ext cx="60325" cy="2667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990600" y="787400"/>
              <a:ext cx="149225" cy="16382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54429" y="787400"/>
              <a:ext cx="202564" cy="1663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452245" y="795655"/>
              <a:ext cx="423544" cy="15811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891664" y="837565"/>
              <a:ext cx="209550"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118994" y="837565"/>
              <a:ext cx="127635" cy="16319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263139" y="787400"/>
              <a:ext cx="195580" cy="16637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473960" y="837565"/>
              <a:ext cx="107868" cy="11620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605404" y="837565"/>
              <a:ext cx="41909" cy="116205"/>
            </a:xfrm>
            <a:prstGeom prst="rect">
              <a:avLst/>
            </a:prstGeom>
            <a:blipFill>
              <a:blip r:embed="rId13" cstate="print"/>
              <a:stretch>
                <a:fillRect/>
              </a:stretch>
            </a:blipFill>
          </p:spPr>
          <p:txBody>
            <a:bodyPr wrap="square" lIns="0" tIns="0" rIns="0" bIns="0" rtlCol="0"/>
            <a:lstStyle/>
            <a:p>
              <a:endParaRPr/>
            </a:p>
          </p:txBody>
        </p:sp>
      </p:grpSp>
      <p:grpSp>
        <p:nvGrpSpPr>
          <p:cNvPr id="17" name="object 17"/>
          <p:cNvGrpSpPr/>
          <p:nvPr/>
        </p:nvGrpSpPr>
        <p:grpSpPr>
          <a:xfrm>
            <a:off x="2752725" y="787400"/>
            <a:ext cx="1294765" cy="166370"/>
            <a:chOff x="2752725" y="787400"/>
            <a:chExt cx="1294765" cy="166370"/>
          </a:xfrm>
        </p:grpSpPr>
        <p:sp>
          <p:nvSpPr>
            <p:cNvPr id="18" name="object 18"/>
            <p:cNvSpPr/>
            <p:nvPr/>
          </p:nvSpPr>
          <p:spPr>
            <a:xfrm>
              <a:off x="2752725" y="795654"/>
              <a:ext cx="271144" cy="158115"/>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3038475" y="787400"/>
              <a:ext cx="252095" cy="163829"/>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3303306" y="837565"/>
              <a:ext cx="121248" cy="11620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3440430" y="837565"/>
              <a:ext cx="209550" cy="113664"/>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3667125" y="837565"/>
              <a:ext cx="115570" cy="116205"/>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3802380" y="802004"/>
              <a:ext cx="245110" cy="151765"/>
            </a:xfrm>
            <a:prstGeom prst="rect">
              <a:avLst/>
            </a:prstGeom>
            <a:blipFill>
              <a:blip r:embed="rId19" cstate="print"/>
              <a:stretch>
                <a:fillRect/>
              </a:stretch>
            </a:blipFill>
          </p:spPr>
          <p:txBody>
            <a:bodyPr wrap="square" lIns="0" tIns="0" rIns="0" bIns="0" rtlCol="0"/>
            <a:lstStyle/>
            <a:p>
              <a:endParaRPr/>
            </a:p>
          </p:txBody>
        </p:sp>
      </p:grpSp>
      <p:grpSp>
        <p:nvGrpSpPr>
          <p:cNvPr id="24" name="object 24"/>
          <p:cNvGrpSpPr/>
          <p:nvPr/>
        </p:nvGrpSpPr>
        <p:grpSpPr>
          <a:xfrm>
            <a:off x="4139601" y="787400"/>
            <a:ext cx="756285" cy="166370"/>
            <a:chOff x="4139601" y="787400"/>
            <a:chExt cx="756285" cy="166370"/>
          </a:xfrm>
        </p:grpSpPr>
        <p:sp>
          <p:nvSpPr>
            <p:cNvPr id="25" name="object 25"/>
            <p:cNvSpPr/>
            <p:nvPr/>
          </p:nvSpPr>
          <p:spPr>
            <a:xfrm>
              <a:off x="4139601" y="802004"/>
              <a:ext cx="331433" cy="151765"/>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4485041" y="837565"/>
              <a:ext cx="121248" cy="116205"/>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4619714" y="837565"/>
              <a:ext cx="117385" cy="116205"/>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4754880" y="787400"/>
              <a:ext cx="140970" cy="163829"/>
            </a:xfrm>
            <a:prstGeom prst="rect">
              <a:avLst/>
            </a:prstGeom>
            <a:blipFill>
              <a:blip r:embed="rId23" cstate="print"/>
              <a:stretch>
                <a:fillRect/>
              </a:stretch>
            </a:blipFill>
          </p:spPr>
          <p:txBody>
            <a:bodyPr wrap="square" lIns="0" tIns="0" rIns="0" bIns="0" rtlCol="0"/>
            <a:lstStyle/>
            <a:p>
              <a:endParaRPr/>
            </a:p>
          </p:txBody>
        </p:sp>
      </p:grpSp>
      <p:sp>
        <p:nvSpPr>
          <p:cNvPr id="29" name="object 29"/>
          <p:cNvSpPr/>
          <p:nvPr/>
        </p:nvSpPr>
        <p:spPr>
          <a:xfrm>
            <a:off x="4992370" y="837564"/>
            <a:ext cx="41909" cy="116205"/>
          </a:xfrm>
          <a:prstGeom prst="rect">
            <a:avLst/>
          </a:prstGeom>
          <a:blipFill>
            <a:blip r:embed="rId24" cstate="print"/>
            <a:stretch>
              <a:fillRect/>
            </a:stretch>
          </a:blipFill>
        </p:spPr>
        <p:txBody>
          <a:bodyPr wrap="square" lIns="0" tIns="0" rIns="0" bIns="0" rtlCol="0"/>
          <a:lstStyle/>
          <a:p>
            <a:endParaRPr/>
          </a:p>
        </p:txBody>
      </p:sp>
      <p:sp>
        <p:nvSpPr>
          <p:cNvPr id="30" name="object 30"/>
          <p:cNvSpPr txBox="1"/>
          <p:nvPr/>
        </p:nvSpPr>
        <p:spPr>
          <a:xfrm>
            <a:off x="332104" y="1200784"/>
            <a:ext cx="11007725" cy="4409440"/>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dirty="0">
                <a:latin typeface="Bookman Uralic"/>
                <a:cs typeface="Bookman Uralic"/>
              </a:rPr>
              <a:t>2001 Parliament</a:t>
            </a:r>
            <a:r>
              <a:rPr sz="1800" b="1" spc="10" dirty="0">
                <a:latin typeface="Bookman Uralic"/>
                <a:cs typeface="Bookman Uralic"/>
              </a:rPr>
              <a:t> </a:t>
            </a:r>
            <a:r>
              <a:rPr sz="1800" b="1" dirty="0">
                <a:latin typeface="Bookman Uralic"/>
                <a:cs typeface="Bookman Uralic"/>
              </a:rPr>
              <a:t>Attack</a:t>
            </a:r>
            <a:endParaRPr sz="1800">
              <a:latin typeface="Bookman Uralic"/>
              <a:cs typeface="Bookman Uralic"/>
            </a:endParaRPr>
          </a:p>
          <a:p>
            <a:pPr marL="298450" marR="135255" indent="-285750">
              <a:lnSpc>
                <a:spcPts val="2160"/>
              </a:lnSpc>
              <a:spcBef>
                <a:spcPts val="50"/>
              </a:spcBef>
              <a:buFont typeface="Wingdings"/>
              <a:buChar char=""/>
              <a:tabLst>
                <a:tab pos="298450" algn="l"/>
              </a:tabLst>
            </a:pPr>
            <a:r>
              <a:rPr sz="1800" spc="-5" dirty="0">
                <a:latin typeface="Bookman Uralic"/>
                <a:cs typeface="Bookman Uralic"/>
              </a:rPr>
              <a:t>Five Lashkar-e-Taiba (LeT) </a:t>
            </a:r>
            <a:r>
              <a:rPr sz="1800" dirty="0">
                <a:latin typeface="Bookman Uralic"/>
                <a:cs typeface="Bookman Uralic"/>
              </a:rPr>
              <a:t>and </a:t>
            </a:r>
            <a:r>
              <a:rPr sz="1800" spc="-5" dirty="0">
                <a:latin typeface="Bookman Uralic"/>
                <a:cs typeface="Bookman Uralic"/>
              </a:rPr>
              <a:t>Jaish-e-Mohammed (JeM) terrorists </a:t>
            </a:r>
            <a:r>
              <a:rPr sz="1800" dirty="0">
                <a:latin typeface="Bookman Uralic"/>
                <a:cs typeface="Bookman Uralic"/>
              </a:rPr>
              <a:t>on </a:t>
            </a:r>
            <a:r>
              <a:rPr sz="1800" spc="-5" dirty="0">
                <a:latin typeface="Bookman Uralic"/>
                <a:cs typeface="Bookman Uralic"/>
              </a:rPr>
              <a:t>December 13, 2001  attacked </a:t>
            </a:r>
            <a:r>
              <a:rPr sz="1800" dirty="0">
                <a:latin typeface="Bookman Uralic"/>
                <a:cs typeface="Bookman Uralic"/>
              </a:rPr>
              <a:t>the </a:t>
            </a:r>
            <a:r>
              <a:rPr sz="1800" spc="-5" dirty="0">
                <a:latin typeface="Bookman Uralic"/>
                <a:cs typeface="Bookman Uralic"/>
              </a:rPr>
              <a:t>Parliament of India resulting </a:t>
            </a:r>
            <a:r>
              <a:rPr sz="1800" dirty="0">
                <a:latin typeface="Bookman Uralic"/>
                <a:cs typeface="Bookman Uralic"/>
              </a:rPr>
              <a:t>in a </a:t>
            </a:r>
            <a:r>
              <a:rPr sz="1800" spc="-5" dirty="0">
                <a:latin typeface="Bookman Uralic"/>
                <a:cs typeface="Bookman Uralic"/>
              </a:rPr>
              <a:t>45-minute gun battle </a:t>
            </a:r>
            <a:r>
              <a:rPr sz="1800" dirty="0">
                <a:latin typeface="Bookman Uralic"/>
                <a:cs typeface="Bookman Uralic"/>
              </a:rPr>
              <a:t>in </a:t>
            </a:r>
            <a:r>
              <a:rPr sz="1800" spc="-5" dirty="0">
                <a:latin typeface="Bookman Uralic"/>
                <a:cs typeface="Bookman Uralic"/>
              </a:rPr>
              <a:t>which </a:t>
            </a:r>
            <a:r>
              <a:rPr sz="1800" dirty="0">
                <a:latin typeface="Bookman Uralic"/>
                <a:cs typeface="Bookman Uralic"/>
              </a:rPr>
              <a:t>9 </a:t>
            </a:r>
            <a:r>
              <a:rPr sz="1800" spc="-5" dirty="0">
                <a:latin typeface="Bookman Uralic"/>
                <a:cs typeface="Bookman Uralic"/>
              </a:rPr>
              <a:t>policemen </a:t>
            </a:r>
            <a:r>
              <a:rPr sz="1800" dirty="0">
                <a:latin typeface="Bookman Uralic"/>
                <a:cs typeface="Bookman Uralic"/>
              </a:rPr>
              <a:t>and  </a:t>
            </a:r>
            <a:r>
              <a:rPr sz="1800" spc="-5" dirty="0">
                <a:latin typeface="Bookman Uralic"/>
                <a:cs typeface="Bookman Uralic"/>
              </a:rPr>
              <a:t>parliament staffer were killed. The terrorists wearing commando dress entered Parliament </a:t>
            </a:r>
            <a:r>
              <a:rPr sz="1800" dirty="0">
                <a:latin typeface="Bookman Uralic"/>
                <a:cs typeface="Bookman Uralic"/>
              </a:rPr>
              <a:t>in  </a:t>
            </a:r>
            <a:r>
              <a:rPr sz="1800" spc="-5" dirty="0">
                <a:latin typeface="Bookman Uralic"/>
                <a:cs typeface="Bookman Uralic"/>
              </a:rPr>
              <a:t>cars carrying Ministry sticker through </a:t>
            </a:r>
            <a:r>
              <a:rPr sz="1800" dirty="0">
                <a:latin typeface="Bookman Uralic"/>
                <a:cs typeface="Bookman Uralic"/>
              </a:rPr>
              <a:t>the </a:t>
            </a:r>
            <a:r>
              <a:rPr sz="1800" spc="-5" dirty="0">
                <a:latin typeface="Bookman Uralic"/>
                <a:cs typeface="Bookman Uralic"/>
              </a:rPr>
              <a:t>VIP gate of </a:t>
            </a:r>
            <a:r>
              <a:rPr sz="1800" dirty="0">
                <a:latin typeface="Bookman Uralic"/>
                <a:cs typeface="Bookman Uralic"/>
              </a:rPr>
              <a:t>the</a:t>
            </a:r>
            <a:r>
              <a:rPr sz="1800" spc="5" dirty="0">
                <a:latin typeface="Bookman Uralic"/>
                <a:cs typeface="Bookman Uralic"/>
              </a:rPr>
              <a:t> </a:t>
            </a:r>
            <a:r>
              <a:rPr sz="1800" spc="-5" dirty="0">
                <a:latin typeface="Bookman Uralic"/>
                <a:cs typeface="Bookman Uralic"/>
              </a:rPr>
              <a:t>building.</a:t>
            </a:r>
            <a:endParaRPr sz="1800">
              <a:latin typeface="Bookman Uralic"/>
              <a:cs typeface="Bookman Uralic"/>
            </a:endParaRPr>
          </a:p>
          <a:p>
            <a:pPr marL="298450" marR="697865" indent="-285750">
              <a:lnSpc>
                <a:spcPts val="2160"/>
              </a:lnSpc>
              <a:buFont typeface="Wingdings"/>
              <a:buChar char=""/>
              <a:tabLst>
                <a:tab pos="298450" algn="l"/>
              </a:tabLst>
            </a:pPr>
            <a:r>
              <a:rPr sz="1800" spc="-5" dirty="0">
                <a:latin typeface="Bookman Uralic"/>
                <a:cs typeface="Bookman Uralic"/>
              </a:rPr>
              <a:t>The attack led to </a:t>
            </a:r>
            <a:r>
              <a:rPr sz="1800" dirty="0">
                <a:latin typeface="Bookman Uralic"/>
                <a:cs typeface="Bookman Uralic"/>
              </a:rPr>
              <a:t>a </a:t>
            </a:r>
            <a:r>
              <a:rPr sz="1800" spc="-5" dirty="0">
                <a:latin typeface="Bookman Uralic"/>
                <a:cs typeface="Bookman Uralic"/>
              </a:rPr>
              <a:t>military standoff between India </a:t>
            </a:r>
            <a:r>
              <a:rPr sz="1800" dirty="0">
                <a:latin typeface="Bookman Uralic"/>
                <a:cs typeface="Bookman Uralic"/>
              </a:rPr>
              <a:t>and </a:t>
            </a:r>
            <a:r>
              <a:rPr sz="1800" spc="-5" dirty="0">
                <a:latin typeface="Bookman Uralic"/>
                <a:cs typeface="Bookman Uralic"/>
              </a:rPr>
              <a:t>Pakistan. Both </a:t>
            </a:r>
            <a:r>
              <a:rPr sz="1800" dirty="0">
                <a:latin typeface="Bookman Uralic"/>
                <a:cs typeface="Bookman Uralic"/>
              </a:rPr>
              <a:t>the </a:t>
            </a:r>
            <a:r>
              <a:rPr sz="1800" spc="-5" dirty="0">
                <a:latin typeface="Bookman Uralic"/>
                <a:cs typeface="Bookman Uralic"/>
              </a:rPr>
              <a:t>nuclear-armed  countries moved huge amount of armed forces </a:t>
            </a:r>
            <a:r>
              <a:rPr sz="1800" dirty="0">
                <a:latin typeface="Bookman Uralic"/>
                <a:cs typeface="Bookman Uralic"/>
              </a:rPr>
              <a:t>along the </a:t>
            </a:r>
            <a:r>
              <a:rPr sz="1800" spc="-5" dirty="0">
                <a:latin typeface="Bookman Uralic"/>
                <a:cs typeface="Bookman Uralic"/>
              </a:rPr>
              <a:t>LoC </a:t>
            </a:r>
            <a:r>
              <a:rPr sz="1800" dirty="0">
                <a:latin typeface="Bookman Uralic"/>
                <a:cs typeface="Bookman Uralic"/>
              </a:rPr>
              <a:t>in the </a:t>
            </a:r>
            <a:r>
              <a:rPr sz="1800" spc="-5" dirty="0">
                <a:latin typeface="Bookman Uralic"/>
                <a:cs typeface="Bookman Uralic"/>
              </a:rPr>
              <a:t>region of</a:t>
            </a:r>
            <a:r>
              <a:rPr sz="1800" spc="35" dirty="0">
                <a:latin typeface="Bookman Uralic"/>
                <a:cs typeface="Bookman Uralic"/>
              </a:rPr>
              <a:t> </a:t>
            </a:r>
            <a:r>
              <a:rPr sz="1800" spc="-5" dirty="0">
                <a:latin typeface="Bookman Uralic"/>
                <a:cs typeface="Bookman Uralic"/>
              </a:rPr>
              <a:t>Kashmir.</a:t>
            </a:r>
            <a:endParaRPr sz="1800">
              <a:latin typeface="Bookman Uralic"/>
              <a:cs typeface="Bookman Uralic"/>
            </a:endParaRPr>
          </a:p>
          <a:p>
            <a:pPr>
              <a:lnSpc>
                <a:spcPct val="100000"/>
              </a:lnSpc>
              <a:spcBef>
                <a:spcPts val="45"/>
              </a:spcBef>
              <a:buFont typeface="Wingdings"/>
              <a:buChar char=""/>
            </a:pPr>
            <a:endParaRPr sz="1750">
              <a:latin typeface="Bookman Uralic"/>
              <a:cs typeface="Bookman Uralic"/>
            </a:endParaRPr>
          </a:p>
          <a:p>
            <a:pPr marL="298450" marR="5080" indent="-285750">
              <a:lnSpc>
                <a:spcPct val="100000"/>
              </a:lnSpc>
              <a:buFont typeface="Wingdings"/>
              <a:buChar char=""/>
              <a:tabLst>
                <a:tab pos="298450" algn="l"/>
              </a:tabLst>
            </a:pPr>
            <a:r>
              <a:rPr sz="1800" spc="-5" dirty="0">
                <a:latin typeface="Bookman Uralic"/>
                <a:cs typeface="Bookman Uralic"/>
              </a:rPr>
              <a:t>The gunmen drove their vehicle </a:t>
            </a:r>
            <a:r>
              <a:rPr sz="1800" dirty="0">
                <a:latin typeface="Bookman Uralic"/>
                <a:cs typeface="Bookman Uralic"/>
              </a:rPr>
              <a:t>into the </a:t>
            </a:r>
            <a:r>
              <a:rPr sz="1800" spc="-5" dirty="0">
                <a:latin typeface="Bookman Uralic"/>
                <a:cs typeface="Bookman Uralic"/>
              </a:rPr>
              <a:t>car of </a:t>
            </a:r>
            <a:r>
              <a:rPr sz="1800" dirty="0">
                <a:latin typeface="Bookman Uralic"/>
                <a:cs typeface="Bookman Uralic"/>
              </a:rPr>
              <a:t>the </a:t>
            </a:r>
            <a:r>
              <a:rPr sz="1800" spc="-5" dirty="0">
                <a:latin typeface="Bookman Uralic"/>
                <a:cs typeface="Bookman Uralic"/>
              </a:rPr>
              <a:t>Indian Vice President Krishan Kant (who  </a:t>
            </a:r>
            <a:r>
              <a:rPr sz="1800" dirty="0">
                <a:latin typeface="Bookman Uralic"/>
                <a:cs typeface="Bookman Uralic"/>
              </a:rPr>
              <a:t>was in the </a:t>
            </a:r>
            <a:r>
              <a:rPr sz="1800" spc="-5" dirty="0">
                <a:latin typeface="Bookman Uralic"/>
                <a:cs typeface="Bookman Uralic"/>
              </a:rPr>
              <a:t>building at </a:t>
            </a:r>
            <a:r>
              <a:rPr sz="1800" dirty="0">
                <a:latin typeface="Bookman Uralic"/>
                <a:cs typeface="Bookman Uralic"/>
              </a:rPr>
              <a:t>the </a:t>
            </a:r>
            <a:r>
              <a:rPr sz="1800" spc="-5" dirty="0">
                <a:latin typeface="Bookman Uralic"/>
                <a:cs typeface="Bookman Uralic"/>
              </a:rPr>
              <a:t>time), got </a:t>
            </a:r>
            <a:r>
              <a:rPr sz="1800" dirty="0">
                <a:latin typeface="Bookman Uralic"/>
                <a:cs typeface="Bookman Uralic"/>
              </a:rPr>
              <a:t>out, and </a:t>
            </a:r>
            <a:r>
              <a:rPr sz="1800" spc="-5" dirty="0">
                <a:latin typeface="Bookman Uralic"/>
                <a:cs typeface="Bookman Uralic"/>
              </a:rPr>
              <a:t>began shooting. The Vice President's guards </a:t>
            </a:r>
            <a:r>
              <a:rPr sz="1800" dirty="0">
                <a:latin typeface="Bookman Uralic"/>
                <a:cs typeface="Bookman Uralic"/>
              </a:rPr>
              <a:t>and  </a:t>
            </a:r>
            <a:r>
              <a:rPr sz="1800" spc="-5" dirty="0">
                <a:latin typeface="Bookman Uralic"/>
                <a:cs typeface="Bookman Uralic"/>
              </a:rPr>
              <a:t>security personnel shot back </a:t>
            </a:r>
            <a:r>
              <a:rPr sz="1800" dirty="0">
                <a:latin typeface="Bookman Uralic"/>
                <a:cs typeface="Bookman Uralic"/>
              </a:rPr>
              <a:t>at the </a:t>
            </a:r>
            <a:r>
              <a:rPr sz="1800" spc="-5" dirty="0">
                <a:latin typeface="Bookman Uralic"/>
                <a:cs typeface="Bookman Uralic"/>
              </a:rPr>
              <a:t>terrorists </a:t>
            </a:r>
            <a:r>
              <a:rPr sz="1800" dirty="0">
                <a:latin typeface="Bookman Uralic"/>
                <a:cs typeface="Bookman Uralic"/>
              </a:rPr>
              <a:t>and </a:t>
            </a:r>
            <a:r>
              <a:rPr sz="1800" spc="-5" dirty="0">
                <a:latin typeface="Bookman Uralic"/>
                <a:cs typeface="Bookman Uralic"/>
              </a:rPr>
              <a:t>then started closing </a:t>
            </a:r>
            <a:r>
              <a:rPr sz="1800" dirty="0">
                <a:latin typeface="Bookman Uralic"/>
                <a:cs typeface="Bookman Uralic"/>
              </a:rPr>
              <a:t>the </a:t>
            </a:r>
            <a:r>
              <a:rPr sz="1800" spc="-5" dirty="0">
                <a:latin typeface="Bookman Uralic"/>
                <a:cs typeface="Bookman Uralic"/>
              </a:rPr>
              <a:t>gates of </a:t>
            </a:r>
            <a:r>
              <a:rPr sz="1800" dirty="0">
                <a:latin typeface="Bookman Uralic"/>
                <a:cs typeface="Bookman Uralic"/>
              </a:rPr>
              <a:t>the  </a:t>
            </a:r>
            <a:r>
              <a:rPr sz="1800" spc="-5" dirty="0">
                <a:latin typeface="Bookman Uralic"/>
                <a:cs typeface="Bookman Uralic"/>
              </a:rPr>
              <a:t>compound. </a:t>
            </a:r>
            <a:r>
              <a:rPr sz="1800" dirty="0">
                <a:latin typeface="Bookman Uralic"/>
                <a:cs typeface="Bookman Uralic"/>
              </a:rPr>
              <a:t>A </a:t>
            </a:r>
            <a:r>
              <a:rPr sz="1800" spc="-5" dirty="0">
                <a:latin typeface="Bookman Uralic"/>
                <a:cs typeface="Bookman Uralic"/>
              </a:rPr>
              <a:t>similar attack </a:t>
            </a:r>
            <a:r>
              <a:rPr sz="1800" dirty="0">
                <a:latin typeface="Bookman Uralic"/>
                <a:cs typeface="Bookman Uralic"/>
              </a:rPr>
              <a:t>was </a:t>
            </a:r>
            <a:r>
              <a:rPr sz="1800" spc="-5" dirty="0">
                <a:latin typeface="Bookman Uralic"/>
                <a:cs typeface="Bookman Uralic"/>
              </a:rPr>
              <a:t>carried </a:t>
            </a:r>
            <a:r>
              <a:rPr sz="1800" dirty="0">
                <a:latin typeface="Bookman Uralic"/>
                <a:cs typeface="Bookman Uralic"/>
              </a:rPr>
              <a:t>out on the </a:t>
            </a:r>
            <a:r>
              <a:rPr sz="1800" spc="-5" dirty="0">
                <a:latin typeface="Bookman Uralic"/>
                <a:cs typeface="Bookman Uralic"/>
              </a:rPr>
              <a:t>assembly of Srinagar, Jammu </a:t>
            </a:r>
            <a:r>
              <a:rPr sz="1800" dirty="0">
                <a:latin typeface="Bookman Uralic"/>
                <a:cs typeface="Bookman Uralic"/>
              </a:rPr>
              <a:t>and </a:t>
            </a:r>
            <a:r>
              <a:rPr sz="1800" spc="-5" dirty="0">
                <a:latin typeface="Bookman Uralic"/>
                <a:cs typeface="Bookman Uralic"/>
              </a:rPr>
              <a:t>Kashmir,  during November 2001, when 38 people were killed by</a:t>
            </a:r>
            <a:r>
              <a:rPr sz="1800" dirty="0">
                <a:latin typeface="Bookman Uralic"/>
                <a:cs typeface="Bookman Uralic"/>
              </a:rPr>
              <a:t> </a:t>
            </a:r>
            <a:r>
              <a:rPr sz="1800" spc="-5" dirty="0">
                <a:latin typeface="Bookman Uralic"/>
                <a:cs typeface="Bookman Uralic"/>
              </a:rPr>
              <a:t>terrorists.</a:t>
            </a:r>
            <a:endParaRPr sz="1800">
              <a:latin typeface="Bookman Uralic"/>
              <a:cs typeface="Bookman Uralic"/>
            </a:endParaRPr>
          </a:p>
          <a:p>
            <a:pPr>
              <a:lnSpc>
                <a:spcPct val="100000"/>
              </a:lnSpc>
              <a:buFont typeface="Wingdings"/>
              <a:buChar char=""/>
            </a:pPr>
            <a:endParaRPr sz="1850">
              <a:latin typeface="Bookman Uralic"/>
              <a:cs typeface="Bookman Uralic"/>
            </a:endParaRPr>
          </a:p>
          <a:p>
            <a:pPr marL="298450" marR="318770" indent="-285750">
              <a:lnSpc>
                <a:spcPct val="100000"/>
              </a:lnSpc>
              <a:buFont typeface="Wingdings"/>
              <a:buChar char=""/>
              <a:tabLst>
                <a:tab pos="298450" algn="l"/>
              </a:tabLst>
            </a:pPr>
            <a:r>
              <a:rPr sz="1800" spc="-5" dirty="0">
                <a:latin typeface="Bookman Uralic"/>
                <a:cs typeface="Bookman Uralic"/>
              </a:rPr>
              <a:t>Delhi Police officials said </a:t>
            </a:r>
            <a:r>
              <a:rPr sz="1800" dirty="0">
                <a:latin typeface="Bookman Uralic"/>
                <a:cs typeface="Bookman Uralic"/>
              </a:rPr>
              <a:t>that </a:t>
            </a:r>
            <a:r>
              <a:rPr sz="1800" spc="-5" dirty="0">
                <a:latin typeface="Bookman Uralic"/>
                <a:cs typeface="Bookman Uralic"/>
              </a:rPr>
              <a:t>gunmen received instructions from Pakistan </a:t>
            </a:r>
            <a:r>
              <a:rPr sz="1800" dirty="0">
                <a:latin typeface="Bookman Uralic"/>
                <a:cs typeface="Bookman Uralic"/>
              </a:rPr>
              <a:t>and the </a:t>
            </a:r>
            <a:r>
              <a:rPr sz="1800" spc="-5" dirty="0">
                <a:latin typeface="Bookman Uralic"/>
                <a:cs typeface="Bookman Uralic"/>
              </a:rPr>
              <a:t>operation  </a:t>
            </a:r>
            <a:r>
              <a:rPr sz="1800" dirty="0">
                <a:latin typeface="Bookman Uralic"/>
                <a:cs typeface="Bookman Uralic"/>
              </a:rPr>
              <a:t>was </a:t>
            </a:r>
            <a:r>
              <a:rPr sz="1800" spc="-5" dirty="0">
                <a:latin typeface="Bookman Uralic"/>
                <a:cs typeface="Bookman Uralic"/>
              </a:rPr>
              <a:t>carried </a:t>
            </a:r>
            <a:r>
              <a:rPr sz="1800" dirty="0">
                <a:latin typeface="Bookman Uralic"/>
                <a:cs typeface="Bookman Uralic"/>
              </a:rPr>
              <a:t>out </a:t>
            </a:r>
            <a:r>
              <a:rPr sz="1800" spc="-5" dirty="0">
                <a:latin typeface="Bookman Uralic"/>
                <a:cs typeface="Bookman Uralic"/>
              </a:rPr>
              <a:t>under </a:t>
            </a:r>
            <a:r>
              <a:rPr sz="1800" dirty="0">
                <a:latin typeface="Bookman Uralic"/>
                <a:cs typeface="Bookman Uralic"/>
              </a:rPr>
              <a:t>the </a:t>
            </a:r>
            <a:r>
              <a:rPr sz="1800" spc="-5" dirty="0">
                <a:latin typeface="Bookman Uralic"/>
                <a:cs typeface="Bookman Uralic"/>
              </a:rPr>
              <a:t>guidance of Pakistan's Inter-Services Intelligence (ISI)</a:t>
            </a:r>
            <a:r>
              <a:rPr sz="1800" spc="35" dirty="0">
                <a:latin typeface="Bookman Uralic"/>
                <a:cs typeface="Bookman Uralic"/>
              </a:rPr>
              <a:t> </a:t>
            </a:r>
            <a:r>
              <a:rPr sz="1800" spc="-5" dirty="0">
                <a:latin typeface="Bookman Uralic"/>
                <a:cs typeface="Bookman Uralic"/>
              </a:rPr>
              <a:t>agency.</a:t>
            </a:r>
            <a:endParaRPr sz="1800">
              <a:latin typeface="Bookman Uralic"/>
              <a:cs typeface="Bookman Uralic"/>
            </a:endParaRPr>
          </a:p>
        </p:txBody>
      </p:sp>
      <p:sp>
        <p:nvSpPr>
          <p:cNvPr id="31" name="object 3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2" name="object 32"/>
          <p:cNvSpPr txBox="1">
            <a:spLocks noGrp="1"/>
          </p:cNvSpPr>
          <p:nvPr>
            <p:ph type="ftr" sz="quarter" idx="5"/>
          </p:nvPr>
        </p:nvSpPr>
        <p:spPr>
          <a:xfrm>
            <a:off x="8801734" y="6526477"/>
            <a:ext cx="3236595" cy="282129"/>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5</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364980">
              <a:lnSpc>
                <a:spcPct val="100000"/>
              </a:lnSpc>
              <a:spcBef>
                <a:spcPts val="100"/>
              </a:spcBef>
            </a:pPr>
            <a:r>
              <a:rPr dirty="0"/>
              <a:t>Cyber Crime</a:t>
            </a:r>
            <a:r>
              <a:rPr spc="-45" dirty="0"/>
              <a:t> </a:t>
            </a:r>
            <a:r>
              <a:rPr dirty="0"/>
              <a:t>Examples</a:t>
            </a:r>
          </a:p>
        </p:txBody>
      </p:sp>
      <p:grpSp>
        <p:nvGrpSpPr>
          <p:cNvPr id="4" name="object 4"/>
          <p:cNvGrpSpPr/>
          <p:nvPr/>
        </p:nvGrpSpPr>
        <p:grpSpPr>
          <a:xfrm>
            <a:off x="110489" y="786130"/>
            <a:ext cx="1622425" cy="167640"/>
            <a:chOff x="110489" y="786130"/>
            <a:chExt cx="1622425" cy="16764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5655"/>
              <a:ext cx="198119" cy="1555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01345" y="789305"/>
              <a:ext cx="68579" cy="16192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85799" y="837565"/>
              <a:ext cx="139065" cy="11366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40739" y="789305"/>
              <a:ext cx="68579" cy="16192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926464" y="881380"/>
              <a:ext cx="60325" cy="266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05905" y="793115"/>
              <a:ext cx="408792" cy="16065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428750" y="837565"/>
              <a:ext cx="115569"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691004" y="837565"/>
              <a:ext cx="41909" cy="11620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559559" y="837565"/>
              <a:ext cx="107868" cy="116205"/>
            </a:xfrm>
            <a:prstGeom prst="rect">
              <a:avLst/>
            </a:prstGeom>
            <a:blipFill>
              <a:blip r:embed="rId11" cstate="print"/>
              <a:stretch>
                <a:fillRect/>
              </a:stretch>
            </a:blipFill>
          </p:spPr>
          <p:txBody>
            <a:bodyPr wrap="square" lIns="0" tIns="0" rIns="0" bIns="0" rtlCol="0"/>
            <a:lstStyle/>
            <a:p>
              <a:endParaRPr/>
            </a:p>
          </p:txBody>
        </p:sp>
      </p:grpSp>
      <p:grpSp>
        <p:nvGrpSpPr>
          <p:cNvPr id="15" name="object 15"/>
          <p:cNvGrpSpPr/>
          <p:nvPr/>
        </p:nvGrpSpPr>
        <p:grpSpPr>
          <a:xfrm>
            <a:off x="1829435" y="787400"/>
            <a:ext cx="440690" cy="166370"/>
            <a:chOff x="1829435" y="787400"/>
            <a:chExt cx="440690" cy="166370"/>
          </a:xfrm>
        </p:grpSpPr>
        <p:sp>
          <p:nvSpPr>
            <p:cNvPr id="16" name="object 16"/>
            <p:cNvSpPr/>
            <p:nvPr/>
          </p:nvSpPr>
          <p:spPr>
            <a:xfrm>
              <a:off x="1829435" y="787400"/>
              <a:ext cx="308609" cy="163829"/>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2154555" y="837565"/>
              <a:ext cx="115569" cy="116205"/>
            </a:xfrm>
            <a:prstGeom prst="rect">
              <a:avLst/>
            </a:prstGeom>
            <a:blipFill>
              <a:blip r:embed="rId13" cstate="print"/>
              <a:stretch>
                <a:fillRect/>
              </a:stretch>
            </a:blipFill>
          </p:spPr>
          <p:txBody>
            <a:bodyPr wrap="square" lIns="0" tIns="0" rIns="0" bIns="0" rtlCol="0"/>
            <a:lstStyle/>
            <a:p>
              <a:endParaRPr/>
            </a:p>
          </p:txBody>
        </p:sp>
      </p:grpSp>
      <p:grpSp>
        <p:nvGrpSpPr>
          <p:cNvPr id="18" name="object 18"/>
          <p:cNvGrpSpPr/>
          <p:nvPr/>
        </p:nvGrpSpPr>
        <p:grpSpPr>
          <a:xfrm>
            <a:off x="2365375" y="787400"/>
            <a:ext cx="753110" cy="166370"/>
            <a:chOff x="2365375" y="787400"/>
            <a:chExt cx="753110" cy="166370"/>
          </a:xfrm>
        </p:grpSpPr>
        <p:sp>
          <p:nvSpPr>
            <p:cNvPr id="19" name="object 19"/>
            <p:cNvSpPr/>
            <p:nvPr/>
          </p:nvSpPr>
          <p:spPr>
            <a:xfrm>
              <a:off x="2365375" y="795654"/>
              <a:ext cx="76835" cy="155575"/>
            </a:xfrm>
            <a:prstGeom prst="rect">
              <a:avLst/>
            </a:prstGeom>
            <a:blipFill>
              <a:blip r:embed="rId14" cstate="print"/>
              <a:stretch>
                <a:fillRect/>
              </a:stretch>
            </a:blipFill>
          </p:spPr>
          <p:txBody>
            <a:bodyPr wrap="square" lIns="0" tIns="0" rIns="0" bIns="0" rtlCol="0"/>
            <a:lstStyle/>
            <a:p>
              <a:endParaRPr/>
            </a:p>
          </p:txBody>
        </p:sp>
        <p:sp>
          <p:nvSpPr>
            <p:cNvPr id="20" name="object 20"/>
            <p:cNvSpPr/>
            <p:nvPr/>
          </p:nvSpPr>
          <p:spPr>
            <a:xfrm>
              <a:off x="2459989" y="837565"/>
              <a:ext cx="139065" cy="113664"/>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2616200" y="787400"/>
              <a:ext cx="130810" cy="166370"/>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2761615" y="789305"/>
              <a:ext cx="68580" cy="161925"/>
            </a:xfrm>
            <a:prstGeom prst="rect">
              <a:avLst/>
            </a:prstGeom>
            <a:blipFill>
              <a:blip r:embed="rId17" cstate="print"/>
              <a:stretch>
                <a:fillRect/>
              </a:stretch>
            </a:blipFill>
          </p:spPr>
          <p:txBody>
            <a:bodyPr wrap="square" lIns="0" tIns="0" rIns="0" bIns="0" rtlCol="0"/>
            <a:lstStyle/>
            <a:p>
              <a:endParaRPr/>
            </a:p>
          </p:txBody>
        </p:sp>
        <p:sp>
          <p:nvSpPr>
            <p:cNvPr id="23" name="object 23"/>
            <p:cNvSpPr/>
            <p:nvPr/>
          </p:nvSpPr>
          <p:spPr>
            <a:xfrm>
              <a:off x="2842931" y="837565"/>
              <a:ext cx="121248" cy="116205"/>
            </a:xfrm>
            <a:prstGeom prst="rect">
              <a:avLst/>
            </a:prstGeom>
            <a:blipFill>
              <a:blip r:embed="rId18" cstate="print"/>
              <a:stretch>
                <a:fillRect/>
              </a:stretch>
            </a:blipFill>
          </p:spPr>
          <p:txBody>
            <a:bodyPr wrap="square" lIns="0" tIns="0" rIns="0" bIns="0" rtlCol="0"/>
            <a:lstStyle/>
            <a:p>
              <a:endParaRPr/>
            </a:p>
          </p:txBody>
        </p:sp>
        <p:sp>
          <p:nvSpPr>
            <p:cNvPr id="24" name="object 24"/>
            <p:cNvSpPr/>
            <p:nvPr/>
          </p:nvSpPr>
          <p:spPr>
            <a:xfrm>
              <a:off x="2979419" y="837565"/>
              <a:ext cx="139065" cy="113664"/>
            </a:xfrm>
            <a:prstGeom prst="rect">
              <a:avLst/>
            </a:prstGeom>
            <a:blipFill>
              <a:blip r:embed="rId19" cstate="print"/>
              <a:stretch>
                <a:fillRect/>
              </a:stretch>
            </a:blipFill>
          </p:spPr>
          <p:txBody>
            <a:bodyPr wrap="square" lIns="0" tIns="0" rIns="0" bIns="0" rtlCol="0"/>
            <a:lstStyle/>
            <a:p>
              <a:endParaRPr/>
            </a:p>
          </p:txBody>
        </p:sp>
      </p:grpSp>
      <p:grpSp>
        <p:nvGrpSpPr>
          <p:cNvPr id="25" name="object 25"/>
          <p:cNvGrpSpPr/>
          <p:nvPr/>
        </p:nvGrpSpPr>
        <p:grpSpPr>
          <a:xfrm>
            <a:off x="3211919" y="837564"/>
            <a:ext cx="501650" cy="116205"/>
            <a:chOff x="3211919" y="837564"/>
            <a:chExt cx="501650" cy="116205"/>
          </a:xfrm>
        </p:grpSpPr>
        <p:sp>
          <p:nvSpPr>
            <p:cNvPr id="26" name="object 26"/>
            <p:cNvSpPr/>
            <p:nvPr/>
          </p:nvSpPr>
          <p:spPr>
            <a:xfrm>
              <a:off x="3211919" y="837564"/>
              <a:ext cx="117385" cy="116205"/>
            </a:xfrm>
            <a:prstGeom prst="rect">
              <a:avLst/>
            </a:prstGeom>
            <a:blipFill>
              <a:blip r:embed="rId20" cstate="print"/>
              <a:stretch>
                <a:fillRect/>
              </a:stretch>
            </a:blipFill>
          </p:spPr>
          <p:txBody>
            <a:bodyPr wrap="square" lIns="0" tIns="0" rIns="0" bIns="0" rtlCol="0"/>
            <a:lstStyle/>
            <a:p>
              <a:endParaRPr/>
            </a:p>
          </p:txBody>
        </p:sp>
        <p:sp>
          <p:nvSpPr>
            <p:cNvPr id="27" name="object 27"/>
            <p:cNvSpPr/>
            <p:nvPr/>
          </p:nvSpPr>
          <p:spPr>
            <a:xfrm>
              <a:off x="3343946" y="837564"/>
              <a:ext cx="239911" cy="116205"/>
            </a:xfrm>
            <a:prstGeom prst="rect">
              <a:avLst/>
            </a:prstGeom>
            <a:blipFill>
              <a:blip r:embed="rId21" cstate="print"/>
              <a:stretch>
                <a:fillRect/>
              </a:stretch>
            </a:blipFill>
          </p:spPr>
          <p:txBody>
            <a:bodyPr wrap="square" lIns="0" tIns="0" rIns="0" bIns="0" rtlCol="0"/>
            <a:lstStyle/>
            <a:p>
              <a:endParaRPr/>
            </a:p>
          </p:txBody>
        </p:sp>
        <p:sp>
          <p:nvSpPr>
            <p:cNvPr id="28" name="object 28"/>
            <p:cNvSpPr/>
            <p:nvPr/>
          </p:nvSpPr>
          <p:spPr>
            <a:xfrm>
              <a:off x="3597909" y="837564"/>
              <a:ext cx="115569" cy="116205"/>
            </a:xfrm>
            <a:prstGeom prst="rect">
              <a:avLst/>
            </a:prstGeom>
            <a:blipFill>
              <a:blip r:embed="rId22" cstate="print"/>
              <a:stretch>
                <a:fillRect/>
              </a:stretch>
            </a:blipFill>
          </p:spPr>
          <p:txBody>
            <a:bodyPr wrap="square" lIns="0" tIns="0" rIns="0" bIns="0" rtlCol="0"/>
            <a:lstStyle/>
            <a:p>
              <a:endParaRPr/>
            </a:p>
          </p:txBody>
        </p:sp>
      </p:grpSp>
      <p:grpSp>
        <p:nvGrpSpPr>
          <p:cNvPr id="29" name="object 29"/>
          <p:cNvGrpSpPr/>
          <p:nvPr/>
        </p:nvGrpSpPr>
        <p:grpSpPr>
          <a:xfrm>
            <a:off x="3809367" y="787400"/>
            <a:ext cx="243204" cy="166370"/>
            <a:chOff x="3809367" y="787400"/>
            <a:chExt cx="243204" cy="166370"/>
          </a:xfrm>
        </p:grpSpPr>
        <p:sp>
          <p:nvSpPr>
            <p:cNvPr id="30" name="object 30"/>
            <p:cNvSpPr/>
            <p:nvPr/>
          </p:nvSpPr>
          <p:spPr>
            <a:xfrm>
              <a:off x="3809367" y="837565"/>
              <a:ext cx="124455" cy="116205"/>
            </a:xfrm>
            <a:prstGeom prst="rect">
              <a:avLst/>
            </a:prstGeom>
            <a:blipFill>
              <a:blip r:embed="rId23" cstate="print"/>
              <a:stretch>
                <a:fillRect/>
              </a:stretch>
            </a:blipFill>
          </p:spPr>
          <p:txBody>
            <a:bodyPr wrap="square" lIns="0" tIns="0" rIns="0" bIns="0" rtlCol="0"/>
            <a:lstStyle/>
            <a:p>
              <a:endParaRPr/>
            </a:p>
          </p:txBody>
        </p:sp>
        <p:sp>
          <p:nvSpPr>
            <p:cNvPr id="31" name="object 31"/>
            <p:cNvSpPr/>
            <p:nvPr/>
          </p:nvSpPr>
          <p:spPr>
            <a:xfrm>
              <a:off x="3952239" y="787400"/>
              <a:ext cx="100180" cy="163829"/>
            </a:xfrm>
            <a:prstGeom prst="rect">
              <a:avLst/>
            </a:prstGeom>
            <a:blipFill>
              <a:blip r:embed="rId24" cstate="print"/>
              <a:stretch>
                <a:fillRect/>
              </a:stretch>
            </a:blipFill>
          </p:spPr>
          <p:txBody>
            <a:bodyPr wrap="square" lIns="0" tIns="0" rIns="0" bIns="0" rtlCol="0"/>
            <a:lstStyle/>
            <a:p>
              <a:endParaRPr/>
            </a:p>
          </p:txBody>
        </p:sp>
      </p:grpSp>
      <p:grpSp>
        <p:nvGrpSpPr>
          <p:cNvPr id="32" name="object 32"/>
          <p:cNvGrpSpPr/>
          <p:nvPr/>
        </p:nvGrpSpPr>
        <p:grpSpPr>
          <a:xfrm>
            <a:off x="4117342" y="787400"/>
            <a:ext cx="731520" cy="166370"/>
            <a:chOff x="4117342" y="787400"/>
            <a:chExt cx="731520" cy="166370"/>
          </a:xfrm>
        </p:grpSpPr>
        <p:sp>
          <p:nvSpPr>
            <p:cNvPr id="33" name="object 33"/>
            <p:cNvSpPr/>
            <p:nvPr/>
          </p:nvSpPr>
          <p:spPr>
            <a:xfrm>
              <a:off x="4117342" y="837565"/>
              <a:ext cx="124455" cy="116205"/>
            </a:xfrm>
            <a:prstGeom prst="rect">
              <a:avLst/>
            </a:prstGeom>
            <a:blipFill>
              <a:blip r:embed="rId25" cstate="print"/>
              <a:stretch>
                <a:fillRect/>
              </a:stretch>
            </a:blipFill>
          </p:spPr>
          <p:txBody>
            <a:bodyPr wrap="square" lIns="0" tIns="0" rIns="0" bIns="0" rtlCol="0"/>
            <a:lstStyle/>
            <a:p>
              <a:endParaRPr/>
            </a:p>
          </p:txBody>
        </p:sp>
        <p:sp>
          <p:nvSpPr>
            <p:cNvPr id="34" name="object 34"/>
            <p:cNvSpPr/>
            <p:nvPr/>
          </p:nvSpPr>
          <p:spPr>
            <a:xfrm>
              <a:off x="4261484" y="837565"/>
              <a:ext cx="139064" cy="113664"/>
            </a:xfrm>
            <a:prstGeom prst="rect">
              <a:avLst/>
            </a:prstGeom>
            <a:blipFill>
              <a:blip r:embed="rId26" cstate="print"/>
              <a:stretch>
                <a:fillRect/>
              </a:stretch>
            </a:blipFill>
          </p:spPr>
          <p:txBody>
            <a:bodyPr wrap="square" lIns="0" tIns="0" rIns="0" bIns="0" rtlCol="0"/>
            <a:lstStyle/>
            <a:p>
              <a:endParaRPr/>
            </a:p>
          </p:txBody>
        </p:sp>
        <p:sp>
          <p:nvSpPr>
            <p:cNvPr id="35" name="object 35"/>
            <p:cNvSpPr/>
            <p:nvPr/>
          </p:nvSpPr>
          <p:spPr>
            <a:xfrm>
              <a:off x="4413884" y="787400"/>
              <a:ext cx="149225" cy="163829"/>
            </a:xfrm>
            <a:prstGeom prst="rect">
              <a:avLst/>
            </a:prstGeom>
            <a:blipFill>
              <a:blip r:embed="rId27" cstate="print"/>
              <a:stretch>
                <a:fillRect/>
              </a:stretch>
            </a:blipFill>
          </p:spPr>
          <p:txBody>
            <a:bodyPr wrap="square" lIns="0" tIns="0" rIns="0" bIns="0" rtlCol="0"/>
            <a:lstStyle/>
            <a:p>
              <a:endParaRPr/>
            </a:p>
          </p:txBody>
        </p:sp>
        <p:sp>
          <p:nvSpPr>
            <p:cNvPr id="36" name="object 36"/>
            <p:cNvSpPr/>
            <p:nvPr/>
          </p:nvSpPr>
          <p:spPr>
            <a:xfrm>
              <a:off x="4578984" y="837565"/>
              <a:ext cx="139064" cy="113664"/>
            </a:xfrm>
            <a:prstGeom prst="rect">
              <a:avLst/>
            </a:prstGeom>
            <a:blipFill>
              <a:blip r:embed="rId28" cstate="print"/>
              <a:stretch>
                <a:fillRect/>
              </a:stretch>
            </a:blipFill>
          </p:spPr>
          <p:txBody>
            <a:bodyPr wrap="square" lIns="0" tIns="0" rIns="0" bIns="0" rtlCol="0"/>
            <a:lstStyle/>
            <a:p>
              <a:endParaRPr/>
            </a:p>
          </p:txBody>
        </p:sp>
        <p:sp>
          <p:nvSpPr>
            <p:cNvPr id="37" name="object 37"/>
            <p:cNvSpPr/>
            <p:nvPr/>
          </p:nvSpPr>
          <p:spPr>
            <a:xfrm>
              <a:off x="4733289" y="837565"/>
              <a:ext cx="115570" cy="116205"/>
            </a:xfrm>
            <a:prstGeom prst="rect">
              <a:avLst/>
            </a:prstGeom>
            <a:blipFill>
              <a:blip r:embed="rId29" cstate="print"/>
              <a:stretch>
                <a:fillRect/>
              </a:stretch>
            </a:blipFill>
          </p:spPr>
          <p:txBody>
            <a:bodyPr wrap="square" lIns="0" tIns="0" rIns="0" bIns="0" rtlCol="0"/>
            <a:lstStyle/>
            <a:p>
              <a:endParaRPr/>
            </a:p>
          </p:txBody>
        </p:sp>
      </p:grpSp>
      <p:grpSp>
        <p:nvGrpSpPr>
          <p:cNvPr id="38" name="object 38"/>
          <p:cNvGrpSpPr/>
          <p:nvPr/>
        </p:nvGrpSpPr>
        <p:grpSpPr>
          <a:xfrm>
            <a:off x="4940938" y="787400"/>
            <a:ext cx="1139825" cy="214629"/>
            <a:chOff x="4940938" y="787400"/>
            <a:chExt cx="1139825" cy="214629"/>
          </a:xfrm>
        </p:grpSpPr>
        <p:sp>
          <p:nvSpPr>
            <p:cNvPr id="39" name="object 39"/>
            <p:cNvSpPr/>
            <p:nvPr/>
          </p:nvSpPr>
          <p:spPr>
            <a:xfrm>
              <a:off x="4940938" y="830580"/>
              <a:ext cx="257171" cy="171450"/>
            </a:xfrm>
            <a:prstGeom prst="rect">
              <a:avLst/>
            </a:prstGeom>
            <a:blipFill>
              <a:blip r:embed="rId30" cstate="print"/>
              <a:stretch>
                <a:fillRect/>
              </a:stretch>
            </a:blipFill>
          </p:spPr>
          <p:txBody>
            <a:bodyPr wrap="square" lIns="0" tIns="0" rIns="0" bIns="0" rtlCol="0"/>
            <a:lstStyle/>
            <a:p>
              <a:endParaRPr/>
            </a:p>
          </p:txBody>
        </p:sp>
        <p:sp>
          <p:nvSpPr>
            <p:cNvPr id="40" name="object 40"/>
            <p:cNvSpPr/>
            <p:nvPr/>
          </p:nvSpPr>
          <p:spPr>
            <a:xfrm>
              <a:off x="5213985" y="787400"/>
              <a:ext cx="347344" cy="166370"/>
            </a:xfrm>
            <a:prstGeom prst="rect">
              <a:avLst/>
            </a:prstGeom>
            <a:blipFill>
              <a:blip r:embed="rId31" cstate="print"/>
              <a:stretch>
                <a:fillRect/>
              </a:stretch>
            </a:blipFill>
          </p:spPr>
          <p:txBody>
            <a:bodyPr wrap="square" lIns="0" tIns="0" rIns="0" bIns="0" rtlCol="0"/>
            <a:lstStyle/>
            <a:p>
              <a:endParaRPr/>
            </a:p>
          </p:txBody>
        </p:sp>
        <p:sp>
          <p:nvSpPr>
            <p:cNvPr id="41" name="object 41"/>
            <p:cNvSpPr/>
            <p:nvPr/>
          </p:nvSpPr>
          <p:spPr>
            <a:xfrm>
              <a:off x="5576570" y="787400"/>
              <a:ext cx="149225" cy="163829"/>
            </a:xfrm>
            <a:prstGeom prst="rect">
              <a:avLst/>
            </a:prstGeom>
            <a:blipFill>
              <a:blip r:embed="rId32" cstate="print"/>
              <a:stretch>
                <a:fillRect/>
              </a:stretch>
            </a:blipFill>
          </p:spPr>
          <p:txBody>
            <a:bodyPr wrap="square" lIns="0" tIns="0" rIns="0" bIns="0" rtlCol="0"/>
            <a:lstStyle/>
            <a:p>
              <a:endParaRPr/>
            </a:p>
          </p:txBody>
        </p:sp>
        <p:sp>
          <p:nvSpPr>
            <p:cNvPr id="42" name="object 42"/>
            <p:cNvSpPr/>
            <p:nvPr/>
          </p:nvSpPr>
          <p:spPr>
            <a:xfrm>
              <a:off x="5741670" y="830580"/>
              <a:ext cx="278129" cy="171450"/>
            </a:xfrm>
            <a:prstGeom prst="rect">
              <a:avLst/>
            </a:prstGeom>
            <a:blipFill>
              <a:blip r:embed="rId33" cstate="print"/>
              <a:stretch>
                <a:fillRect/>
              </a:stretch>
            </a:blipFill>
          </p:spPr>
          <p:txBody>
            <a:bodyPr wrap="square" lIns="0" tIns="0" rIns="0" bIns="0" rtlCol="0"/>
            <a:lstStyle/>
            <a:p>
              <a:endParaRPr/>
            </a:p>
          </p:txBody>
        </p:sp>
        <p:sp>
          <p:nvSpPr>
            <p:cNvPr id="43" name="object 43"/>
            <p:cNvSpPr/>
            <p:nvPr/>
          </p:nvSpPr>
          <p:spPr>
            <a:xfrm>
              <a:off x="6038850" y="837565"/>
              <a:ext cx="41910" cy="116205"/>
            </a:xfrm>
            <a:prstGeom prst="rect">
              <a:avLst/>
            </a:prstGeom>
            <a:blipFill>
              <a:blip r:embed="rId34" cstate="print"/>
              <a:stretch>
                <a:fillRect/>
              </a:stretch>
            </a:blipFill>
          </p:spPr>
          <p:txBody>
            <a:bodyPr wrap="square" lIns="0" tIns="0" rIns="0" bIns="0" rtlCol="0"/>
            <a:lstStyle/>
            <a:p>
              <a:endParaRPr/>
            </a:p>
          </p:txBody>
        </p:sp>
      </p:grpSp>
      <p:sp>
        <p:nvSpPr>
          <p:cNvPr id="44" name="object 44"/>
          <p:cNvSpPr txBox="1"/>
          <p:nvPr/>
        </p:nvSpPr>
        <p:spPr>
          <a:xfrm>
            <a:off x="423544" y="1073784"/>
            <a:ext cx="11190605" cy="3865879"/>
          </a:xfrm>
          <a:prstGeom prst="rect">
            <a:avLst/>
          </a:prstGeom>
        </p:spPr>
        <p:txBody>
          <a:bodyPr vert="horz" wrap="square" lIns="0" tIns="12700" rIns="0" bIns="0" rtlCol="0">
            <a:spAutoFit/>
          </a:bodyPr>
          <a:lstStyle/>
          <a:p>
            <a:pPr marL="298450" marR="5080" indent="-285750">
              <a:lnSpc>
                <a:spcPct val="100000"/>
              </a:lnSpc>
              <a:spcBef>
                <a:spcPts val="100"/>
              </a:spcBef>
              <a:buFont typeface="Wingdings"/>
              <a:buChar char=""/>
              <a:tabLst>
                <a:tab pos="298450" algn="l"/>
              </a:tabLst>
            </a:pPr>
            <a:r>
              <a:rPr sz="1800" spc="-5" dirty="0">
                <a:latin typeface="Bookman Uralic"/>
                <a:cs typeface="Bookman Uralic"/>
              </a:rPr>
              <a:t>Online gambling is </a:t>
            </a:r>
            <a:r>
              <a:rPr sz="1800" dirty="0">
                <a:latin typeface="Bookman Uralic"/>
                <a:cs typeface="Bookman Uralic"/>
              </a:rPr>
              <a:t>in </a:t>
            </a:r>
            <a:r>
              <a:rPr sz="1800" spc="-5" dirty="0">
                <a:latin typeface="Bookman Uralic"/>
                <a:cs typeface="Bookman Uralic"/>
              </a:rPr>
              <a:t>its infancy </a:t>
            </a:r>
            <a:r>
              <a:rPr sz="1800" dirty="0">
                <a:latin typeface="Bookman Uralic"/>
                <a:cs typeface="Bookman Uralic"/>
              </a:rPr>
              <a:t>in </a:t>
            </a:r>
            <a:r>
              <a:rPr sz="1800" spc="-5" dirty="0">
                <a:latin typeface="Bookman Uralic"/>
                <a:cs typeface="Bookman Uralic"/>
              </a:rPr>
              <a:t>India, but Sikkim planned to offer three </a:t>
            </a:r>
            <a:r>
              <a:rPr sz="1800" dirty="0">
                <a:latin typeface="Bookman Uralic"/>
                <a:cs typeface="Bookman Uralic"/>
              </a:rPr>
              <a:t>online </a:t>
            </a:r>
            <a:r>
              <a:rPr sz="1800" spc="-5" dirty="0">
                <a:latin typeface="Bookman Uralic"/>
                <a:cs typeface="Bookman Uralic"/>
              </a:rPr>
              <a:t>gambling  licences </a:t>
            </a:r>
            <a:r>
              <a:rPr sz="1800" dirty="0">
                <a:latin typeface="Bookman Uralic"/>
                <a:cs typeface="Bookman Uralic"/>
              </a:rPr>
              <a:t>in </a:t>
            </a:r>
            <a:r>
              <a:rPr sz="1800" spc="-5" dirty="0">
                <a:latin typeface="Bookman Uralic"/>
                <a:cs typeface="Bookman Uralic"/>
              </a:rPr>
              <a:t>2010. This failed despite India being </a:t>
            </a:r>
            <a:r>
              <a:rPr sz="1800" dirty="0">
                <a:latin typeface="Bookman Uralic"/>
                <a:cs typeface="Bookman Uralic"/>
              </a:rPr>
              <a:t>the </a:t>
            </a:r>
            <a:r>
              <a:rPr sz="1800" spc="-5" dirty="0">
                <a:latin typeface="Bookman Uralic"/>
                <a:cs typeface="Bookman Uralic"/>
              </a:rPr>
              <a:t>most sought </a:t>
            </a:r>
            <a:r>
              <a:rPr sz="1800" dirty="0">
                <a:latin typeface="Bookman Uralic"/>
                <a:cs typeface="Bookman Uralic"/>
              </a:rPr>
              <a:t>out </a:t>
            </a:r>
            <a:r>
              <a:rPr sz="1800" spc="-5" dirty="0">
                <a:latin typeface="Bookman Uralic"/>
                <a:cs typeface="Bookman Uralic"/>
              </a:rPr>
              <a:t>country for </a:t>
            </a:r>
            <a:r>
              <a:rPr sz="1800" dirty="0">
                <a:latin typeface="Bookman Uralic"/>
                <a:cs typeface="Bookman Uralic"/>
              </a:rPr>
              <a:t>online</a:t>
            </a:r>
            <a:r>
              <a:rPr sz="1800" spc="90" dirty="0">
                <a:latin typeface="Bookman Uralic"/>
                <a:cs typeface="Bookman Uralic"/>
              </a:rPr>
              <a:t> </a:t>
            </a:r>
            <a:r>
              <a:rPr sz="1800" spc="-5" dirty="0">
                <a:latin typeface="Bookman Uralic"/>
                <a:cs typeface="Bookman Uralic"/>
              </a:rPr>
              <a:t>gambling.</a:t>
            </a:r>
            <a:endParaRPr sz="1800">
              <a:latin typeface="Bookman Uralic"/>
              <a:cs typeface="Bookman Uralic"/>
            </a:endParaRPr>
          </a:p>
          <a:p>
            <a:pPr>
              <a:lnSpc>
                <a:spcPct val="100000"/>
              </a:lnSpc>
              <a:buFont typeface="Wingdings"/>
              <a:buChar char=""/>
            </a:pPr>
            <a:endParaRPr sz="1850">
              <a:latin typeface="Bookman Uralic"/>
              <a:cs typeface="Bookman Uralic"/>
            </a:endParaRPr>
          </a:p>
          <a:p>
            <a:pPr marL="298450" marR="461009" indent="-285750">
              <a:lnSpc>
                <a:spcPct val="100000"/>
              </a:lnSpc>
              <a:buFont typeface="Wingdings"/>
              <a:buChar char=""/>
              <a:tabLst>
                <a:tab pos="298450" algn="l"/>
              </a:tabLst>
            </a:pPr>
            <a:r>
              <a:rPr sz="1800" spc="-5" dirty="0">
                <a:latin typeface="Bookman Uralic"/>
                <a:cs typeface="Bookman Uralic"/>
              </a:rPr>
              <a:t>Sikkim also permits </a:t>
            </a:r>
            <a:r>
              <a:rPr sz="1800" dirty="0">
                <a:latin typeface="Bookman Uralic"/>
                <a:cs typeface="Bookman Uralic"/>
              </a:rPr>
              <a:t>an online </a:t>
            </a:r>
            <a:r>
              <a:rPr sz="1800" spc="-5" dirty="0">
                <a:latin typeface="Bookman Uralic"/>
                <a:cs typeface="Bookman Uralic"/>
              </a:rPr>
              <a:t>lottery, which takes bets from players throughout India. It </a:t>
            </a:r>
            <a:r>
              <a:rPr sz="1800" dirty="0">
                <a:latin typeface="Bookman Uralic"/>
                <a:cs typeface="Bookman Uralic"/>
              </a:rPr>
              <a:t>was  </a:t>
            </a:r>
            <a:r>
              <a:rPr sz="1800" spc="-5" dirty="0">
                <a:latin typeface="Bookman Uralic"/>
                <a:cs typeface="Bookman Uralic"/>
              </a:rPr>
              <a:t>expected </a:t>
            </a:r>
            <a:r>
              <a:rPr sz="1800" dirty="0">
                <a:latin typeface="Bookman Uralic"/>
                <a:cs typeface="Bookman Uralic"/>
              </a:rPr>
              <a:t>that </a:t>
            </a:r>
            <a:r>
              <a:rPr sz="1800" spc="-5" dirty="0">
                <a:latin typeface="Bookman Uralic"/>
                <a:cs typeface="Bookman Uralic"/>
              </a:rPr>
              <a:t>other states </a:t>
            </a:r>
            <a:r>
              <a:rPr sz="1800" dirty="0">
                <a:latin typeface="Bookman Uralic"/>
                <a:cs typeface="Bookman Uralic"/>
              </a:rPr>
              <a:t>would </a:t>
            </a:r>
            <a:r>
              <a:rPr sz="1800" spc="-5" dirty="0">
                <a:latin typeface="Bookman Uralic"/>
                <a:cs typeface="Bookman Uralic"/>
              </a:rPr>
              <a:t>follow Sikkim, thereby opening </a:t>
            </a:r>
            <a:r>
              <a:rPr sz="1800" dirty="0">
                <a:latin typeface="Bookman Uralic"/>
                <a:cs typeface="Bookman Uralic"/>
              </a:rPr>
              <a:t>up a </a:t>
            </a:r>
            <a:r>
              <a:rPr sz="1800" spc="-5" dirty="0">
                <a:latin typeface="Bookman Uralic"/>
                <a:cs typeface="Bookman Uralic"/>
              </a:rPr>
              <a:t>major </a:t>
            </a:r>
            <a:r>
              <a:rPr sz="1800" dirty="0">
                <a:latin typeface="Bookman Uralic"/>
                <a:cs typeface="Bookman Uralic"/>
              </a:rPr>
              <a:t>online </a:t>
            </a:r>
            <a:r>
              <a:rPr sz="1800" spc="-5" dirty="0">
                <a:latin typeface="Bookman Uralic"/>
                <a:cs typeface="Bookman Uralic"/>
              </a:rPr>
              <a:t>gambling  market throughout</a:t>
            </a:r>
            <a:r>
              <a:rPr sz="1800" dirty="0">
                <a:latin typeface="Bookman Uralic"/>
                <a:cs typeface="Bookman Uralic"/>
              </a:rPr>
              <a:t> </a:t>
            </a:r>
            <a:r>
              <a:rPr sz="1800" spc="-5" dirty="0">
                <a:latin typeface="Bookman Uralic"/>
                <a:cs typeface="Bookman Uralic"/>
              </a:rPr>
              <a:t>India.</a:t>
            </a:r>
            <a:endParaRPr sz="1800">
              <a:latin typeface="Bookman Uralic"/>
              <a:cs typeface="Bookman Uralic"/>
            </a:endParaRPr>
          </a:p>
          <a:p>
            <a:pPr>
              <a:lnSpc>
                <a:spcPct val="100000"/>
              </a:lnSpc>
              <a:buFont typeface="Wingdings"/>
              <a:buChar char=""/>
            </a:pPr>
            <a:endParaRPr sz="1850">
              <a:latin typeface="Bookman Uralic"/>
              <a:cs typeface="Bookman Uralic"/>
            </a:endParaRPr>
          </a:p>
          <a:p>
            <a:pPr marL="298450" marR="113664" indent="-285750">
              <a:lnSpc>
                <a:spcPct val="100000"/>
              </a:lnSpc>
              <a:buFont typeface="Wingdings"/>
              <a:buChar char=""/>
              <a:tabLst>
                <a:tab pos="298450" algn="l"/>
              </a:tabLst>
            </a:pPr>
            <a:r>
              <a:rPr sz="1800" spc="-5" dirty="0">
                <a:latin typeface="Bookman Uralic"/>
                <a:cs typeface="Bookman Uralic"/>
              </a:rPr>
              <a:t>Even though Indian casinos cannot promote </a:t>
            </a:r>
            <a:r>
              <a:rPr sz="1800" dirty="0">
                <a:latin typeface="Bookman Uralic"/>
                <a:cs typeface="Bookman Uralic"/>
              </a:rPr>
              <a:t>or </a:t>
            </a:r>
            <a:r>
              <a:rPr sz="1800" spc="-5" dirty="0">
                <a:latin typeface="Bookman Uralic"/>
                <a:cs typeface="Bookman Uralic"/>
              </a:rPr>
              <a:t>have sites </a:t>
            </a:r>
            <a:r>
              <a:rPr sz="1800" dirty="0">
                <a:latin typeface="Bookman Uralic"/>
                <a:cs typeface="Bookman Uralic"/>
              </a:rPr>
              <a:t>that </a:t>
            </a:r>
            <a:r>
              <a:rPr sz="1800" spc="-5" dirty="0">
                <a:latin typeface="Bookman Uralic"/>
                <a:cs typeface="Bookman Uralic"/>
              </a:rPr>
              <a:t>promote </a:t>
            </a:r>
            <a:r>
              <a:rPr sz="1800" dirty="0">
                <a:latin typeface="Bookman Uralic"/>
                <a:cs typeface="Bookman Uralic"/>
              </a:rPr>
              <a:t>online </a:t>
            </a:r>
            <a:r>
              <a:rPr sz="1800" spc="-5" dirty="0">
                <a:latin typeface="Bookman Uralic"/>
                <a:cs typeface="Bookman Uralic"/>
              </a:rPr>
              <a:t>gambling games  such </a:t>
            </a:r>
            <a:r>
              <a:rPr sz="1800" dirty="0">
                <a:latin typeface="Bookman Uralic"/>
                <a:cs typeface="Bookman Uralic"/>
              </a:rPr>
              <a:t>as </a:t>
            </a:r>
            <a:r>
              <a:rPr sz="1800" spc="-5" dirty="0">
                <a:latin typeface="Bookman Uralic"/>
                <a:cs typeface="Bookman Uralic"/>
              </a:rPr>
              <a:t>casino, sports betting </a:t>
            </a:r>
            <a:r>
              <a:rPr sz="1800" dirty="0">
                <a:latin typeface="Bookman Uralic"/>
                <a:cs typeface="Bookman Uralic"/>
              </a:rPr>
              <a:t>and </a:t>
            </a:r>
            <a:r>
              <a:rPr sz="1800" spc="-5" dirty="0">
                <a:latin typeface="Bookman Uralic"/>
                <a:cs typeface="Bookman Uralic"/>
              </a:rPr>
              <a:t>bingo, it is </a:t>
            </a:r>
            <a:r>
              <a:rPr sz="1800" dirty="0">
                <a:latin typeface="Bookman Uralic"/>
                <a:cs typeface="Bookman Uralic"/>
              </a:rPr>
              <a:t>not </a:t>
            </a:r>
            <a:r>
              <a:rPr sz="1800" spc="-5" dirty="0">
                <a:latin typeface="Bookman Uralic"/>
                <a:cs typeface="Bookman Uralic"/>
              </a:rPr>
              <a:t>illegal for non-Indian casino companies (so  called offshore companies) to have sites </a:t>
            </a:r>
            <a:r>
              <a:rPr sz="1800" dirty="0">
                <a:latin typeface="Bookman Uralic"/>
                <a:cs typeface="Bookman Uralic"/>
              </a:rPr>
              <a:t>that </a:t>
            </a:r>
            <a:r>
              <a:rPr sz="1800" spc="-5" dirty="0">
                <a:latin typeface="Bookman Uralic"/>
                <a:cs typeface="Bookman Uralic"/>
              </a:rPr>
              <a:t>focus </a:t>
            </a:r>
            <a:r>
              <a:rPr sz="1800" dirty="0">
                <a:latin typeface="Bookman Uralic"/>
                <a:cs typeface="Bookman Uralic"/>
              </a:rPr>
              <a:t>on </a:t>
            </a:r>
            <a:r>
              <a:rPr sz="1800" spc="-5" dirty="0">
                <a:latin typeface="Bookman Uralic"/>
                <a:cs typeface="Bookman Uralic"/>
              </a:rPr>
              <a:t>Indian players. The </a:t>
            </a:r>
            <a:r>
              <a:rPr sz="1800" dirty="0">
                <a:latin typeface="Bookman Uralic"/>
                <a:cs typeface="Bookman Uralic"/>
              </a:rPr>
              <a:t>only </a:t>
            </a:r>
            <a:r>
              <a:rPr sz="1800" spc="-5" dirty="0">
                <a:latin typeface="Bookman Uralic"/>
                <a:cs typeface="Bookman Uralic"/>
              </a:rPr>
              <a:t>requirement from  </a:t>
            </a:r>
            <a:r>
              <a:rPr sz="1800" dirty="0">
                <a:latin typeface="Bookman Uralic"/>
                <a:cs typeface="Bookman Uralic"/>
              </a:rPr>
              <a:t>a </a:t>
            </a:r>
            <a:r>
              <a:rPr sz="1800" spc="-5" dirty="0">
                <a:latin typeface="Bookman Uralic"/>
                <a:cs typeface="Bookman Uralic"/>
              </a:rPr>
              <a:t>legal point of view is </a:t>
            </a:r>
            <a:r>
              <a:rPr sz="1800" dirty="0">
                <a:latin typeface="Bookman Uralic"/>
                <a:cs typeface="Bookman Uralic"/>
              </a:rPr>
              <a:t>that the </a:t>
            </a:r>
            <a:r>
              <a:rPr sz="1800" spc="-5" dirty="0">
                <a:latin typeface="Bookman Uralic"/>
                <a:cs typeface="Bookman Uralic"/>
              </a:rPr>
              <a:t>offshore casinos have to offer Indian Rupees </a:t>
            </a:r>
            <a:r>
              <a:rPr sz="1800" dirty="0">
                <a:latin typeface="Bookman Uralic"/>
                <a:cs typeface="Bookman Uralic"/>
              </a:rPr>
              <a:t>as a </a:t>
            </a:r>
            <a:r>
              <a:rPr sz="1800" spc="-5" dirty="0">
                <a:latin typeface="Bookman Uralic"/>
                <a:cs typeface="Bookman Uralic"/>
              </a:rPr>
              <a:t>payment  method for Indian players. Although this is </a:t>
            </a:r>
            <a:r>
              <a:rPr sz="1800" dirty="0">
                <a:latin typeface="Bookman Uralic"/>
                <a:cs typeface="Bookman Uralic"/>
              </a:rPr>
              <a:t>not </a:t>
            </a:r>
            <a:r>
              <a:rPr sz="1800" spc="-5" dirty="0">
                <a:latin typeface="Bookman Uralic"/>
                <a:cs typeface="Bookman Uralic"/>
              </a:rPr>
              <a:t>accurate anymore since January 2020 </a:t>
            </a:r>
            <a:r>
              <a:rPr sz="1800" dirty="0">
                <a:latin typeface="Bookman Uralic"/>
                <a:cs typeface="Bookman Uralic"/>
              </a:rPr>
              <a:t>as the  </a:t>
            </a:r>
            <a:r>
              <a:rPr sz="1800" spc="-5" dirty="0">
                <a:latin typeface="Bookman Uralic"/>
                <a:cs typeface="Bookman Uralic"/>
              </a:rPr>
              <a:t>states Telangana </a:t>
            </a:r>
            <a:r>
              <a:rPr sz="1800" dirty="0">
                <a:latin typeface="Bookman Uralic"/>
                <a:cs typeface="Bookman Uralic"/>
              </a:rPr>
              <a:t>and </a:t>
            </a:r>
            <a:r>
              <a:rPr sz="1800" spc="-5" dirty="0">
                <a:latin typeface="Bookman Uralic"/>
                <a:cs typeface="Bookman Uralic"/>
              </a:rPr>
              <a:t>Andhra Pradesh banned all </a:t>
            </a:r>
            <a:r>
              <a:rPr sz="1800" dirty="0">
                <a:latin typeface="Bookman Uralic"/>
                <a:cs typeface="Bookman Uralic"/>
              </a:rPr>
              <a:t>online </a:t>
            </a:r>
            <a:r>
              <a:rPr sz="1800" spc="-5" dirty="0">
                <a:latin typeface="Bookman Uralic"/>
                <a:cs typeface="Bookman Uralic"/>
              </a:rPr>
              <a:t>gambling for Indians. Anyone breaking  this new law will receive </a:t>
            </a:r>
            <a:r>
              <a:rPr sz="1800" dirty="0">
                <a:latin typeface="Bookman Uralic"/>
                <a:cs typeface="Bookman Uralic"/>
              </a:rPr>
              <a:t>up </a:t>
            </a:r>
            <a:r>
              <a:rPr sz="1800" spc="-5" dirty="0">
                <a:latin typeface="Bookman Uralic"/>
                <a:cs typeface="Bookman Uralic"/>
              </a:rPr>
              <a:t>to </a:t>
            </a:r>
            <a:r>
              <a:rPr sz="1800" dirty="0">
                <a:latin typeface="Bookman Uralic"/>
                <a:cs typeface="Bookman Uralic"/>
              </a:rPr>
              <a:t>one </a:t>
            </a:r>
            <a:r>
              <a:rPr sz="1800" spc="-5" dirty="0">
                <a:latin typeface="Bookman Uralic"/>
                <a:cs typeface="Bookman Uralic"/>
              </a:rPr>
              <a:t>year </a:t>
            </a:r>
            <a:r>
              <a:rPr sz="1800" dirty="0">
                <a:latin typeface="Bookman Uralic"/>
                <a:cs typeface="Bookman Uralic"/>
              </a:rPr>
              <a:t>in </a:t>
            </a:r>
            <a:r>
              <a:rPr sz="1800" spc="-5" dirty="0">
                <a:latin typeface="Bookman Uralic"/>
                <a:cs typeface="Bookman Uralic"/>
              </a:rPr>
              <a:t>prison </a:t>
            </a:r>
            <a:r>
              <a:rPr sz="1800" dirty="0">
                <a:latin typeface="Bookman Uralic"/>
                <a:cs typeface="Bookman Uralic"/>
              </a:rPr>
              <a:t>or a </a:t>
            </a:r>
            <a:r>
              <a:rPr sz="1800" spc="-5" dirty="0">
                <a:latin typeface="Bookman Uralic"/>
                <a:cs typeface="Bookman Uralic"/>
              </a:rPr>
              <a:t>fine.</a:t>
            </a:r>
            <a:endParaRPr sz="1800">
              <a:latin typeface="Bookman Uralic"/>
              <a:cs typeface="Bookman Uralic"/>
            </a:endParaRPr>
          </a:p>
        </p:txBody>
      </p:sp>
      <p:sp>
        <p:nvSpPr>
          <p:cNvPr id="45" name="object 4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6" name="object 46"/>
          <p:cNvSpPr txBox="1">
            <a:spLocks noGrp="1"/>
          </p:cNvSpPr>
          <p:nvPr>
            <p:ph type="ftr" sz="quarter" idx="5"/>
          </p:nvPr>
        </p:nvSpPr>
        <p:spPr>
          <a:xfrm>
            <a:off x="8801734" y="6526477"/>
            <a:ext cx="3236595" cy="282129"/>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2396</Words>
  <Application>Microsoft Office PowerPoint</Application>
  <PresentationFormat>Custom</PresentationFormat>
  <Paragraphs>114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Fundamentals of Cyber Security</vt:lpstr>
      <vt:lpstr>UNIT-5</vt:lpstr>
      <vt:lpstr>UNIT-5</vt:lpstr>
      <vt:lpstr>Cyber Crime Examples</vt:lpstr>
      <vt:lpstr>Cyber Crime Examples</vt:lpstr>
      <vt:lpstr>Cyber Crime Examples</vt:lpstr>
      <vt:lpstr>Cyber Crime Examples</vt:lpstr>
      <vt:lpstr>Cyber Crime Examples</vt:lpstr>
      <vt:lpstr>Cyber Crime Examples</vt:lpstr>
      <vt:lpstr>Cyber Crime Examples</vt:lpstr>
      <vt:lpstr>Cyber Crime Examples</vt:lpstr>
      <vt:lpstr>UNIT-5</vt:lpstr>
      <vt:lpstr>Cyber Crime Examples</vt:lpstr>
      <vt:lpstr>Cyber Crime Examples</vt:lpstr>
      <vt:lpstr>Cyber Crime 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Cyber Security</dc:title>
  <dc:creator>ShreeShree</dc:creator>
  <cp:lastModifiedBy>ShreeShree</cp:lastModifiedBy>
  <cp:revision>1</cp:revision>
  <dcterms:created xsi:type="dcterms:W3CDTF">2021-02-24T05:18:04Z</dcterms:created>
  <dcterms:modified xsi:type="dcterms:W3CDTF">2021-02-24T05:21:39Z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2021-02-11T00:00:00Z</vt:filetime>
  </property>
  <property fmtid="{D5CDD505-2E9C-101B-9397-08002B2CF9AE}" pid="3" name="Creator">
    <vt:lpwstr>WPS Presentation</vt:lpwstr>
  </property>
  <property fmtid="{D5CDD505-2E9C-101B-9397-08002B2CF9AE}" pid="4" name="LastSaved">
    <vt:filetime>2021-02-24T00:00:00Z</vt:filetime>
  </property>
</Properties>
</file>