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56" r:id="rId2"/>
    <p:sldId id="262" r:id="rId3"/>
    <p:sldId id="258" r:id="rId4"/>
    <p:sldId id="259" r:id="rId5"/>
    <p:sldId id="263" r:id="rId6"/>
    <p:sldId id="260" r:id="rId7"/>
    <p:sldId id="261" r:id="rId8"/>
    <p:sldId id="264" r:id="rId9"/>
    <p:sldId id="265" r:id="rId10"/>
    <p:sldId id="267" r:id="rId11"/>
    <p:sldId id="269" r:id="rId12"/>
    <p:sldId id="270" r:id="rId13"/>
    <p:sldId id="271" r:id="rId14"/>
    <p:sldId id="272" r:id="rId15"/>
    <p:sldId id="274" r:id="rId16"/>
    <p:sldId id="275" r:id="rId17"/>
    <p:sldId id="276" r:id="rId18"/>
    <p:sldId id="277" r:id="rId19"/>
    <p:sldId id="279"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4692" autoAdjust="0"/>
  </p:normalViewPr>
  <p:slideViewPr>
    <p:cSldViewPr>
      <p:cViewPr varScale="1">
        <p:scale>
          <a:sx n="69" d="100"/>
          <a:sy n="69" d="100"/>
        </p:scale>
        <p:origin x="-1374"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A43326-A0F9-41CC-A2BB-1C523EFAFA55}" type="datetimeFigureOut">
              <a:rPr lang="en-US" smtClean="0"/>
              <a:pPr/>
              <a:t>1/30/2021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DC5DF8-E25C-46BA-BF1D-95A83F474C62}" type="slidenum">
              <a:rPr lang="en-US" smtClean="0"/>
              <a:pPr/>
              <a:t>‹#›</a:t>
            </a:fld>
            <a:endParaRPr lang="en-US"/>
          </a:p>
        </p:txBody>
      </p:sp>
    </p:spTree>
    <p:extLst>
      <p:ext uri="{BB962C8B-B14F-4D97-AF65-F5344CB8AC3E}">
        <p14:creationId xmlns:p14="http://schemas.microsoft.com/office/powerpoint/2010/main" xmlns="" val="229928345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2C55EA-0E55-4181-9560-34C927044152}" type="datetimeFigureOut">
              <a:rPr lang="en-US" smtClean="0"/>
              <a:pPr/>
              <a:t>1/30/2021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C1ECF-AAF9-4ED5-B720-2EF659F96AA6}" type="slidenum">
              <a:rPr lang="en-US" smtClean="0"/>
              <a:pPr/>
              <a:t>‹#›</a:t>
            </a:fld>
            <a:endParaRPr lang="en-US"/>
          </a:p>
        </p:txBody>
      </p:sp>
    </p:spTree>
    <p:extLst>
      <p:ext uri="{BB962C8B-B14F-4D97-AF65-F5344CB8AC3E}">
        <p14:creationId xmlns:p14="http://schemas.microsoft.com/office/powerpoint/2010/main" xmlns="" val="415563857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7C1ECF-AAF9-4ED5-B720-2EF659F96AA6}"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xmlns="" val="2376055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A8B72C3-ABA8-45D0-AA49-8B3C3E6B7F39}" type="datetime1">
              <a:rPr lang="en-US" smtClean="0"/>
              <a:pPr/>
              <a:t>1/30/2021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6AC025-CC48-4BEF-8E7F-C5DBC425F8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43F218-557C-4D7F-BF78-3B83EA759BF3}" type="datetime1">
              <a:rPr lang="en-US" smtClean="0"/>
              <a:pPr/>
              <a:t>1/30/2021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6AC025-CC48-4BEF-8E7F-C5DBC425F8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C71EE2C-DF08-41C2-B604-3828D04A9B9C}" type="datetime1">
              <a:rPr lang="en-US" smtClean="0"/>
              <a:pPr/>
              <a:t>1/30/2021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6AC025-CC48-4BEF-8E7F-C5DBC425F8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CF4D8B-C5BD-4A83-978E-9F756411EC26}" type="datetime1">
              <a:rPr lang="en-US" smtClean="0"/>
              <a:pPr/>
              <a:t>1/30/2021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6AC025-CC48-4BEF-8E7F-C5DBC425F81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8F24B7B-9FB9-4033-B926-9D7133983DCD}" type="datetime1">
              <a:rPr lang="en-US" smtClean="0"/>
              <a:pPr/>
              <a:t>1/30/2021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6AC025-CC48-4BEF-8E7F-C5DBC425F81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755E57-19A5-465C-9706-141EC69A4D5C}" type="datetime1">
              <a:rPr lang="en-US" smtClean="0"/>
              <a:pPr/>
              <a:t>1/30/2021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6AC025-CC48-4BEF-8E7F-C5DBC425F81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564B8E4-0A67-44B3-9B40-153479BA76FD}" type="datetime1">
              <a:rPr lang="en-US" smtClean="0"/>
              <a:pPr/>
              <a:t>1/30/2021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6AC025-CC48-4BEF-8E7F-C5DBC425F81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E49F3DF-3255-472B-BF32-D8D613263B0A}" type="datetime1">
              <a:rPr lang="en-US" smtClean="0"/>
              <a:pPr/>
              <a:t>1/30/2021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6AC025-CC48-4BEF-8E7F-C5DBC425F81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E149041-FD1A-4372-BD2E-635679E2C08A}" type="datetime1">
              <a:rPr lang="en-US" smtClean="0"/>
              <a:pPr/>
              <a:t>1/30/2021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6AC025-CC48-4BEF-8E7F-C5DBC425F8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7DC3343-C004-4925-821C-6911AD891313}" type="datetime1">
              <a:rPr lang="en-US" smtClean="0"/>
              <a:pPr/>
              <a:t>1/30/2021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6AC025-CC48-4BEF-8E7F-C5DBC425F81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469BE5-14B5-4F63-95B9-A1DB2086BC98}" type="datetime1">
              <a:rPr lang="en-US" smtClean="0"/>
              <a:pPr/>
              <a:t>1/30/2021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6AC025-CC48-4BEF-8E7F-C5DBC425F81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5095249-ABB0-4500-BAF8-6DC054AC7ED2}" type="datetime1">
              <a:rPr lang="en-US" smtClean="0"/>
              <a:pPr/>
              <a:t>1/30/2021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6AC025-CC48-4BEF-8E7F-C5DBC425F8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8800" y="423208"/>
            <a:ext cx="7218305" cy="1446550"/>
          </a:xfrm>
          <a:prstGeom prst="rect">
            <a:avLst/>
          </a:prstGeom>
          <a:noFill/>
        </p:spPr>
        <p:txBody>
          <a:bodyPr wrap="square" rtlCol="0">
            <a:spAutoFit/>
          </a:bodyPr>
          <a:lstStyle/>
          <a:p>
            <a:pPr algn="r"/>
            <a:r>
              <a:rPr lang="en-US" sz="4400" b="1" dirty="0" smtClean="0">
                <a:latin typeface="Baskerville Old Face" pitchFamily="18" charset="0"/>
              </a:rPr>
              <a:t>UNIT-1</a:t>
            </a:r>
            <a:endParaRPr lang="en-US" sz="4400" b="1" dirty="0" smtClean="0">
              <a:latin typeface="Baskerville Old Face" pitchFamily="18" charset="0"/>
            </a:endParaRPr>
          </a:p>
          <a:p>
            <a:pPr algn="r"/>
            <a:r>
              <a:rPr lang="en-US" sz="4400" b="1" dirty="0" smtClean="0">
                <a:latin typeface="Baskerville Old Face" pitchFamily="18" charset="0"/>
              </a:rPr>
              <a:t>Introduction to Cybercrime</a:t>
            </a:r>
            <a:endParaRPr lang="en-GB" sz="4400" b="1" dirty="0">
              <a:latin typeface="Baskerville Old Face" pitchFamily="18" charset="0"/>
            </a:endParaRPr>
          </a:p>
        </p:txBody>
      </p:sp>
    </p:spTree>
    <p:extLst>
      <p:ext uri="{BB962C8B-B14F-4D97-AF65-F5344CB8AC3E}">
        <p14:creationId xmlns:p14="http://schemas.microsoft.com/office/powerpoint/2010/main" xmlns="" val="3711768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431423"/>
            <a:ext cx="8229600" cy="1477328"/>
          </a:xfrm>
          <a:prstGeom prst="rect">
            <a:avLst/>
          </a:prstGeom>
        </p:spPr>
        <p:txBody>
          <a:bodyPr wrap="square">
            <a:spAutoFit/>
          </a:bodyPr>
          <a:lstStyle/>
          <a:p>
            <a:r>
              <a:rPr lang="en-US" b="1" dirty="0" smtClean="0"/>
              <a:t>Search </a:t>
            </a:r>
            <a:r>
              <a:rPr lang="en-US" b="1" dirty="0"/>
              <a:t>engine </a:t>
            </a:r>
            <a:r>
              <a:rPr lang="en-US" b="1" dirty="0" smtClean="0"/>
              <a:t>spamming</a:t>
            </a:r>
          </a:p>
          <a:p>
            <a:pPr marL="285750" indent="-285750">
              <a:buFont typeface="Wingdings" pitchFamily="2" charset="2"/>
              <a:buChar char="Ø"/>
            </a:pPr>
            <a:r>
              <a:rPr lang="en-US" dirty="0" smtClean="0"/>
              <a:t>Spamming </a:t>
            </a:r>
            <a:r>
              <a:rPr lang="en-US" dirty="0"/>
              <a:t>is alteration or creation of a document with the intent to deceive an electronic catalog or a fi </a:t>
            </a:r>
            <a:r>
              <a:rPr lang="en-US" dirty="0" smtClean="0"/>
              <a:t>ling system</a:t>
            </a:r>
            <a:r>
              <a:rPr lang="en-US" dirty="0"/>
              <a:t>. </a:t>
            </a:r>
            <a:endParaRPr lang="en-US" dirty="0" smtClean="0"/>
          </a:p>
          <a:p>
            <a:pPr marL="285750" indent="-285750">
              <a:buFont typeface="Wingdings" pitchFamily="2" charset="2"/>
              <a:buChar char="Ø"/>
            </a:pPr>
            <a:r>
              <a:rPr lang="en-US" dirty="0" smtClean="0"/>
              <a:t>Some </a:t>
            </a:r>
            <a:r>
              <a:rPr lang="en-US" dirty="0"/>
              <a:t>web authors use “subversive techniques” to ensure that their site appears more frequently </a:t>
            </a:r>
            <a:r>
              <a:rPr lang="en-US" dirty="0" smtClean="0"/>
              <a:t>or higher </a:t>
            </a:r>
            <a:r>
              <a:rPr lang="en-US" dirty="0"/>
              <a:t>number in returned search </a:t>
            </a:r>
            <a:r>
              <a:rPr lang="en-US" dirty="0" smtClean="0"/>
              <a:t>results. </a:t>
            </a:r>
          </a:p>
        </p:txBody>
      </p:sp>
      <p:sp>
        <p:nvSpPr>
          <p:cNvPr id="6" name="Rectangle 5"/>
          <p:cNvSpPr/>
          <p:nvPr/>
        </p:nvSpPr>
        <p:spPr>
          <a:xfrm>
            <a:off x="457200" y="1918987"/>
            <a:ext cx="8229600" cy="4801314"/>
          </a:xfrm>
          <a:prstGeom prst="rect">
            <a:avLst/>
          </a:prstGeom>
        </p:spPr>
        <p:txBody>
          <a:bodyPr wrap="square">
            <a:spAutoFit/>
          </a:bodyPr>
          <a:lstStyle/>
          <a:p>
            <a:r>
              <a:rPr lang="en-US" b="1" dirty="0" err="1">
                <a:latin typeface="+mj-lt"/>
              </a:rPr>
              <a:t>Cyberdefamation</a:t>
            </a:r>
            <a:endParaRPr lang="en-US" sz="1600" b="1" dirty="0">
              <a:latin typeface="+mj-lt"/>
            </a:endParaRPr>
          </a:p>
          <a:p>
            <a:pPr marL="285750" indent="-285750">
              <a:buFont typeface="Arial" pitchFamily="34" charset="0"/>
              <a:buChar char="•"/>
            </a:pPr>
            <a:r>
              <a:rPr lang="en-US" sz="1600" dirty="0" smtClean="0"/>
              <a:t>“</a:t>
            </a:r>
            <a:r>
              <a:rPr lang="en-US" sz="1600" dirty="0" err="1" smtClean="0"/>
              <a:t>Cyberdefamation</a:t>
            </a:r>
            <a:r>
              <a:rPr lang="en-US" sz="1600" dirty="0" smtClean="0"/>
              <a:t>” occurs </a:t>
            </a:r>
            <a:r>
              <a:rPr lang="en-US" sz="1600" dirty="0"/>
              <a:t>when defamation takes place with the help of computers and/or the </a:t>
            </a:r>
            <a:r>
              <a:rPr lang="en-US" sz="1600" dirty="0" smtClean="0"/>
              <a:t>According </a:t>
            </a:r>
            <a:r>
              <a:rPr lang="en-US" sz="1600" dirty="0"/>
              <a:t>to the IPC Section 499</a:t>
            </a:r>
            <a:r>
              <a:rPr lang="en-US" sz="1600" dirty="0" smtClean="0"/>
              <a:t>: </a:t>
            </a:r>
          </a:p>
          <a:p>
            <a:r>
              <a:rPr lang="en-US" sz="1600" b="1" dirty="0" smtClean="0"/>
              <a:t>1</a:t>
            </a:r>
            <a:r>
              <a:rPr lang="en-US" sz="1600" b="1" dirty="0"/>
              <a:t>. </a:t>
            </a:r>
            <a:r>
              <a:rPr lang="en-US" sz="1600" dirty="0"/>
              <a:t>It may amount to defamation to impute anything to a deceased person, if the imputation </a:t>
            </a:r>
            <a:r>
              <a:rPr lang="en-US" sz="1600" dirty="0" smtClean="0"/>
              <a:t>would harm </a:t>
            </a:r>
            <a:r>
              <a:rPr lang="en-US" sz="1600" dirty="0"/>
              <a:t>the reputation of that person if living, and is intended to be hurtful to the feelings of his </a:t>
            </a:r>
            <a:r>
              <a:rPr lang="en-US" sz="1600" dirty="0" smtClean="0"/>
              <a:t>family or </a:t>
            </a:r>
            <a:r>
              <a:rPr lang="en-US" sz="1600" dirty="0"/>
              <a:t>other near relatives</a:t>
            </a:r>
            <a:r>
              <a:rPr lang="en-US" sz="1600" dirty="0" smtClean="0"/>
              <a:t>.</a:t>
            </a:r>
          </a:p>
          <a:p>
            <a:r>
              <a:rPr lang="en-US" sz="1600" b="1" dirty="0"/>
              <a:t>2. </a:t>
            </a:r>
            <a:r>
              <a:rPr lang="en-US" sz="1600" dirty="0"/>
              <a:t>It may amount to defamation to make an imputation concerning a company or an association </a:t>
            </a:r>
            <a:r>
              <a:rPr lang="en-US" sz="1600" dirty="0" smtClean="0"/>
              <a:t>or collection </a:t>
            </a:r>
            <a:r>
              <a:rPr lang="en-US" sz="1600" dirty="0"/>
              <a:t>of persons as such.</a:t>
            </a:r>
          </a:p>
          <a:p>
            <a:r>
              <a:rPr lang="en-US" sz="1600" b="1" dirty="0"/>
              <a:t>3. </a:t>
            </a:r>
            <a:r>
              <a:rPr lang="en-US" sz="1600" dirty="0"/>
              <a:t>An imputation in the form of an alternative or expressed ironically, may amount to defamation</a:t>
            </a:r>
            <a:r>
              <a:rPr lang="en-US" sz="1600" dirty="0" smtClean="0"/>
              <a:t>. </a:t>
            </a:r>
          </a:p>
          <a:p>
            <a:r>
              <a:rPr lang="en-US" sz="1600" b="1" dirty="0" smtClean="0"/>
              <a:t>4. </a:t>
            </a:r>
            <a:r>
              <a:rPr lang="en-US" sz="1600" dirty="0" smtClean="0"/>
              <a:t>No imputation is said to harm a person’s reputation unless that imputation directly or indirectly, in </a:t>
            </a:r>
            <a:r>
              <a:rPr lang="en-US" sz="1600" dirty="0"/>
              <a:t>the estimation of others, lowers the moral or intellectual character of that person, or lowers </a:t>
            </a:r>
            <a:r>
              <a:rPr lang="en-US" sz="1600" dirty="0" smtClean="0"/>
              <a:t>the character </a:t>
            </a:r>
            <a:r>
              <a:rPr lang="en-US" sz="1600" dirty="0"/>
              <a:t>of that person in respect of his caste or of his calling, or lowers the credit of that person</a:t>
            </a:r>
            <a:r>
              <a:rPr lang="en-US" sz="1600" dirty="0" smtClean="0"/>
              <a:t>, or </a:t>
            </a:r>
            <a:r>
              <a:rPr lang="en-US" sz="1600" dirty="0"/>
              <a:t>causes it to be believed that the body of that person is in a loathsome state or in a state </a:t>
            </a:r>
            <a:r>
              <a:rPr lang="en-US" sz="1600" dirty="0" smtClean="0"/>
              <a:t>generally considered </a:t>
            </a:r>
            <a:r>
              <a:rPr lang="en-US" sz="1600" dirty="0"/>
              <a:t>as disgraceful</a:t>
            </a:r>
            <a:r>
              <a:rPr lang="en-US" sz="1600" dirty="0" smtClean="0"/>
              <a:t>.</a:t>
            </a:r>
          </a:p>
          <a:p>
            <a:pPr marL="285750" indent="-285750">
              <a:buFont typeface="Arial" pitchFamily="34" charset="0"/>
              <a:buChar char="•"/>
            </a:pPr>
            <a:r>
              <a:rPr lang="en-US" sz="1600" dirty="0" smtClean="0"/>
              <a:t>The </a:t>
            </a:r>
            <a:r>
              <a:rPr lang="en-US" sz="1600" dirty="0"/>
              <a:t>law on defamation attempts to create a workable balance between two equally important human rights</a:t>
            </a:r>
          </a:p>
          <a:p>
            <a:pPr marL="800100" lvl="1" indent="-342900">
              <a:buFont typeface="+mj-lt"/>
              <a:buAutoNum type="arabicPeriod"/>
            </a:pPr>
            <a:r>
              <a:rPr lang="en-US" sz="1600" i="1" dirty="0"/>
              <a:t>The right to an unimpaired reputation</a:t>
            </a:r>
            <a:r>
              <a:rPr lang="en-US" sz="1600" dirty="0"/>
              <a:t> </a:t>
            </a:r>
          </a:p>
          <a:p>
            <a:pPr marL="800100" lvl="1" indent="-342900">
              <a:buFont typeface="+mj-lt"/>
              <a:buAutoNum type="arabicPeriod"/>
            </a:pPr>
            <a:r>
              <a:rPr lang="en-US" sz="1600" i="1" dirty="0"/>
              <a:t>The right to freedom of expression</a:t>
            </a:r>
            <a:endParaRPr lang="en-US" sz="1600" dirty="0"/>
          </a:p>
          <a:p>
            <a:endParaRPr lang="en-US" sz="1600" dirty="0"/>
          </a:p>
        </p:txBody>
      </p:sp>
    </p:spTree>
    <p:extLst>
      <p:ext uri="{BB962C8B-B14F-4D97-AF65-F5344CB8AC3E}">
        <p14:creationId xmlns:p14="http://schemas.microsoft.com/office/powerpoint/2010/main" xmlns="" val="30196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1929" y="990600"/>
            <a:ext cx="8229600" cy="4185761"/>
          </a:xfrm>
          <a:prstGeom prst="rect">
            <a:avLst/>
          </a:prstGeom>
        </p:spPr>
        <p:txBody>
          <a:bodyPr wrap="square">
            <a:spAutoFit/>
          </a:bodyPr>
          <a:lstStyle/>
          <a:p>
            <a:r>
              <a:rPr lang="en-US" b="1" dirty="0" smtClean="0">
                <a:latin typeface="+mj-lt"/>
              </a:rPr>
              <a:t>Internet </a:t>
            </a:r>
            <a:r>
              <a:rPr lang="en-US" b="1" dirty="0">
                <a:latin typeface="+mj-lt"/>
              </a:rPr>
              <a:t>Time Theft</a:t>
            </a:r>
          </a:p>
          <a:p>
            <a:pPr marL="285750" indent="-285750">
              <a:buFont typeface="Wingdings" pitchFamily="2" charset="2"/>
              <a:buChar char="Ø"/>
            </a:pPr>
            <a:r>
              <a:rPr lang="en-US" sz="1600" dirty="0"/>
              <a:t>Internet </a:t>
            </a:r>
            <a:r>
              <a:rPr lang="en-US" sz="1600" dirty="0" smtClean="0"/>
              <a:t>time theft </a:t>
            </a:r>
            <a:r>
              <a:rPr lang="en-US" sz="1600" dirty="0"/>
              <a:t>occurs when an unauthorized person uses the Internet hours paid for by another person. </a:t>
            </a:r>
            <a:endParaRPr lang="en-US" sz="1600" dirty="0" smtClean="0"/>
          </a:p>
          <a:p>
            <a:pPr marL="285750" indent="-285750">
              <a:buFont typeface="Wingdings" pitchFamily="2" charset="2"/>
              <a:buChar char="Ø"/>
            </a:pPr>
            <a:r>
              <a:rPr lang="en-US" sz="1600" dirty="0" smtClean="0"/>
              <a:t>It comes </a:t>
            </a:r>
            <a:r>
              <a:rPr lang="en-US" sz="1600" dirty="0"/>
              <a:t>under hacking because the person </a:t>
            </a:r>
            <a:r>
              <a:rPr lang="en-US" sz="1600" dirty="0" smtClean="0"/>
              <a:t>gets </a:t>
            </a:r>
            <a:r>
              <a:rPr lang="en-US" sz="1600" dirty="0"/>
              <a:t>access to someone else’s ISP user ID </a:t>
            </a:r>
            <a:r>
              <a:rPr lang="en-US" sz="1600" dirty="0" smtClean="0"/>
              <a:t>and password</a:t>
            </a:r>
            <a:r>
              <a:rPr lang="en-US" sz="1600" dirty="0"/>
              <a:t>, either by hacking or by gaining access to it by illegal </a:t>
            </a:r>
            <a:r>
              <a:rPr lang="en-US" sz="1600" dirty="0" smtClean="0"/>
              <a:t>means</a:t>
            </a:r>
          </a:p>
          <a:p>
            <a:endParaRPr lang="en-US" b="1" dirty="0" smtClean="0">
              <a:latin typeface="+mj-lt"/>
            </a:endParaRPr>
          </a:p>
          <a:p>
            <a:r>
              <a:rPr lang="en-US" b="1" dirty="0" smtClean="0">
                <a:latin typeface="+mj-lt"/>
              </a:rPr>
              <a:t>Salami </a:t>
            </a:r>
            <a:r>
              <a:rPr lang="en-US" b="1" dirty="0">
                <a:latin typeface="+mj-lt"/>
              </a:rPr>
              <a:t>Attack/Salami Technique</a:t>
            </a:r>
          </a:p>
          <a:p>
            <a:pPr marL="285750" indent="-285750">
              <a:buFont typeface="Wingdings" pitchFamily="2" charset="2"/>
              <a:buChar char="Ø"/>
            </a:pPr>
            <a:r>
              <a:rPr lang="en-US" sz="1600" dirty="0" smtClean="0"/>
              <a:t>These </a:t>
            </a:r>
            <a:r>
              <a:rPr lang="en-US" sz="1600" dirty="0"/>
              <a:t>attacks are used for committing </a:t>
            </a:r>
            <a:r>
              <a:rPr lang="en-US" sz="1600" dirty="0" smtClean="0"/>
              <a:t>financial </a:t>
            </a:r>
            <a:r>
              <a:rPr lang="en-US" sz="1600" dirty="0"/>
              <a:t>crimes. </a:t>
            </a:r>
            <a:endParaRPr lang="en-US" sz="1600" dirty="0" smtClean="0"/>
          </a:p>
          <a:p>
            <a:pPr marL="285750" indent="-285750">
              <a:buFont typeface="Wingdings" pitchFamily="2" charset="2"/>
              <a:buChar char="Ø"/>
            </a:pPr>
            <a:r>
              <a:rPr lang="en-US" sz="1600" dirty="0" smtClean="0"/>
              <a:t>No </a:t>
            </a:r>
            <a:r>
              <a:rPr lang="en-US" sz="1600" dirty="0"/>
              <a:t>account holder will probably notice this unauthorized debit, but the bank employee </a:t>
            </a:r>
            <a:r>
              <a:rPr lang="en-US" sz="1600" dirty="0" smtClean="0"/>
              <a:t>will make </a:t>
            </a:r>
            <a:r>
              <a:rPr lang="en-US" sz="1600" dirty="0"/>
              <a:t>a sizable amount every month</a:t>
            </a:r>
            <a:r>
              <a:rPr lang="en-US" sz="1600" dirty="0" smtClean="0"/>
              <a:t>.</a:t>
            </a:r>
          </a:p>
          <a:p>
            <a:endParaRPr lang="en-US" b="1" dirty="0">
              <a:latin typeface="+mj-lt"/>
            </a:endParaRPr>
          </a:p>
          <a:p>
            <a:r>
              <a:rPr lang="en-US" b="1" dirty="0">
                <a:latin typeface="+mj-lt"/>
              </a:rPr>
              <a:t>Data Diddling</a:t>
            </a:r>
          </a:p>
          <a:p>
            <a:pPr marL="285750" indent="-285750">
              <a:buFont typeface="Wingdings" pitchFamily="2" charset="2"/>
              <a:buChar char="Ø"/>
            </a:pPr>
            <a:r>
              <a:rPr lang="en-US" sz="1600" dirty="0"/>
              <a:t>A data diddling attack involves altering raw data just before it is processed by a computer and then </a:t>
            </a:r>
            <a:r>
              <a:rPr lang="en-US" sz="1600" dirty="0" smtClean="0"/>
              <a:t>changing it </a:t>
            </a:r>
            <a:r>
              <a:rPr lang="en-US" sz="1600" dirty="0"/>
              <a:t>back after the processing is completed. </a:t>
            </a:r>
            <a:endParaRPr lang="en-US" sz="1600" dirty="0" smtClean="0"/>
          </a:p>
          <a:p>
            <a:pPr marL="285750" indent="-285750">
              <a:buFont typeface="Wingdings" pitchFamily="2" charset="2"/>
              <a:buChar char="Ø"/>
            </a:pPr>
            <a:r>
              <a:rPr lang="en-US" sz="1600" dirty="0" smtClean="0"/>
              <a:t>Electricity </a:t>
            </a:r>
            <a:r>
              <a:rPr lang="en-US" sz="1600" dirty="0"/>
              <a:t>Boards in India have been victims to data diddling programs inserted when private parties computerize their systems.</a:t>
            </a:r>
          </a:p>
        </p:txBody>
      </p:sp>
    </p:spTree>
    <p:extLst>
      <p:ext uri="{BB962C8B-B14F-4D97-AF65-F5344CB8AC3E}">
        <p14:creationId xmlns:p14="http://schemas.microsoft.com/office/powerpoint/2010/main" xmlns="" val="1336258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8229600" cy="5878532"/>
          </a:xfrm>
          <a:prstGeom prst="rect">
            <a:avLst/>
          </a:prstGeom>
        </p:spPr>
        <p:txBody>
          <a:bodyPr wrap="square">
            <a:spAutoFit/>
          </a:bodyPr>
          <a:lstStyle/>
          <a:p>
            <a:r>
              <a:rPr lang="en-US" b="1" dirty="0">
                <a:latin typeface="+mj-lt"/>
              </a:rPr>
              <a:t>Forgery</a:t>
            </a:r>
          </a:p>
          <a:p>
            <a:pPr marL="285750" indent="-285750">
              <a:buFont typeface="Arial" pitchFamily="34" charset="0"/>
              <a:buChar char="•"/>
            </a:pPr>
            <a:r>
              <a:rPr lang="en-US" sz="1600" dirty="0" smtClean="0"/>
              <a:t>Forging counterfeit </a:t>
            </a:r>
            <a:r>
              <a:rPr lang="en-US" sz="1600" dirty="0"/>
              <a:t>currency notes, postage and revenue stamps, </a:t>
            </a:r>
            <a:r>
              <a:rPr lang="en-US" sz="1600" dirty="0" err="1"/>
              <a:t>marksheets</a:t>
            </a:r>
            <a:r>
              <a:rPr lang="en-US" sz="1600" dirty="0"/>
              <a:t>, etc. </a:t>
            </a:r>
            <a:r>
              <a:rPr lang="en-US" sz="1600" dirty="0" smtClean="0"/>
              <a:t>using sophisticated computers</a:t>
            </a:r>
            <a:r>
              <a:rPr lang="en-US" sz="1600" dirty="0"/>
              <a:t>, printers and scanners. </a:t>
            </a:r>
            <a:endParaRPr lang="en-US" sz="1600" dirty="0" smtClean="0"/>
          </a:p>
          <a:p>
            <a:endParaRPr lang="en-US" sz="1600" dirty="0"/>
          </a:p>
          <a:p>
            <a:r>
              <a:rPr lang="en-US" b="1" dirty="0">
                <a:latin typeface="+mj-lt"/>
              </a:rPr>
              <a:t>Web Jacking</a:t>
            </a:r>
          </a:p>
          <a:p>
            <a:pPr marL="285750" indent="-285750">
              <a:buFont typeface="Arial" pitchFamily="34" charset="0"/>
              <a:buChar char="•"/>
            </a:pPr>
            <a:r>
              <a:rPr lang="en-US" sz="1600" dirty="0"/>
              <a:t>Web jacking occurs when someone forcefully takes control of a website (by cracking the password and </a:t>
            </a:r>
            <a:r>
              <a:rPr lang="en-US" sz="1600" dirty="0" smtClean="0"/>
              <a:t>later changing </a:t>
            </a:r>
            <a:r>
              <a:rPr lang="en-US" sz="1600" dirty="0"/>
              <a:t>it). </a:t>
            </a:r>
            <a:endParaRPr lang="en-US" sz="1600" dirty="0" smtClean="0"/>
          </a:p>
          <a:p>
            <a:endParaRPr lang="en-US" sz="1600" dirty="0" smtClean="0"/>
          </a:p>
          <a:p>
            <a:r>
              <a:rPr lang="en-US" b="1" dirty="0">
                <a:latin typeface="+mj-lt"/>
              </a:rPr>
              <a:t>Newsgroup Spam/Crimes Emanating from Usenet Newsgroup</a:t>
            </a:r>
          </a:p>
          <a:p>
            <a:pPr marL="285750" indent="-285750">
              <a:buFont typeface="Arial" pitchFamily="34" charset="0"/>
              <a:buChar char="•"/>
            </a:pPr>
            <a:r>
              <a:rPr lang="en-US" sz="1600" dirty="0" smtClean="0"/>
              <a:t>The </a:t>
            </a:r>
            <a:r>
              <a:rPr lang="en-US" sz="1600" dirty="0"/>
              <a:t>advent of Google Groups, and its large Usenet archive, has made Usenet </a:t>
            </a:r>
            <a:r>
              <a:rPr lang="en-US" sz="1600" dirty="0" smtClean="0"/>
              <a:t>more attractive </a:t>
            </a:r>
            <a:r>
              <a:rPr lang="en-US" sz="1600" dirty="0"/>
              <a:t>to spammers than ever. </a:t>
            </a:r>
            <a:endParaRPr lang="en-US" sz="1600" dirty="0" smtClean="0"/>
          </a:p>
          <a:p>
            <a:pPr marL="285750" indent="-285750">
              <a:buFont typeface="Arial" pitchFamily="34" charset="0"/>
              <a:buChar char="•"/>
            </a:pPr>
            <a:r>
              <a:rPr lang="en-US" sz="1600" dirty="0" smtClean="0"/>
              <a:t>Spamming </a:t>
            </a:r>
            <a:r>
              <a:rPr lang="en-US" sz="1600" dirty="0"/>
              <a:t>of Usenet newsgroups actually predates E-Mail Spam. </a:t>
            </a:r>
            <a:endParaRPr lang="en-US" sz="1600" dirty="0" smtClean="0"/>
          </a:p>
          <a:p>
            <a:endParaRPr lang="en-US" sz="1600" b="1" dirty="0" smtClean="0"/>
          </a:p>
          <a:p>
            <a:r>
              <a:rPr lang="en-US" b="1" dirty="0">
                <a:latin typeface="+mj-lt"/>
              </a:rPr>
              <a:t>Industrial Spying/Industrial Espionage</a:t>
            </a:r>
          </a:p>
          <a:p>
            <a:pPr marL="285750" indent="-285750">
              <a:buFont typeface="Arial" pitchFamily="34" charset="0"/>
              <a:buChar char="•"/>
            </a:pPr>
            <a:r>
              <a:rPr lang="en-US" sz="1600" dirty="0" smtClean="0"/>
              <a:t>“</a:t>
            </a:r>
            <a:r>
              <a:rPr lang="en-US" sz="1600" dirty="0"/>
              <a:t>Spies” can get </a:t>
            </a:r>
            <a:r>
              <a:rPr lang="en-US" sz="1600" dirty="0" smtClean="0"/>
              <a:t>information about </a:t>
            </a:r>
            <a:r>
              <a:rPr lang="en-US" sz="1600" dirty="0"/>
              <a:t>product </a:t>
            </a:r>
            <a:r>
              <a:rPr lang="en-US" sz="1600" dirty="0" smtClean="0"/>
              <a:t>finances</a:t>
            </a:r>
            <a:r>
              <a:rPr lang="en-US" sz="1600" dirty="0"/>
              <a:t>, research and development and marketing strategies, an activity known </a:t>
            </a:r>
            <a:r>
              <a:rPr lang="en-US" sz="1600" dirty="0" smtClean="0"/>
              <a:t>as “</a:t>
            </a:r>
            <a:r>
              <a:rPr lang="en-US" sz="1600" dirty="0"/>
              <a:t>industrial spying.” </a:t>
            </a:r>
            <a:endParaRPr lang="en-US" sz="1600" dirty="0" smtClean="0"/>
          </a:p>
          <a:p>
            <a:pPr marL="285750" indent="-285750">
              <a:buFont typeface="Arial" pitchFamily="34" charset="0"/>
              <a:buChar char="•"/>
            </a:pPr>
            <a:r>
              <a:rPr lang="en-US" sz="1600" dirty="0" smtClean="0"/>
              <a:t>“</a:t>
            </a:r>
            <a:r>
              <a:rPr lang="en-US" sz="1600" dirty="0"/>
              <a:t>Targeted Attacks” </a:t>
            </a:r>
            <a:r>
              <a:rPr lang="en-US" sz="1600" dirty="0" smtClean="0"/>
              <a:t>- applies very well to organizations that are victim of focused attacks aiming at stealing corporate data, Intellectual Property or whatever else that may yield a competitive advantage for a rival company.</a:t>
            </a:r>
          </a:p>
          <a:p>
            <a:pPr marL="285750" indent="-285750">
              <a:buFont typeface="Arial" pitchFamily="34" charset="0"/>
              <a:buChar char="•"/>
            </a:pPr>
            <a:r>
              <a:rPr lang="en-US" sz="1600" dirty="0"/>
              <a:t>There are two distinct business models for cybercrime applied to industrial </a:t>
            </a:r>
            <a:r>
              <a:rPr lang="en-US" sz="1600" dirty="0" smtClean="0"/>
              <a:t>spying</a:t>
            </a:r>
          </a:p>
          <a:p>
            <a:pPr marL="742950" lvl="1" indent="-285750">
              <a:buFont typeface="Wingdings" pitchFamily="2" charset="2"/>
              <a:buChar char="Ø"/>
            </a:pPr>
            <a:r>
              <a:rPr lang="en-US" sz="1600" dirty="0" smtClean="0"/>
              <a:t>Selling </a:t>
            </a:r>
            <a:r>
              <a:rPr lang="en-US" sz="1600" dirty="0"/>
              <a:t>Trojan-ware </a:t>
            </a:r>
            <a:endParaRPr lang="en-US" sz="1600" dirty="0" smtClean="0"/>
          </a:p>
          <a:p>
            <a:pPr marL="742950" lvl="1" indent="-285750">
              <a:buFont typeface="Wingdings" pitchFamily="2" charset="2"/>
              <a:buChar char="Ø"/>
            </a:pPr>
            <a:r>
              <a:rPr lang="en-US" sz="1600" dirty="0" smtClean="0"/>
              <a:t>Selling </a:t>
            </a:r>
            <a:r>
              <a:rPr lang="en-US" sz="1600" dirty="0"/>
              <a:t>Stolen Intellectual Property.</a:t>
            </a:r>
          </a:p>
          <a:p>
            <a:pPr marL="285750" indent="-285750">
              <a:buFont typeface="Arial" pitchFamily="34" charset="0"/>
              <a:buChar char="•"/>
            </a:pPr>
            <a:endParaRPr lang="en-US" sz="1600" dirty="0"/>
          </a:p>
        </p:txBody>
      </p:sp>
    </p:spTree>
    <p:extLst>
      <p:ext uri="{BB962C8B-B14F-4D97-AF65-F5344CB8AC3E}">
        <p14:creationId xmlns:p14="http://schemas.microsoft.com/office/powerpoint/2010/main" xmlns="" val="1697715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33400"/>
            <a:ext cx="8305800" cy="2339102"/>
          </a:xfrm>
          <a:prstGeom prst="rect">
            <a:avLst/>
          </a:prstGeom>
        </p:spPr>
        <p:txBody>
          <a:bodyPr wrap="square">
            <a:spAutoFit/>
          </a:bodyPr>
          <a:lstStyle/>
          <a:p>
            <a:r>
              <a:rPr lang="en-US" b="1" dirty="0" smtClean="0">
                <a:latin typeface="+mj-lt"/>
              </a:rPr>
              <a:t>Hacking</a:t>
            </a:r>
            <a:endParaRPr lang="en-US" b="1" dirty="0">
              <a:latin typeface="+mj-lt"/>
            </a:endParaRPr>
          </a:p>
          <a:p>
            <a:r>
              <a:rPr lang="en-US" sz="1600" dirty="0"/>
              <a:t>Hackers, crackers and </a:t>
            </a:r>
            <a:r>
              <a:rPr lang="en-US" sz="1600" dirty="0" err="1"/>
              <a:t>phrackers</a:t>
            </a:r>
            <a:r>
              <a:rPr lang="en-US" sz="1600" dirty="0"/>
              <a:t> are some of the oft-heard terms. The original meaning of the word “hack” meaning an elegant, witty or inspired way of doing almost anything originated at MIT. </a:t>
            </a:r>
            <a:endParaRPr lang="en-US" sz="1600" dirty="0" smtClean="0"/>
          </a:p>
          <a:p>
            <a:endParaRPr lang="en-US" sz="1600" dirty="0"/>
          </a:p>
          <a:p>
            <a:pPr marL="285750" indent="-285750">
              <a:buFont typeface="Wingdings" pitchFamily="2" charset="2"/>
              <a:buChar char="Ø"/>
            </a:pPr>
            <a:r>
              <a:rPr lang="en-US" sz="1600" dirty="0" smtClean="0"/>
              <a:t>Hackers </a:t>
            </a:r>
            <a:r>
              <a:rPr lang="en-US" sz="1600" dirty="0"/>
              <a:t>write or use ready-made computer programs to attack the target computer. </a:t>
            </a:r>
            <a:endParaRPr lang="en-US" sz="1600" dirty="0" smtClean="0"/>
          </a:p>
          <a:p>
            <a:pPr marL="285750" indent="-285750">
              <a:buFont typeface="Wingdings" pitchFamily="2" charset="2"/>
              <a:buChar char="Ø"/>
            </a:pPr>
            <a:r>
              <a:rPr lang="en-US" sz="1600" dirty="0" smtClean="0"/>
              <a:t>They </a:t>
            </a:r>
            <a:r>
              <a:rPr lang="en-US" sz="1600" dirty="0"/>
              <a:t>possess the </a:t>
            </a:r>
            <a:r>
              <a:rPr lang="en-US" sz="1600" dirty="0" smtClean="0"/>
              <a:t>desire to </a:t>
            </a:r>
            <a:r>
              <a:rPr lang="en-US" sz="1600" dirty="0"/>
              <a:t>destruct and they get enjoyment out of such destruction. </a:t>
            </a:r>
            <a:endParaRPr lang="en-US" sz="1600" dirty="0" smtClean="0"/>
          </a:p>
          <a:p>
            <a:pPr marL="285750" indent="-285750">
              <a:buFont typeface="Wingdings" pitchFamily="2" charset="2"/>
              <a:buChar char="Ø"/>
            </a:pPr>
            <a:r>
              <a:rPr lang="en-US" sz="1600" dirty="0" smtClean="0"/>
              <a:t>Some </a:t>
            </a:r>
            <a:r>
              <a:rPr lang="en-US" sz="1600" dirty="0"/>
              <a:t>hackers hack for personal </a:t>
            </a:r>
            <a:r>
              <a:rPr lang="en-US" sz="1600" dirty="0" smtClean="0"/>
              <a:t>monetary gains</a:t>
            </a:r>
            <a:r>
              <a:rPr lang="en-US" sz="1600" dirty="0"/>
              <a:t>, such as stealing credit card information, transferring money from various bank accounts to their </a:t>
            </a:r>
            <a:r>
              <a:rPr lang="en-US" sz="1600" dirty="0" smtClean="0"/>
              <a:t>own account </a:t>
            </a:r>
            <a:r>
              <a:rPr lang="en-US" sz="1600" dirty="0"/>
              <a:t>followed by withdrawal of money. </a:t>
            </a:r>
          </a:p>
        </p:txBody>
      </p:sp>
      <p:sp>
        <p:nvSpPr>
          <p:cNvPr id="2" name="Rectangle 1"/>
          <p:cNvSpPr/>
          <p:nvPr/>
        </p:nvSpPr>
        <p:spPr>
          <a:xfrm>
            <a:off x="451512" y="2895600"/>
            <a:ext cx="8082887" cy="3516347"/>
          </a:xfrm>
          <a:prstGeom prst="rect">
            <a:avLst/>
          </a:prstGeom>
        </p:spPr>
        <p:txBody>
          <a:bodyPr wrap="square">
            <a:spAutoFit/>
          </a:bodyPr>
          <a:lstStyle/>
          <a:p>
            <a:r>
              <a:rPr lang="en-US" b="1" dirty="0"/>
              <a:t>Online Frauds</a:t>
            </a:r>
          </a:p>
          <a:p>
            <a:r>
              <a:rPr lang="en-US" sz="1600" dirty="0"/>
              <a:t>Types of crimes under the category of hacking</a:t>
            </a:r>
          </a:p>
          <a:p>
            <a:pPr marL="742950" lvl="1" indent="-285750">
              <a:buFont typeface="Wingdings" pitchFamily="2" charset="2"/>
              <a:buChar char="ü"/>
            </a:pPr>
            <a:r>
              <a:rPr lang="en-US" sz="1600" dirty="0"/>
              <a:t>Spoofing website and E-Mail security alerts</a:t>
            </a:r>
          </a:p>
          <a:p>
            <a:pPr marL="742950" lvl="1" indent="-285750">
              <a:buFont typeface="Wingdings" pitchFamily="2" charset="2"/>
              <a:buChar char="ü"/>
            </a:pPr>
            <a:r>
              <a:rPr lang="en-US" sz="1600" dirty="0"/>
              <a:t>Hoax mails about virus threats</a:t>
            </a:r>
          </a:p>
          <a:p>
            <a:pPr marL="742950" lvl="1" indent="-285750">
              <a:buFont typeface="Wingdings" pitchFamily="2" charset="2"/>
              <a:buChar char="ü"/>
            </a:pPr>
            <a:r>
              <a:rPr lang="en-US" sz="1600" dirty="0"/>
              <a:t>lottery frauds </a:t>
            </a:r>
          </a:p>
          <a:p>
            <a:pPr marL="742950" lvl="1" indent="-285750">
              <a:buFont typeface="Wingdings" pitchFamily="2" charset="2"/>
              <a:buChar char="ü"/>
            </a:pPr>
            <a:r>
              <a:rPr lang="en-US" sz="1600" dirty="0"/>
              <a:t>Spoofing. </a:t>
            </a:r>
          </a:p>
          <a:p>
            <a:r>
              <a:rPr lang="en-US" sz="1600" b="1" dirty="0"/>
              <a:t>Spoofing websites and E-Mail security threats</a:t>
            </a:r>
          </a:p>
          <a:p>
            <a:pPr marL="285750" indent="-285750">
              <a:buFont typeface="Courier New" pitchFamily="49" charset="0"/>
              <a:buChar char="o"/>
            </a:pPr>
            <a:r>
              <a:rPr lang="en-US" sz="1550" dirty="0"/>
              <a:t>Fraudsters create authentic looking websites that are actually nothing but a spoof. </a:t>
            </a:r>
          </a:p>
          <a:p>
            <a:pPr marL="285750" indent="-285750">
              <a:buFont typeface="Courier New" pitchFamily="49" charset="0"/>
              <a:buChar char="o"/>
            </a:pPr>
            <a:r>
              <a:rPr lang="en-US" sz="1550" dirty="0"/>
              <a:t>The purpose of these websites is to make the user enter personal information which is then used to access business and bank accounts</a:t>
            </a:r>
          </a:p>
          <a:p>
            <a:pPr marL="285750" indent="-285750">
              <a:buFont typeface="Courier New" pitchFamily="49" charset="0"/>
              <a:buChar char="o"/>
            </a:pPr>
            <a:r>
              <a:rPr lang="en-US" sz="1550" dirty="0"/>
              <a:t>This kind of online fraud is common in banking and financial sector. </a:t>
            </a:r>
          </a:p>
          <a:p>
            <a:pPr marL="285750" indent="-285750">
              <a:buFont typeface="Courier New" pitchFamily="49" charset="0"/>
              <a:buChar char="o"/>
            </a:pPr>
            <a:r>
              <a:rPr lang="en-US" sz="1550" dirty="0"/>
              <a:t>It is strongly recommended not to input any sensitive information that might help criminals to gain access to sensitive information, such as bank account details, even if the page appears legitimate.</a:t>
            </a:r>
          </a:p>
        </p:txBody>
      </p:sp>
    </p:spTree>
    <p:extLst>
      <p:ext uri="{BB962C8B-B14F-4D97-AF65-F5344CB8AC3E}">
        <p14:creationId xmlns:p14="http://schemas.microsoft.com/office/powerpoint/2010/main" xmlns="" val="3056723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1" y="267608"/>
            <a:ext cx="8763000" cy="2977738"/>
          </a:xfrm>
          <a:prstGeom prst="rect">
            <a:avLst/>
          </a:prstGeom>
        </p:spPr>
        <p:txBody>
          <a:bodyPr wrap="square">
            <a:spAutoFit/>
          </a:bodyPr>
          <a:lstStyle/>
          <a:p>
            <a:r>
              <a:rPr lang="en-US" sz="1600" b="1" dirty="0" smtClean="0"/>
              <a:t>Virus </a:t>
            </a:r>
            <a:r>
              <a:rPr lang="en-US" sz="1600" b="1" dirty="0"/>
              <a:t>hoax </a:t>
            </a:r>
            <a:r>
              <a:rPr lang="en-US" sz="1600" b="1" dirty="0" smtClean="0"/>
              <a:t>E-Mails</a:t>
            </a:r>
          </a:p>
          <a:p>
            <a:pPr marL="285750" indent="-285750">
              <a:buFont typeface="Courier New" pitchFamily="49" charset="0"/>
              <a:buChar char="o"/>
            </a:pPr>
            <a:r>
              <a:rPr lang="en-US" sz="1550" dirty="0" smtClean="0"/>
              <a:t>The </a:t>
            </a:r>
            <a:r>
              <a:rPr lang="en-US" sz="1550" dirty="0"/>
              <a:t>warnings may be genuine, so there is always a dilemma whether to take </a:t>
            </a:r>
            <a:r>
              <a:rPr lang="en-US" sz="1550" dirty="0" smtClean="0"/>
              <a:t>them lightly </a:t>
            </a:r>
            <a:r>
              <a:rPr lang="en-US" sz="1550" dirty="0"/>
              <a:t>or </a:t>
            </a:r>
            <a:r>
              <a:rPr lang="en-US" sz="1550" dirty="0" smtClean="0"/>
              <a:t>seriously. </a:t>
            </a:r>
          </a:p>
          <a:p>
            <a:pPr marL="285750" indent="-285750">
              <a:buFont typeface="Courier New" pitchFamily="49" charset="0"/>
              <a:buChar char="o"/>
            </a:pPr>
            <a:r>
              <a:rPr lang="en-US" sz="1550" dirty="0" smtClean="0"/>
              <a:t>A </a:t>
            </a:r>
            <a:r>
              <a:rPr lang="en-US" sz="1550" dirty="0"/>
              <a:t>wise action is to </a:t>
            </a:r>
            <a:r>
              <a:rPr lang="en-US" sz="1550" dirty="0" smtClean="0"/>
              <a:t>first confirm </a:t>
            </a:r>
            <a:r>
              <a:rPr lang="en-US" sz="1550" dirty="0"/>
              <a:t>by visiting an antivirus site such as McAfee, Sophos </a:t>
            </a:r>
            <a:r>
              <a:rPr lang="en-US" sz="1550" dirty="0" smtClean="0"/>
              <a:t>or Symantec </a:t>
            </a:r>
            <a:r>
              <a:rPr lang="en-US" sz="1550" dirty="0"/>
              <a:t>before taking any action, such as forwarding them to friends and colleagues</a:t>
            </a:r>
            <a:r>
              <a:rPr lang="en-US" sz="1550" dirty="0" smtClean="0"/>
              <a:t>.</a:t>
            </a:r>
          </a:p>
          <a:p>
            <a:r>
              <a:rPr lang="en-US" sz="1600" b="1" dirty="0" smtClean="0"/>
              <a:t> Lottery frauds</a:t>
            </a:r>
          </a:p>
          <a:p>
            <a:pPr marL="285750" indent="-285750">
              <a:buFont typeface="Courier New" pitchFamily="49" charset="0"/>
              <a:buChar char="o"/>
            </a:pPr>
            <a:r>
              <a:rPr lang="en-US" sz="1550" dirty="0" smtClean="0"/>
              <a:t>Typically </a:t>
            </a:r>
            <a:r>
              <a:rPr lang="en-US" sz="1550" dirty="0"/>
              <a:t>letters or E-Mails that inform the recipient that he/she has won a prize </a:t>
            </a:r>
            <a:r>
              <a:rPr lang="en-US" sz="1550" dirty="0" smtClean="0"/>
              <a:t>in a </a:t>
            </a:r>
            <a:r>
              <a:rPr lang="en-US" sz="1550" dirty="0"/>
              <a:t>lottery. </a:t>
            </a:r>
            <a:endParaRPr lang="en-US" sz="1550" dirty="0" smtClean="0"/>
          </a:p>
          <a:p>
            <a:pPr marL="285750" indent="-285750">
              <a:buFont typeface="Courier New" pitchFamily="49" charset="0"/>
              <a:buChar char="o"/>
            </a:pPr>
            <a:r>
              <a:rPr lang="en-US" sz="1550" dirty="0" smtClean="0"/>
              <a:t>To </a:t>
            </a:r>
            <a:r>
              <a:rPr lang="en-US" sz="1550" dirty="0"/>
              <a:t>get the money, the recipient has to reply, after which another mail is received asking for </a:t>
            </a:r>
            <a:r>
              <a:rPr lang="en-US" sz="1550" dirty="0" smtClean="0"/>
              <a:t>bank details </a:t>
            </a:r>
            <a:r>
              <a:rPr lang="en-US" sz="1550" dirty="0"/>
              <a:t>so that the money can be directly transferred. </a:t>
            </a:r>
            <a:endParaRPr lang="en-US" sz="1550" dirty="0" smtClean="0"/>
          </a:p>
          <a:p>
            <a:r>
              <a:rPr lang="en-US" sz="1600" b="1" dirty="0" smtClean="0"/>
              <a:t>Spoofing</a:t>
            </a:r>
          </a:p>
          <a:p>
            <a:pPr marL="285750" indent="-285750">
              <a:buFont typeface="Courier New" pitchFamily="49" charset="0"/>
              <a:buChar char="o"/>
            </a:pPr>
            <a:r>
              <a:rPr lang="en-US" sz="1550" dirty="0" smtClean="0"/>
              <a:t>A </a:t>
            </a:r>
            <a:r>
              <a:rPr lang="en-US" sz="1550" dirty="0"/>
              <a:t>hacker logs-in to a computer illegally</a:t>
            </a:r>
            <a:r>
              <a:rPr lang="en-US" sz="1550" dirty="0" smtClean="0"/>
              <a:t>, using </a:t>
            </a:r>
            <a:r>
              <a:rPr lang="en-US" sz="1550" dirty="0"/>
              <a:t>a </a:t>
            </a:r>
            <a:r>
              <a:rPr lang="en-US" sz="1550" dirty="0" smtClean="0"/>
              <a:t>different </a:t>
            </a:r>
            <a:r>
              <a:rPr lang="en-US" sz="1550" dirty="0"/>
              <a:t>identity than his </a:t>
            </a:r>
            <a:r>
              <a:rPr lang="en-US" sz="1550" dirty="0" smtClean="0"/>
              <a:t>own. </a:t>
            </a:r>
          </a:p>
          <a:p>
            <a:pPr marL="285750" indent="-285750">
              <a:buFont typeface="Courier New" pitchFamily="49" charset="0"/>
              <a:buChar char="o"/>
            </a:pPr>
            <a:r>
              <a:rPr lang="en-US" sz="1550" dirty="0" smtClean="0"/>
              <a:t>He </a:t>
            </a:r>
            <a:r>
              <a:rPr lang="en-US" sz="1550" dirty="0"/>
              <a:t>creates a new identity by fooling the computer into thinking that the hacker is the genuine </a:t>
            </a:r>
            <a:r>
              <a:rPr lang="en-US" sz="1550" dirty="0" smtClean="0"/>
              <a:t>system operator </a:t>
            </a:r>
            <a:r>
              <a:rPr lang="en-US" sz="1550" dirty="0"/>
              <a:t>and then hacker then takes control of the system. </a:t>
            </a:r>
          </a:p>
        </p:txBody>
      </p:sp>
      <p:sp>
        <p:nvSpPr>
          <p:cNvPr id="2" name="Rectangle 1"/>
          <p:cNvSpPr/>
          <p:nvPr/>
        </p:nvSpPr>
        <p:spPr>
          <a:xfrm>
            <a:off x="228601" y="3245346"/>
            <a:ext cx="8575674" cy="3016210"/>
          </a:xfrm>
          <a:prstGeom prst="rect">
            <a:avLst/>
          </a:prstGeom>
        </p:spPr>
        <p:txBody>
          <a:bodyPr wrap="square">
            <a:spAutoFit/>
          </a:bodyPr>
          <a:lstStyle/>
          <a:p>
            <a:r>
              <a:rPr lang="en-US" sz="2000" b="1" dirty="0"/>
              <a:t>Pornographic Offenses</a:t>
            </a:r>
          </a:p>
          <a:p>
            <a:r>
              <a:rPr lang="en-US" dirty="0"/>
              <a:t>“Child pornography” includes: </a:t>
            </a:r>
          </a:p>
          <a:p>
            <a:r>
              <a:rPr lang="en-US" dirty="0"/>
              <a:t>1. Any photograph that can be considered obscene and/or unsuitable for the age of child viewer;</a:t>
            </a:r>
          </a:p>
          <a:p>
            <a:r>
              <a:rPr lang="en-US" dirty="0"/>
              <a:t>2. film, video, picture;</a:t>
            </a:r>
          </a:p>
          <a:p>
            <a:r>
              <a:rPr lang="en-US" dirty="0"/>
              <a:t>3. computer-generated image or picture of sexually explicit conduct where the production of such visual depiction involves the use of a minor engaging in sexually explicit conduct.</a:t>
            </a:r>
          </a:p>
          <a:p>
            <a:endParaRPr lang="en-US" sz="800" dirty="0"/>
          </a:p>
          <a:p>
            <a:pPr marL="285750" indent="-285750">
              <a:buFont typeface="Wingdings" pitchFamily="2" charset="2"/>
              <a:buChar char="Ø"/>
            </a:pPr>
            <a:r>
              <a:rPr lang="en-US" dirty="0"/>
              <a:t>As the broad-band connections get into the reach of more and more homes, larger child population will be using the Internet and therefore greater would be the chances of falling victim to the aggression of pedophiles. </a:t>
            </a:r>
          </a:p>
        </p:txBody>
      </p:sp>
    </p:spTree>
    <p:extLst>
      <p:ext uri="{BB962C8B-B14F-4D97-AF65-F5344CB8AC3E}">
        <p14:creationId xmlns:p14="http://schemas.microsoft.com/office/powerpoint/2010/main" xmlns="" val="3435502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799" y="291703"/>
            <a:ext cx="8499475" cy="5786199"/>
          </a:xfrm>
          <a:prstGeom prst="rect">
            <a:avLst/>
          </a:prstGeom>
        </p:spPr>
        <p:txBody>
          <a:bodyPr wrap="square">
            <a:spAutoFit/>
          </a:bodyPr>
          <a:lstStyle/>
          <a:p>
            <a:r>
              <a:rPr lang="en-US" b="1" dirty="0">
                <a:latin typeface="+mj-lt"/>
              </a:rPr>
              <a:t>Software Piracy</a:t>
            </a:r>
          </a:p>
          <a:p>
            <a:pPr marL="285750" indent="-285750">
              <a:buFont typeface="Wingdings" pitchFamily="2" charset="2"/>
              <a:buChar char="§"/>
            </a:pPr>
            <a:r>
              <a:rPr lang="en-US" sz="1600" dirty="0" smtClean="0"/>
              <a:t>Theft of software </a:t>
            </a:r>
            <a:r>
              <a:rPr lang="en-US" sz="1600" dirty="0"/>
              <a:t>through the illegal copying of genuine programs or the counterfeiting and distribution of products </a:t>
            </a:r>
            <a:r>
              <a:rPr lang="en-US" sz="1600" dirty="0" smtClean="0"/>
              <a:t>intended to </a:t>
            </a:r>
            <a:r>
              <a:rPr lang="en-US" sz="1600" dirty="0"/>
              <a:t>pass for the original. </a:t>
            </a: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15682" y="2362200"/>
            <a:ext cx="5276850" cy="3324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304799" y="1693307"/>
            <a:ext cx="3733801" cy="4555093"/>
          </a:xfrm>
          <a:prstGeom prst="rect">
            <a:avLst/>
          </a:prstGeom>
          <a:noFill/>
        </p:spPr>
        <p:txBody>
          <a:bodyPr wrap="square" rtlCol="0">
            <a:spAutoFit/>
          </a:bodyPr>
          <a:lstStyle/>
          <a:p>
            <a:pPr marL="0" lvl="1"/>
            <a:r>
              <a:rPr lang="en-US" sz="1600" dirty="0" smtClean="0"/>
              <a:t>Those </a:t>
            </a:r>
            <a:r>
              <a:rPr lang="en-US" sz="1600" dirty="0"/>
              <a:t>who buy pirated software have a lot to lose: </a:t>
            </a:r>
          </a:p>
          <a:p>
            <a:pPr marL="342900" lvl="1" indent="-342900">
              <a:buAutoNum type="alphaLcParenBoth"/>
            </a:pPr>
            <a:r>
              <a:rPr lang="en-US" sz="1600" dirty="0"/>
              <a:t>getting untested software that may have been copied thousands of times over</a:t>
            </a:r>
          </a:p>
          <a:p>
            <a:pPr marL="342900" lvl="1" indent="-342900">
              <a:buAutoNum type="alphaLcParenBoth"/>
            </a:pPr>
            <a:r>
              <a:rPr lang="en-US" sz="1600" dirty="0"/>
              <a:t>the software, if pirated, may potentially contain hard-drive-infecting viruses</a:t>
            </a:r>
          </a:p>
          <a:p>
            <a:pPr marL="342900" lvl="1" indent="-342900">
              <a:buAutoNum type="alphaLcParenBoth"/>
            </a:pPr>
            <a:r>
              <a:rPr lang="en-US" sz="1600" dirty="0"/>
              <a:t>there is no technical support in the case of software failure, that is, lack of technical product support available to properly licensed users</a:t>
            </a:r>
          </a:p>
          <a:p>
            <a:pPr marL="342900" lvl="1" indent="-342900">
              <a:buAutoNum type="alphaLcParenBoth"/>
            </a:pPr>
            <a:r>
              <a:rPr lang="en-US" sz="1600" dirty="0"/>
              <a:t>there is no warranty protection, </a:t>
            </a:r>
          </a:p>
          <a:p>
            <a:pPr marL="342900" lvl="1" indent="-342900">
              <a:buAutoNum type="alphaLcParenBoth"/>
            </a:pPr>
            <a:r>
              <a:rPr lang="en-US" sz="1600" dirty="0"/>
              <a:t>there is no legal right to use the product, etc. </a:t>
            </a:r>
          </a:p>
          <a:p>
            <a:pPr marL="0" lvl="1"/>
            <a:r>
              <a:rPr lang="en-US" sz="1600" dirty="0"/>
              <a:t>Economic impact of software piracy is grave (see Fig. 4).</a:t>
            </a:r>
          </a:p>
          <a:p>
            <a:endParaRPr lang="en-GB" dirty="0"/>
          </a:p>
        </p:txBody>
      </p:sp>
    </p:spTree>
    <p:extLst>
      <p:ext uri="{BB962C8B-B14F-4D97-AF65-F5344CB8AC3E}">
        <p14:creationId xmlns:p14="http://schemas.microsoft.com/office/powerpoint/2010/main" xmlns="" val="1405842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728276"/>
            <a:ext cx="8077200" cy="4739759"/>
          </a:xfrm>
          <a:prstGeom prst="rect">
            <a:avLst/>
          </a:prstGeom>
        </p:spPr>
        <p:txBody>
          <a:bodyPr wrap="square">
            <a:spAutoFit/>
          </a:bodyPr>
          <a:lstStyle/>
          <a:p>
            <a:r>
              <a:rPr lang="en-US" sz="1600" b="1" dirty="0">
                <a:latin typeface="+mj-lt"/>
              </a:rPr>
              <a:t>Computer Sabotage</a:t>
            </a:r>
          </a:p>
          <a:p>
            <a:r>
              <a:rPr lang="en-US" sz="1600" dirty="0" smtClean="0"/>
              <a:t>It is the </a:t>
            </a:r>
            <a:r>
              <a:rPr lang="en-US" sz="1600" dirty="0"/>
              <a:t>use of the Internet to hinder the normal functioning of a computer system through the introduction of worms, viruses or logic </a:t>
            </a:r>
            <a:r>
              <a:rPr lang="en-US" sz="1600" dirty="0" smtClean="0"/>
              <a:t>bombs. </a:t>
            </a:r>
            <a:r>
              <a:rPr lang="en-US" sz="1600" dirty="0"/>
              <a:t>It can be used to gain economic advantage over a competitor, to </a:t>
            </a:r>
            <a:r>
              <a:rPr lang="en-US" sz="1600" dirty="0" smtClean="0"/>
              <a:t>promote the </a:t>
            </a:r>
            <a:r>
              <a:rPr lang="en-US" sz="1600" dirty="0"/>
              <a:t>illegal activities of terrorists or to steal data or programs for extortion purposes. Logic bombs are event-dependent programs created to do something only when a certain event (known as a trigger event) occurs. Some viruses may be termed as logic </a:t>
            </a:r>
            <a:r>
              <a:rPr lang="en-US" sz="1600" dirty="0" smtClean="0"/>
              <a:t>bombs.</a:t>
            </a:r>
          </a:p>
          <a:p>
            <a:endParaRPr lang="en-US" sz="1400" dirty="0"/>
          </a:p>
          <a:p>
            <a:r>
              <a:rPr lang="en-US" sz="1600" b="1" dirty="0">
                <a:latin typeface="+mj-lt"/>
              </a:rPr>
              <a:t>E-Mail Bombing/Mail Bombs</a:t>
            </a:r>
          </a:p>
          <a:p>
            <a:pPr marL="285750" indent="-285750">
              <a:buFont typeface="Wingdings" pitchFamily="2" charset="2"/>
              <a:buChar char="Ø"/>
            </a:pPr>
            <a:r>
              <a:rPr lang="en-US" sz="1600" dirty="0" smtClean="0"/>
              <a:t>It </a:t>
            </a:r>
            <a:r>
              <a:rPr lang="en-US" sz="1600" dirty="0"/>
              <a:t>refers to sending a large number of E-Mails to the victim to crash victim’s E-Mail </a:t>
            </a:r>
            <a:r>
              <a:rPr lang="en-US" sz="1600" dirty="0" smtClean="0"/>
              <a:t>account or </a:t>
            </a:r>
            <a:r>
              <a:rPr lang="en-US" sz="1600" dirty="0"/>
              <a:t>to make victim’s mail servers crash (in the case of a company or an </a:t>
            </a:r>
            <a:r>
              <a:rPr lang="en-US" sz="1600" dirty="0" smtClean="0"/>
              <a:t>E-Mail service </a:t>
            </a:r>
            <a:r>
              <a:rPr lang="en-US" sz="1600" dirty="0"/>
              <a:t>provider</a:t>
            </a:r>
            <a:r>
              <a:rPr lang="en-US" sz="1600" dirty="0" smtClean="0"/>
              <a:t>).</a:t>
            </a:r>
          </a:p>
          <a:p>
            <a:pPr marL="285750" indent="-285750">
              <a:buFont typeface="Wingdings" pitchFamily="2" charset="2"/>
              <a:buChar char="Ø"/>
            </a:pPr>
            <a:r>
              <a:rPr lang="en-US" sz="1600" dirty="0" smtClean="0"/>
              <a:t>Computer </a:t>
            </a:r>
            <a:r>
              <a:rPr lang="en-US" sz="1600" dirty="0"/>
              <a:t>program can be written to instruct a computer to do such tasks on a </a:t>
            </a:r>
            <a:r>
              <a:rPr lang="en-US" sz="1600" dirty="0" smtClean="0"/>
              <a:t>repeated basis</a:t>
            </a:r>
            <a:r>
              <a:rPr lang="en-US" sz="1600" dirty="0"/>
              <a:t>. </a:t>
            </a:r>
            <a:endParaRPr lang="en-US" sz="1600" dirty="0" smtClean="0"/>
          </a:p>
          <a:p>
            <a:endParaRPr lang="en-US" sz="1600" b="1" dirty="0">
              <a:latin typeface="+mj-lt"/>
            </a:endParaRPr>
          </a:p>
          <a:p>
            <a:r>
              <a:rPr lang="en-US" sz="1600" b="1" dirty="0">
                <a:latin typeface="+mj-lt"/>
              </a:rPr>
              <a:t>Usenet Newsgroup as the Source of Cybercrimes</a:t>
            </a:r>
          </a:p>
          <a:p>
            <a:r>
              <a:rPr lang="en-US" sz="1600" dirty="0"/>
              <a:t>Usenet is a popular means of sharing and distributing information on the Web with respect to specific topic or subjects. </a:t>
            </a:r>
            <a:r>
              <a:rPr lang="en-US" sz="1600" dirty="0" smtClean="0"/>
              <a:t>It </a:t>
            </a:r>
            <a:r>
              <a:rPr lang="en-US" sz="1600" dirty="0"/>
              <a:t>is a mechanism that allows sharing information in a many-to-many manner. The newsgroups are spread across 30,000 different topics. </a:t>
            </a:r>
          </a:p>
        </p:txBody>
      </p:sp>
    </p:spTree>
    <p:extLst>
      <p:ext uri="{BB962C8B-B14F-4D97-AF65-F5344CB8AC3E}">
        <p14:creationId xmlns:p14="http://schemas.microsoft.com/office/powerpoint/2010/main" xmlns="" val="526377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925" y="228600"/>
            <a:ext cx="8499475" cy="6186309"/>
          </a:xfrm>
          <a:prstGeom prst="rect">
            <a:avLst/>
          </a:prstGeom>
        </p:spPr>
        <p:txBody>
          <a:bodyPr wrap="square">
            <a:spAutoFit/>
          </a:bodyPr>
          <a:lstStyle/>
          <a:p>
            <a:r>
              <a:rPr lang="en-US" b="1" dirty="0">
                <a:latin typeface="+mj-lt"/>
              </a:rPr>
              <a:t>Computer Network Intrusions</a:t>
            </a:r>
          </a:p>
          <a:p>
            <a:pPr marL="285750" indent="-285750">
              <a:buFont typeface="Wingdings" pitchFamily="2" charset="2"/>
              <a:buChar char="Ø"/>
            </a:pPr>
            <a:r>
              <a:rPr lang="en-US" sz="1600" dirty="0" smtClean="0"/>
              <a:t>Computer </a:t>
            </a:r>
            <a:r>
              <a:rPr lang="en-US" sz="1600" dirty="0"/>
              <a:t>Networks pose a problem by way of security threat because people can get into them from anywhere</a:t>
            </a:r>
            <a:r>
              <a:rPr lang="en-US" sz="1600" dirty="0" smtClean="0"/>
              <a:t>. </a:t>
            </a:r>
          </a:p>
          <a:p>
            <a:pPr marL="285750" indent="-285750">
              <a:buFont typeface="Wingdings" pitchFamily="2" charset="2"/>
              <a:buChar char="Ø"/>
            </a:pPr>
            <a:r>
              <a:rPr lang="en-US" sz="1600" dirty="0" smtClean="0"/>
              <a:t>The </a:t>
            </a:r>
            <a:r>
              <a:rPr lang="en-US" sz="1600" dirty="0"/>
              <a:t>cracker can bypass existing password protection by creating a program to capture logon IDs </a:t>
            </a:r>
            <a:r>
              <a:rPr lang="en-US" sz="1600" dirty="0" smtClean="0"/>
              <a:t>and passwords</a:t>
            </a:r>
            <a:r>
              <a:rPr lang="en-US" sz="1600" dirty="0"/>
              <a:t>. </a:t>
            </a:r>
            <a:endParaRPr lang="en-US" sz="1600" dirty="0" smtClean="0"/>
          </a:p>
          <a:p>
            <a:pPr marL="285750" indent="-285750">
              <a:buFont typeface="Wingdings" pitchFamily="2" charset="2"/>
              <a:buChar char="Ø"/>
            </a:pPr>
            <a:r>
              <a:rPr lang="en-US" sz="1600" dirty="0" smtClean="0"/>
              <a:t>The </a:t>
            </a:r>
            <a:r>
              <a:rPr lang="en-US" sz="1600" dirty="0"/>
              <a:t>practice of “strong password” is therefore </a:t>
            </a:r>
            <a:r>
              <a:rPr lang="en-US" sz="1600" dirty="0" smtClean="0"/>
              <a:t>important. </a:t>
            </a:r>
          </a:p>
          <a:p>
            <a:endParaRPr lang="en-US" sz="1600" b="1" dirty="0" smtClean="0"/>
          </a:p>
          <a:p>
            <a:r>
              <a:rPr lang="en-US" b="1" dirty="0">
                <a:latin typeface="+mj-lt"/>
              </a:rPr>
              <a:t>Password Sniffing</a:t>
            </a:r>
          </a:p>
          <a:p>
            <a:pPr marL="285750" indent="-285750">
              <a:buFont typeface="Wingdings" pitchFamily="2" charset="2"/>
              <a:buChar char="Ø"/>
            </a:pPr>
            <a:r>
              <a:rPr lang="en-US" sz="1600" dirty="0"/>
              <a:t>Password </a:t>
            </a:r>
            <a:r>
              <a:rPr lang="en-US" sz="1600" dirty="0" smtClean="0"/>
              <a:t>Sniffers </a:t>
            </a:r>
            <a:r>
              <a:rPr lang="en-US" sz="1600" dirty="0"/>
              <a:t>are programs that monitor and record the name and password of network users as </a:t>
            </a:r>
            <a:r>
              <a:rPr lang="en-US" sz="1600" dirty="0" smtClean="0"/>
              <a:t>they login</a:t>
            </a:r>
            <a:r>
              <a:rPr lang="en-US" sz="1600" dirty="0"/>
              <a:t>, jeopardizing security at a site. </a:t>
            </a:r>
            <a:endParaRPr lang="en-US" sz="1600" dirty="0" smtClean="0"/>
          </a:p>
          <a:p>
            <a:pPr marL="285750" indent="-285750">
              <a:buFont typeface="Wingdings" pitchFamily="2" charset="2"/>
              <a:buChar char="Ø"/>
            </a:pPr>
            <a:r>
              <a:rPr lang="en-US" sz="1600" dirty="0" smtClean="0"/>
              <a:t>Whoever </a:t>
            </a:r>
            <a:r>
              <a:rPr lang="en-US" sz="1600" dirty="0"/>
              <a:t>installs the </a:t>
            </a:r>
            <a:r>
              <a:rPr lang="en-US" sz="1600" dirty="0" smtClean="0"/>
              <a:t>Sniffer </a:t>
            </a:r>
            <a:r>
              <a:rPr lang="en-US" sz="1600" dirty="0"/>
              <a:t>can then impersonate an authorized </a:t>
            </a:r>
            <a:r>
              <a:rPr lang="en-US" sz="1600" dirty="0" smtClean="0"/>
              <a:t>user </a:t>
            </a:r>
            <a:r>
              <a:rPr lang="en-US" sz="1600" dirty="0"/>
              <a:t>and login to access restricted documents. </a:t>
            </a:r>
          </a:p>
          <a:p>
            <a:endParaRPr lang="en-US" b="1" dirty="0" smtClean="0">
              <a:latin typeface="+mj-lt"/>
            </a:endParaRPr>
          </a:p>
          <a:p>
            <a:r>
              <a:rPr lang="en-US" b="1" dirty="0" smtClean="0">
                <a:latin typeface="+mj-lt"/>
              </a:rPr>
              <a:t>Credit </a:t>
            </a:r>
            <a:r>
              <a:rPr lang="en-US" b="1" dirty="0">
                <a:latin typeface="+mj-lt"/>
              </a:rPr>
              <a:t>Card Frauds</a:t>
            </a:r>
          </a:p>
          <a:p>
            <a:pPr marL="285750" indent="-285750">
              <a:buFont typeface="Wingdings" pitchFamily="2" charset="2"/>
              <a:buChar char="Ø"/>
            </a:pPr>
            <a:r>
              <a:rPr lang="en-US" sz="1600" dirty="0" smtClean="0"/>
              <a:t>Millions </a:t>
            </a:r>
            <a:r>
              <a:rPr lang="en-US" sz="1600" dirty="0"/>
              <a:t>of dollars may be lost annually by consumers who have credit card and calling card numbers </a:t>
            </a:r>
            <a:r>
              <a:rPr lang="en-US" sz="1600" dirty="0" smtClean="0"/>
              <a:t>stolen from </a:t>
            </a:r>
            <a:r>
              <a:rPr lang="en-US" sz="1600" dirty="0"/>
              <a:t>online databases. </a:t>
            </a:r>
            <a:endParaRPr lang="en-US" sz="1600" dirty="0" smtClean="0"/>
          </a:p>
          <a:p>
            <a:pPr marL="285750" indent="-285750">
              <a:buFont typeface="Wingdings" pitchFamily="2" charset="2"/>
              <a:buChar char="Ø"/>
            </a:pPr>
            <a:r>
              <a:rPr lang="en-US" sz="1600" dirty="0" smtClean="0"/>
              <a:t>Bulletin </a:t>
            </a:r>
            <a:r>
              <a:rPr lang="en-US" sz="1600" dirty="0"/>
              <a:t>boards and other online </a:t>
            </a:r>
            <a:r>
              <a:rPr lang="en-US" sz="1600" dirty="0" smtClean="0"/>
              <a:t>services are </a:t>
            </a:r>
            <a:r>
              <a:rPr lang="en-US" sz="1600" dirty="0"/>
              <a:t>frequent targets for hackers who want to access large databases of credit card information. </a:t>
            </a:r>
            <a:endParaRPr lang="en-US" sz="1600" b="1" dirty="0" smtClean="0"/>
          </a:p>
          <a:p>
            <a:endParaRPr lang="en-US" b="1" dirty="0" smtClean="0">
              <a:latin typeface="+mj-lt"/>
            </a:endParaRPr>
          </a:p>
          <a:p>
            <a:r>
              <a:rPr lang="en-US" b="1" dirty="0" smtClean="0">
                <a:latin typeface="+mj-lt"/>
              </a:rPr>
              <a:t>Identity </a:t>
            </a:r>
            <a:r>
              <a:rPr lang="en-US" b="1" dirty="0">
                <a:latin typeface="+mj-lt"/>
              </a:rPr>
              <a:t>Theft</a:t>
            </a:r>
          </a:p>
          <a:p>
            <a:pPr marL="285750" indent="-285750">
              <a:buFont typeface="Wingdings" pitchFamily="2" charset="2"/>
              <a:buChar char="Ø"/>
            </a:pPr>
            <a:r>
              <a:rPr lang="en-US" sz="1600" dirty="0"/>
              <a:t>Identity theft is a fraud involving another person’s identity for an illicit purpose. </a:t>
            </a:r>
            <a:endParaRPr lang="en-US" sz="1600" dirty="0" smtClean="0"/>
          </a:p>
          <a:p>
            <a:pPr marL="285750" indent="-285750">
              <a:buFont typeface="Wingdings" pitchFamily="2" charset="2"/>
              <a:buChar char="Ø"/>
            </a:pPr>
            <a:r>
              <a:rPr lang="en-US" sz="1600" dirty="0" smtClean="0"/>
              <a:t>This </a:t>
            </a:r>
            <a:r>
              <a:rPr lang="en-US" sz="1600" dirty="0"/>
              <a:t>occurs when a </a:t>
            </a:r>
            <a:r>
              <a:rPr lang="en-US" sz="1600" dirty="0" smtClean="0"/>
              <a:t>criminal uses </a:t>
            </a:r>
            <a:r>
              <a:rPr lang="en-US" sz="1600" dirty="0"/>
              <a:t>someone else’s identity for his/her own illegal purposes. </a:t>
            </a:r>
            <a:endParaRPr lang="en-US" sz="1600" dirty="0" smtClean="0"/>
          </a:p>
          <a:p>
            <a:pPr marL="285750" indent="-285750">
              <a:buFont typeface="Wingdings" pitchFamily="2" charset="2"/>
              <a:buChar char="Ø"/>
            </a:pPr>
            <a:r>
              <a:rPr lang="en-US" sz="1600" dirty="0" smtClean="0"/>
              <a:t>The </a:t>
            </a:r>
            <a:r>
              <a:rPr lang="en-US" sz="1600" dirty="0" err="1"/>
              <a:t>cyberimpersonator</a:t>
            </a:r>
            <a:r>
              <a:rPr lang="en-US" sz="1600" dirty="0"/>
              <a:t> can steal unlimited funds in the victim’s </a:t>
            </a:r>
            <a:r>
              <a:rPr lang="en-US" sz="1600" dirty="0" smtClean="0"/>
              <a:t>name without </a:t>
            </a:r>
            <a:r>
              <a:rPr lang="en-US" sz="1600" dirty="0"/>
              <a:t>the victim even knowing about it for months, sometimes even for years!</a:t>
            </a:r>
          </a:p>
        </p:txBody>
      </p:sp>
    </p:spTree>
    <p:extLst>
      <p:ext uri="{BB962C8B-B14F-4D97-AF65-F5344CB8AC3E}">
        <p14:creationId xmlns:p14="http://schemas.microsoft.com/office/powerpoint/2010/main" xmlns="" val="2609059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228600"/>
            <a:ext cx="8534400" cy="6447919"/>
          </a:xfrm>
          <a:prstGeom prst="rect">
            <a:avLst/>
          </a:prstGeom>
        </p:spPr>
        <p:txBody>
          <a:bodyPr wrap="square">
            <a:spAutoFit/>
          </a:bodyPr>
          <a:lstStyle/>
          <a:p>
            <a:r>
              <a:rPr lang="en-US" b="1" dirty="0" smtClean="0"/>
              <a:t>Cybercrime: The Legal Perspectives</a:t>
            </a:r>
            <a:endParaRPr lang="en-US" dirty="0" smtClean="0"/>
          </a:p>
          <a:p>
            <a:endParaRPr lang="en-US" sz="700" dirty="0" smtClean="0"/>
          </a:p>
          <a:p>
            <a:r>
              <a:rPr lang="en-US" sz="1600" i="1" dirty="0" smtClean="0"/>
              <a:t>Computer </a:t>
            </a:r>
            <a:r>
              <a:rPr lang="en-US" sz="1600" i="1" dirty="0"/>
              <a:t>Crime</a:t>
            </a:r>
            <a:r>
              <a:rPr lang="en-US" sz="1600" i="1" dirty="0" smtClean="0"/>
              <a:t>: Criminal </a:t>
            </a:r>
            <a:r>
              <a:rPr lang="en-US" sz="1600" i="1" dirty="0"/>
              <a:t>Justice Resource Manual</a:t>
            </a:r>
            <a:r>
              <a:rPr lang="en-US" sz="1600" dirty="0"/>
              <a:t> (1979) </a:t>
            </a:r>
            <a:endParaRPr lang="en-US" sz="1600" dirty="0" smtClean="0"/>
          </a:p>
          <a:p>
            <a:pPr marL="285750" indent="-285750">
              <a:buFont typeface="Wingdings" pitchFamily="2" charset="2"/>
              <a:buChar char="Ø"/>
            </a:pPr>
            <a:r>
              <a:rPr lang="en-US" sz="1600" dirty="0" smtClean="0"/>
              <a:t>The </a:t>
            </a:r>
            <a:r>
              <a:rPr lang="en-US" sz="1600" dirty="0"/>
              <a:t>first comprehensive presentation of computer crime </a:t>
            </a:r>
            <a:endParaRPr lang="en-US" sz="1600" dirty="0" smtClean="0"/>
          </a:p>
          <a:p>
            <a:pPr marL="285750" indent="-285750">
              <a:buFont typeface="Wingdings" pitchFamily="2" charset="2"/>
              <a:buChar char="Ø"/>
            </a:pPr>
            <a:r>
              <a:rPr lang="en-US" sz="1600" dirty="0" smtClean="0"/>
              <a:t>computer-related </a:t>
            </a:r>
            <a:r>
              <a:rPr lang="en-US" sz="1600" dirty="0"/>
              <a:t>crime was </a:t>
            </a:r>
            <a:r>
              <a:rPr lang="en-US" sz="1600" dirty="0" smtClean="0"/>
              <a:t>defined </a:t>
            </a:r>
            <a:r>
              <a:rPr lang="en-US" sz="1600" dirty="0"/>
              <a:t>in the broader meaning as: any illegal act for which knowledge of </a:t>
            </a:r>
            <a:r>
              <a:rPr lang="en-US" sz="1600" dirty="0" smtClean="0"/>
              <a:t>computer technology </a:t>
            </a:r>
            <a:r>
              <a:rPr lang="en-US" sz="1600" dirty="0"/>
              <a:t>is essential for a successful prosecution. </a:t>
            </a:r>
            <a:endParaRPr lang="en-US" sz="1600" dirty="0" smtClean="0"/>
          </a:p>
          <a:p>
            <a:r>
              <a:rPr lang="en-US" sz="1600" dirty="0" smtClean="0"/>
              <a:t>Cybercrime:</a:t>
            </a:r>
          </a:p>
          <a:p>
            <a:pPr marL="285750" indent="-285750">
              <a:buFont typeface="Wingdings" pitchFamily="2" charset="2"/>
              <a:buChar char="Ø"/>
            </a:pPr>
            <a:r>
              <a:rPr lang="en-US" sz="1600" dirty="0" smtClean="0"/>
              <a:t>outcome </a:t>
            </a:r>
            <a:r>
              <a:rPr lang="en-US" sz="1600" dirty="0"/>
              <a:t>of “globalization.” </a:t>
            </a:r>
            <a:endParaRPr lang="en-US" sz="1600" dirty="0" smtClean="0"/>
          </a:p>
          <a:p>
            <a:pPr marL="285750" indent="-285750">
              <a:buFont typeface="Wingdings" pitchFamily="2" charset="2"/>
              <a:buChar char="Ø"/>
            </a:pPr>
            <a:r>
              <a:rPr lang="en-US" sz="1600" dirty="0" smtClean="0"/>
              <a:t>Globalized </a:t>
            </a:r>
            <a:r>
              <a:rPr lang="en-US" sz="1600" dirty="0"/>
              <a:t>information systems accommodate an increasing number of </a:t>
            </a:r>
            <a:r>
              <a:rPr lang="en-US" sz="1600" dirty="0" smtClean="0"/>
              <a:t>transnational offenses</a:t>
            </a:r>
            <a:r>
              <a:rPr lang="en-US" sz="1600" dirty="0"/>
              <a:t>. </a:t>
            </a:r>
            <a:endParaRPr lang="en-US" sz="1600" dirty="0" smtClean="0"/>
          </a:p>
          <a:p>
            <a:r>
              <a:rPr lang="en-US" sz="1600" dirty="0" smtClean="0"/>
              <a:t>This </a:t>
            </a:r>
            <a:r>
              <a:rPr lang="en-US" sz="1600" dirty="0"/>
              <a:t>problem can be resolved in two </a:t>
            </a:r>
            <a:r>
              <a:rPr lang="en-US" sz="1600" dirty="0" smtClean="0"/>
              <a:t>ways:</a:t>
            </a:r>
          </a:p>
          <a:p>
            <a:r>
              <a:rPr lang="en-US" sz="1600" b="1" dirty="0" smtClean="0"/>
              <a:t>1.</a:t>
            </a:r>
            <a:r>
              <a:rPr lang="en-US" sz="1600" dirty="0" smtClean="0"/>
              <a:t> Divide </a:t>
            </a:r>
            <a:r>
              <a:rPr lang="en-US" sz="1600" dirty="0"/>
              <a:t>information systems into segments bordered by state </a:t>
            </a:r>
            <a:r>
              <a:rPr lang="en-US" sz="1600" dirty="0" smtClean="0"/>
              <a:t>boundaries</a:t>
            </a:r>
          </a:p>
          <a:p>
            <a:r>
              <a:rPr lang="en-US" sz="1600" b="1" dirty="0" smtClean="0"/>
              <a:t>2.</a:t>
            </a:r>
            <a:r>
              <a:rPr lang="en-US" sz="1600" dirty="0" smtClean="0"/>
              <a:t> Incorporate </a:t>
            </a:r>
            <a:r>
              <a:rPr lang="en-US" sz="1600" dirty="0"/>
              <a:t>the legal system into an integrated entity obliterating these </a:t>
            </a:r>
            <a:r>
              <a:rPr lang="en-US" sz="1600" dirty="0" smtClean="0"/>
              <a:t>state boundaries</a:t>
            </a:r>
          </a:p>
          <a:p>
            <a:endParaRPr lang="en-US" sz="1600" dirty="0"/>
          </a:p>
          <a:p>
            <a:r>
              <a:rPr lang="en-US" b="1" dirty="0"/>
              <a:t>Cybercrimes: An Indian </a:t>
            </a:r>
            <a:r>
              <a:rPr lang="en-US" b="1" dirty="0" smtClean="0"/>
              <a:t>Perspective</a:t>
            </a:r>
          </a:p>
          <a:p>
            <a:r>
              <a:rPr lang="en-US" sz="1600" dirty="0" smtClean="0"/>
              <a:t>India </a:t>
            </a:r>
            <a:r>
              <a:rPr lang="en-US" sz="1600" dirty="0"/>
              <a:t>has the fourth highest number of Internet users in the world</a:t>
            </a:r>
            <a:r>
              <a:rPr lang="en-US" sz="1600" dirty="0" smtClean="0"/>
              <a:t>.</a:t>
            </a:r>
          </a:p>
          <a:p>
            <a:pPr marL="285750" indent="-285750">
              <a:buFont typeface="Wingdings" pitchFamily="2" charset="2"/>
              <a:buChar char="Ø"/>
            </a:pPr>
            <a:r>
              <a:rPr lang="en-US" sz="1600" dirty="0" smtClean="0"/>
              <a:t> there are 45 million Internet users in India</a:t>
            </a:r>
          </a:p>
          <a:p>
            <a:pPr marL="742950" lvl="1" indent="-285750">
              <a:buFont typeface="Wingdings" pitchFamily="2" charset="2"/>
              <a:buChar char="§"/>
            </a:pPr>
            <a:r>
              <a:rPr lang="en-US" sz="1600" dirty="0" smtClean="0"/>
              <a:t>37% - from </a:t>
            </a:r>
            <a:r>
              <a:rPr lang="en-US" sz="1600" dirty="0" err="1"/>
              <a:t>cybercafes</a:t>
            </a:r>
            <a:r>
              <a:rPr lang="en-US" sz="1600" dirty="0"/>
              <a:t> </a:t>
            </a:r>
          </a:p>
          <a:p>
            <a:pPr marL="742950" lvl="1" indent="-285750">
              <a:buFont typeface="Wingdings" pitchFamily="2" charset="2"/>
              <a:buChar char="§"/>
            </a:pPr>
            <a:r>
              <a:rPr lang="en-US" sz="1600" dirty="0" smtClean="0"/>
              <a:t>57</a:t>
            </a:r>
            <a:r>
              <a:rPr lang="en-US" sz="1600" dirty="0"/>
              <a:t>% of </a:t>
            </a:r>
            <a:r>
              <a:rPr lang="en-US" sz="1600" dirty="0" smtClean="0"/>
              <a:t>users </a:t>
            </a:r>
            <a:r>
              <a:rPr lang="en-US" sz="1600" dirty="0"/>
              <a:t>are between 18 and 35 </a:t>
            </a:r>
            <a:r>
              <a:rPr lang="en-US" sz="1600" dirty="0" smtClean="0"/>
              <a:t>years.</a:t>
            </a:r>
          </a:p>
          <a:p>
            <a:pPr marL="285750" lvl="1" indent="-285750">
              <a:buFont typeface="Wingdings" pitchFamily="2" charset="2"/>
              <a:buChar char="Ø"/>
            </a:pPr>
            <a:r>
              <a:rPr lang="en-US" sz="1600" dirty="0" smtClean="0"/>
              <a:t>A </a:t>
            </a:r>
            <a:r>
              <a:rPr lang="en-US" sz="1600" dirty="0"/>
              <a:t>point to note is that </a:t>
            </a:r>
            <a:r>
              <a:rPr lang="en-US" sz="1600" dirty="0" smtClean="0"/>
              <a:t>the majority </a:t>
            </a:r>
            <a:r>
              <a:rPr lang="en-US" sz="1600" dirty="0"/>
              <a:t>of off enders were under 30 years. </a:t>
            </a:r>
            <a:endParaRPr lang="en-US" sz="1600" dirty="0" smtClean="0"/>
          </a:p>
          <a:p>
            <a:pPr marL="742950" lvl="2" indent="-285750">
              <a:buFont typeface="Wingdings" pitchFamily="2" charset="2"/>
              <a:buChar char="§"/>
            </a:pPr>
            <a:r>
              <a:rPr lang="en-US" sz="1600" dirty="0" smtClean="0"/>
              <a:t>About </a:t>
            </a:r>
            <a:r>
              <a:rPr lang="en-US" sz="1600" dirty="0"/>
              <a:t>46% cybercrime </a:t>
            </a:r>
            <a:r>
              <a:rPr lang="en-US" sz="1600" dirty="0" smtClean="0"/>
              <a:t>cases </a:t>
            </a:r>
            <a:r>
              <a:rPr lang="en-US" sz="1600" dirty="0"/>
              <a:t>were related to </a:t>
            </a:r>
            <a:r>
              <a:rPr lang="en-US" sz="1600" dirty="0" smtClean="0"/>
              <a:t>incidents of </a:t>
            </a:r>
            <a:r>
              <a:rPr lang="en-US" sz="1600" dirty="0" err="1" smtClean="0"/>
              <a:t>cyberpornography</a:t>
            </a:r>
            <a:endParaRPr lang="en-US" sz="1600" dirty="0" smtClean="0"/>
          </a:p>
          <a:p>
            <a:pPr marL="742950" lvl="2" indent="-285750">
              <a:buFont typeface="Wingdings" pitchFamily="2" charset="2"/>
              <a:buChar char="§"/>
            </a:pPr>
            <a:r>
              <a:rPr lang="en-US" sz="1600" dirty="0" smtClean="0"/>
              <a:t>In </a:t>
            </a:r>
            <a:r>
              <a:rPr lang="en-US" sz="1600" dirty="0"/>
              <a:t>over 60% of these cases, off enders were between 18 </a:t>
            </a:r>
            <a:r>
              <a:rPr lang="en-US" sz="1600" dirty="0" smtClean="0"/>
              <a:t>and 30 years.</a:t>
            </a:r>
          </a:p>
          <a:p>
            <a:endParaRPr lang="en-US" sz="1600" b="1" dirty="0" smtClean="0"/>
          </a:p>
          <a:p>
            <a:r>
              <a:rPr lang="en-US" b="1" dirty="0"/>
              <a:t>Cybercrime and the Indian ITA </a:t>
            </a:r>
            <a:r>
              <a:rPr lang="en-US" b="1" dirty="0" smtClean="0"/>
              <a:t>2000</a:t>
            </a:r>
          </a:p>
          <a:p>
            <a:pPr marL="285750" indent="-285750">
              <a:buFont typeface="Wingdings" pitchFamily="2" charset="2"/>
              <a:buChar char="Ø"/>
            </a:pPr>
            <a:r>
              <a:rPr lang="en-US" sz="1600" dirty="0" smtClean="0"/>
              <a:t>The first </a:t>
            </a:r>
            <a:r>
              <a:rPr lang="en-US" sz="1600" dirty="0"/>
              <a:t>step toward the Law relating to E-Commerce at </a:t>
            </a:r>
            <a:r>
              <a:rPr lang="en-US" sz="1600" dirty="0" smtClean="0"/>
              <a:t>international level </a:t>
            </a:r>
            <a:r>
              <a:rPr lang="en-US" sz="1600" dirty="0"/>
              <a:t>to regulate an alternative form of commerce and to give legal status in the area of </a:t>
            </a:r>
            <a:r>
              <a:rPr lang="en-US" sz="1600" dirty="0" smtClean="0"/>
              <a:t>E-Commerce.</a:t>
            </a:r>
            <a:endParaRPr lang="en-US" sz="1600" dirty="0"/>
          </a:p>
        </p:txBody>
      </p:sp>
    </p:spTree>
    <p:extLst>
      <p:ext uri="{BB962C8B-B14F-4D97-AF65-F5344CB8AC3E}">
        <p14:creationId xmlns:p14="http://schemas.microsoft.com/office/powerpoint/2010/main" xmlns="" val="4144251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5" name="Rectangle 4"/>
          <p:cNvSpPr/>
          <p:nvPr/>
        </p:nvSpPr>
        <p:spPr>
          <a:xfrm>
            <a:off x="457200" y="304800"/>
            <a:ext cx="8534399" cy="6093976"/>
          </a:xfrm>
          <a:prstGeom prst="rect">
            <a:avLst/>
          </a:prstGeom>
        </p:spPr>
        <p:txBody>
          <a:bodyPr wrap="square">
            <a:spAutoFit/>
          </a:bodyPr>
          <a:lstStyle/>
          <a:p>
            <a:r>
              <a:rPr lang="en-US" b="1" dirty="0">
                <a:latin typeface="+mj-lt"/>
              </a:rPr>
              <a:t>Hacking and the Indian Law(s)</a:t>
            </a:r>
          </a:p>
          <a:p>
            <a:pPr marL="285750" indent="-285750">
              <a:buFont typeface="Wingdings" pitchFamily="2" charset="2"/>
              <a:buChar char="Ø"/>
            </a:pPr>
            <a:r>
              <a:rPr lang="en-US" sz="1600" dirty="0"/>
              <a:t>Cybercrimes are punishable under two categories: the ITA 2000 and the </a:t>
            </a:r>
            <a:r>
              <a:rPr lang="en-US" sz="1600" dirty="0" smtClean="0"/>
              <a:t>IPC. </a:t>
            </a:r>
          </a:p>
          <a:p>
            <a:pPr marL="285750" indent="-285750">
              <a:buFont typeface="Wingdings" pitchFamily="2" charset="2"/>
              <a:buChar char="Ø"/>
            </a:pPr>
            <a:r>
              <a:rPr lang="en-US" sz="1600" dirty="0" smtClean="0"/>
              <a:t>A total of </a:t>
            </a:r>
            <a:r>
              <a:rPr lang="en-US" sz="1600" dirty="0"/>
              <a:t>207 cases of cybercrime were registered under the IT Act in 2007 compared to 142 cases registered </a:t>
            </a:r>
            <a:r>
              <a:rPr lang="en-US" sz="1600" dirty="0" smtClean="0"/>
              <a:t>in 2006.</a:t>
            </a:r>
          </a:p>
          <a:p>
            <a:pPr marL="285750" indent="-285750">
              <a:buFont typeface="Wingdings" pitchFamily="2" charset="2"/>
              <a:buChar char="Ø"/>
            </a:pPr>
            <a:r>
              <a:rPr lang="en-US" sz="1600" dirty="0" smtClean="0"/>
              <a:t> </a:t>
            </a:r>
            <a:r>
              <a:rPr lang="en-US" sz="1600" dirty="0"/>
              <a:t>Under the IPC too, 339 cases were recorded in 2007 compared to 311 cases in 2006. </a:t>
            </a:r>
            <a:endParaRPr lang="en-US" sz="1000" dirty="0"/>
          </a:p>
          <a:p>
            <a:r>
              <a:rPr lang="en-US" b="1" dirty="0">
                <a:latin typeface="+mj-lt"/>
              </a:rPr>
              <a:t>A Global Perspective on Cybercrimes</a:t>
            </a:r>
          </a:p>
          <a:p>
            <a:pPr marL="285750" indent="-285750">
              <a:buFont typeface="Wingdings" pitchFamily="2" charset="2"/>
              <a:buChar char="§"/>
            </a:pPr>
            <a:r>
              <a:rPr lang="en-US" sz="1600" dirty="0" smtClean="0"/>
              <a:t>In </a:t>
            </a:r>
            <a:r>
              <a:rPr lang="en-US" sz="1600" dirty="0"/>
              <a:t>Australia, cybercrime has a narrow statutory meaning as used in the </a:t>
            </a:r>
            <a:r>
              <a:rPr lang="en-US" sz="1600" i="1" dirty="0"/>
              <a:t>Cyber Crime Act </a:t>
            </a:r>
            <a:r>
              <a:rPr lang="en-US" sz="1600" dirty="0"/>
              <a:t>2001</a:t>
            </a:r>
            <a:r>
              <a:rPr lang="en-US" sz="1600" dirty="0" smtClean="0"/>
              <a:t>, which </a:t>
            </a:r>
            <a:r>
              <a:rPr lang="en-US" sz="1600" dirty="0"/>
              <a:t>details </a:t>
            </a:r>
            <a:r>
              <a:rPr lang="en-US" sz="1600" dirty="0" smtClean="0"/>
              <a:t>offenses </a:t>
            </a:r>
            <a:r>
              <a:rPr lang="en-US" sz="1600" dirty="0"/>
              <a:t>against computer data and systems. </a:t>
            </a:r>
            <a:endParaRPr lang="en-US" sz="1600" dirty="0" smtClean="0"/>
          </a:p>
          <a:p>
            <a:pPr marL="285750" indent="-285750">
              <a:buFont typeface="Wingdings" pitchFamily="2" charset="2"/>
              <a:buChar char="§"/>
            </a:pPr>
            <a:r>
              <a:rPr lang="en-US" sz="1600" dirty="0" smtClean="0"/>
              <a:t>In </a:t>
            </a:r>
            <a:r>
              <a:rPr lang="en-US" sz="1600" dirty="0"/>
              <a:t>the Council of Europe’s (</a:t>
            </a:r>
            <a:r>
              <a:rPr lang="en-US" sz="1600" dirty="0" err="1"/>
              <a:t>CoE’s</a:t>
            </a:r>
            <a:r>
              <a:rPr lang="en-US" sz="1600" dirty="0"/>
              <a:t>) </a:t>
            </a:r>
            <a:r>
              <a:rPr lang="en-US" sz="1600" i="1" dirty="0"/>
              <a:t>Cyber Crime Treaty</a:t>
            </a:r>
            <a:r>
              <a:rPr lang="en-US" sz="1600" dirty="0"/>
              <a:t>, cybercrime is used as </a:t>
            </a:r>
            <a:r>
              <a:rPr lang="en-US" sz="1600" dirty="0" smtClean="0"/>
              <a:t>an umbrella </a:t>
            </a:r>
            <a:r>
              <a:rPr lang="en-US" sz="1600" dirty="0"/>
              <a:t>term to refer to an array of criminal activity including </a:t>
            </a:r>
            <a:r>
              <a:rPr lang="en-US" sz="1600" dirty="0" smtClean="0"/>
              <a:t>offenses </a:t>
            </a:r>
            <a:r>
              <a:rPr lang="en-US" sz="1600" dirty="0"/>
              <a:t>against computer data and systems</a:t>
            </a:r>
            <a:r>
              <a:rPr lang="en-US" sz="1600" dirty="0" smtClean="0"/>
              <a:t>, computer-related offenses</a:t>
            </a:r>
            <a:r>
              <a:rPr lang="en-US" sz="1600" dirty="0"/>
              <a:t>, content </a:t>
            </a:r>
            <a:r>
              <a:rPr lang="en-US" sz="1600" dirty="0" smtClean="0"/>
              <a:t>offenses </a:t>
            </a:r>
            <a:r>
              <a:rPr lang="en-US" sz="1600" dirty="0"/>
              <a:t>and copyright </a:t>
            </a:r>
            <a:r>
              <a:rPr lang="en-US" sz="1600" dirty="0" smtClean="0"/>
              <a:t>offenses</a:t>
            </a:r>
            <a:r>
              <a:rPr lang="en-US" sz="1600" dirty="0"/>
              <a:t>. </a:t>
            </a:r>
            <a:endParaRPr lang="en-US" sz="1600" dirty="0" smtClean="0"/>
          </a:p>
          <a:p>
            <a:pPr marL="285750" indent="-285750">
              <a:buFont typeface="Wingdings" pitchFamily="2" charset="2"/>
              <a:buChar char="§"/>
            </a:pPr>
            <a:r>
              <a:rPr lang="en-US" sz="1600" dirty="0" smtClean="0"/>
              <a:t>Recently</a:t>
            </a:r>
            <a:r>
              <a:rPr lang="en-US" sz="1600" dirty="0"/>
              <a:t>, there have been a number </a:t>
            </a:r>
            <a:r>
              <a:rPr lang="en-US" sz="1600" dirty="0" smtClean="0"/>
              <a:t>of significant </a:t>
            </a:r>
            <a:r>
              <a:rPr lang="en-US" sz="1600" dirty="0"/>
              <a:t>developments such </a:t>
            </a:r>
            <a:r>
              <a:rPr lang="en-US" sz="1600" dirty="0" smtClean="0"/>
              <a:t>as</a:t>
            </a:r>
          </a:p>
          <a:p>
            <a:pPr lvl="1"/>
            <a:r>
              <a:rPr lang="en-US" sz="1600" b="1" dirty="0" smtClean="0"/>
              <a:t>1. </a:t>
            </a:r>
            <a:r>
              <a:rPr lang="en-US" sz="1600" dirty="0" smtClean="0"/>
              <a:t>August </a:t>
            </a:r>
            <a:r>
              <a:rPr lang="en-US" sz="1600" dirty="0"/>
              <a:t>4, 2006 Announcement: </a:t>
            </a:r>
            <a:r>
              <a:rPr lang="en-US" sz="1600" dirty="0" smtClean="0"/>
              <a:t>The </a:t>
            </a:r>
            <a:r>
              <a:rPr lang="en-US" sz="1600" dirty="0"/>
              <a:t>US Senate </a:t>
            </a:r>
            <a:r>
              <a:rPr lang="en-US" sz="1600" dirty="0" smtClean="0"/>
              <a:t>ratifies </a:t>
            </a:r>
            <a:r>
              <a:rPr lang="en-US" sz="1600" dirty="0" err="1"/>
              <a:t>CoE</a:t>
            </a:r>
            <a:r>
              <a:rPr lang="en-US" sz="1600" dirty="0"/>
              <a:t> Convention on Cyber Crime</a:t>
            </a:r>
            <a:r>
              <a:rPr lang="en-US" sz="1600" dirty="0" smtClean="0"/>
              <a:t>.</a:t>
            </a:r>
          </a:p>
          <a:p>
            <a:pPr lvl="1"/>
            <a:r>
              <a:rPr lang="en-US" sz="1600" b="1" dirty="0" smtClean="0"/>
              <a:t>2.</a:t>
            </a:r>
            <a:r>
              <a:rPr lang="en-US" sz="1600" dirty="0" smtClean="0"/>
              <a:t> In </a:t>
            </a:r>
            <a:r>
              <a:rPr lang="en-US" sz="1600" dirty="0"/>
              <a:t>August 18, 2006, there was a news article published “ISPs Wary About ‘Drastic Obligations’ </a:t>
            </a:r>
            <a:r>
              <a:rPr lang="en-US" sz="1600" dirty="0" smtClean="0"/>
              <a:t>on Web </a:t>
            </a:r>
            <a:r>
              <a:rPr lang="en-US" sz="1600" dirty="0"/>
              <a:t>Site Blocking</a:t>
            </a:r>
            <a:r>
              <a:rPr lang="en-US" sz="1600" dirty="0" smtClean="0"/>
              <a:t>.”</a:t>
            </a:r>
          </a:p>
          <a:p>
            <a:pPr lvl="1"/>
            <a:r>
              <a:rPr lang="en-US" sz="1600" b="1" dirty="0" smtClean="0"/>
              <a:t>3.</a:t>
            </a:r>
            <a:r>
              <a:rPr lang="en-US" sz="1600" dirty="0" smtClean="0"/>
              <a:t> </a:t>
            </a:r>
            <a:r>
              <a:rPr lang="en-US" sz="1600" dirty="0" err="1"/>
              <a:t>CoE</a:t>
            </a:r>
            <a:r>
              <a:rPr lang="en-US" sz="1600" dirty="0"/>
              <a:t> Cyber Crime Convention (1997–2001) was the </a:t>
            </a:r>
            <a:r>
              <a:rPr lang="en-US" sz="1600" dirty="0" smtClean="0"/>
              <a:t>first </a:t>
            </a:r>
            <a:r>
              <a:rPr lang="en-US" sz="1600" dirty="0"/>
              <a:t>international treaty seeking to </a:t>
            </a:r>
            <a:r>
              <a:rPr lang="en-US" sz="1600" dirty="0" smtClean="0"/>
              <a:t>address Internet </a:t>
            </a:r>
            <a:r>
              <a:rPr lang="en-US" sz="1600" dirty="0"/>
              <a:t>crimes by harmonizing national laws, improving investigative techniques and </a:t>
            </a:r>
            <a:r>
              <a:rPr lang="en-US" sz="1600" dirty="0" smtClean="0"/>
              <a:t>increasing cooperation </a:t>
            </a:r>
            <a:r>
              <a:rPr lang="en-US" sz="1600" dirty="0"/>
              <a:t>among nations</a:t>
            </a:r>
            <a:r>
              <a:rPr lang="en-US" sz="1600" dirty="0" smtClean="0"/>
              <a:t>.</a:t>
            </a:r>
          </a:p>
          <a:p>
            <a:r>
              <a:rPr lang="en-US" b="1" dirty="0" smtClean="0">
                <a:latin typeface="+mj-lt"/>
              </a:rPr>
              <a:t>Cybercrime </a:t>
            </a:r>
            <a:r>
              <a:rPr lang="en-US" b="1" dirty="0">
                <a:latin typeface="+mj-lt"/>
              </a:rPr>
              <a:t>and the Extended Enterprise</a:t>
            </a:r>
          </a:p>
          <a:p>
            <a:pPr marL="285750" indent="-285750">
              <a:buFont typeface="Wingdings" pitchFamily="2" charset="2"/>
              <a:buChar char="Ø"/>
            </a:pPr>
            <a:r>
              <a:rPr lang="en-US" sz="1600" dirty="0" smtClean="0"/>
              <a:t>It </a:t>
            </a:r>
            <a:r>
              <a:rPr lang="en-US" sz="1600" dirty="0"/>
              <a:t>is the responsibility of each user to become aware of the threats as </a:t>
            </a:r>
            <a:r>
              <a:rPr lang="en-US" sz="1600" dirty="0" smtClean="0"/>
              <a:t>well as </a:t>
            </a:r>
            <a:r>
              <a:rPr lang="en-US" sz="1600" dirty="0"/>
              <a:t>the opportunities that “connectivity” and “mobility” presents them with. </a:t>
            </a:r>
            <a:endParaRPr lang="en-US" sz="1600" dirty="0" smtClean="0"/>
          </a:p>
          <a:p>
            <a:pPr marL="285750" indent="-285750">
              <a:buFont typeface="Wingdings" pitchFamily="2" charset="2"/>
              <a:buChar char="Ø"/>
            </a:pPr>
            <a:r>
              <a:rPr lang="en-US" sz="1600" b="1" dirty="0"/>
              <a:t>E</a:t>
            </a:r>
            <a:r>
              <a:rPr lang="en-US" sz="1600" b="1" dirty="0" smtClean="0"/>
              <a:t>xtended enterprise </a:t>
            </a:r>
            <a:r>
              <a:rPr lang="en-US" sz="1600" dirty="0" smtClean="0"/>
              <a:t>- represents </a:t>
            </a:r>
            <a:r>
              <a:rPr lang="en-US" sz="1600" dirty="0"/>
              <a:t>the concept that a company is made up not just of its employees, its board </a:t>
            </a:r>
            <a:r>
              <a:rPr lang="en-US" sz="1600" dirty="0" smtClean="0"/>
              <a:t>members and </a:t>
            </a:r>
            <a:r>
              <a:rPr lang="en-US" sz="1600" dirty="0"/>
              <a:t>executives, but also its business partners, its suppliers and even its customers (Fig. 5). </a:t>
            </a:r>
            <a:endParaRPr lang="en-US" sz="1600" dirty="0" smtClean="0"/>
          </a:p>
        </p:txBody>
      </p:sp>
    </p:spTree>
    <p:extLst>
      <p:ext uri="{BB962C8B-B14F-4D97-AF65-F5344CB8AC3E}">
        <p14:creationId xmlns:p14="http://schemas.microsoft.com/office/powerpoint/2010/main" xmlns="" val="3103988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9489" y="457200"/>
            <a:ext cx="7848600" cy="2062103"/>
          </a:xfrm>
          <a:prstGeom prst="rect">
            <a:avLst/>
          </a:prstGeom>
        </p:spPr>
        <p:txBody>
          <a:bodyPr wrap="square">
            <a:spAutoFit/>
          </a:bodyPr>
          <a:lstStyle/>
          <a:p>
            <a:r>
              <a:rPr lang="en-US" sz="1600" b="1" dirty="0">
                <a:latin typeface="+mj-lt"/>
              </a:rPr>
              <a:t>Introduction</a:t>
            </a:r>
          </a:p>
          <a:p>
            <a:endParaRPr lang="en-US" sz="1400" dirty="0" smtClean="0"/>
          </a:p>
          <a:p>
            <a:r>
              <a:rPr lang="en-US" sz="1400" b="1" dirty="0" smtClean="0"/>
              <a:t>Internet </a:t>
            </a:r>
            <a:r>
              <a:rPr lang="en-US" sz="1400" b="1" dirty="0"/>
              <a:t>has undeniably opened a </a:t>
            </a:r>
            <a:r>
              <a:rPr lang="en-US" sz="1400" b="1" dirty="0" smtClean="0"/>
              <a:t>new way </a:t>
            </a:r>
            <a:r>
              <a:rPr lang="en-US" sz="1400" b="1" dirty="0"/>
              <a:t>of exploitation known as </a:t>
            </a:r>
            <a:r>
              <a:rPr lang="en-US" sz="1400" b="1" dirty="0" smtClean="0"/>
              <a:t>cybercrime involving the use of computers, the Internet, cyberspace and the worldwide web (WWW). </a:t>
            </a:r>
          </a:p>
          <a:p>
            <a:r>
              <a:rPr lang="en-US" sz="1400" dirty="0" smtClean="0"/>
              <a:t>Figure 1, </a:t>
            </a:r>
            <a:r>
              <a:rPr lang="en-US" sz="1400" dirty="0"/>
              <a:t>based on a 2008 survey in Australia, shows the cybercrime trend. </a:t>
            </a:r>
            <a:endParaRPr lang="en-US" sz="1400" dirty="0" smtClean="0"/>
          </a:p>
          <a:p>
            <a:r>
              <a:rPr lang="en-US" sz="1400" dirty="0" smtClean="0"/>
              <a:t>While </a:t>
            </a:r>
            <a:r>
              <a:rPr lang="en-US" sz="1400" dirty="0"/>
              <a:t>the worldwide scenario on cybercrime looks bleak, the situation in India is not any better. </a:t>
            </a:r>
            <a:endParaRPr lang="en-US" sz="1400" dirty="0" smtClean="0"/>
          </a:p>
          <a:p>
            <a:pPr marL="171450" indent="-171450">
              <a:buFont typeface="Wingdings" pitchFamily="2" charset="2"/>
              <a:buChar char="Ø"/>
            </a:pPr>
            <a:r>
              <a:rPr lang="en-US" sz="1400" dirty="0" smtClean="0"/>
              <a:t>Indian corporate </a:t>
            </a:r>
            <a:r>
              <a:rPr lang="en-US" sz="1400" dirty="0"/>
              <a:t>and government sites have been attacked or defaced more than 780 times between February </a:t>
            </a:r>
            <a:r>
              <a:rPr lang="en-US" sz="1400" dirty="0" smtClean="0"/>
              <a:t>2000 and </a:t>
            </a:r>
            <a:r>
              <a:rPr lang="en-US" sz="1400" dirty="0"/>
              <a:t>December 2002. </a:t>
            </a:r>
            <a:endParaRPr lang="en-US" sz="1400" dirty="0" smtClean="0"/>
          </a:p>
          <a:p>
            <a:pPr marL="171450" indent="-171450">
              <a:buFont typeface="Wingdings" pitchFamily="2" charset="2"/>
              <a:buChar char="Ø"/>
            </a:pPr>
            <a:r>
              <a:rPr lang="en-US" sz="1400" dirty="0" smtClean="0"/>
              <a:t>A </a:t>
            </a:r>
            <a:r>
              <a:rPr lang="en-US" sz="1400" dirty="0"/>
              <a:t>total of 3,286 Indian websites were hacked in 5 months – between January and </a:t>
            </a:r>
            <a:r>
              <a:rPr lang="en-US" sz="1400" dirty="0" smtClean="0"/>
              <a:t>June 2009.</a:t>
            </a:r>
            <a:endParaRPr lang="en-US" sz="1400"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79191" y="2676525"/>
            <a:ext cx="6096000" cy="372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88407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57400" y="250485"/>
            <a:ext cx="4438650" cy="290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381000" y="3581400"/>
            <a:ext cx="8305800" cy="2169825"/>
          </a:xfrm>
          <a:prstGeom prst="rect">
            <a:avLst/>
          </a:prstGeom>
        </p:spPr>
        <p:txBody>
          <a:bodyPr wrap="square">
            <a:spAutoFit/>
          </a:bodyPr>
          <a:lstStyle/>
          <a:p>
            <a:r>
              <a:rPr lang="en-US" b="1" dirty="0"/>
              <a:t>Cybercrime Era: Survival Mantra for the </a:t>
            </a:r>
            <a:r>
              <a:rPr lang="en-US" b="1" dirty="0" err="1"/>
              <a:t>Netizens</a:t>
            </a:r>
            <a:r>
              <a:rPr lang="en-US" b="1" dirty="0"/>
              <a:t> </a:t>
            </a:r>
          </a:p>
          <a:p>
            <a:endParaRPr lang="en-US" sz="500" b="1" dirty="0"/>
          </a:p>
          <a:p>
            <a:r>
              <a:rPr lang="en-US" sz="1600" dirty="0" err="1" smtClean="0"/>
              <a:t>Netizen</a:t>
            </a:r>
            <a:endParaRPr lang="en-US" sz="1600" dirty="0" smtClean="0"/>
          </a:p>
          <a:p>
            <a:pPr marL="285750" indent="-285750">
              <a:buFont typeface="Wingdings" pitchFamily="2" charset="2"/>
              <a:buChar char="Ø"/>
            </a:pPr>
            <a:r>
              <a:rPr lang="en-US" sz="1600" dirty="0" err="1" smtClean="0"/>
              <a:t>Netizen</a:t>
            </a:r>
            <a:r>
              <a:rPr lang="en-US" sz="1600" dirty="0" smtClean="0"/>
              <a:t> </a:t>
            </a:r>
            <a:r>
              <a:rPr lang="en-US" sz="1600" dirty="0"/>
              <a:t>is someone who spends considerable time online and also has </a:t>
            </a:r>
            <a:r>
              <a:rPr lang="en-US" sz="1600" dirty="0" smtClean="0"/>
              <a:t>a considerable </a:t>
            </a:r>
            <a:r>
              <a:rPr lang="en-US" sz="1600" dirty="0"/>
              <a:t>presence online (through websites about the person, through his/her active blog </a:t>
            </a:r>
            <a:r>
              <a:rPr lang="en-US" sz="1600" dirty="0" smtClean="0"/>
              <a:t>contribution and/or </a:t>
            </a:r>
            <a:r>
              <a:rPr lang="en-US" sz="1600" dirty="0"/>
              <a:t>also his/her participation in the online chat rooms). </a:t>
            </a:r>
            <a:endParaRPr lang="en-US" sz="1600" dirty="0" smtClean="0"/>
          </a:p>
          <a:p>
            <a:pPr marL="285750" indent="-285750">
              <a:buFont typeface="Wingdings" pitchFamily="2" charset="2"/>
              <a:buChar char="Ø"/>
            </a:pPr>
            <a:r>
              <a:rPr lang="en-US" sz="1600" dirty="0" smtClean="0"/>
              <a:t>The </a:t>
            </a:r>
            <a:r>
              <a:rPr lang="en-US" sz="1600" dirty="0"/>
              <a:t>5P </a:t>
            </a:r>
            <a:r>
              <a:rPr lang="en-US" sz="1600" dirty="0" err="1"/>
              <a:t>Netizen</a:t>
            </a:r>
            <a:r>
              <a:rPr lang="en-US" sz="1600" dirty="0"/>
              <a:t> mantra for online </a:t>
            </a:r>
            <a:r>
              <a:rPr lang="en-US" sz="1600" dirty="0" smtClean="0"/>
              <a:t>security is</a:t>
            </a:r>
            <a:r>
              <a:rPr lang="en-US" sz="1600" dirty="0"/>
              <a:t>: (a) Precaution, (b) prevention, (c) Protection, (d) Preservation and (e) Perseverance. </a:t>
            </a:r>
            <a:endParaRPr lang="en-US" sz="1600" dirty="0" smtClean="0"/>
          </a:p>
          <a:p>
            <a:pPr marL="285750" indent="-285750">
              <a:buFont typeface="Wingdings" pitchFamily="2" charset="2"/>
              <a:buChar char="Ø"/>
            </a:pPr>
            <a:r>
              <a:rPr lang="en-US" sz="1600" dirty="0" smtClean="0"/>
              <a:t>For ensuring </a:t>
            </a:r>
            <a:r>
              <a:rPr lang="en-US" sz="1600" dirty="0" err="1" smtClean="0"/>
              <a:t>cybersafety</a:t>
            </a:r>
            <a:r>
              <a:rPr lang="en-US" sz="1600" dirty="0"/>
              <a:t>, the motto for the “</a:t>
            </a:r>
            <a:r>
              <a:rPr lang="en-US" sz="1600" dirty="0" err="1"/>
              <a:t>Netizen</a:t>
            </a:r>
            <a:r>
              <a:rPr lang="en-US" sz="1600" dirty="0"/>
              <a:t>” should be “Stranger is Danger</a:t>
            </a:r>
            <a:r>
              <a:rPr lang="en-US" sz="1600" dirty="0" smtClean="0"/>
              <a:t>!”</a:t>
            </a:r>
            <a:endParaRPr lang="en-US" sz="1600" dirty="0"/>
          </a:p>
        </p:txBody>
      </p:sp>
      <p:pic>
        <p:nvPicPr>
          <p:cNvPr id="1024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95600" y="3124200"/>
            <a:ext cx="2876550" cy="285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27744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1123" y="762000"/>
            <a:ext cx="8305800" cy="4308872"/>
          </a:xfrm>
          <a:prstGeom prst="rect">
            <a:avLst/>
          </a:prstGeom>
        </p:spPr>
        <p:txBody>
          <a:bodyPr wrap="square">
            <a:spAutoFit/>
          </a:bodyPr>
          <a:lstStyle/>
          <a:p>
            <a:r>
              <a:rPr lang="en-US" b="1" dirty="0">
                <a:latin typeface="+mj-lt"/>
              </a:rPr>
              <a:t>Cybercrime: Definition and Origins of the Word</a:t>
            </a:r>
          </a:p>
          <a:p>
            <a:r>
              <a:rPr lang="en-US" sz="1600" dirty="0" smtClean="0">
                <a:latin typeface="+mj-lt"/>
              </a:rPr>
              <a:t>The definitions </a:t>
            </a:r>
            <a:r>
              <a:rPr lang="en-US" sz="1600" dirty="0">
                <a:latin typeface="+mj-lt"/>
              </a:rPr>
              <a:t>of computer crime</a:t>
            </a:r>
            <a:r>
              <a:rPr lang="en-US" sz="1600" dirty="0" smtClean="0">
                <a:latin typeface="+mj-lt"/>
              </a:rPr>
              <a:t>:</a:t>
            </a:r>
          </a:p>
          <a:p>
            <a:r>
              <a:rPr lang="en-US" sz="1600" dirty="0" smtClean="0">
                <a:latin typeface="+mj-lt"/>
              </a:rPr>
              <a:t>1</a:t>
            </a:r>
            <a:r>
              <a:rPr lang="en-US" sz="1600" dirty="0">
                <a:latin typeface="+mj-lt"/>
              </a:rPr>
              <a:t>. Any illegal act where a special knowledge of computer technology is essential for its </a:t>
            </a:r>
            <a:r>
              <a:rPr lang="en-US" sz="1600" dirty="0" smtClean="0">
                <a:latin typeface="+mj-lt"/>
              </a:rPr>
              <a:t>perpetration</a:t>
            </a:r>
            <a:r>
              <a:rPr lang="en-US" sz="1600" dirty="0">
                <a:latin typeface="+mj-lt"/>
              </a:rPr>
              <a:t>, investigation or prosecution.</a:t>
            </a:r>
          </a:p>
          <a:p>
            <a:r>
              <a:rPr lang="en-US" sz="1600" dirty="0">
                <a:latin typeface="+mj-lt"/>
              </a:rPr>
              <a:t>2. Any traditional crime that has acquired a new dimension or order of magnitude through the aid of a computer, and abuses that have come into being because of computers.</a:t>
            </a:r>
          </a:p>
          <a:p>
            <a:r>
              <a:rPr lang="en-US" sz="1600" dirty="0">
                <a:latin typeface="+mj-lt"/>
              </a:rPr>
              <a:t>3. Any financial dishonesty that takes place in a computer environment.</a:t>
            </a:r>
          </a:p>
          <a:p>
            <a:r>
              <a:rPr lang="en-US" sz="1600" dirty="0">
                <a:latin typeface="+mj-lt"/>
              </a:rPr>
              <a:t>4. Any threats to the computer itself, such as theft of hardware or software, sabotage and demands for ransom.</a:t>
            </a:r>
          </a:p>
          <a:p>
            <a:endParaRPr lang="en-US" sz="1600" dirty="0">
              <a:latin typeface="+mj-lt"/>
            </a:endParaRPr>
          </a:p>
          <a:p>
            <a:r>
              <a:rPr lang="en-US" sz="1600" dirty="0" smtClean="0"/>
              <a:t>The </a:t>
            </a:r>
            <a:r>
              <a:rPr lang="en-US" sz="1600" dirty="0"/>
              <a:t>term “cybercrime” relates to a number of other </a:t>
            </a:r>
            <a:r>
              <a:rPr lang="en-US" sz="1600" dirty="0" smtClean="0"/>
              <a:t>terms such as:</a:t>
            </a:r>
          </a:p>
          <a:p>
            <a:pPr marL="1200150" lvl="2" indent="-285750">
              <a:buFont typeface="Arial" pitchFamily="34" charset="0"/>
              <a:buChar char="•"/>
            </a:pPr>
            <a:r>
              <a:rPr lang="en-US" sz="1600" i="1" dirty="0" smtClean="0"/>
              <a:t>Computer-related crime</a:t>
            </a:r>
            <a:endParaRPr lang="en-US" sz="1600" dirty="0" smtClean="0"/>
          </a:p>
          <a:p>
            <a:pPr marL="1200150" lvl="2" indent="-285750">
              <a:buFont typeface="Arial" pitchFamily="34" charset="0"/>
              <a:buChar char="•"/>
            </a:pPr>
            <a:r>
              <a:rPr lang="en-US" sz="1600" i="1" dirty="0" smtClean="0"/>
              <a:t>Computer crime</a:t>
            </a:r>
          </a:p>
          <a:p>
            <a:pPr marL="1200150" lvl="2" indent="-285750">
              <a:buFont typeface="Arial" pitchFamily="34" charset="0"/>
              <a:buChar char="•"/>
            </a:pPr>
            <a:r>
              <a:rPr lang="en-US" sz="1600" i="1" dirty="0" smtClean="0"/>
              <a:t>Internet crime</a:t>
            </a:r>
          </a:p>
          <a:p>
            <a:pPr marL="1200150" lvl="2" indent="-285750">
              <a:buFont typeface="Arial" pitchFamily="34" charset="0"/>
              <a:buChar char="•"/>
            </a:pPr>
            <a:r>
              <a:rPr lang="en-US" sz="1600" i="1" dirty="0" smtClean="0"/>
              <a:t> E-crime</a:t>
            </a:r>
          </a:p>
          <a:p>
            <a:pPr marL="1200150" lvl="2" indent="-285750">
              <a:buFont typeface="Arial" pitchFamily="34" charset="0"/>
              <a:buChar char="•"/>
            </a:pPr>
            <a:r>
              <a:rPr lang="en-US" sz="1600" i="1" dirty="0" smtClean="0"/>
              <a:t> </a:t>
            </a:r>
            <a:r>
              <a:rPr lang="en-US" sz="1600" i="1" dirty="0"/>
              <a:t>High-tech </a:t>
            </a:r>
            <a:r>
              <a:rPr lang="en-US" sz="1600" i="1" dirty="0" smtClean="0"/>
              <a:t>crime</a:t>
            </a:r>
          </a:p>
          <a:p>
            <a:endParaRPr lang="en-US" sz="1600" dirty="0" smtClean="0"/>
          </a:p>
        </p:txBody>
      </p:sp>
    </p:spTree>
    <p:extLst>
      <p:ext uri="{BB962C8B-B14F-4D97-AF65-F5344CB8AC3E}">
        <p14:creationId xmlns:p14="http://schemas.microsoft.com/office/powerpoint/2010/main" xmlns="" val="544178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8950" y="762000"/>
            <a:ext cx="8305800" cy="4524315"/>
          </a:xfrm>
          <a:prstGeom prst="rect">
            <a:avLst/>
          </a:prstGeom>
        </p:spPr>
        <p:txBody>
          <a:bodyPr wrap="square">
            <a:spAutoFit/>
          </a:bodyPr>
          <a:lstStyle/>
          <a:p>
            <a:r>
              <a:rPr lang="en-US" sz="1600" dirty="0" smtClean="0">
                <a:latin typeface="+mj-lt"/>
              </a:rPr>
              <a:t>Two </a:t>
            </a:r>
            <a:r>
              <a:rPr lang="en-US" sz="1600" dirty="0">
                <a:latin typeface="+mj-lt"/>
              </a:rPr>
              <a:t>types of attack are </a:t>
            </a:r>
            <a:r>
              <a:rPr lang="en-US" sz="1600" dirty="0" smtClean="0">
                <a:latin typeface="+mj-lt"/>
              </a:rPr>
              <a:t>prevalent in cybercrimes:</a:t>
            </a:r>
          </a:p>
          <a:p>
            <a:endParaRPr lang="en-US" sz="1600" dirty="0">
              <a:latin typeface="+mj-lt"/>
            </a:endParaRPr>
          </a:p>
          <a:p>
            <a:r>
              <a:rPr lang="en-US" sz="1600" b="1" dirty="0" smtClean="0">
                <a:latin typeface="+mj-lt"/>
              </a:rPr>
              <a:t>1. Techno-crime: </a:t>
            </a:r>
            <a:r>
              <a:rPr lang="en-US" sz="1600" dirty="0" smtClean="0">
                <a:latin typeface="+mj-lt"/>
              </a:rPr>
              <a:t>A premeditated act against a system or systems, with the intent to copy, steal, prevent access, corrupt or otherwise deface or damage parts of or the complete computer system. </a:t>
            </a:r>
            <a:endParaRPr lang="en-US" sz="1600" b="1" dirty="0" smtClean="0"/>
          </a:p>
          <a:p>
            <a:r>
              <a:rPr lang="en-US" sz="1600" b="1" dirty="0" smtClean="0"/>
              <a:t>2. Techno-vandalism</a:t>
            </a:r>
            <a:r>
              <a:rPr lang="en-US" sz="1600" b="1" dirty="0"/>
              <a:t>: </a:t>
            </a:r>
            <a:r>
              <a:rPr lang="en-US" sz="1600" dirty="0" smtClean="0"/>
              <a:t>These </a:t>
            </a:r>
            <a:r>
              <a:rPr lang="en-US" sz="1600" dirty="0"/>
              <a:t>acts of “brainless” defacement of websites and/or other activities, </a:t>
            </a:r>
            <a:r>
              <a:rPr lang="en-US" sz="1600" dirty="0" smtClean="0"/>
              <a:t>such as </a:t>
            </a:r>
            <a:r>
              <a:rPr lang="en-US" sz="1600" dirty="0"/>
              <a:t>copying </a:t>
            </a:r>
            <a:r>
              <a:rPr lang="en-US" sz="1600" dirty="0" smtClean="0"/>
              <a:t>files </a:t>
            </a:r>
            <a:r>
              <a:rPr lang="en-US" sz="1600" dirty="0"/>
              <a:t>and </a:t>
            </a:r>
            <a:r>
              <a:rPr lang="en-US" sz="1600" dirty="0" smtClean="0"/>
              <a:t>publicizing </a:t>
            </a:r>
            <a:r>
              <a:rPr lang="en-US" sz="1600" dirty="0"/>
              <a:t>their contents publicly, are usually opportunistic in nature. </a:t>
            </a:r>
            <a:endParaRPr lang="en-US" sz="1600" dirty="0" smtClean="0"/>
          </a:p>
          <a:p>
            <a:endParaRPr lang="en-US" sz="1600" dirty="0">
              <a:latin typeface="+mj-lt"/>
            </a:endParaRPr>
          </a:p>
          <a:p>
            <a:r>
              <a:rPr lang="en-US" sz="1600" dirty="0"/>
              <a:t>Cybercrimes </a:t>
            </a:r>
            <a:r>
              <a:rPr lang="en-US" sz="1600" dirty="0" smtClean="0"/>
              <a:t>differ from </a:t>
            </a:r>
            <a:r>
              <a:rPr lang="en-US" sz="1600" dirty="0"/>
              <a:t>most terrestrial crimes in four ways: </a:t>
            </a:r>
            <a:endParaRPr lang="en-US" sz="1600" dirty="0" smtClean="0"/>
          </a:p>
          <a:p>
            <a:pPr marL="342900" indent="-342900">
              <a:buAutoNum type="alphaLcParenBoth"/>
            </a:pPr>
            <a:r>
              <a:rPr lang="en-US" sz="1600" dirty="0" smtClean="0"/>
              <a:t>how </a:t>
            </a:r>
            <a:r>
              <a:rPr lang="en-US" sz="1600" dirty="0"/>
              <a:t>to commit them is easier to </a:t>
            </a:r>
            <a:r>
              <a:rPr lang="en-US" sz="1600" dirty="0" smtClean="0"/>
              <a:t>learn</a:t>
            </a:r>
          </a:p>
          <a:p>
            <a:pPr marL="342900" indent="-342900">
              <a:buAutoNum type="alphaLcParenBoth"/>
            </a:pPr>
            <a:r>
              <a:rPr lang="en-US" sz="1600" dirty="0" smtClean="0"/>
              <a:t>they </a:t>
            </a:r>
            <a:r>
              <a:rPr lang="en-US" sz="1600" dirty="0"/>
              <a:t>require </a:t>
            </a:r>
            <a:r>
              <a:rPr lang="en-US" sz="1600" dirty="0" smtClean="0"/>
              <a:t>few resources </a:t>
            </a:r>
            <a:r>
              <a:rPr lang="en-US" sz="1600" dirty="0"/>
              <a:t>relative to the potential damage </a:t>
            </a:r>
            <a:r>
              <a:rPr lang="en-US" sz="1600" dirty="0" smtClean="0"/>
              <a:t>caused</a:t>
            </a:r>
          </a:p>
          <a:p>
            <a:pPr marL="342900" indent="-342900">
              <a:buAutoNum type="alphaLcParenBoth"/>
            </a:pPr>
            <a:r>
              <a:rPr lang="en-US" sz="1600" dirty="0" smtClean="0"/>
              <a:t>they </a:t>
            </a:r>
            <a:r>
              <a:rPr lang="en-US" sz="1600" dirty="0"/>
              <a:t>can be committed in a jurisdiction without </a:t>
            </a:r>
            <a:r>
              <a:rPr lang="en-US" sz="1600" dirty="0" smtClean="0"/>
              <a:t>being physically </a:t>
            </a:r>
            <a:r>
              <a:rPr lang="en-US" sz="1600" dirty="0"/>
              <a:t>present in it </a:t>
            </a:r>
            <a:endParaRPr lang="en-US" sz="1600" dirty="0" smtClean="0"/>
          </a:p>
          <a:p>
            <a:pPr marL="342900" indent="-342900">
              <a:buAutoNum type="alphaLcParenBoth"/>
            </a:pPr>
            <a:r>
              <a:rPr lang="en-US" sz="1600" dirty="0" smtClean="0"/>
              <a:t>they </a:t>
            </a:r>
            <a:r>
              <a:rPr lang="en-US" sz="1600" dirty="0"/>
              <a:t>are often not clearly illegal</a:t>
            </a:r>
            <a:r>
              <a:rPr lang="en-US" sz="1600" dirty="0" smtClean="0"/>
              <a:t>.</a:t>
            </a:r>
          </a:p>
          <a:p>
            <a:endParaRPr lang="en-US" sz="1600" dirty="0">
              <a:latin typeface="+mj-lt"/>
            </a:endParaRPr>
          </a:p>
          <a:p>
            <a:r>
              <a:rPr lang="en-US" sz="1600" dirty="0" err="1"/>
              <a:t>Cyberterrorism</a:t>
            </a:r>
            <a:r>
              <a:rPr lang="en-US" sz="1600" dirty="0"/>
              <a:t> is </a:t>
            </a:r>
            <a:r>
              <a:rPr lang="en-US" sz="1600" dirty="0" smtClean="0"/>
              <a:t>defined </a:t>
            </a:r>
            <a:r>
              <a:rPr lang="en-US" sz="1600" dirty="0"/>
              <a:t>as “</a:t>
            </a:r>
            <a:r>
              <a:rPr lang="en-US" sz="1600" i="1" dirty="0" smtClean="0"/>
              <a:t>any person</a:t>
            </a:r>
            <a:r>
              <a:rPr lang="en-US" sz="1600" i="1" dirty="0"/>
              <a:t>, group or organization who, with </a:t>
            </a:r>
            <a:r>
              <a:rPr lang="en-US" sz="1600" b="1" i="1" dirty="0"/>
              <a:t>terrorist intent</a:t>
            </a:r>
            <a:r>
              <a:rPr lang="en-US" sz="1600" dirty="0"/>
              <a:t>, </a:t>
            </a:r>
            <a:r>
              <a:rPr lang="en-US" sz="1600" i="1" dirty="0"/>
              <a:t>utilizes accesses or aids in accessing a computer or </a:t>
            </a:r>
            <a:r>
              <a:rPr lang="en-US" sz="1600" i="1" dirty="0" smtClean="0"/>
              <a:t>computer network </a:t>
            </a:r>
            <a:r>
              <a:rPr lang="en-US" sz="1600" i="1" dirty="0"/>
              <a:t>or electronic system or electronic device by any available means, and thereby knowingly engages in or </a:t>
            </a:r>
            <a:r>
              <a:rPr lang="en-US" sz="1600" i="1" dirty="0" smtClean="0"/>
              <a:t>attempts to </a:t>
            </a:r>
            <a:r>
              <a:rPr lang="en-US" sz="1600" i="1" dirty="0"/>
              <a:t>engage in a terrorist act commits the </a:t>
            </a:r>
            <a:r>
              <a:rPr lang="en-US" sz="1600" i="1" dirty="0" smtClean="0"/>
              <a:t>offence </a:t>
            </a:r>
            <a:r>
              <a:rPr lang="en-US" sz="1600" i="1" dirty="0"/>
              <a:t>of </a:t>
            </a:r>
            <a:r>
              <a:rPr lang="en-US" sz="1600" i="1" dirty="0" err="1"/>
              <a:t>cyberterrorism</a:t>
            </a:r>
            <a:r>
              <a:rPr lang="en-US" sz="1600" dirty="0" smtClean="0"/>
              <a:t>.”</a:t>
            </a:r>
            <a:endParaRPr lang="en-US" sz="1600" dirty="0"/>
          </a:p>
        </p:txBody>
      </p:sp>
    </p:spTree>
    <p:extLst>
      <p:ext uri="{BB962C8B-B14F-4D97-AF65-F5344CB8AC3E}">
        <p14:creationId xmlns:p14="http://schemas.microsoft.com/office/powerpoint/2010/main" xmlns="" val="1869984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062097"/>
            <a:ext cx="8077200" cy="2062103"/>
          </a:xfrm>
          <a:prstGeom prst="rect">
            <a:avLst/>
          </a:prstGeom>
        </p:spPr>
        <p:txBody>
          <a:bodyPr wrap="square">
            <a:spAutoFit/>
          </a:bodyPr>
          <a:lstStyle/>
          <a:p>
            <a:r>
              <a:rPr lang="en-US" sz="1600" b="1" dirty="0" smtClean="0"/>
              <a:t>How cybercrimes </a:t>
            </a:r>
            <a:r>
              <a:rPr lang="en-US" sz="1600" b="1" dirty="0"/>
              <a:t>are planned and how they actually take </a:t>
            </a:r>
            <a:r>
              <a:rPr lang="en-US" sz="1600" b="1" dirty="0" smtClean="0"/>
              <a:t>place</a:t>
            </a:r>
          </a:p>
          <a:p>
            <a:pPr marL="285750" indent="-285750">
              <a:buFont typeface="Arial" pitchFamily="34" charset="0"/>
              <a:buChar char="•"/>
            </a:pPr>
            <a:r>
              <a:rPr lang="en-US" sz="1600" dirty="0" err="1" smtClean="0"/>
              <a:t>Cyberterrorists</a:t>
            </a:r>
            <a:r>
              <a:rPr lang="en-US" sz="1600" dirty="0" smtClean="0"/>
              <a:t> </a:t>
            </a:r>
            <a:r>
              <a:rPr lang="en-US" sz="1600" dirty="0"/>
              <a:t>usually use computer as a tool, target or both for their unlawful act to gain </a:t>
            </a:r>
            <a:r>
              <a:rPr lang="en-US" sz="1600" dirty="0" smtClean="0"/>
              <a:t>information. </a:t>
            </a:r>
          </a:p>
          <a:p>
            <a:pPr marL="285750" indent="-285750">
              <a:buFont typeface="Arial" pitchFamily="34" charset="0"/>
              <a:buChar char="•"/>
            </a:pPr>
            <a:r>
              <a:rPr lang="en-US" sz="1600" dirty="0" smtClean="0"/>
              <a:t>Internet </a:t>
            </a:r>
            <a:r>
              <a:rPr lang="en-US" sz="1600" dirty="0"/>
              <a:t>is one of the means by which the </a:t>
            </a:r>
            <a:r>
              <a:rPr lang="en-US" sz="1600" dirty="0" smtClean="0"/>
              <a:t>offenders </a:t>
            </a:r>
            <a:r>
              <a:rPr lang="en-US" sz="1600" dirty="0"/>
              <a:t>can gain priced sensitive information of companies, firms, individuals, banks and can lead to intellectual property (IP</a:t>
            </a:r>
            <a:r>
              <a:rPr lang="en-US" sz="1600" dirty="0" smtClean="0"/>
              <a:t>), </a:t>
            </a:r>
            <a:r>
              <a:rPr lang="en-US" sz="1600" dirty="0"/>
              <a:t>selling illegal articles, </a:t>
            </a:r>
            <a:r>
              <a:rPr lang="en-US" sz="1600" dirty="0" smtClean="0"/>
              <a:t>pornography/child pornography</a:t>
            </a:r>
            <a:r>
              <a:rPr lang="en-US" sz="1600" dirty="0"/>
              <a:t>, etc. This is done </a:t>
            </a:r>
            <a:r>
              <a:rPr lang="en-US" sz="1600" dirty="0" smtClean="0"/>
              <a:t>using:</a:t>
            </a:r>
          </a:p>
          <a:p>
            <a:pPr marL="742950" lvl="1" indent="-285750">
              <a:buFont typeface="Wingdings" pitchFamily="2" charset="2"/>
              <a:buChar char="Ø"/>
            </a:pPr>
            <a:r>
              <a:rPr lang="en-US" sz="1600" dirty="0" smtClean="0"/>
              <a:t> </a:t>
            </a:r>
            <a:r>
              <a:rPr lang="en-US" sz="1600" dirty="0"/>
              <a:t>Phishing, Spoofing, Pharming, Internet Phishing, wire transfer, etc</a:t>
            </a:r>
            <a:r>
              <a:rPr lang="en-US" sz="1600" dirty="0" smtClean="0"/>
              <a:t>.</a:t>
            </a:r>
          </a:p>
          <a:p>
            <a:endParaRPr lang="en-US" sz="1600" dirty="0"/>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11287" y="3258774"/>
            <a:ext cx="6513513" cy="3097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76584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5895" y="879157"/>
            <a:ext cx="3701206" cy="369332"/>
          </a:xfrm>
          <a:prstGeom prst="rect">
            <a:avLst/>
          </a:prstGeom>
        </p:spPr>
        <p:txBody>
          <a:bodyPr wrap="none">
            <a:spAutoFit/>
          </a:bodyPr>
          <a:lstStyle/>
          <a:p>
            <a:r>
              <a:rPr lang="en-US" b="1" dirty="0">
                <a:latin typeface="+mj-lt"/>
              </a:rPr>
              <a:t>Cybercrime and Information Security</a:t>
            </a:r>
          </a:p>
        </p:txBody>
      </p:sp>
      <p:sp>
        <p:nvSpPr>
          <p:cNvPr id="7" name="Rectangle 6"/>
          <p:cNvSpPr/>
          <p:nvPr/>
        </p:nvSpPr>
        <p:spPr>
          <a:xfrm>
            <a:off x="409486" y="1447800"/>
            <a:ext cx="8229600" cy="4524315"/>
          </a:xfrm>
          <a:prstGeom prst="rect">
            <a:avLst/>
          </a:prstGeom>
        </p:spPr>
        <p:txBody>
          <a:bodyPr wrap="square">
            <a:spAutoFit/>
          </a:bodyPr>
          <a:lstStyle/>
          <a:p>
            <a:r>
              <a:rPr lang="en-US" sz="1600" dirty="0" smtClean="0"/>
              <a:t>Indian </a:t>
            </a:r>
            <a:r>
              <a:rPr lang="en-US" sz="1600" dirty="0"/>
              <a:t>Information Technology Act </a:t>
            </a:r>
            <a:r>
              <a:rPr lang="en-US" sz="1600" dirty="0" smtClean="0"/>
              <a:t>(ITA </a:t>
            </a:r>
            <a:r>
              <a:rPr lang="en-US" sz="1600" dirty="0"/>
              <a:t>2008) provides a new focus </a:t>
            </a:r>
            <a:r>
              <a:rPr lang="en-US" sz="1600" dirty="0" smtClean="0"/>
              <a:t>on “</a:t>
            </a:r>
            <a:r>
              <a:rPr lang="en-US" sz="1600" dirty="0"/>
              <a:t>Information Security in India.” </a:t>
            </a:r>
            <a:endParaRPr lang="en-US" sz="1600" dirty="0" smtClean="0"/>
          </a:p>
          <a:p>
            <a:pPr marL="285750" indent="-285750">
              <a:buFont typeface="Wingdings" pitchFamily="2" charset="2"/>
              <a:buChar char="Ø"/>
            </a:pPr>
            <a:r>
              <a:rPr lang="en-US" sz="1600" dirty="0" smtClean="0"/>
              <a:t>“</a:t>
            </a:r>
            <a:r>
              <a:rPr lang="en-US" sz="1600" dirty="0" err="1"/>
              <a:t>Cybersecurity</a:t>
            </a:r>
            <a:r>
              <a:rPr lang="en-US" sz="1600" dirty="0"/>
              <a:t>” means protecting information, equipment, devices, computer</a:t>
            </a:r>
            <a:r>
              <a:rPr lang="en-US" sz="1600" dirty="0" smtClean="0"/>
              <a:t>, computer resource, communication device and information stored therein from unauthorized access. </a:t>
            </a:r>
            <a:endParaRPr lang="en-US" sz="1600" dirty="0"/>
          </a:p>
          <a:p>
            <a:pPr marL="285750" indent="-285750">
              <a:buFont typeface="Wingdings" pitchFamily="2" charset="2"/>
              <a:buChar char="Ø"/>
            </a:pPr>
            <a:r>
              <a:rPr lang="en-US" sz="1600" dirty="0"/>
              <a:t>Where </a:t>
            </a:r>
            <a:r>
              <a:rPr lang="en-US" sz="1600" dirty="0" smtClean="0"/>
              <a:t>financial </a:t>
            </a:r>
            <a:r>
              <a:rPr lang="en-US" sz="1600" dirty="0"/>
              <a:t>losses to the organization due to insider crimes are </a:t>
            </a:r>
            <a:r>
              <a:rPr lang="en-US" sz="1600" dirty="0" smtClean="0"/>
              <a:t>concerned, difficulty </a:t>
            </a:r>
            <a:r>
              <a:rPr lang="en-US" sz="1600" dirty="0"/>
              <a:t>is faced in estimating the losses because the </a:t>
            </a:r>
            <a:r>
              <a:rPr lang="en-US" sz="1600" dirty="0" smtClean="0"/>
              <a:t>financial </a:t>
            </a:r>
            <a:r>
              <a:rPr lang="en-US" sz="1600" dirty="0"/>
              <a:t>impacts may not be detected by </a:t>
            </a:r>
            <a:r>
              <a:rPr lang="en-US" sz="1600" dirty="0" smtClean="0"/>
              <a:t>the victimized </a:t>
            </a:r>
            <a:r>
              <a:rPr lang="en-US" sz="1600" dirty="0"/>
              <a:t>organization and no direct costs may be associated with the data theft. </a:t>
            </a:r>
            <a:endParaRPr lang="en-US" sz="1600" dirty="0" smtClean="0"/>
          </a:p>
          <a:p>
            <a:pPr marL="285750" indent="-285750">
              <a:buFont typeface="Wingdings" pitchFamily="2" charset="2"/>
              <a:buChar char="Ø"/>
            </a:pPr>
            <a:r>
              <a:rPr lang="en-US" sz="1600" dirty="0" smtClean="0"/>
              <a:t>For </a:t>
            </a:r>
            <a:r>
              <a:rPr lang="en-US" sz="1600" dirty="0"/>
              <a:t>anyone trying to compile data on business impact of cybercrime, </a:t>
            </a:r>
            <a:r>
              <a:rPr lang="en-US" sz="1600" dirty="0" smtClean="0"/>
              <a:t>there are </a:t>
            </a:r>
            <a:r>
              <a:rPr lang="en-US" sz="1600" dirty="0"/>
              <a:t>number of challenges. </a:t>
            </a:r>
            <a:endParaRPr lang="en-US" sz="1600" dirty="0" smtClean="0"/>
          </a:p>
          <a:p>
            <a:pPr marL="742950" lvl="1" indent="-285750">
              <a:buFont typeface="Courier New" pitchFamily="49" charset="0"/>
              <a:buChar char="o"/>
            </a:pPr>
            <a:r>
              <a:rPr lang="en-US" sz="1600" dirty="0" smtClean="0"/>
              <a:t>Organizations </a:t>
            </a:r>
            <a:r>
              <a:rPr lang="en-US" sz="1600" dirty="0"/>
              <a:t>do not explicitly </a:t>
            </a:r>
            <a:r>
              <a:rPr lang="en-US" sz="1600" dirty="0" smtClean="0"/>
              <a:t>incorporate the </a:t>
            </a:r>
            <a:r>
              <a:rPr lang="en-US" sz="1600" dirty="0"/>
              <a:t>cost of the vast majority of computer security incidents into their </a:t>
            </a:r>
            <a:r>
              <a:rPr lang="en-US" sz="1600" dirty="0" smtClean="0"/>
              <a:t>accounting. </a:t>
            </a:r>
          </a:p>
          <a:p>
            <a:pPr marL="742950" lvl="1" indent="-285750">
              <a:buFont typeface="Courier New" pitchFamily="49" charset="0"/>
              <a:buChar char="o"/>
            </a:pPr>
            <a:r>
              <a:rPr lang="en-US" sz="1600" dirty="0" smtClean="0"/>
              <a:t>There is always a difficulty in attaching </a:t>
            </a:r>
            <a:r>
              <a:rPr lang="en-US" sz="1600" dirty="0"/>
              <a:t>a </a:t>
            </a:r>
            <a:r>
              <a:rPr lang="en-US" sz="1600" dirty="0" smtClean="0"/>
              <a:t>quantifiable </a:t>
            </a:r>
            <a:r>
              <a:rPr lang="en-US" sz="1600" dirty="0"/>
              <a:t>monetary value to the corporate data and yet corporate data get </a:t>
            </a:r>
            <a:r>
              <a:rPr lang="en-US" sz="1600" dirty="0" smtClean="0"/>
              <a:t>stolen/lost. </a:t>
            </a:r>
          </a:p>
          <a:p>
            <a:pPr marL="742950" lvl="2" indent="-285750">
              <a:buFont typeface="Courier New" pitchFamily="49" charset="0"/>
              <a:buChar char="o"/>
            </a:pPr>
            <a:r>
              <a:rPr lang="en-US" sz="1600" dirty="0" smtClean="0"/>
              <a:t>Most organizations </a:t>
            </a:r>
            <a:r>
              <a:rPr lang="en-US" sz="1600" dirty="0"/>
              <a:t>abstain from revealing facts </a:t>
            </a:r>
            <a:r>
              <a:rPr lang="en-US" sz="1600" dirty="0" smtClean="0"/>
              <a:t>and figures </a:t>
            </a:r>
            <a:r>
              <a:rPr lang="en-US" sz="1600" dirty="0"/>
              <a:t>about “security incidents” including cybercrime. </a:t>
            </a:r>
            <a:endParaRPr lang="en-US" sz="1600" dirty="0" smtClean="0"/>
          </a:p>
          <a:p>
            <a:pPr marL="742950" lvl="2" indent="-285750">
              <a:buFont typeface="Courier New" pitchFamily="49" charset="0"/>
              <a:buChar char="o"/>
            </a:pPr>
            <a:r>
              <a:rPr lang="en-US" sz="1600" dirty="0"/>
              <a:t>O</a:t>
            </a:r>
            <a:r>
              <a:rPr lang="en-US" sz="1600" dirty="0" smtClean="0"/>
              <a:t>rganizations </a:t>
            </a:r>
            <a:r>
              <a:rPr lang="en-US" sz="1600" dirty="0"/>
              <a:t>perception about “</a:t>
            </a:r>
            <a:r>
              <a:rPr lang="en-US" sz="1600" dirty="0" smtClean="0"/>
              <a:t>insider attacks</a:t>
            </a:r>
            <a:r>
              <a:rPr lang="en-US" sz="1600" dirty="0"/>
              <a:t>” seems to be </a:t>
            </a:r>
            <a:r>
              <a:rPr lang="en-US" sz="1600" dirty="0" smtClean="0"/>
              <a:t>different </a:t>
            </a:r>
            <a:r>
              <a:rPr lang="en-US" sz="1600" dirty="0"/>
              <a:t>than that made out by security solution vendor. </a:t>
            </a:r>
            <a:endParaRPr lang="en-US" sz="1600" dirty="0" smtClean="0"/>
          </a:p>
          <a:p>
            <a:pPr marL="742950" lvl="1" indent="-285750">
              <a:buFont typeface="Courier New" pitchFamily="49" charset="0"/>
              <a:buChar char="o"/>
            </a:pPr>
            <a:r>
              <a:rPr lang="en-US" sz="1600" dirty="0" smtClean="0"/>
              <a:t>Awareness </a:t>
            </a:r>
            <a:r>
              <a:rPr lang="en-US" sz="1600" dirty="0"/>
              <a:t>about “data privacy” </a:t>
            </a:r>
            <a:r>
              <a:rPr lang="en-US" sz="1600" dirty="0" smtClean="0"/>
              <a:t>too tends </a:t>
            </a:r>
            <a:r>
              <a:rPr lang="en-US" sz="1600" dirty="0"/>
              <a:t>to be low in most organizations</a:t>
            </a:r>
            <a:r>
              <a:rPr lang="en-US" sz="1600" dirty="0" smtClean="0"/>
              <a:t>.</a:t>
            </a:r>
            <a:endParaRPr lang="en-US" sz="1600" dirty="0"/>
          </a:p>
        </p:txBody>
      </p:sp>
    </p:spTree>
    <p:extLst>
      <p:ext uri="{BB962C8B-B14F-4D97-AF65-F5344CB8AC3E}">
        <p14:creationId xmlns:p14="http://schemas.microsoft.com/office/powerpoint/2010/main" xmlns="" val="2275393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199" y="1149727"/>
            <a:ext cx="8347075" cy="4031873"/>
          </a:xfrm>
          <a:prstGeom prst="rect">
            <a:avLst/>
          </a:prstGeom>
        </p:spPr>
        <p:txBody>
          <a:bodyPr wrap="square">
            <a:spAutoFit/>
          </a:bodyPr>
          <a:lstStyle/>
          <a:p>
            <a:r>
              <a:rPr lang="en-US" sz="1600" dirty="0"/>
              <a:t>Figure </a:t>
            </a:r>
            <a:r>
              <a:rPr lang="en-US" sz="1600" dirty="0" smtClean="0"/>
              <a:t>3 </a:t>
            </a:r>
            <a:r>
              <a:rPr lang="en-US" sz="1600" dirty="0"/>
              <a:t>shows several categories of incidences – viruses, insider abuse, laptop theft and </a:t>
            </a:r>
            <a:r>
              <a:rPr lang="en-US" sz="1600" dirty="0" smtClean="0"/>
              <a:t>unauthorized access </a:t>
            </a:r>
            <a:r>
              <a:rPr lang="en-US" sz="1600" dirty="0"/>
              <a:t>to systems</a:t>
            </a:r>
            <a:r>
              <a:rPr lang="en-US" sz="1600" dirty="0" smtClean="0"/>
              <a:t>.</a:t>
            </a:r>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r>
              <a:rPr lang="en-US" sz="1600" dirty="0" smtClean="0"/>
              <a:t>Typical </a:t>
            </a:r>
            <a:r>
              <a:rPr lang="en-US" sz="1600" dirty="0"/>
              <a:t>network misuses are </a:t>
            </a:r>
            <a:r>
              <a:rPr lang="en-US" sz="1600" dirty="0" smtClean="0"/>
              <a:t>for: </a:t>
            </a:r>
          </a:p>
          <a:p>
            <a:pPr marL="285750" indent="-285750">
              <a:buFont typeface="Wingdings" pitchFamily="2" charset="2"/>
              <a:buChar char="Ø"/>
            </a:pPr>
            <a:r>
              <a:rPr lang="en-US" sz="1600" dirty="0" smtClean="0"/>
              <a:t>Internet radio</a:t>
            </a:r>
          </a:p>
          <a:p>
            <a:pPr marL="285750" indent="-285750">
              <a:buFont typeface="Wingdings" pitchFamily="2" charset="2"/>
              <a:buChar char="Ø"/>
            </a:pPr>
            <a:r>
              <a:rPr lang="en-US" sz="1600" dirty="0" smtClean="0"/>
              <a:t>streaming audio</a:t>
            </a:r>
          </a:p>
          <a:p>
            <a:pPr marL="285750" indent="-285750">
              <a:buFont typeface="Wingdings" pitchFamily="2" charset="2"/>
              <a:buChar char="Ø"/>
            </a:pPr>
            <a:r>
              <a:rPr lang="en-US" sz="1600" dirty="0" smtClean="0"/>
              <a:t>streaming video</a:t>
            </a:r>
          </a:p>
          <a:p>
            <a:pPr marL="285750" indent="-285750">
              <a:buFont typeface="Wingdings" pitchFamily="2" charset="2"/>
              <a:buChar char="Ø"/>
            </a:pPr>
            <a:r>
              <a:rPr lang="en-US" sz="1600" dirty="0" smtClean="0"/>
              <a:t>file sharing</a:t>
            </a:r>
          </a:p>
          <a:p>
            <a:pPr marL="285750" indent="-285750">
              <a:buFont typeface="Wingdings" pitchFamily="2" charset="2"/>
              <a:buChar char="Ø"/>
            </a:pPr>
            <a:r>
              <a:rPr lang="en-US" sz="1600" dirty="0" smtClean="0"/>
              <a:t>instant messaging </a:t>
            </a:r>
          </a:p>
          <a:p>
            <a:pPr marL="285750" indent="-285750">
              <a:buFont typeface="Wingdings" pitchFamily="2" charset="2"/>
              <a:buChar char="Ø"/>
            </a:pPr>
            <a:r>
              <a:rPr lang="en-US" sz="1600" dirty="0" smtClean="0"/>
              <a:t>Online </a:t>
            </a:r>
            <a:r>
              <a:rPr lang="en-US" sz="1600" dirty="0"/>
              <a:t>gaming </a:t>
            </a:r>
            <a:endParaRPr lang="en-US" sz="1600" dirty="0" smtClean="0"/>
          </a:p>
          <a:p>
            <a:pPr marL="285750" indent="-285750">
              <a:buFont typeface="Wingdings" pitchFamily="2" charset="2"/>
              <a:buChar char="Ø"/>
            </a:pPr>
            <a:r>
              <a:rPr lang="en-US" sz="1600" dirty="0" smtClean="0"/>
              <a:t>Online </a:t>
            </a:r>
            <a:r>
              <a:rPr lang="en-US" sz="1600" dirty="0"/>
              <a:t>gambling </a:t>
            </a:r>
            <a:r>
              <a:rPr lang="en-US" sz="1600" dirty="0" smtClean="0"/>
              <a:t> </a:t>
            </a:r>
            <a:endParaRPr lang="en-US" sz="1600"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05200" y="1971469"/>
            <a:ext cx="5176837" cy="3514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85584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759023"/>
            <a:ext cx="2847126" cy="400110"/>
          </a:xfrm>
          <a:prstGeom prst="rect">
            <a:avLst/>
          </a:prstGeom>
        </p:spPr>
        <p:txBody>
          <a:bodyPr wrap="none">
            <a:spAutoFit/>
          </a:bodyPr>
          <a:lstStyle/>
          <a:p>
            <a:r>
              <a:rPr lang="en-US" sz="2000" b="1" dirty="0">
                <a:latin typeface="+mj-lt"/>
              </a:rPr>
              <a:t>Who are Cybercriminals?</a:t>
            </a:r>
          </a:p>
        </p:txBody>
      </p:sp>
      <p:sp>
        <p:nvSpPr>
          <p:cNvPr id="4" name="Rectangle 3"/>
          <p:cNvSpPr/>
          <p:nvPr/>
        </p:nvSpPr>
        <p:spPr>
          <a:xfrm>
            <a:off x="466724" y="1143000"/>
            <a:ext cx="8143875" cy="1815882"/>
          </a:xfrm>
          <a:prstGeom prst="rect">
            <a:avLst/>
          </a:prstGeom>
        </p:spPr>
        <p:txBody>
          <a:bodyPr wrap="square">
            <a:spAutoFit/>
          </a:bodyPr>
          <a:lstStyle/>
          <a:p>
            <a:r>
              <a:rPr lang="en-US" sz="1600" dirty="0"/>
              <a:t>Cybercriminals are those who conduct activities </a:t>
            </a:r>
            <a:r>
              <a:rPr lang="en-US" sz="1600" dirty="0" smtClean="0"/>
              <a:t>such as </a:t>
            </a:r>
            <a:r>
              <a:rPr lang="en-US" sz="1600" dirty="0"/>
              <a:t>child pornography; credit card fraud; </a:t>
            </a:r>
            <a:r>
              <a:rPr lang="en-US" sz="1600" dirty="0" err="1"/>
              <a:t>cyberstalking</a:t>
            </a:r>
            <a:r>
              <a:rPr lang="en-US" sz="1600" dirty="0"/>
              <a:t>; defaming </a:t>
            </a:r>
            <a:r>
              <a:rPr lang="en-US" sz="1600" dirty="0" smtClean="0"/>
              <a:t>another online</a:t>
            </a:r>
            <a:r>
              <a:rPr lang="en-US" sz="1600" dirty="0"/>
              <a:t>; gaining unauthorized access to computer systems; ignoring copyright, software licensing and </a:t>
            </a:r>
            <a:r>
              <a:rPr lang="en-US" sz="1600" dirty="0" smtClean="0"/>
              <a:t>trademark protection</a:t>
            </a:r>
            <a:r>
              <a:rPr lang="en-US" sz="1600" dirty="0"/>
              <a:t>; overriding encryption to make illegal copies; software piracy and stealing another’s </a:t>
            </a:r>
            <a:r>
              <a:rPr lang="en-US" sz="1600" dirty="0" smtClean="0"/>
              <a:t>identity to </a:t>
            </a:r>
            <a:r>
              <a:rPr lang="en-US" sz="1600" dirty="0"/>
              <a:t>perform criminal </a:t>
            </a:r>
            <a:r>
              <a:rPr lang="en-US" sz="1600" dirty="0" smtClean="0"/>
              <a:t>acts. </a:t>
            </a:r>
            <a:endParaRPr lang="en-US" sz="1600" dirty="0"/>
          </a:p>
          <a:p>
            <a:r>
              <a:rPr lang="en-US" sz="1600" b="1" dirty="0"/>
              <a:t>1. Type I: Cybercriminals – hungry for recognition</a:t>
            </a:r>
          </a:p>
          <a:p>
            <a:r>
              <a:rPr lang="en-US" sz="1600" b="1" dirty="0" smtClean="0"/>
              <a:t>2</a:t>
            </a:r>
            <a:r>
              <a:rPr lang="en-US" sz="1600" b="1" dirty="0"/>
              <a:t>. Type II: Cybercriminals – not interested in recognition</a:t>
            </a:r>
          </a:p>
          <a:p>
            <a:r>
              <a:rPr lang="en-US" sz="1600" b="1" dirty="0" smtClean="0"/>
              <a:t>3</a:t>
            </a:r>
            <a:r>
              <a:rPr lang="en-US" sz="1600" b="1" dirty="0"/>
              <a:t>. Type III: Cybercriminals – the </a:t>
            </a:r>
            <a:r>
              <a:rPr lang="en-US" sz="1600" b="1" dirty="0" smtClean="0"/>
              <a:t>insiders</a:t>
            </a:r>
            <a:endParaRPr lang="en-US" sz="1600" b="1" dirty="0"/>
          </a:p>
        </p:txBody>
      </p:sp>
      <p:pic>
        <p:nvPicPr>
          <p:cNvPr id="7"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3581400"/>
            <a:ext cx="7387194"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554584" y="3208235"/>
            <a:ext cx="3005631" cy="369332"/>
          </a:xfrm>
          <a:prstGeom prst="rect">
            <a:avLst/>
          </a:prstGeom>
        </p:spPr>
        <p:txBody>
          <a:bodyPr wrap="none">
            <a:spAutoFit/>
          </a:bodyPr>
          <a:lstStyle/>
          <a:p>
            <a:r>
              <a:rPr lang="en-US" b="1" dirty="0"/>
              <a:t>Classifications of Cybercrimes</a:t>
            </a:r>
          </a:p>
        </p:txBody>
      </p:sp>
    </p:spTree>
    <p:extLst>
      <p:ext uri="{BB962C8B-B14F-4D97-AF65-F5344CB8AC3E}">
        <p14:creationId xmlns:p14="http://schemas.microsoft.com/office/powerpoint/2010/main" xmlns="" val="3763238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4328" y="498475"/>
            <a:ext cx="8458200" cy="2231380"/>
          </a:xfrm>
          <a:prstGeom prst="rect">
            <a:avLst/>
          </a:prstGeom>
        </p:spPr>
        <p:txBody>
          <a:bodyPr wrap="square">
            <a:spAutoFit/>
          </a:bodyPr>
          <a:lstStyle/>
          <a:p>
            <a:endParaRPr lang="en-US" sz="800" b="1" dirty="0"/>
          </a:p>
          <a:p>
            <a:r>
              <a:rPr lang="en-US" dirty="0" smtClean="0"/>
              <a:t>Cybercrimes are classified as follows:</a:t>
            </a:r>
          </a:p>
          <a:p>
            <a:endParaRPr lang="en-US" sz="500" b="1" dirty="0" smtClean="0"/>
          </a:p>
          <a:p>
            <a:pPr marL="342900" indent="-342900">
              <a:buAutoNum type="arabicPeriod"/>
            </a:pPr>
            <a:r>
              <a:rPr lang="en-US" b="1" dirty="0" smtClean="0"/>
              <a:t>Cybercrime </a:t>
            </a:r>
            <a:r>
              <a:rPr lang="en-US" b="1" dirty="0"/>
              <a:t>against </a:t>
            </a:r>
            <a:r>
              <a:rPr lang="en-US" b="1" dirty="0" smtClean="0"/>
              <a:t>individual</a:t>
            </a:r>
          </a:p>
          <a:p>
            <a:r>
              <a:rPr lang="en-US" b="1" dirty="0"/>
              <a:t>2. </a:t>
            </a:r>
            <a:r>
              <a:rPr lang="en-US" b="1" dirty="0" smtClean="0"/>
              <a:t>   Cybercrime </a:t>
            </a:r>
            <a:r>
              <a:rPr lang="en-US" b="1" dirty="0"/>
              <a:t>against property</a:t>
            </a:r>
          </a:p>
          <a:p>
            <a:r>
              <a:rPr lang="en-US" b="1" dirty="0" smtClean="0"/>
              <a:t>3</a:t>
            </a:r>
            <a:r>
              <a:rPr lang="en-US" b="1" dirty="0"/>
              <a:t>. </a:t>
            </a:r>
            <a:r>
              <a:rPr lang="en-US" b="1" dirty="0" smtClean="0"/>
              <a:t>  Cybercrime </a:t>
            </a:r>
            <a:r>
              <a:rPr lang="en-US" b="1" dirty="0"/>
              <a:t>against organization</a:t>
            </a:r>
          </a:p>
          <a:p>
            <a:r>
              <a:rPr lang="en-US" b="1" dirty="0" smtClean="0"/>
              <a:t>4</a:t>
            </a:r>
            <a:r>
              <a:rPr lang="en-US" b="1" dirty="0"/>
              <a:t>. </a:t>
            </a:r>
            <a:r>
              <a:rPr lang="en-US" b="1" dirty="0" smtClean="0"/>
              <a:t>   Cybercrime </a:t>
            </a:r>
            <a:r>
              <a:rPr lang="en-US" b="1" dirty="0"/>
              <a:t>against Society</a:t>
            </a:r>
          </a:p>
          <a:p>
            <a:r>
              <a:rPr lang="en-US" b="1" dirty="0" smtClean="0"/>
              <a:t>5</a:t>
            </a:r>
            <a:r>
              <a:rPr lang="en-US" b="1" dirty="0"/>
              <a:t>. </a:t>
            </a:r>
            <a:r>
              <a:rPr lang="en-US" b="1" dirty="0" smtClean="0"/>
              <a:t>   Crimes </a:t>
            </a:r>
            <a:r>
              <a:rPr lang="en-US" b="1" dirty="0"/>
              <a:t>emanating from Usenet newsgroup:</a:t>
            </a:r>
            <a:r>
              <a:rPr lang="en-US" dirty="0"/>
              <a:t> </a:t>
            </a:r>
          </a:p>
          <a:p>
            <a:pPr marL="342900" indent="-342900">
              <a:buAutoNum type="arabicPeriod"/>
            </a:pPr>
            <a:endParaRPr lang="en-US" b="1" dirty="0"/>
          </a:p>
        </p:txBody>
      </p:sp>
      <p:sp>
        <p:nvSpPr>
          <p:cNvPr id="2" name="Rectangle 1"/>
          <p:cNvSpPr/>
          <p:nvPr/>
        </p:nvSpPr>
        <p:spPr>
          <a:xfrm>
            <a:off x="284328" y="2855874"/>
            <a:ext cx="8533595" cy="2646878"/>
          </a:xfrm>
          <a:prstGeom prst="rect">
            <a:avLst/>
          </a:prstGeom>
        </p:spPr>
        <p:txBody>
          <a:bodyPr wrap="square">
            <a:spAutoFit/>
          </a:bodyPr>
          <a:lstStyle/>
          <a:p>
            <a:r>
              <a:rPr lang="en-US" sz="2000" b="1" dirty="0"/>
              <a:t>E-Mail Spoofing</a:t>
            </a:r>
          </a:p>
          <a:p>
            <a:pPr marL="285750" indent="-285750">
              <a:buFont typeface="Arial" pitchFamily="34" charset="0"/>
              <a:buChar char="•"/>
            </a:pPr>
            <a:r>
              <a:rPr lang="en-US" dirty="0"/>
              <a:t>A spoofed E-Mail is one that appears to originate from one source but actually has been sent from another source. </a:t>
            </a:r>
          </a:p>
          <a:p>
            <a:r>
              <a:rPr lang="en-US" sz="2000" b="1" dirty="0"/>
              <a:t>Spamming</a:t>
            </a:r>
            <a:endParaRPr lang="en-US" b="1" dirty="0"/>
          </a:p>
          <a:p>
            <a:pPr marL="285750" indent="-285750">
              <a:buFont typeface="Arial" pitchFamily="34" charset="0"/>
              <a:buChar char="•"/>
            </a:pPr>
            <a:r>
              <a:rPr lang="en-US" dirty="0"/>
              <a:t>People who create electronic Spam are called </a:t>
            </a:r>
            <a:r>
              <a:rPr lang="en-US" i="1" dirty="0"/>
              <a:t>spammers</a:t>
            </a:r>
            <a:r>
              <a:rPr lang="en-US" dirty="0"/>
              <a:t>. </a:t>
            </a:r>
          </a:p>
          <a:p>
            <a:pPr marL="285750" indent="-285750">
              <a:buFont typeface="Arial" pitchFamily="34" charset="0"/>
              <a:buChar char="•"/>
            </a:pPr>
            <a:r>
              <a:rPr lang="en-US" dirty="0"/>
              <a:t>Spam is the abuse of electronic messaging systems to send unsolicited bulk messages indiscriminately. </a:t>
            </a:r>
          </a:p>
          <a:p>
            <a:pPr marL="285750" indent="-285750">
              <a:buFont typeface="Arial" pitchFamily="34" charset="0"/>
              <a:buChar char="•"/>
            </a:pPr>
            <a:r>
              <a:rPr lang="en-US" dirty="0" smtClean="0"/>
              <a:t>Spamming </a:t>
            </a:r>
            <a:r>
              <a:rPr lang="en-US" dirty="0"/>
              <a:t>is widely detested, and has been the subject of legislation in many jurisdictions – for example, the CAN-SPAM Act of 2003.</a:t>
            </a:r>
          </a:p>
        </p:txBody>
      </p:sp>
    </p:spTree>
    <p:extLst>
      <p:ext uri="{BB962C8B-B14F-4D97-AF65-F5344CB8AC3E}">
        <p14:creationId xmlns:p14="http://schemas.microsoft.com/office/powerpoint/2010/main" xmlns="" val="26305396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542</TotalTime>
  <Words>3132</Words>
  <Application>Microsoft Office PowerPoint</Application>
  <PresentationFormat>On-screen Show (4:3)</PresentationFormat>
  <Paragraphs>252</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John Wiley and Sons,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 Rupnarayan - New Delhi</dc:creator>
  <cp:lastModifiedBy>ShreeShree</cp:lastModifiedBy>
  <cp:revision>83</cp:revision>
  <dcterms:created xsi:type="dcterms:W3CDTF">2013-02-04T04:52:43Z</dcterms:created>
  <dcterms:modified xsi:type="dcterms:W3CDTF">2021-01-30T05:14:22Z</dcterms:modified>
</cp:coreProperties>
</file>