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85" r:id="rId2"/>
    <p:sldId id="262" r:id="rId3"/>
    <p:sldId id="263" r:id="rId4"/>
    <p:sldId id="279" r:id="rId5"/>
    <p:sldId id="264" r:id="rId6"/>
    <p:sldId id="265" r:id="rId7"/>
    <p:sldId id="267" r:id="rId8"/>
    <p:sldId id="280" r:id="rId9"/>
    <p:sldId id="270" r:id="rId10"/>
    <p:sldId id="275" r:id="rId11"/>
    <p:sldId id="281" r:id="rId12"/>
    <p:sldId id="276" r:id="rId13"/>
    <p:sldId id="277" r:id="rId14"/>
    <p:sldId id="282" r:id="rId15"/>
    <p:sldId id="278" r:id="rId16"/>
    <p:sldId id="271" r:id="rId17"/>
    <p:sldId id="272" r:id="rId18"/>
    <p:sldId id="273" r:id="rId19"/>
    <p:sldId id="283" r:id="rId20"/>
    <p:sldId id="268" r:id="rId21"/>
    <p:sldId id="269"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05" autoAdjust="0"/>
  </p:normalViewPr>
  <p:slideViewPr>
    <p:cSldViewPr>
      <p:cViewPr varScale="1">
        <p:scale>
          <a:sx n="58" d="100"/>
          <a:sy n="58" d="100"/>
        </p:scale>
        <p:origin x="-78" y="-2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A43326-A0F9-41CC-A2BB-1C523EFAFA55}" type="datetimeFigureOut">
              <a:rPr lang="en-US" smtClean="0"/>
              <a:pPr/>
              <a:t>2/15/2021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DC5DF8-E25C-46BA-BF1D-95A83F474C62}" type="slidenum">
              <a:rPr lang="en-US" smtClean="0"/>
              <a:pPr/>
              <a:t>‹#›</a:t>
            </a:fld>
            <a:endParaRPr lang="en-US"/>
          </a:p>
        </p:txBody>
      </p:sp>
    </p:spTree>
    <p:extLst>
      <p:ext uri="{BB962C8B-B14F-4D97-AF65-F5344CB8AC3E}">
        <p14:creationId xmlns:p14="http://schemas.microsoft.com/office/powerpoint/2010/main" xmlns="" val="22992834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C55EA-0E55-4181-9560-34C927044152}" type="datetimeFigureOut">
              <a:rPr lang="en-US" smtClean="0"/>
              <a:pPr/>
              <a:t>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C1ECF-AAF9-4ED5-B720-2EF659F96AA6}" type="slidenum">
              <a:rPr lang="en-US" smtClean="0"/>
              <a:pPr/>
              <a:t>‹#›</a:t>
            </a:fld>
            <a:endParaRPr lang="en-US"/>
          </a:p>
        </p:txBody>
      </p:sp>
    </p:spTree>
    <p:extLst>
      <p:ext uri="{BB962C8B-B14F-4D97-AF65-F5344CB8AC3E}">
        <p14:creationId xmlns:p14="http://schemas.microsoft.com/office/powerpoint/2010/main" xmlns="" val="4155638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C1ECF-AAF9-4ED5-B720-2EF659F96AA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237605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B72C3-ABA8-45D0-AA49-8B3C3E6B7F39}" type="datetime1">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1437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3F218-557C-4D7F-BF78-3B83EA759BF3}" type="datetime1">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32196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1EE2C-DF08-41C2-B604-3828D04A9B9C}" type="datetime1">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159822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CF4D8B-C5BD-4A83-978E-9F756411EC26}" type="datetime1">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24707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F24B7B-9FB9-4033-B926-9D7133983DCD}" type="datetime1">
              <a:rPr lang="en-US" smtClean="0"/>
              <a:pPr/>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6336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755E57-19A5-465C-9706-141EC69A4D5C}" type="datetime1">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150627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64B8E4-0A67-44B3-9B40-153479BA76FD}" type="datetime1">
              <a:rPr lang="en-US" smtClean="0"/>
              <a:pPr/>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31709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9F3DF-3255-472B-BF32-D8D613263B0A}" type="datetime1">
              <a:rPr lang="en-US" smtClean="0"/>
              <a:pPr/>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93204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9041-FD1A-4372-BD2E-635679E2C08A}" type="datetime1">
              <a:rPr lang="en-US" smtClean="0"/>
              <a:pPr/>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126594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C3343-C004-4925-821C-6911AD891313}" type="datetime1">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40461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69BE5-14B5-4F63-95B9-A1DB2086BC98}" type="datetime1">
              <a:rPr lang="en-US" smtClean="0"/>
              <a:pPr/>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22472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95249-ABB0-4500-BAF8-6DC054AC7ED2}" type="datetime1">
              <a:rPr lang="en-US" smtClean="0"/>
              <a:pPr/>
              <a:t>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AC025-CC48-4BEF-8E7F-C5DBC425F814}" type="slidenum">
              <a:rPr lang="en-US" smtClean="0"/>
              <a:pPr/>
              <a:t>‹#›</a:t>
            </a:fld>
            <a:endParaRPr lang="en-US"/>
          </a:p>
        </p:txBody>
      </p:sp>
    </p:spTree>
    <p:extLst>
      <p:ext uri="{BB962C8B-B14F-4D97-AF65-F5344CB8AC3E}">
        <p14:creationId xmlns:p14="http://schemas.microsoft.com/office/powerpoint/2010/main" xmlns="" val="3277141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9047105" cy="1815882"/>
          </a:xfrm>
          <a:prstGeom prst="rect">
            <a:avLst/>
          </a:prstGeom>
          <a:noFill/>
        </p:spPr>
        <p:txBody>
          <a:bodyPr wrap="square" numCol="1" rtlCol="0">
            <a:spAutoFit/>
          </a:bodyPr>
          <a:lstStyle/>
          <a:p>
            <a:pPr algn="r"/>
            <a:r>
              <a:rPr lang="en-US" sz="3600" b="1" dirty="0" smtClean="0">
                <a:latin typeface="Baskerville Old Face" pitchFamily="18" charset="0"/>
              </a:rPr>
              <a:t>UNIT-3.1</a:t>
            </a:r>
            <a:endParaRPr lang="en-US" sz="3600" b="1" dirty="0">
              <a:latin typeface="Baskerville Old Face" pitchFamily="18" charset="0"/>
            </a:endParaRPr>
          </a:p>
          <a:p>
            <a:pPr algn="r"/>
            <a:r>
              <a:rPr lang="en-US" sz="3600" b="1" dirty="0" smtClean="0">
                <a:latin typeface="Baskerville Old Face" pitchFamily="18" charset="0"/>
              </a:rPr>
              <a:t>Cybercrime and </a:t>
            </a:r>
            <a:r>
              <a:rPr lang="en-US" sz="3600" b="1" dirty="0" err="1" smtClean="0">
                <a:latin typeface="Baskerville Old Face" pitchFamily="18" charset="0"/>
              </a:rPr>
              <a:t>Cybersecurity</a:t>
            </a:r>
            <a:r>
              <a:rPr lang="en-US" sz="3600" b="1" dirty="0">
                <a:latin typeface="Baskerville Old Face" pitchFamily="18" charset="0"/>
              </a:rPr>
              <a:t>: </a:t>
            </a:r>
            <a:r>
              <a:rPr lang="en-US" sz="3600" b="1" dirty="0" smtClean="0">
                <a:latin typeface="Baskerville Old Face" pitchFamily="18" charset="0"/>
              </a:rPr>
              <a:t> </a:t>
            </a:r>
          </a:p>
          <a:p>
            <a:pPr algn="r"/>
            <a:r>
              <a:rPr lang="en-US" sz="3600" b="1" dirty="0" smtClean="0">
                <a:latin typeface="Baskerville Old Face" pitchFamily="18" charset="0"/>
              </a:rPr>
              <a:t>The Legal Perspectives</a:t>
            </a:r>
            <a:endParaRPr lang="en-GB" sz="3600" b="1" dirty="0">
              <a:latin typeface="Baskerville Old Face" pitchFamily="18" charset="0"/>
            </a:endParaRPr>
          </a:p>
        </p:txBody>
      </p:sp>
    </p:spTree>
    <p:extLst>
      <p:ext uri="{BB962C8B-B14F-4D97-AF65-F5344CB8AC3E}">
        <p14:creationId xmlns:p14="http://schemas.microsoft.com/office/powerpoint/2010/main" xmlns="" val="3918624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270875" cy="2954655"/>
          </a:xfrm>
          <a:prstGeom prst="rect">
            <a:avLst/>
          </a:prstGeom>
        </p:spPr>
        <p:txBody>
          <a:bodyPr wrap="square">
            <a:spAutoFit/>
          </a:bodyPr>
          <a:lstStyle/>
          <a:p>
            <a:r>
              <a:rPr lang="en-US" sz="2400" b="1" dirty="0"/>
              <a:t>Public-Key Certificate</a:t>
            </a:r>
          </a:p>
          <a:p>
            <a:pPr marL="171450" indent="-171450">
              <a:buFont typeface="Wingdings" pitchFamily="2" charset="2"/>
              <a:buChar char="Ø"/>
            </a:pPr>
            <a:r>
              <a:rPr lang="en-US" dirty="0" smtClean="0"/>
              <a:t>A </a:t>
            </a:r>
            <a:r>
              <a:rPr lang="en-US" dirty="0"/>
              <a:t>digitally signed statement from one entity, saying that the public key (</a:t>
            </a:r>
            <a:r>
              <a:rPr lang="en-US" dirty="0" smtClean="0"/>
              <a:t>and some </a:t>
            </a:r>
            <a:r>
              <a:rPr lang="en-US" dirty="0"/>
              <a:t>other information) of another entity has some </a:t>
            </a:r>
            <a:r>
              <a:rPr lang="en-US" dirty="0" smtClean="0"/>
              <a:t>specific value.</a:t>
            </a:r>
          </a:p>
          <a:p>
            <a:pPr marL="171450" indent="-171450">
              <a:buFont typeface="Wingdings" pitchFamily="2" charset="2"/>
              <a:buChar char="Ø"/>
            </a:pPr>
            <a:r>
              <a:rPr lang="en-US" dirty="0" smtClean="0"/>
              <a:t>A </a:t>
            </a:r>
            <a:r>
              <a:rPr lang="en-US" dirty="0"/>
              <a:t>digital signature is a type of </a:t>
            </a:r>
            <a:r>
              <a:rPr lang="en-US" dirty="0" smtClean="0"/>
              <a:t>electronic signature </a:t>
            </a:r>
            <a:r>
              <a:rPr lang="en-US" dirty="0"/>
              <a:t>that is used to guarantee the integrity of the </a:t>
            </a:r>
            <a:r>
              <a:rPr lang="en-US" dirty="0" smtClean="0"/>
              <a:t>data</a:t>
            </a:r>
          </a:p>
          <a:p>
            <a:pPr marL="171450" indent="-171450">
              <a:buFont typeface="Wingdings" pitchFamily="2" charset="2"/>
              <a:buChar char="Ø"/>
            </a:pPr>
            <a:r>
              <a:rPr lang="en-US" dirty="0" smtClean="0"/>
              <a:t>A </a:t>
            </a:r>
            <a:r>
              <a:rPr lang="en-US" dirty="0"/>
              <a:t>digital signature can be used for </a:t>
            </a:r>
            <a:r>
              <a:rPr lang="en-US" dirty="0" smtClean="0"/>
              <a:t>non-repudiation.</a:t>
            </a:r>
          </a:p>
          <a:p>
            <a:pPr marL="171450" indent="-171450">
              <a:buFont typeface="Wingdings" pitchFamily="2" charset="2"/>
              <a:buChar char="Ø"/>
            </a:pPr>
            <a:r>
              <a:rPr lang="en-US" dirty="0" smtClean="0"/>
              <a:t>An </a:t>
            </a:r>
            <a:r>
              <a:rPr lang="en-US" dirty="0"/>
              <a:t>X.509 </a:t>
            </a:r>
            <a:r>
              <a:rPr lang="en-US" dirty="0" smtClean="0"/>
              <a:t>Certificate </a:t>
            </a:r>
            <a:r>
              <a:rPr lang="en-US" dirty="0"/>
              <a:t>contains information about </a:t>
            </a:r>
            <a:r>
              <a:rPr lang="en-US" dirty="0" smtClean="0"/>
              <a:t>the certificate </a:t>
            </a:r>
            <a:r>
              <a:rPr lang="en-US" dirty="0"/>
              <a:t>subject and the </a:t>
            </a:r>
            <a:r>
              <a:rPr lang="en-US" dirty="0" smtClean="0"/>
              <a:t>certificate </a:t>
            </a:r>
            <a:r>
              <a:rPr lang="en-US" dirty="0"/>
              <a:t>issuer (the CA that issued the </a:t>
            </a:r>
            <a:r>
              <a:rPr lang="en-US" dirty="0" smtClean="0"/>
              <a:t>certificate) </a:t>
            </a:r>
            <a:r>
              <a:rPr lang="en-US" dirty="0"/>
              <a:t>A </a:t>
            </a:r>
            <a:r>
              <a:rPr lang="en-US" dirty="0" smtClean="0"/>
              <a:t>certificate </a:t>
            </a:r>
            <a:r>
              <a:rPr lang="en-US" dirty="0"/>
              <a:t>is </a:t>
            </a:r>
            <a:r>
              <a:rPr lang="en-US" dirty="0" smtClean="0"/>
              <a:t>encoded in </a:t>
            </a:r>
            <a:r>
              <a:rPr lang="en-US" dirty="0"/>
              <a:t>Abstract Syntax Notation One (ASN.1</a:t>
            </a:r>
            <a:r>
              <a:rPr lang="en-US" dirty="0" smtClean="0"/>
              <a:t>).</a:t>
            </a:r>
          </a:p>
          <a:p>
            <a:pPr marL="171450" indent="-171450">
              <a:buFont typeface="Wingdings" pitchFamily="2" charset="2"/>
              <a:buChar char="Ø"/>
            </a:pPr>
            <a:r>
              <a:rPr lang="en-US" dirty="0" smtClean="0"/>
              <a:t>The </a:t>
            </a:r>
            <a:r>
              <a:rPr lang="en-US" dirty="0"/>
              <a:t>role of a </a:t>
            </a:r>
            <a:r>
              <a:rPr lang="en-US" dirty="0" smtClean="0"/>
              <a:t>certificate </a:t>
            </a:r>
            <a:r>
              <a:rPr lang="en-US" dirty="0"/>
              <a:t>is to associate an identity with a public-key </a:t>
            </a:r>
            <a:r>
              <a:rPr lang="en-US" dirty="0" smtClean="0"/>
              <a:t>value.</a:t>
            </a:r>
            <a:r>
              <a:rPr lang="en-US" sz="1400" dirty="0" smtClean="0"/>
              <a:t> </a:t>
            </a:r>
          </a:p>
        </p:txBody>
      </p:sp>
    </p:spTree>
    <p:extLst>
      <p:ext uri="{BB962C8B-B14F-4D97-AF65-F5344CB8AC3E}">
        <p14:creationId xmlns:p14="http://schemas.microsoft.com/office/powerpoint/2010/main" xmlns="" val="331447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97214"/>
            <a:ext cx="8270875" cy="5139869"/>
          </a:xfrm>
          <a:prstGeom prst="rect">
            <a:avLst/>
          </a:prstGeom>
        </p:spPr>
        <p:txBody>
          <a:bodyPr wrap="square">
            <a:spAutoFit/>
          </a:bodyPr>
          <a:lstStyle/>
          <a:p>
            <a:r>
              <a:rPr lang="en-US" sz="2000" b="1" dirty="0"/>
              <a:t>Representation of Digital Signatures in the ITA 2000</a:t>
            </a:r>
          </a:p>
          <a:p>
            <a:pPr marL="285750" indent="-285750">
              <a:buFont typeface="Wingdings" pitchFamily="2" charset="2"/>
              <a:buChar char="Ø"/>
            </a:pPr>
            <a:r>
              <a:rPr lang="en-US" sz="1600" dirty="0"/>
              <a:t>ITA 2000 </a:t>
            </a:r>
            <a:r>
              <a:rPr lang="en-US" sz="1600" dirty="0" smtClean="0"/>
              <a:t>had prescribed </a:t>
            </a:r>
            <a:r>
              <a:rPr lang="en-US" sz="1600" dirty="0"/>
              <a:t>digital signatures based on Asymmetric cryptosystem and Hash system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As </a:t>
            </a:r>
            <a:r>
              <a:rPr lang="en-US" sz="1600" dirty="0"/>
              <a:t>the only acceptable form of authentication of electronic documents recognized as equivalent to “signatures” in paper </a:t>
            </a:r>
            <a:r>
              <a:rPr lang="en-US" sz="1600" dirty="0" smtClean="0"/>
              <a:t>form </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Mandatory </a:t>
            </a:r>
            <a:r>
              <a:rPr lang="en-US" sz="1600" dirty="0"/>
              <a:t>for an applicant of a digital signature certificate to enclose a </a:t>
            </a:r>
            <a:r>
              <a:rPr lang="en-US" sz="1600" i="1" dirty="0"/>
              <a:t>Certification Practice Statement </a:t>
            </a:r>
            <a:r>
              <a:rPr lang="en-US" sz="1600" dirty="0"/>
              <a:t>along with his </a:t>
            </a:r>
            <a:r>
              <a:rPr lang="en-US" sz="1600" dirty="0" smtClean="0"/>
              <a:t>application</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Major deficiency </a:t>
            </a:r>
            <a:r>
              <a:rPr lang="en-US" sz="1600" dirty="0"/>
              <a:t>in the </a:t>
            </a:r>
            <a:r>
              <a:rPr lang="en-US" sz="1600" dirty="0" smtClean="0"/>
              <a:t>bill -- the </a:t>
            </a:r>
            <a:r>
              <a:rPr lang="en-US" sz="1600" dirty="0"/>
              <a:t>provisions regarding the role and function of the CAs as well as the process of issuing digital </a:t>
            </a:r>
            <a:r>
              <a:rPr lang="en-US" sz="1600" dirty="0" smtClean="0"/>
              <a:t>certificates</a:t>
            </a:r>
          </a:p>
          <a:p>
            <a:pPr marL="285750" indent="-285750">
              <a:buFont typeface="Wingdings" pitchFamily="2" charset="2"/>
              <a:buChar char="Ø"/>
            </a:pPr>
            <a:endParaRPr lang="en-US" sz="1600" dirty="0"/>
          </a:p>
          <a:p>
            <a:r>
              <a:rPr lang="en-US" sz="2000" b="1" dirty="0"/>
              <a:t>Impact of Oversights in ITA 2000 Regarding Digital Signatures</a:t>
            </a:r>
          </a:p>
          <a:p>
            <a:r>
              <a:rPr lang="en-US" sz="1600" dirty="0" smtClean="0"/>
              <a:t>The </a:t>
            </a:r>
            <a:r>
              <a:rPr lang="en-US" sz="1600" dirty="0"/>
              <a:t>Ministry of Information and Technology </a:t>
            </a:r>
            <a:r>
              <a:rPr lang="en-US" sz="1600" dirty="0" smtClean="0"/>
              <a:t>urgently established </a:t>
            </a:r>
            <a:r>
              <a:rPr lang="en-US" sz="1600" dirty="0"/>
              <a:t>a task </a:t>
            </a:r>
            <a:r>
              <a:rPr lang="en-US" sz="1600" dirty="0" smtClean="0"/>
              <a:t>force with </a:t>
            </a:r>
            <a:r>
              <a:rPr lang="en-US" sz="1600" dirty="0"/>
              <a:t>experts in the field. </a:t>
            </a:r>
            <a:endParaRPr lang="en-US" sz="1600" dirty="0" smtClean="0"/>
          </a:p>
          <a:p>
            <a:endParaRPr lang="en-US" sz="1600" dirty="0" smtClean="0"/>
          </a:p>
          <a:p>
            <a:r>
              <a:rPr lang="en-US" sz="1600" dirty="0" smtClean="0"/>
              <a:t>The </a:t>
            </a:r>
            <a:r>
              <a:rPr lang="en-US" sz="1600" dirty="0"/>
              <a:t>Information Technology Amendment Bill 2006 was drafted on the basis of the recommendations of an “Expert Committee</a:t>
            </a:r>
            <a:r>
              <a:rPr lang="en-US" sz="1600" dirty="0" smtClean="0"/>
              <a:t>.”</a:t>
            </a:r>
            <a:endParaRPr lang="en-US" sz="1600" dirty="0"/>
          </a:p>
          <a:p>
            <a:endParaRPr lang="en-US" sz="1600" dirty="0"/>
          </a:p>
        </p:txBody>
      </p:sp>
    </p:spTree>
    <p:extLst>
      <p:ext uri="{BB962C8B-B14F-4D97-AF65-F5344CB8AC3E}">
        <p14:creationId xmlns:p14="http://schemas.microsoft.com/office/powerpoint/2010/main" xmlns="" val="3034857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98475"/>
            <a:ext cx="8270875" cy="4955203"/>
          </a:xfrm>
          <a:prstGeom prst="rect">
            <a:avLst/>
          </a:prstGeom>
        </p:spPr>
        <p:txBody>
          <a:bodyPr wrap="square">
            <a:spAutoFit/>
          </a:bodyPr>
          <a:lstStyle/>
          <a:p>
            <a:endParaRPr lang="en-US" sz="2000" b="1" dirty="0" smtClean="0"/>
          </a:p>
          <a:p>
            <a:r>
              <a:rPr lang="en-US" sz="2000" b="1" dirty="0" smtClean="0"/>
              <a:t>The </a:t>
            </a:r>
            <a:r>
              <a:rPr lang="en-US" sz="2000" b="1" dirty="0"/>
              <a:t>Current Scenario Regarding Digital Signatures under the Indian IT </a:t>
            </a:r>
            <a:r>
              <a:rPr lang="en-US" sz="2000" b="1" dirty="0" smtClean="0"/>
              <a:t>Act</a:t>
            </a:r>
          </a:p>
          <a:p>
            <a:endParaRPr lang="en-US" sz="2000" b="1" dirty="0"/>
          </a:p>
          <a:p>
            <a:pPr marL="285750" indent="-285750">
              <a:buFont typeface="Wingdings" pitchFamily="2" charset="2"/>
              <a:buChar char="Ø"/>
            </a:pPr>
            <a:r>
              <a:rPr lang="en-US" sz="1600" dirty="0" smtClean="0"/>
              <a:t>No </a:t>
            </a:r>
            <a:r>
              <a:rPr lang="en-US" sz="1600" dirty="0"/>
              <a:t>system of electronic signature </a:t>
            </a:r>
            <a:r>
              <a:rPr lang="en-US" sz="1600" dirty="0" smtClean="0"/>
              <a:t>defined </a:t>
            </a:r>
            <a:r>
              <a:rPr lang="en-US" sz="1600" dirty="0"/>
              <a:t>in the Second </a:t>
            </a:r>
            <a:r>
              <a:rPr lang="en-US" sz="1600" dirty="0" smtClean="0"/>
              <a:t>Schedule</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No change </a:t>
            </a:r>
            <a:r>
              <a:rPr lang="en-US" sz="1600" dirty="0"/>
              <a:t>in the authentication mechanism under the </a:t>
            </a:r>
            <a:r>
              <a:rPr lang="en-US" sz="1600" dirty="0" smtClean="0"/>
              <a:t>Act</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The </a:t>
            </a:r>
            <a:r>
              <a:rPr lang="en-US" sz="1600" dirty="0"/>
              <a:t>present system of digital </a:t>
            </a:r>
            <a:r>
              <a:rPr lang="en-US" sz="1600" dirty="0" smtClean="0"/>
              <a:t>signatures will </a:t>
            </a:r>
            <a:r>
              <a:rPr lang="en-US" sz="1600" dirty="0"/>
              <a:t>continue for the time </a:t>
            </a:r>
            <a:r>
              <a:rPr lang="en-US" sz="1600" dirty="0" smtClean="0"/>
              <a:t>being</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It is the </a:t>
            </a:r>
            <a:r>
              <a:rPr lang="en-US" sz="1600" dirty="0"/>
              <a:t>only method of authentication of an electronic </a:t>
            </a:r>
            <a:r>
              <a:rPr lang="en-US" sz="1600" dirty="0" smtClean="0"/>
              <a:t>document</a:t>
            </a:r>
          </a:p>
          <a:p>
            <a:endParaRPr lang="en-US" sz="1600" dirty="0" smtClean="0"/>
          </a:p>
          <a:p>
            <a:endParaRPr lang="en-US" sz="1600" dirty="0"/>
          </a:p>
          <a:p>
            <a:r>
              <a:rPr lang="en-US" sz="1600" dirty="0" smtClean="0"/>
              <a:t>When </a:t>
            </a:r>
            <a:r>
              <a:rPr lang="en-US" sz="1600" dirty="0"/>
              <a:t>the government needs to introduce a new system, it will have to notify through the </a:t>
            </a:r>
            <a:r>
              <a:rPr lang="en-US" sz="1600" dirty="0" smtClean="0"/>
              <a:t>Official Gazette the </a:t>
            </a:r>
            <a:r>
              <a:rPr lang="en-US" sz="1600" dirty="0"/>
              <a:t>relevant procedure that can be considered as reliable. </a:t>
            </a:r>
            <a:r>
              <a:rPr lang="en-US" sz="1600" dirty="0" smtClean="0"/>
              <a:t>This </a:t>
            </a:r>
            <a:r>
              <a:rPr lang="en-US" sz="1600" dirty="0"/>
              <a:t>would also require the </a:t>
            </a:r>
            <a:r>
              <a:rPr lang="en-US" sz="1600" dirty="0" smtClean="0"/>
              <a:t>notification </a:t>
            </a:r>
            <a:r>
              <a:rPr lang="en-US" sz="1600" dirty="0"/>
              <a:t>to </a:t>
            </a:r>
            <a:r>
              <a:rPr lang="en-US" sz="1600" dirty="0" smtClean="0"/>
              <a:t>be placed </a:t>
            </a:r>
            <a:r>
              <a:rPr lang="en-US" sz="1600" dirty="0"/>
              <a:t>before the Parliament</a:t>
            </a:r>
            <a:r>
              <a:rPr lang="en-US" sz="1600" dirty="0" smtClean="0"/>
              <a:t>.</a:t>
            </a:r>
          </a:p>
          <a:p>
            <a:endParaRPr lang="en-US" sz="1600" dirty="0" smtClean="0"/>
          </a:p>
          <a:p>
            <a:endParaRPr lang="en-US" sz="1600" dirty="0"/>
          </a:p>
          <a:p>
            <a:r>
              <a:rPr lang="en-US" sz="1600" dirty="0" smtClean="0"/>
              <a:t>The </a:t>
            </a:r>
            <a:r>
              <a:rPr lang="en-US" sz="1600" dirty="0"/>
              <a:t>need for “digital signature system” to continue for the </a:t>
            </a:r>
            <a:r>
              <a:rPr lang="en-US" sz="1600" dirty="0" smtClean="0"/>
              <a:t>time being</a:t>
            </a:r>
            <a:r>
              <a:rPr lang="en-US" sz="1600" dirty="0"/>
              <a:t>, results in some serious legal lacuna</a:t>
            </a:r>
            <a:r>
              <a:rPr lang="en-US" sz="1600" dirty="0" smtClean="0"/>
              <a:t>. There </a:t>
            </a:r>
            <a:r>
              <a:rPr lang="en-US" sz="1600" dirty="0"/>
              <a:t>is, however, no corresponding </a:t>
            </a:r>
            <a:r>
              <a:rPr lang="en-US" sz="1600" dirty="0" smtClean="0"/>
              <a:t>definition </a:t>
            </a:r>
            <a:r>
              <a:rPr lang="en-US" sz="1600" dirty="0"/>
              <a:t>for “</a:t>
            </a:r>
            <a:r>
              <a:rPr lang="en-US" sz="1600" dirty="0" smtClean="0"/>
              <a:t>affixing </a:t>
            </a:r>
            <a:r>
              <a:rPr lang="en-US" sz="1600" dirty="0"/>
              <a:t>of a digital signature</a:t>
            </a:r>
            <a:r>
              <a:rPr lang="en-US" sz="1600" dirty="0" smtClean="0"/>
              <a:t>.” </a:t>
            </a:r>
            <a:endParaRPr lang="en-US" sz="1600" dirty="0"/>
          </a:p>
        </p:txBody>
      </p:sp>
    </p:spTree>
    <p:extLst>
      <p:ext uri="{BB962C8B-B14F-4D97-AF65-F5344CB8AC3E}">
        <p14:creationId xmlns:p14="http://schemas.microsoft.com/office/powerpoint/2010/main" xmlns="" val="2236468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498475"/>
            <a:ext cx="8321438" cy="6063198"/>
          </a:xfrm>
          <a:prstGeom prst="rect">
            <a:avLst/>
          </a:prstGeom>
        </p:spPr>
        <p:txBody>
          <a:bodyPr wrap="square">
            <a:spAutoFit/>
          </a:bodyPr>
          <a:lstStyle/>
          <a:p>
            <a:r>
              <a:rPr lang="en-US" sz="2000" b="1" dirty="0"/>
              <a:t>Cryptographic Perspective on the Indian IT Act</a:t>
            </a:r>
          </a:p>
          <a:p>
            <a:r>
              <a:rPr lang="en-US" sz="1600" b="1" i="1" dirty="0" smtClean="0"/>
              <a:t>Non-repudiation:</a:t>
            </a:r>
            <a:r>
              <a:rPr lang="en-US" sz="1600" i="1" dirty="0" smtClean="0"/>
              <a:t> </a:t>
            </a:r>
            <a:r>
              <a:rPr lang="en-US" sz="1600" dirty="0" smtClean="0"/>
              <a:t>The </a:t>
            </a:r>
            <a:r>
              <a:rPr lang="en-US" sz="1600" dirty="0"/>
              <a:t>intent to accept responsibility of submitting or receiving an electronic message and be </a:t>
            </a:r>
            <a:r>
              <a:rPr lang="en-US" sz="1600" dirty="0" smtClean="0"/>
              <a:t>bound by </a:t>
            </a:r>
            <a:r>
              <a:rPr lang="en-US" sz="1600" dirty="0"/>
              <a:t>its substance. Non-repudiation in E-Commerce systems and electronic messaging systems is </a:t>
            </a:r>
            <a:r>
              <a:rPr lang="en-US" sz="1600" dirty="0" smtClean="0"/>
              <a:t>important because </a:t>
            </a:r>
            <a:r>
              <a:rPr lang="en-US" sz="1600" dirty="0"/>
              <a:t>it protects a sender against the false assertion of the receiver that the message has not </a:t>
            </a:r>
            <a:r>
              <a:rPr lang="en-US" sz="1600" dirty="0" smtClean="0"/>
              <a:t>been received</a:t>
            </a:r>
            <a:r>
              <a:rPr lang="en-US" sz="1600" dirty="0"/>
              <a:t>, and also protects a receiver against the false assertion of the sender that the message has </a:t>
            </a:r>
            <a:r>
              <a:rPr lang="en-US" sz="1600" dirty="0" smtClean="0"/>
              <a:t>been sent.</a:t>
            </a:r>
          </a:p>
          <a:p>
            <a:endParaRPr lang="en-US" sz="1600" dirty="0" smtClean="0"/>
          </a:p>
          <a:p>
            <a:r>
              <a:rPr lang="en-US" sz="1600" b="1" i="1" u="sng" dirty="0" smtClean="0"/>
              <a:t>Non-repudiation</a:t>
            </a:r>
            <a:r>
              <a:rPr lang="en-US" sz="1600" b="1" u="sng" dirty="0"/>
              <a:t>:</a:t>
            </a:r>
          </a:p>
          <a:p>
            <a:pPr marL="342900" indent="-342900">
              <a:buAutoNum type="arabicPeriod"/>
            </a:pPr>
            <a:r>
              <a:rPr lang="en-US" sz="1600" dirty="0" smtClean="0"/>
              <a:t>General: The </a:t>
            </a:r>
            <a:r>
              <a:rPr lang="en-US" sz="1600" dirty="0"/>
              <a:t>intent to accept one’s obligation under a contract and be bound for </a:t>
            </a:r>
            <a:r>
              <a:rPr lang="en-US" sz="1600" dirty="0" smtClean="0"/>
              <a:t>its performance.</a:t>
            </a:r>
          </a:p>
          <a:p>
            <a:pPr marL="342900" indent="-342900">
              <a:buAutoNum type="arabicPeriod"/>
            </a:pPr>
            <a:endParaRPr lang="en-US" sz="1600" dirty="0"/>
          </a:p>
          <a:p>
            <a:r>
              <a:rPr lang="en-US" sz="1600" b="1" dirty="0"/>
              <a:t>2</a:t>
            </a:r>
            <a:r>
              <a:rPr lang="en-US" sz="1600" dirty="0"/>
              <a:t>. </a:t>
            </a:r>
            <a:r>
              <a:rPr lang="en-US" sz="1600" dirty="0" smtClean="0"/>
              <a:t>E-Commerce: </a:t>
            </a:r>
            <a:r>
              <a:rPr lang="en-US" sz="1600" dirty="0"/>
              <a:t>The intent to accept responsibility of submitting or receiving </a:t>
            </a:r>
            <a:r>
              <a:rPr lang="en-US" sz="1600" dirty="0" smtClean="0"/>
              <a:t>an electronic </a:t>
            </a:r>
            <a:r>
              <a:rPr lang="en-US" sz="1600" dirty="0"/>
              <a:t>message and to be bound by its substance. </a:t>
            </a:r>
            <a:endParaRPr lang="en-US" sz="1600" dirty="0" smtClean="0"/>
          </a:p>
          <a:p>
            <a:endParaRPr lang="en-US" sz="1600" dirty="0" smtClean="0"/>
          </a:p>
          <a:p>
            <a:endParaRPr lang="en-US" sz="1600" dirty="0"/>
          </a:p>
          <a:p>
            <a:r>
              <a:rPr lang="en-US" sz="1600" dirty="0" smtClean="0"/>
              <a:t>To </a:t>
            </a:r>
            <a:r>
              <a:rPr lang="en-US" sz="1600" dirty="0"/>
              <a:t>escape the misplaced legal </a:t>
            </a:r>
            <a:r>
              <a:rPr lang="en-US" sz="1600" dirty="0" smtClean="0"/>
              <a:t>liability: </a:t>
            </a:r>
          </a:p>
          <a:p>
            <a:endParaRPr lang="en-US" sz="1600" dirty="0" smtClean="0"/>
          </a:p>
          <a:p>
            <a:pPr marL="342900" indent="-342900">
              <a:buAutoNum type="arabicPeriod"/>
            </a:pPr>
            <a:r>
              <a:rPr lang="en-US" sz="1600" dirty="0" smtClean="0"/>
              <a:t>Never get your key certified by a CA</a:t>
            </a:r>
          </a:p>
          <a:p>
            <a:pPr marL="342900" indent="-342900">
              <a:buAutoNum type="arabicPeriod"/>
            </a:pPr>
            <a:endParaRPr lang="en-US" sz="1600" dirty="0" smtClean="0"/>
          </a:p>
          <a:p>
            <a:r>
              <a:rPr lang="en-US" sz="1600" b="1" dirty="0" smtClean="0"/>
              <a:t>2</a:t>
            </a:r>
            <a:r>
              <a:rPr lang="en-US" sz="1600" b="1" dirty="0"/>
              <a:t>. </a:t>
            </a:r>
            <a:r>
              <a:rPr lang="en-US" sz="1600" dirty="0" smtClean="0"/>
              <a:t>Never </a:t>
            </a:r>
            <a:r>
              <a:rPr lang="en-US" sz="1600" dirty="0"/>
              <a:t>get your public key published for the </a:t>
            </a:r>
            <a:r>
              <a:rPr lang="en-US" sz="1600" dirty="0" smtClean="0"/>
              <a:t>benefit </a:t>
            </a:r>
            <a:r>
              <a:rPr lang="en-US" sz="1600" dirty="0"/>
              <a:t>of the </a:t>
            </a:r>
            <a:r>
              <a:rPr lang="en-US" sz="1600" dirty="0" smtClean="0"/>
              <a:t>public</a:t>
            </a:r>
          </a:p>
          <a:p>
            <a:endParaRPr lang="en-US" sz="1600" dirty="0"/>
          </a:p>
          <a:p>
            <a:r>
              <a:rPr lang="en-US" sz="1600" dirty="0"/>
              <a:t>3. </a:t>
            </a:r>
            <a:r>
              <a:rPr lang="en-US" sz="1600" dirty="0" smtClean="0"/>
              <a:t>Never </a:t>
            </a:r>
            <a:r>
              <a:rPr lang="en-US" sz="1600" dirty="0"/>
              <a:t>accept digital signature for things that involve legal liability; this does not prevent using </a:t>
            </a:r>
            <a:r>
              <a:rPr lang="en-US" sz="1600" dirty="0" smtClean="0"/>
              <a:t>digital signature </a:t>
            </a:r>
            <a:r>
              <a:rPr lang="en-US" sz="1600" dirty="0"/>
              <a:t>between two trusted friends or </a:t>
            </a:r>
            <a:r>
              <a:rPr lang="en-US" sz="1600" dirty="0" smtClean="0"/>
              <a:t>partners</a:t>
            </a:r>
          </a:p>
          <a:p>
            <a:endParaRPr lang="en-US" sz="1600" dirty="0"/>
          </a:p>
        </p:txBody>
      </p:sp>
    </p:spTree>
    <p:extLst>
      <p:ext uri="{BB962C8B-B14F-4D97-AF65-F5344CB8AC3E}">
        <p14:creationId xmlns:p14="http://schemas.microsoft.com/office/powerpoint/2010/main" xmlns="" val="3744568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23" y="533732"/>
            <a:ext cx="8321438" cy="4832092"/>
          </a:xfrm>
          <a:prstGeom prst="rect">
            <a:avLst/>
          </a:prstGeom>
        </p:spPr>
        <p:txBody>
          <a:bodyPr wrap="square">
            <a:spAutoFit/>
          </a:bodyPr>
          <a:lstStyle/>
          <a:p>
            <a:r>
              <a:rPr lang="en-US" sz="2000" b="1" dirty="0"/>
              <a:t>Amendments to the Indian IT Act</a:t>
            </a:r>
          </a:p>
          <a:p>
            <a:r>
              <a:rPr lang="en-US" sz="1600" dirty="0" smtClean="0"/>
              <a:t>To win </a:t>
            </a:r>
            <a:r>
              <a:rPr lang="en-US" sz="1600" dirty="0"/>
              <a:t>the business in global market, it is essential to create appropriate confidence among investors and foreign companies to assure them that the data sent to India for </a:t>
            </a:r>
            <a:r>
              <a:rPr lang="en-US" sz="1600" dirty="0" err="1"/>
              <a:t>backoffice</a:t>
            </a:r>
            <a:r>
              <a:rPr lang="en-US" sz="1600" dirty="0"/>
              <a:t> operations will indeed be safe, and there are appropriate statutory mechanisms in place should a breach of data take place. Due to this, it is becoming extremely important for India to have in place a distinctive legal regime promoting data protection. </a:t>
            </a:r>
          </a:p>
          <a:p>
            <a:endParaRPr lang="en-US" sz="1600" dirty="0"/>
          </a:p>
          <a:p>
            <a:r>
              <a:rPr lang="en-US" sz="1600" dirty="0"/>
              <a:t>As a quick note, in the amended Indian IT Act, that is, the ITA 2008 (year 2008 amendments to the Indian IT Act), there is addition of several new offenses that are apt with the new paradigm in today’s net-centric digital economy</a:t>
            </a:r>
            <a:r>
              <a:rPr lang="en-US" sz="1600" dirty="0" smtClean="0"/>
              <a:t>.</a:t>
            </a:r>
          </a:p>
          <a:p>
            <a:endParaRPr lang="en-US" sz="1600" dirty="0"/>
          </a:p>
          <a:p>
            <a:r>
              <a:rPr lang="en-US" sz="1600" dirty="0"/>
              <a:t>To support the development of the </a:t>
            </a:r>
            <a:r>
              <a:rPr lang="en-US" sz="1600" dirty="0" err="1"/>
              <a:t>cybersecurity</a:t>
            </a:r>
            <a:r>
              <a:rPr lang="en-US" sz="1600" dirty="0"/>
              <a:t> infrastructure, the amendments also focus on:</a:t>
            </a:r>
          </a:p>
          <a:p>
            <a:endParaRPr lang="en-US" sz="1600" b="1" dirty="0"/>
          </a:p>
          <a:p>
            <a:pPr marL="342900" indent="-342900">
              <a:buAutoNum type="arabicPeriod"/>
            </a:pPr>
            <a:r>
              <a:rPr lang="en-US" sz="1600" dirty="0" smtClean="0"/>
              <a:t>Defining </a:t>
            </a:r>
            <a:r>
              <a:rPr lang="en-US" sz="1600" dirty="0"/>
              <a:t>penalties for </a:t>
            </a:r>
            <a:r>
              <a:rPr lang="en-US" sz="1600" dirty="0" smtClean="0"/>
              <a:t>violation</a:t>
            </a:r>
          </a:p>
          <a:p>
            <a:pPr marL="342900" indent="-342900">
              <a:buAutoNum type="arabicPeriod"/>
            </a:pPr>
            <a:endParaRPr lang="en-US" sz="1600" dirty="0"/>
          </a:p>
          <a:p>
            <a:r>
              <a:rPr lang="en-US" sz="1600" b="1" dirty="0"/>
              <a:t>2. </a:t>
            </a:r>
            <a:r>
              <a:rPr lang="en-US" sz="1600" dirty="0"/>
              <a:t>defining appropriate level of </a:t>
            </a:r>
            <a:r>
              <a:rPr lang="en-US" sz="1600" dirty="0" smtClean="0"/>
              <a:t>compensation</a:t>
            </a:r>
          </a:p>
          <a:p>
            <a:endParaRPr lang="en-US" sz="1600" dirty="0"/>
          </a:p>
          <a:p>
            <a:r>
              <a:rPr lang="en-US" sz="1600" b="1" dirty="0"/>
              <a:t>3. </a:t>
            </a:r>
            <a:r>
              <a:rPr lang="en-US" sz="1600" dirty="0"/>
              <a:t>setting up an authority for implementation</a:t>
            </a:r>
          </a:p>
          <a:p>
            <a:endParaRPr lang="en-US" sz="1600" dirty="0"/>
          </a:p>
        </p:txBody>
      </p:sp>
    </p:spTree>
    <p:extLst>
      <p:ext uri="{BB962C8B-B14F-4D97-AF65-F5344CB8AC3E}">
        <p14:creationId xmlns:p14="http://schemas.microsoft.com/office/powerpoint/2010/main" xmlns="" val="218967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98959"/>
            <a:ext cx="8262329" cy="5039841"/>
          </a:xfrm>
          <a:prstGeom prst="rect">
            <a:avLst/>
          </a:prstGeom>
        </p:spPr>
        <p:txBody>
          <a:bodyPr wrap="square">
            <a:spAutoFit/>
          </a:bodyPr>
          <a:lstStyle/>
          <a:p>
            <a:r>
              <a:rPr lang="en-US" sz="2000" b="1" dirty="0" smtClean="0"/>
              <a:t>Changes </a:t>
            </a:r>
            <a:r>
              <a:rPr lang="en-US" sz="2000" b="1" dirty="0"/>
              <a:t>Made to the Indian IT Act</a:t>
            </a:r>
          </a:p>
          <a:p>
            <a:pPr marL="285750" indent="-285750">
              <a:buFont typeface="Wingdings" pitchFamily="2" charset="2"/>
              <a:buChar char="ü"/>
            </a:pPr>
            <a:r>
              <a:rPr lang="en-US" sz="1600" i="1" dirty="0"/>
              <a:t>Section 66B of the Amended IT Act of </a:t>
            </a:r>
            <a:r>
              <a:rPr lang="en-US" sz="1600" i="1" dirty="0" smtClean="0"/>
              <a:t>India</a:t>
            </a:r>
          </a:p>
          <a:p>
            <a:pPr marL="285750" indent="-285750">
              <a:buFont typeface="Wingdings" pitchFamily="2" charset="2"/>
              <a:buChar char="ü"/>
            </a:pPr>
            <a:r>
              <a:rPr lang="en-US" sz="1600" i="1" dirty="0"/>
              <a:t>Sections 78 and 80 of the Amended IT Act of </a:t>
            </a:r>
            <a:r>
              <a:rPr lang="en-US" sz="1600" i="1" dirty="0" smtClean="0"/>
              <a:t>India</a:t>
            </a:r>
          </a:p>
          <a:p>
            <a:pPr marL="285750" indent="-285750">
              <a:buFont typeface="Wingdings" pitchFamily="2" charset="2"/>
              <a:buChar char="ü"/>
            </a:pPr>
            <a:r>
              <a:rPr lang="en-US" sz="1600" i="1" dirty="0"/>
              <a:t>Section 43 of the Amended IT Act of </a:t>
            </a:r>
            <a:r>
              <a:rPr lang="en-US" sz="1600" i="1" dirty="0" smtClean="0"/>
              <a:t>India</a:t>
            </a:r>
          </a:p>
          <a:p>
            <a:pPr marL="285750" indent="-285750">
              <a:buFont typeface="Wingdings" pitchFamily="2" charset="2"/>
              <a:buChar char="ü"/>
            </a:pPr>
            <a:r>
              <a:rPr lang="en-US" sz="1600" i="1" dirty="0"/>
              <a:t>Section 72A of the Amended IT Act of </a:t>
            </a:r>
            <a:r>
              <a:rPr lang="en-US" sz="1600" i="1" dirty="0" smtClean="0"/>
              <a:t>India</a:t>
            </a:r>
          </a:p>
          <a:p>
            <a:pPr marL="285750" indent="-285750">
              <a:buFont typeface="Wingdings" pitchFamily="2" charset="2"/>
              <a:buChar char="ü"/>
            </a:pPr>
            <a:r>
              <a:rPr lang="en-US" sz="1600" i="1" dirty="0"/>
              <a:t>Section 85 of the Amended IT Act of </a:t>
            </a:r>
            <a:r>
              <a:rPr lang="en-US" sz="1600" i="1" dirty="0" smtClean="0"/>
              <a:t>India</a:t>
            </a:r>
          </a:p>
          <a:p>
            <a:pPr marL="285750" indent="-285750">
              <a:buFont typeface="Wingdings" pitchFamily="2" charset="2"/>
              <a:buChar char="ü"/>
            </a:pPr>
            <a:r>
              <a:rPr lang="en-US" sz="1600" i="1" dirty="0"/>
              <a:t>Section 67C of the Amended IT Act of </a:t>
            </a:r>
            <a:r>
              <a:rPr lang="en-US" sz="1600" i="1" dirty="0" smtClean="0"/>
              <a:t>India</a:t>
            </a:r>
          </a:p>
          <a:p>
            <a:pPr marL="285750" indent="-285750">
              <a:buFont typeface="Wingdings" pitchFamily="2" charset="2"/>
              <a:buChar char="ü"/>
            </a:pPr>
            <a:r>
              <a:rPr lang="en-US" sz="1600" i="1" dirty="0"/>
              <a:t>Section 69B of the Amended IT Act of </a:t>
            </a:r>
            <a:r>
              <a:rPr lang="en-US" sz="1600" i="1" dirty="0" smtClean="0"/>
              <a:t>India</a:t>
            </a:r>
          </a:p>
          <a:p>
            <a:pPr marL="285750" indent="-285750">
              <a:buFont typeface="Wingdings" pitchFamily="2" charset="2"/>
              <a:buChar char="ü"/>
            </a:pPr>
            <a:r>
              <a:rPr lang="en-US" sz="1600" i="1" dirty="0"/>
              <a:t>Section 70B(4) of the Amended IT Act of </a:t>
            </a:r>
            <a:r>
              <a:rPr lang="en-US" sz="1600" i="1" dirty="0" smtClean="0"/>
              <a:t>India</a:t>
            </a:r>
          </a:p>
          <a:p>
            <a:pPr marL="285750" indent="-285750">
              <a:buFont typeface="Wingdings" pitchFamily="2" charset="2"/>
              <a:buChar char="ü"/>
            </a:pPr>
            <a:r>
              <a:rPr lang="en-US" sz="1600" i="1" dirty="0"/>
              <a:t>Section 70B(6) of the Amended IT Act of </a:t>
            </a:r>
            <a:r>
              <a:rPr lang="en-US" sz="1600" i="1" dirty="0" smtClean="0"/>
              <a:t>India</a:t>
            </a:r>
          </a:p>
          <a:p>
            <a:pPr marL="285750" indent="-285750">
              <a:buFont typeface="Wingdings" pitchFamily="2" charset="2"/>
              <a:buChar char="ü"/>
            </a:pPr>
            <a:r>
              <a:rPr lang="en-US" sz="1600" i="1" dirty="0"/>
              <a:t>Section 70B(7) of the Amended IT Act of </a:t>
            </a:r>
            <a:r>
              <a:rPr lang="en-US" sz="1600" i="1" dirty="0" smtClean="0"/>
              <a:t>India</a:t>
            </a:r>
          </a:p>
          <a:p>
            <a:endParaRPr lang="en-US" sz="600" dirty="0" smtClean="0"/>
          </a:p>
          <a:p>
            <a:endParaRPr lang="en-US" sz="2000" b="1" dirty="0" smtClean="0"/>
          </a:p>
          <a:p>
            <a:r>
              <a:rPr lang="en-US" sz="1950" b="1" dirty="0" err="1" smtClean="0"/>
              <a:t>Cybercafe</a:t>
            </a:r>
            <a:r>
              <a:rPr lang="en-US" sz="1950" b="1" dirty="0" smtClean="0"/>
              <a:t>-Related </a:t>
            </a:r>
            <a:r>
              <a:rPr lang="en-US" sz="1950" b="1" dirty="0"/>
              <a:t>Matters Addressed in the Amendment to the Indian IT Act</a:t>
            </a:r>
          </a:p>
          <a:p>
            <a:r>
              <a:rPr lang="en-US" sz="1600" dirty="0" err="1" smtClean="0"/>
              <a:t>Cybercafes</a:t>
            </a:r>
            <a:r>
              <a:rPr lang="en-US" sz="1600" dirty="0" smtClean="0"/>
              <a:t>: One </a:t>
            </a:r>
            <a:r>
              <a:rPr lang="en-US" sz="1600" dirty="0"/>
              <a:t>of the key intermediaries which need </a:t>
            </a:r>
            <a:r>
              <a:rPr lang="en-US" sz="1600" dirty="0" smtClean="0"/>
              <a:t>to be regulated</a:t>
            </a:r>
          </a:p>
          <a:p>
            <a:endParaRPr lang="en-US" sz="1600" dirty="0" smtClean="0"/>
          </a:p>
          <a:p>
            <a:pPr marL="285750" indent="-285750">
              <a:buFont typeface="Wingdings" pitchFamily="2" charset="2"/>
              <a:buChar char="Ø"/>
            </a:pPr>
            <a:r>
              <a:rPr lang="en-US" sz="1600" dirty="0" smtClean="0"/>
              <a:t>Several </a:t>
            </a:r>
            <a:r>
              <a:rPr lang="en-US" sz="1600" dirty="0"/>
              <a:t>states </a:t>
            </a:r>
            <a:r>
              <a:rPr lang="en-US" sz="1600" dirty="0" smtClean="0"/>
              <a:t>have </a:t>
            </a:r>
            <a:r>
              <a:rPr lang="en-US" sz="1600" dirty="0"/>
              <a:t>passed regulations – some under ITA 2000 and </a:t>
            </a:r>
            <a:r>
              <a:rPr lang="en-US" sz="1600" dirty="0" smtClean="0"/>
              <a:t>some under </a:t>
            </a:r>
            <a:r>
              <a:rPr lang="en-US" sz="1600" dirty="0"/>
              <a:t>the State Police </a:t>
            </a:r>
            <a:r>
              <a:rPr lang="en-US" sz="1600" dirty="0" smtClean="0"/>
              <a:t>Act</a:t>
            </a:r>
          </a:p>
          <a:p>
            <a:pPr marL="285750" indent="-285750">
              <a:buFont typeface="Wingdings" pitchFamily="2" charset="2"/>
              <a:buChar char="Ø"/>
            </a:pPr>
            <a:r>
              <a:rPr lang="en-US" sz="1600" dirty="0" smtClean="0"/>
              <a:t>Information Technology </a:t>
            </a:r>
            <a:r>
              <a:rPr lang="en-US" sz="1600" dirty="0"/>
              <a:t>Amendment Act </a:t>
            </a:r>
            <a:r>
              <a:rPr lang="en-US" sz="1600" dirty="0" smtClean="0"/>
              <a:t>2008 has included </a:t>
            </a:r>
            <a:r>
              <a:rPr lang="en-US" sz="1600" dirty="0" err="1"/>
              <a:t>cybercafes</a:t>
            </a:r>
            <a:r>
              <a:rPr lang="en-US" sz="1600" dirty="0"/>
              <a:t> under the term </a:t>
            </a:r>
            <a:r>
              <a:rPr lang="en-US" sz="1600" i="1" dirty="0" smtClean="0"/>
              <a:t>Intermediaries</a:t>
            </a:r>
            <a:endParaRPr lang="en-US" sz="1600" dirty="0"/>
          </a:p>
        </p:txBody>
      </p:sp>
    </p:spTree>
    <p:extLst>
      <p:ext uri="{BB962C8B-B14F-4D97-AF65-F5344CB8AC3E}">
        <p14:creationId xmlns:p14="http://schemas.microsoft.com/office/powerpoint/2010/main" xmlns="" val="2703129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11923"/>
            <a:ext cx="8270875" cy="5816977"/>
          </a:xfrm>
          <a:prstGeom prst="rect">
            <a:avLst/>
          </a:prstGeom>
        </p:spPr>
        <p:txBody>
          <a:bodyPr wrap="square">
            <a:spAutoFit/>
          </a:bodyPr>
          <a:lstStyle/>
          <a:p>
            <a:r>
              <a:rPr lang="en-US" sz="2000" b="1" dirty="0" smtClean="0"/>
              <a:t>State </a:t>
            </a:r>
            <a:r>
              <a:rPr lang="en-US" sz="2000" b="1" dirty="0"/>
              <a:t>Government Powers Impacted by the Amendments to the Indian IT Act</a:t>
            </a:r>
          </a:p>
          <a:p>
            <a:endParaRPr lang="en-US" sz="1600" dirty="0" smtClean="0"/>
          </a:p>
          <a:p>
            <a:r>
              <a:rPr lang="en-US" sz="1600" dirty="0" smtClean="0"/>
              <a:t>Indian </a:t>
            </a:r>
            <a:r>
              <a:rPr lang="en-US" sz="1600" dirty="0"/>
              <a:t>States’ legislative administration plays a crucial role in the implementation of the legislations </a:t>
            </a:r>
            <a:r>
              <a:rPr lang="en-US" sz="1600" dirty="0" smtClean="0"/>
              <a:t>along with </a:t>
            </a:r>
            <a:r>
              <a:rPr lang="en-US" sz="1600" dirty="0"/>
              <a:t>the jurisdiction system and police. </a:t>
            </a:r>
            <a:endParaRPr lang="en-US" sz="1600" dirty="0" smtClean="0"/>
          </a:p>
          <a:p>
            <a:endParaRPr lang="en-US" sz="1600" dirty="0"/>
          </a:p>
          <a:p>
            <a:pPr marL="285750" indent="-285750">
              <a:buFont typeface="Wingdings" pitchFamily="2" charset="2"/>
              <a:buChar char="Ø"/>
            </a:pPr>
            <a:r>
              <a:rPr lang="en-US" sz="1600" dirty="0" smtClean="0"/>
              <a:t>45 </a:t>
            </a:r>
            <a:r>
              <a:rPr lang="en-US" sz="1600" dirty="0"/>
              <a:t>amendments </a:t>
            </a:r>
            <a:r>
              <a:rPr lang="en-US" sz="1600" dirty="0" smtClean="0"/>
              <a:t>have been </a:t>
            </a:r>
            <a:r>
              <a:rPr lang="en-US" sz="1600" dirty="0"/>
              <a:t>made to the original </a:t>
            </a:r>
            <a:r>
              <a:rPr lang="en-US" sz="1600" dirty="0" smtClean="0"/>
              <a:t>Act.</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With </a:t>
            </a:r>
            <a:r>
              <a:rPr lang="en-US" sz="1600" dirty="0"/>
              <a:t>the passage of ITA 2008 (Amended ITA 2000), the </a:t>
            </a:r>
            <a:r>
              <a:rPr lang="en-US" sz="1600" dirty="0" smtClean="0"/>
              <a:t>role of </a:t>
            </a:r>
            <a:r>
              <a:rPr lang="en-US" sz="1600" dirty="0"/>
              <a:t>State Governments in cyber regulations has undergone a </a:t>
            </a:r>
            <a:r>
              <a:rPr lang="en-US" sz="1600" dirty="0" smtClean="0"/>
              <a:t>significant </a:t>
            </a:r>
            <a:r>
              <a:rPr lang="en-US" sz="1600" dirty="0"/>
              <a:t>change.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Section </a:t>
            </a:r>
            <a:r>
              <a:rPr lang="en-US" sz="1600" dirty="0"/>
              <a:t>90 </a:t>
            </a:r>
            <a:r>
              <a:rPr lang="en-US" sz="1600" dirty="0" smtClean="0"/>
              <a:t>(India </a:t>
            </a:r>
            <a:r>
              <a:rPr lang="en-US" sz="1600" dirty="0"/>
              <a:t>ITA 2000 </a:t>
            </a:r>
            <a:r>
              <a:rPr lang="en-US" sz="1600" dirty="0" smtClean="0"/>
              <a:t>- Power </a:t>
            </a:r>
            <a:r>
              <a:rPr lang="en-US" sz="1600" dirty="0"/>
              <a:t>of State Government to Make Rules</a:t>
            </a:r>
            <a:r>
              <a:rPr lang="en-US" sz="1600" dirty="0" smtClean="0"/>
              <a:t>): Empowers </a:t>
            </a:r>
            <a:r>
              <a:rPr lang="en-US" sz="1600" dirty="0"/>
              <a:t>State </a:t>
            </a:r>
            <a:r>
              <a:rPr lang="en-US" sz="1600" dirty="0" smtClean="0"/>
              <a:t>Government to </a:t>
            </a:r>
            <a:r>
              <a:rPr lang="en-US" sz="1600" dirty="0"/>
              <a:t>make </a:t>
            </a:r>
            <a:r>
              <a:rPr lang="en-US" sz="1600" i="1" dirty="0"/>
              <a:t>rules </a:t>
            </a:r>
            <a:r>
              <a:rPr lang="en-US" sz="1600" dirty="0"/>
              <a:t>for the purpose of implementing the provisions of the Act assuming new meaning under </a:t>
            </a:r>
            <a:r>
              <a:rPr lang="en-US" sz="1600" dirty="0" smtClean="0"/>
              <a:t>ITA 2008.</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In </a:t>
            </a:r>
            <a:r>
              <a:rPr lang="en-US" sz="1600" dirty="0"/>
              <a:t>ITA 2000, the section referred to powers required to be exercised under “Section 6” and Section 6 </a:t>
            </a:r>
            <a:r>
              <a:rPr lang="en-US" sz="1600" dirty="0" smtClean="0"/>
              <a:t>was in </a:t>
            </a:r>
            <a:r>
              <a:rPr lang="en-US" sz="1600" dirty="0"/>
              <a:t>relation to E-Governance requirements such as </a:t>
            </a:r>
            <a:r>
              <a:rPr lang="en-US" sz="1600" dirty="0" smtClean="0"/>
              <a:t>filing </a:t>
            </a:r>
            <a:r>
              <a:rPr lang="en-US" sz="1600" dirty="0"/>
              <a:t>of forms, granting of licenses, receipt of money, etc</a:t>
            </a:r>
            <a:r>
              <a:rPr lang="en-US" sz="1600" dirty="0" smtClean="0"/>
              <a:t>. There </a:t>
            </a:r>
            <a:r>
              <a:rPr lang="en-US" sz="1600" dirty="0"/>
              <a:t>were not many other powers conferred on the State Government. Hence, </a:t>
            </a:r>
            <a:r>
              <a:rPr lang="en-US" sz="1600" i="1" dirty="0"/>
              <a:t>it could be interpreted </a:t>
            </a:r>
            <a:r>
              <a:rPr lang="en-US" sz="1600" i="1" dirty="0" smtClean="0"/>
              <a:t>that the </a:t>
            </a:r>
            <a:r>
              <a:rPr lang="en-US" sz="1600" i="1" dirty="0"/>
              <a:t>powers of the state government were intended to be used only for giving </a:t>
            </a:r>
            <a:r>
              <a:rPr lang="en-US" sz="1600" i="1" dirty="0" smtClean="0"/>
              <a:t>effect </a:t>
            </a:r>
            <a:r>
              <a:rPr lang="en-US" sz="1600" i="1" dirty="0"/>
              <a:t>to Section 6 and perhaps </a:t>
            </a:r>
            <a:r>
              <a:rPr lang="en-US" sz="1600" i="1" dirty="0" smtClean="0"/>
              <a:t>sections relating </a:t>
            </a:r>
            <a:r>
              <a:rPr lang="en-US" sz="1600" i="1" dirty="0"/>
              <a:t>to the powers of the police</a:t>
            </a:r>
            <a:r>
              <a:rPr lang="en-US" sz="1600" dirty="0" smtClean="0"/>
              <a: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ITA 2008 brings considerable amount of empowerment to the State Governments in India for the implementation of </a:t>
            </a:r>
            <a:r>
              <a:rPr lang="en-US" sz="1600" dirty="0" err="1"/>
              <a:t>cybersecurity</a:t>
            </a:r>
            <a:r>
              <a:rPr lang="en-US" sz="1600" dirty="0"/>
              <a:t> legislation.</a:t>
            </a:r>
          </a:p>
        </p:txBody>
      </p:sp>
    </p:spTree>
    <p:extLst>
      <p:ext uri="{BB962C8B-B14F-4D97-AF65-F5344CB8AC3E}">
        <p14:creationId xmlns:p14="http://schemas.microsoft.com/office/powerpoint/2010/main" xmlns="" val="1314215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21948"/>
            <a:ext cx="8423275" cy="5909310"/>
          </a:xfrm>
          <a:prstGeom prst="rect">
            <a:avLst/>
          </a:prstGeom>
        </p:spPr>
        <p:txBody>
          <a:bodyPr wrap="square">
            <a:spAutoFit/>
          </a:bodyPr>
          <a:lstStyle/>
          <a:p>
            <a:endParaRPr lang="en-US" sz="2000" b="1" dirty="0" smtClean="0"/>
          </a:p>
          <a:p>
            <a:r>
              <a:rPr lang="en-US" sz="2000" b="1" dirty="0" smtClean="0"/>
              <a:t>Impact </a:t>
            </a:r>
            <a:r>
              <a:rPr lang="en-US" sz="2000" b="1" dirty="0"/>
              <a:t>of IT Act Amendments on Information Technology </a:t>
            </a:r>
            <a:r>
              <a:rPr lang="en-US" sz="2000" b="1" dirty="0" smtClean="0"/>
              <a:t>Organizations</a:t>
            </a:r>
          </a:p>
          <a:p>
            <a:endParaRPr lang="en-US" sz="2000" b="1" dirty="0"/>
          </a:p>
          <a:p>
            <a:pPr marL="285750" indent="-285750">
              <a:buFont typeface="Wingdings" pitchFamily="2" charset="2"/>
              <a:buChar char="Ø"/>
            </a:pPr>
            <a:r>
              <a:rPr lang="en-US" sz="1600" dirty="0" smtClean="0"/>
              <a:t>ITES </a:t>
            </a:r>
            <a:r>
              <a:rPr lang="en-US" sz="1600" dirty="0"/>
              <a:t>companies in India are </a:t>
            </a:r>
            <a:r>
              <a:rPr lang="en-US" sz="1600" dirty="0" smtClean="0"/>
              <a:t>keen on the amendments to </a:t>
            </a:r>
            <a:r>
              <a:rPr lang="en-US" sz="1600" dirty="0"/>
              <a:t>the 8-year-old ITA </a:t>
            </a:r>
            <a:r>
              <a:rPr lang="en-US" sz="1600" dirty="0" smtClean="0"/>
              <a:t>2000.</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The </a:t>
            </a:r>
            <a:r>
              <a:rPr lang="en-US" sz="1600" dirty="0"/>
              <a:t>government introduced a separate bill called </a:t>
            </a:r>
            <a:r>
              <a:rPr lang="en-US" sz="1600" i="1" dirty="0"/>
              <a:t>Personal Data Protection Act </a:t>
            </a:r>
            <a:r>
              <a:rPr lang="en-US" sz="1600" i="1" dirty="0" smtClean="0"/>
              <a:t>2006</a:t>
            </a:r>
            <a:r>
              <a:rPr lang="en-US" sz="1600" dirty="0" smtClean="0"/>
              <a:t>, </a:t>
            </a:r>
            <a:r>
              <a:rPr lang="en-US" sz="1600" dirty="0"/>
              <a:t>the bill is still pending in the parliament and is likely to lapse.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ITA </a:t>
            </a:r>
            <a:r>
              <a:rPr lang="en-US" sz="1600" dirty="0"/>
              <a:t>2008 has </a:t>
            </a:r>
            <a:r>
              <a:rPr lang="en-US" sz="1600" dirty="0" smtClean="0"/>
              <a:t>tried to </a:t>
            </a:r>
            <a:r>
              <a:rPr lang="en-US" sz="1600" dirty="0"/>
              <a:t>address the demand of the IT industry by </a:t>
            </a:r>
            <a:r>
              <a:rPr lang="en-US" sz="1600" dirty="0" smtClean="0"/>
              <a:t>specifically </a:t>
            </a:r>
            <a:r>
              <a:rPr lang="en-US" sz="1600" dirty="0"/>
              <a:t>introducing two sections, namely, </a:t>
            </a:r>
            <a:r>
              <a:rPr lang="en-US" sz="1600" i="1" dirty="0"/>
              <a:t>Section </a:t>
            </a:r>
            <a:r>
              <a:rPr lang="en-US" sz="1600" i="1" dirty="0" smtClean="0"/>
              <a:t>43A </a:t>
            </a:r>
            <a:r>
              <a:rPr lang="en-US" sz="1600" dirty="0" smtClean="0"/>
              <a:t>and </a:t>
            </a:r>
            <a:r>
              <a:rPr lang="en-US" sz="1600" i="1" dirty="0"/>
              <a:t>Section </a:t>
            </a:r>
            <a:r>
              <a:rPr lang="en-US" sz="1600" i="1" dirty="0" smtClean="0"/>
              <a:t>72A.</a:t>
            </a:r>
          </a:p>
          <a:p>
            <a:pPr marL="285750" indent="-285750">
              <a:buFont typeface="Wingdings" pitchFamily="2" charset="2"/>
              <a:buChar char="Ø"/>
            </a:pPr>
            <a:endParaRPr lang="en-US" sz="1600" i="1" dirty="0"/>
          </a:p>
          <a:p>
            <a:endParaRPr lang="en-US" sz="1600" dirty="0"/>
          </a:p>
          <a:p>
            <a:r>
              <a:rPr lang="en-US" sz="2000" b="1" i="1" dirty="0"/>
              <a:t>Observations with Regard to Section 43A</a:t>
            </a:r>
          </a:p>
          <a:p>
            <a:endParaRPr lang="en-US" sz="1200" dirty="0"/>
          </a:p>
          <a:p>
            <a:r>
              <a:rPr lang="en-US" sz="1600" dirty="0" smtClean="0"/>
              <a:t>1. The </a:t>
            </a:r>
            <a:r>
              <a:rPr lang="en-US" sz="1600" dirty="0"/>
              <a:t>limit for compensation, which was </a:t>
            </a:r>
            <a:r>
              <a:rPr lang="en-US" sz="1600" dirty="0" err="1" smtClean="0"/>
              <a:t>Rs</a:t>
            </a:r>
            <a:r>
              <a:rPr lang="en-US" sz="1600" dirty="0" smtClean="0"/>
              <a:t>. </a:t>
            </a:r>
            <a:r>
              <a:rPr lang="en-US" sz="1600" dirty="0"/>
              <a:t>1 </a:t>
            </a:r>
            <a:r>
              <a:rPr lang="en-US" sz="1600" dirty="0" err="1"/>
              <a:t>crore</a:t>
            </a:r>
            <a:r>
              <a:rPr lang="en-US" sz="1600" dirty="0"/>
              <a:t> </a:t>
            </a:r>
            <a:r>
              <a:rPr lang="en-US" sz="1600" dirty="0" smtClean="0"/>
              <a:t>(</a:t>
            </a:r>
            <a:r>
              <a:rPr lang="en-US" sz="1600" dirty="0" err="1" smtClean="0"/>
              <a:t>Rs</a:t>
            </a:r>
            <a:r>
              <a:rPr lang="en-US" sz="1600" dirty="0" smtClean="0"/>
              <a:t>. </a:t>
            </a:r>
            <a:r>
              <a:rPr lang="en-US" sz="1600" dirty="0"/>
              <a:t>1,00,00,000) under Section 43 of ITA 2000 </a:t>
            </a:r>
            <a:r>
              <a:rPr lang="en-US" sz="1600" dirty="0" smtClean="0"/>
              <a:t>has been removed.</a:t>
            </a:r>
          </a:p>
          <a:p>
            <a:pPr marL="342900" indent="-342900">
              <a:buAutoNum type="arabicPeriod"/>
            </a:pPr>
            <a:endParaRPr lang="en-US" sz="1600" dirty="0" smtClean="0"/>
          </a:p>
          <a:p>
            <a:r>
              <a:rPr lang="en-US" sz="1600" dirty="0" smtClean="0"/>
              <a:t>2. There </a:t>
            </a:r>
            <a:r>
              <a:rPr lang="en-US" sz="1600" dirty="0"/>
              <a:t>is no upper limit for damages that can be claimed</a:t>
            </a:r>
            <a:r>
              <a:rPr lang="en-US" sz="1600" dirty="0" smtClean="0"/>
              <a:t>.</a:t>
            </a:r>
          </a:p>
          <a:p>
            <a:endParaRPr lang="en-US" sz="1600" dirty="0"/>
          </a:p>
          <a:p>
            <a:r>
              <a:rPr lang="en-US" sz="1600" b="1" dirty="0" smtClean="0"/>
              <a:t>3. </a:t>
            </a:r>
            <a:r>
              <a:rPr lang="en-US" sz="1600" dirty="0" smtClean="0"/>
              <a:t>The </a:t>
            </a:r>
            <a:r>
              <a:rPr lang="en-US" sz="1600" dirty="0"/>
              <a:t>government is expected to </a:t>
            </a:r>
            <a:r>
              <a:rPr lang="en-US" sz="1600" dirty="0" smtClean="0"/>
              <a:t>define </a:t>
            </a:r>
            <a:r>
              <a:rPr lang="en-US" sz="1600" i="1" dirty="0"/>
              <a:t>sensitive personal information </a:t>
            </a:r>
            <a:r>
              <a:rPr lang="en-US" sz="1600" dirty="0"/>
              <a:t>and it is the responsibility of </a:t>
            </a:r>
            <a:r>
              <a:rPr lang="en-US" sz="1600" i="1" dirty="0" smtClean="0"/>
              <a:t>body corporates </a:t>
            </a:r>
            <a:r>
              <a:rPr lang="en-US" sz="1600" dirty="0"/>
              <a:t>to ensure that reasonable security practices are followed</a:t>
            </a:r>
            <a:r>
              <a:rPr lang="en-US" sz="1600" dirty="0" smtClean="0"/>
              <a:t>.</a:t>
            </a:r>
          </a:p>
          <a:p>
            <a:endParaRPr lang="en-US" sz="1600" dirty="0"/>
          </a:p>
          <a:p>
            <a:r>
              <a:rPr lang="en-US" sz="1600" b="1" dirty="0" smtClean="0"/>
              <a:t>4. </a:t>
            </a:r>
            <a:r>
              <a:rPr lang="en-US" sz="1600" dirty="0" smtClean="0"/>
              <a:t>The definition </a:t>
            </a:r>
            <a:r>
              <a:rPr lang="en-US" sz="1600" dirty="0"/>
              <a:t>of </a:t>
            </a:r>
            <a:r>
              <a:rPr lang="en-US" sz="1600" i="1" dirty="0"/>
              <a:t>reasonable security practice </a:t>
            </a:r>
            <a:r>
              <a:rPr lang="en-US" sz="1600" dirty="0"/>
              <a:t>is to be </a:t>
            </a:r>
            <a:r>
              <a:rPr lang="en-US" sz="1600" dirty="0" smtClean="0"/>
              <a:t>determined.</a:t>
            </a:r>
            <a:endParaRPr lang="en-US" sz="1600" dirty="0"/>
          </a:p>
        </p:txBody>
      </p:sp>
    </p:spTree>
    <p:extLst>
      <p:ext uri="{BB962C8B-B14F-4D97-AF65-F5344CB8AC3E}">
        <p14:creationId xmlns:p14="http://schemas.microsoft.com/office/powerpoint/2010/main" xmlns="" val="912633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8136"/>
            <a:ext cx="8347075" cy="5570756"/>
          </a:xfrm>
          <a:prstGeom prst="rect">
            <a:avLst/>
          </a:prstGeom>
        </p:spPr>
        <p:txBody>
          <a:bodyPr wrap="square">
            <a:spAutoFit/>
          </a:bodyPr>
          <a:lstStyle/>
          <a:p>
            <a:endParaRPr lang="en-US" sz="2000" b="1" i="1" dirty="0" smtClean="0"/>
          </a:p>
          <a:p>
            <a:endParaRPr lang="en-US" sz="2000" b="1" i="1" dirty="0" smtClean="0"/>
          </a:p>
          <a:p>
            <a:endParaRPr lang="en-US" sz="2000" b="1" i="1" dirty="0" smtClean="0"/>
          </a:p>
          <a:p>
            <a:r>
              <a:rPr lang="en-US" sz="2000" b="1" i="1" dirty="0" smtClean="0"/>
              <a:t>Observations </a:t>
            </a:r>
            <a:r>
              <a:rPr lang="en-US" sz="2000" b="1" i="1" dirty="0"/>
              <a:t>with Regard to Section </a:t>
            </a:r>
            <a:r>
              <a:rPr lang="en-US" sz="2000" b="1" i="1" dirty="0" smtClean="0"/>
              <a:t>72A</a:t>
            </a:r>
          </a:p>
          <a:p>
            <a:endParaRPr lang="en-US" sz="2000" b="1" i="1" dirty="0"/>
          </a:p>
          <a:p>
            <a:r>
              <a:rPr lang="en-US" sz="1600" dirty="0" smtClean="0"/>
              <a:t>1. Disclosure </a:t>
            </a:r>
            <a:r>
              <a:rPr lang="en-US" sz="1600" dirty="0"/>
              <a:t>“without consent” or “in breach of lawful contract” exposes a </a:t>
            </a:r>
            <a:r>
              <a:rPr lang="en-US" sz="1600" dirty="0" smtClean="0"/>
              <a:t>person including </a:t>
            </a:r>
            <a:r>
              <a:rPr lang="en-US" sz="1600" dirty="0"/>
              <a:t>an “intermediary” to 3-year imprisonment. </a:t>
            </a:r>
            <a:r>
              <a:rPr lang="en-US" sz="1600" dirty="0" smtClean="0"/>
              <a:t>The offense </a:t>
            </a:r>
            <a:r>
              <a:rPr lang="en-US" sz="1600" dirty="0"/>
              <a:t>is cognizable but </a:t>
            </a:r>
            <a:r>
              <a:rPr lang="en-US" sz="1600" dirty="0" err="1"/>
              <a:t>bailable</a:t>
            </a:r>
            <a:r>
              <a:rPr lang="en-US" sz="1600" dirty="0" smtClean="0"/>
              <a:t>.</a:t>
            </a:r>
          </a:p>
          <a:p>
            <a:pPr marL="342900" indent="-342900">
              <a:buAutoNum type="arabicPeriod"/>
            </a:pPr>
            <a:endParaRPr lang="en-US" sz="1600" dirty="0"/>
          </a:p>
          <a:p>
            <a:r>
              <a:rPr lang="en-US" sz="1600" dirty="0"/>
              <a:t>2. </a:t>
            </a:r>
            <a:r>
              <a:rPr lang="en-US" sz="1600" dirty="0" smtClean="0"/>
              <a:t>The </a:t>
            </a:r>
            <a:r>
              <a:rPr lang="en-US" sz="1600" dirty="0"/>
              <a:t>disclosure should be either intentional or with knowledge that it may result in wrongful gain </a:t>
            </a:r>
            <a:r>
              <a:rPr lang="en-US" sz="1600" dirty="0" smtClean="0"/>
              <a:t>or loss </a:t>
            </a:r>
            <a:r>
              <a:rPr lang="en-US" sz="1600" dirty="0"/>
              <a:t>(to somebody</a:t>
            </a:r>
            <a:r>
              <a:rPr lang="en-US" sz="1600" dirty="0" smtClean="0"/>
              <a:t>).</a:t>
            </a:r>
          </a:p>
          <a:p>
            <a:endParaRPr lang="en-US" sz="1600" dirty="0"/>
          </a:p>
          <a:p>
            <a:r>
              <a:rPr lang="en-US" sz="1600" dirty="0"/>
              <a:t>3. </a:t>
            </a:r>
            <a:r>
              <a:rPr lang="en-US" sz="1600" dirty="0" smtClean="0"/>
              <a:t>The </a:t>
            </a:r>
            <a:r>
              <a:rPr lang="en-US" sz="1600" dirty="0"/>
              <a:t>subject material should contain “personal information.” Note that unlike Section 43A, </a:t>
            </a:r>
            <a:r>
              <a:rPr lang="en-US" sz="1600" dirty="0" smtClean="0"/>
              <a:t>this section </a:t>
            </a:r>
            <a:r>
              <a:rPr lang="en-US" sz="1600" dirty="0"/>
              <a:t>does not use the term sensitive personal information. Hence, “any personal information</a:t>
            </a:r>
            <a:r>
              <a:rPr lang="en-US" sz="1600" dirty="0" smtClean="0"/>
              <a:t>” can </a:t>
            </a:r>
            <a:r>
              <a:rPr lang="en-US" sz="1600" dirty="0"/>
              <a:t>invoke this section if other conditions are </a:t>
            </a:r>
            <a:r>
              <a:rPr lang="en-US" sz="1600" dirty="0" smtClean="0"/>
              <a:t>satisfied</a:t>
            </a:r>
            <a:r>
              <a:rPr lang="en-US" sz="1600" dirty="0"/>
              <a:t>. </a:t>
            </a:r>
            <a:r>
              <a:rPr lang="en-US" sz="1600" dirty="0" smtClean="0"/>
              <a:t>This </a:t>
            </a:r>
            <a:r>
              <a:rPr lang="en-US" sz="1600" dirty="0"/>
              <a:t>applies only when the information </a:t>
            </a:r>
            <a:r>
              <a:rPr lang="en-US" sz="1600" dirty="0" smtClean="0"/>
              <a:t>is obtained </a:t>
            </a:r>
            <a:r>
              <a:rPr lang="en-US" sz="1600" dirty="0"/>
              <a:t>in pursuance to a service </a:t>
            </a:r>
            <a:r>
              <a:rPr lang="en-US" sz="1600" dirty="0" smtClean="0"/>
              <a:t>offered.</a:t>
            </a:r>
          </a:p>
          <a:p>
            <a:endParaRPr lang="en-US" sz="1600" dirty="0"/>
          </a:p>
          <a:p>
            <a:r>
              <a:rPr lang="en-US" sz="1600" dirty="0"/>
              <a:t>4. Furthermore, under Section 85 (</a:t>
            </a:r>
            <a:r>
              <a:rPr lang="en-US" sz="1600" dirty="0" smtClean="0"/>
              <a:t>Offences </a:t>
            </a:r>
            <a:r>
              <a:rPr lang="en-US" sz="1600" dirty="0"/>
              <a:t>by companies), the liabilities that fall on a company under </a:t>
            </a:r>
            <a:r>
              <a:rPr lang="en-US" sz="1600" dirty="0" smtClean="0"/>
              <a:t>this section </a:t>
            </a:r>
            <a:r>
              <a:rPr lang="en-US" sz="1600" dirty="0"/>
              <a:t>will extend to any </a:t>
            </a:r>
            <a:r>
              <a:rPr lang="en-US" sz="1600" dirty="0" smtClean="0"/>
              <a:t>officer </a:t>
            </a:r>
            <a:r>
              <a:rPr lang="en-US" sz="1600" dirty="0"/>
              <a:t>in-charge of business or director, etc. unless “due diligence” is proved</a:t>
            </a:r>
            <a:r>
              <a:rPr lang="en-US" sz="1600" dirty="0" smtClean="0"/>
              <a:t>.</a:t>
            </a:r>
          </a:p>
          <a:p>
            <a:endParaRPr lang="en-US" sz="1600" dirty="0"/>
          </a:p>
          <a:p>
            <a:endParaRPr lang="en-US" sz="1600" i="1" dirty="0" smtClean="0"/>
          </a:p>
        </p:txBody>
      </p:sp>
    </p:spTree>
    <p:extLst>
      <p:ext uri="{BB962C8B-B14F-4D97-AF65-F5344CB8AC3E}">
        <p14:creationId xmlns:p14="http://schemas.microsoft.com/office/powerpoint/2010/main" xmlns="" val="216942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28446"/>
            <a:ext cx="8347075" cy="6124754"/>
          </a:xfrm>
          <a:prstGeom prst="rect">
            <a:avLst/>
          </a:prstGeom>
        </p:spPr>
        <p:txBody>
          <a:bodyPr wrap="square">
            <a:spAutoFit/>
          </a:bodyPr>
          <a:lstStyle/>
          <a:p>
            <a:r>
              <a:rPr lang="en-US" sz="2000" b="1" dirty="0"/>
              <a:t>Observations with Regard to the EU Contract Clause</a:t>
            </a:r>
          </a:p>
          <a:p>
            <a:r>
              <a:rPr lang="en-US" sz="1600" dirty="0" smtClean="0"/>
              <a:t>1. Indian </a:t>
            </a:r>
            <a:r>
              <a:rPr lang="en-US" sz="1600" dirty="0"/>
              <a:t>data importers have some key obligations </a:t>
            </a:r>
            <a:r>
              <a:rPr lang="en-US" sz="1600" dirty="0" smtClean="0"/>
              <a:t> (contractual, processing, audit, onward </a:t>
            </a:r>
            <a:r>
              <a:rPr lang="en-US" sz="1600" dirty="0"/>
              <a:t>transfers of personal data of data subjects to other countries with inadequate data </a:t>
            </a:r>
            <a:r>
              <a:rPr lang="en-US" sz="1600" dirty="0" smtClean="0"/>
              <a:t>protection).</a:t>
            </a:r>
          </a:p>
          <a:p>
            <a:pPr marL="342900" indent="-342900">
              <a:buAutoNum type="arabicPeriod"/>
            </a:pPr>
            <a:endParaRPr lang="en-US" sz="1600" dirty="0"/>
          </a:p>
          <a:p>
            <a:r>
              <a:rPr lang="en-US" sz="1600" dirty="0"/>
              <a:t>2. European data exporter and Indian data importer are liable </a:t>
            </a:r>
            <a:r>
              <a:rPr lang="en-US" sz="1600" dirty="0" err="1"/>
              <a:t>vis</a:t>
            </a:r>
            <a:r>
              <a:rPr lang="en-US" sz="1600" dirty="0"/>
              <a:t>-a-</a:t>
            </a:r>
            <a:r>
              <a:rPr lang="en-US" sz="1600" dirty="0" err="1"/>
              <a:t>vis</a:t>
            </a:r>
            <a:r>
              <a:rPr lang="en-US" sz="1600" dirty="0"/>
              <a:t> data subject for their respective breaches</a:t>
            </a:r>
            <a:r>
              <a:rPr lang="en-US" sz="1600" dirty="0" smtClean="0"/>
              <a:t>.</a:t>
            </a:r>
          </a:p>
          <a:p>
            <a:endParaRPr lang="en-US" sz="1600" dirty="0"/>
          </a:p>
          <a:p>
            <a:r>
              <a:rPr lang="en-US" sz="1600" dirty="0"/>
              <a:t>3. Data exporter to do due diligence on Indian importer</a:t>
            </a:r>
            <a:r>
              <a:rPr lang="en-US" sz="1600" dirty="0" smtClean="0"/>
              <a:t>.</a:t>
            </a:r>
          </a:p>
          <a:p>
            <a:endParaRPr lang="en-US" sz="1600" dirty="0"/>
          </a:p>
          <a:p>
            <a:r>
              <a:rPr lang="en-US" sz="1600" dirty="0"/>
              <a:t>4. If data subject suffers damage because of Indian importer’s wrong doing, data exporter who failed to use due diligence is also liable for damages.</a:t>
            </a:r>
          </a:p>
          <a:p>
            <a:endParaRPr lang="en-US" sz="1600" dirty="0" smtClean="0"/>
          </a:p>
          <a:p>
            <a:r>
              <a:rPr lang="en-US" sz="1600" dirty="0" smtClean="0"/>
              <a:t>5</a:t>
            </a:r>
            <a:r>
              <a:rPr lang="en-US" sz="1600" dirty="0"/>
              <a:t>. Indian importer can be sued directly by a data subject. However, the data subject must first request data exporter to take action against Indian importer.</a:t>
            </a:r>
          </a:p>
          <a:p>
            <a:endParaRPr lang="en-US" sz="1600" dirty="0" smtClean="0"/>
          </a:p>
          <a:p>
            <a:r>
              <a:rPr lang="en-US" sz="1600" dirty="0" smtClean="0"/>
              <a:t>6</a:t>
            </a:r>
            <a:r>
              <a:rPr lang="en-US" sz="1600" dirty="0"/>
              <a:t>. If data exporter fails to act within a reasonable period of time (1 month), data subject can sue Indian importer directly.</a:t>
            </a:r>
          </a:p>
          <a:p>
            <a:endParaRPr lang="en-US" sz="900" dirty="0"/>
          </a:p>
          <a:p>
            <a:endParaRPr lang="en-US" sz="700" i="1" dirty="0" smtClean="0"/>
          </a:p>
          <a:p>
            <a:r>
              <a:rPr lang="en-US" sz="2000" b="1" dirty="0"/>
              <a:t>Observations with Regard to Section 67C</a:t>
            </a:r>
          </a:p>
          <a:p>
            <a:pPr marL="342900" indent="-342900">
              <a:buFont typeface="+mj-lt"/>
              <a:buAutoNum type="arabicPeriod"/>
            </a:pPr>
            <a:r>
              <a:rPr lang="en-US" sz="1600" dirty="0" smtClean="0"/>
              <a:t>“</a:t>
            </a:r>
            <a:r>
              <a:rPr lang="en-US" sz="1600" dirty="0"/>
              <a:t>Telecom Companies” such as </a:t>
            </a:r>
            <a:r>
              <a:rPr lang="en-US" sz="1600" dirty="0" err="1"/>
              <a:t>AirTel</a:t>
            </a:r>
            <a:r>
              <a:rPr lang="en-US" sz="1600" dirty="0"/>
              <a:t> or Reliance </a:t>
            </a:r>
            <a:r>
              <a:rPr lang="en-US" sz="1600" dirty="0" err="1"/>
              <a:t>Infocomm</a:t>
            </a:r>
            <a:r>
              <a:rPr lang="en-US" sz="1600" dirty="0"/>
              <a:t> or Tata </a:t>
            </a:r>
            <a:r>
              <a:rPr lang="en-US" sz="1600" dirty="0" err="1" smtClean="0"/>
              <a:t>Indicom</a:t>
            </a:r>
            <a:endParaRPr lang="en-US" sz="1600" dirty="0" smtClean="0"/>
          </a:p>
          <a:p>
            <a:pPr marL="342900" indent="-342900">
              <a:buFont typeface="+mj-lt"/>
              <a:buAutoNum type="arabicPeriod"/>
            </a:pPr>
            <a:endParaRPr lang="en-US" sz="1000" dirty="0" smtClean="0"/>
          </a:p>
          <a:p>
            <a:pPr marL="342900" indent="-342900">
              <a:buFont typeface="+mj-lt"/>
              <a:buAutoNum type="arabicPeriod"/>
            </a:pPr>
            <a:r>
              <a:rPr lang="en-US" sz="1600" dirty="0" smtClean="0"/>
              <a:t>Google</a:t>
            </a:r>
            <a:r>
              <a:rPr lang="en-US" sz="1600" dirty="0"/>
              <a:t>, </a:t>
            </a:r>
            <a:r>
              <a:rPr lang="en-US" sz="1600" dirty="0" err="1"/>
              <a:t>Rediff</a:t>
            </a:r>
            <a:r>
              <a:rPr lang="en-US" sz="1600" dirty="0"/>
              <a:t> , </a:t>
            </a:r>
            <a:r>
              <a:rPr lang="en-US" sz="1600" dirty="0" err="1"/>
              <a:t>Sify</a:t>
            </a:r>
            <a:r>
              <a:rPr lang="en-US" sz="1600" dirty="0"/>
              <a:t>, Ebay.in, </a:t>
            </a:r>
            <a:r>
              <a:rPr lang="en-US" sz="1600" dirty="0" err="1" smtClean="0"/>
              <a:t>cybercafes</a:t>
            </a:r>
            <a:r>
              <a:rPr lang="en-US" sz="1600" dirty="0" smtClean="0"/>
              <a:t>. </a:t>
            </a:r>
          </a:p>
          <a:p>
            <a:pPr marL="342900" indent="-342900">
              <a:buFont typeface="+mj-lt"/>
              <a:buAutoNum type="arabicPeriod"/>
            </a:pPr>
            <a:endParaRPr lang="en-US" sz="1200" dirty="0" smtClean="0"/>
          </a:p>
          <a:p>
            <a:pPr marL="342900" indent="-342900">
              <a:buFont typeface="+mj-lt"/>
              <a:buAutoNum type="arabicPeriod"/>
            </a:pPr>
            <a:r>
              <a:rPr lang="en-US" sz="1600" dirty="0" smtClean="0"/>
              <a:t>BPOs operating </a:t>
            </a:r>
            <a:r>
              <a:rPr lang="en-US" sz="1600" dirty="0"/>
              <a:t>as </a:t>
            </a:r>
            <a:r>
              <a:rPr lang="en-US" sz="1600" dirty="0" err="1"/>
              <a:t>backoffice</a:t>
            </a:r>
            <a:r>
              <a:rPr lang="en-US" sz="1600" dirty="0"/>
              <a:t> service providers, data centers, HR service providers, etc</a:t>
            </a:r>
            <a:r>
              <a:rPr lang="en-US" sz="1600" dirty="0" smtClean="0"/>
              <a:t>.</a:t>
            </a:r>
            <a:endParaRPr lang="en-US" sz="1600" dirty="0"/>
          </a:p>
        </p:txBody>
      </p:sp>
    </p:spTree>
    <p:extLst>
      <p:ext uri="{BB962C8B-B14F-4D97-AF65-F5344CB8AC3E}">
        <p14:creationId xmlns:p14="http://schemas.microsoft.com/office/powerpoint/2010/main" xmlns="" val="1683245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9489" y="990600"/>
            <a:ext cx="7848600" cy="3785652"/>
          </a:xfrm>
          <a:prstGeom prst="rect">
            <a:avLst/>
          </a:prstGeom>
        </p:spPr>
        <p:txBody>
          <a:bodyPr wrap="square">
            <a:spAutoFit/>
          </a:bodyPr>
          <a:lstStyle/>
          <a:p>
            <a:endParaRPr lang="en-US" sz="1600" dirty="0" smtClean="0"/>
          </a:p>
          <a:p>
            <a:endParaRPr lang="en-US" sz="1600" dirty="0"/>
          </a:p>
          <a:p>
            <a:r>
              <a:rPr lang="en-US" sz="1600" dirty="0" smtClean="0"/>
              <a:t>As per the Tenth United Nations Congress on the Prevention of Crime and Treatment of Offenders:</a:t>
            </a:r>
          </a:p>
          <a:p>
            <a:endParaRPr lang="en-US" sz="1600" dirty="0" smtClean="0"/>
          </a:p>
          <a:p>
            <a:r>
              <a:rPr lang="en-US" sz="1600" b="1" dirty="0" smtClean="0"/>
              <a:t>1. Cybercrime </a:t>
            </a:r>
            <a:r>
              <a:rPr lang="en-US" sz="1600" b="1" dirty="0"/>
              <a:t>in a restrictive sense (computer crime): </a:t>
            </a:r>
            <a:r>
              <a:rPr lang="en-US" sz="1600" dirty="0" smtClean="0"/>
              <a:t>Any </a:t>
            </a:r>
            <a:r>
              <a:rPr lang="en-US" sz="1600" dirty="0"/>
              <a:t>illegal behavior </a:t>
            </a:r>
            <a:r>
              <a:rPr lang="en-US" sz="1600" dirty="0" smtClean="0"/>
              <a:t>carried </a:t>
            </a:r>
            <a:r>
              <a:rPr lang="en-US" sz="1600" dirty="0"/>
              <a:t>out by means of electronic methods targeting the security of computer systems and the </a:t>
            </a:r>
            <a:r>
              <a:rPr lang="en-US" sz="1600" dirty="0" smtClean="0"/>
              <a:t>data processed </a:t>
            </a:r>
            <a:r>
              <a:rPr lang="en-US" sz="1600" dirty="0"/>
              <a:t>by them. </a:t>
            </a:r>
            <a:endParaRPr lang="en-US" sz="1600" dirty="0" smtClean="0"/>
          </a:p>
          <a:p>
            <a:pPr marL="342900" indent="-342900">
              <a:buAutoNum type="arabicPeriod"/>
            </a:pPr>
            <a:endParaRPr lang="en-US" sz="1600" dirty="0"/>
          </a:p>
          <a:p>
            <a:r>
              <a:rPr lang="en-US" sz="1600" b="1" dirty="0"/>
              <a:t>2. Cybercrime in a general sense (computer-related crime): </a:t>
            </a:r>
            <a:r>
              <a:rPr lang="en-US" sz="1600" dirty="0" smtClean="0"/>
              <a:t>Any </a:t>
            </a:r>
            <a:r>
              <a:rPr lang="en-US" sz="1600" dirty="0"/>
              <a:t>illegal behavior </a:t>
            </a:r>
            <a:r>
              <a:rPr lang="en-US" sz="1600" dirty="0" smtClean="0"/>
              <a:t>committed </a:t>
            </a:r>
            <a:r>
              <a:rPr lang="en-US" sz="1600" dirty="0"/>
              <a:t>by means of, or in relation to, a computer system or </a:t>
            </a:r>
            <a:r>
              <a:rPr lang="en-US" sz="1600" dirty="0" smtClean="0"/>
              <a:t>network. </a:t>
            </a:r>
          </a:p>
          <a:p>
            <a:endParaRPr lang="en-US" sz="1600" dirty="0" smtClean="0"/>
          </a:p>
          <a:p>
            <a:endParaRPr lang="en-US" sz="1600" dirty="0"/>
          </a:p>
          <a:p>
            <a:r>
              <a:rPr lang="en-US" sz="1600" dirty="0" smtClean="0"/>
              <a:t>Crime </a:t>
            </a:r>
            <a:r>
              <a:rPr lang="en-US" sz="1600" dirty="0"/>
              <a:t>or an </a:t>
            </a:r>
            <a:r>
              <a:rPr lang="en-US" sz="1600" dirty="0" smtClean="0"/>
              <a:t>offense </a:t>
            </a:r>
            <a:r>
              <a:rPr lang="en-US" sz="1600" dirty="0"/>
              <a:t>is “</a:t>
            </a:r>
            <a:r>
              <a:rPr lang="en-US" sz="1600" i="1" dirty="0"/>
              <a:t>a </a:t>
            </a:r>
            <a:r>
              <a:rPr lang="en-US" sz="1600" i="1" dirty="0" smtClean="0"/>
              <a:t>legal </a:t>
            </a:r>
            <a:r>
              <a:rPr lang="en-US" sz="1600" i="1" dirty="0"/>
              <a:t>wrong that can be followed by criminal proceedings which may result into punishment.</a:t>
            </a:r>
            <a:r>
              <a:rPr lang="en-US" sz="1600" dirty="0"/>
              <a:t>”</a:t>
            </a:r>
          </a:p>
        </p:txBody>
      </p:sp>
    </p:spTree>
    <p:extLst>
      <p:ext uri="{BB962C8B-B14F-4D97-AF65-F5344CB8AC3E}">
        <p14:creationId xmlns:p14="http://schemas.microsoft.com/office/powerpoint/2010/main" xmlns="" val="338840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98475"/>
            <a:ext cx="8270875" cy="5693866"/>
          </a:xfrm>
          <a:prstGeom prst="rect">
            <a:avLst/>
          </a:prstGeom>
        </p:spPr>
        <p:txBody>
          <a:bodyPr wrap="square">
            <a:spAutoFit/>
          </a:bodyPr>
          <a:lstStyle/>
          <a:p>
            <a:endParaRPr lang="en-US" sz="2000" b="1" dirty="0" smtClean="0"/>
          </a:p>
          <a:p>
            <a:r>
              <a:rPr lang="en-US" sz="2000" b="1" dirty="0" smtClean="0"/>
              <a:t>Observations </a:t>
            </a:r>
            <a:r>
              <a:rPr lang="en-US" sz="2000" b="1" dirty="0"/>
              <a:t>with Regard to Section 69</a:t>
            </a:r>
          </a:p>
          <a:p>
            <a:r>
              <a:rPr lang="en-US" sz="1600" dirty="0" smtClean="0"/>
              <a:t>1. This </a:t>
            </a:r>
            <a:r>
              <a:rPr lang="en-US" sz="1600" dirty="0"/>
              <a:t>section provides access to a designated agency of the Central or State Government to any </a:t>
            </a:r>
            <a:r>
              <a:rPr lang="en-US" sz="1600" dirty="0" smtClean="0"/>
              <a:t>information stored </a:t>
            </a:r>
            <a:r>
              <a:rPr lang="en-US" sz="1600" dirty="0"/>
              <a:t>in any computer </a:t>
            </a:r>
            <a:r>
              <a:rPr lang="en-US" sz="1600" dirty="0" smtClean="0"/>
              <a:t>resource.</a:t>
            </a:r>
          </a:p>
          <a:p>
            <a:pPr marL="228600" indent="-228600">
              <a:buAutoNum type="arabicPeriod"/>
            </a:pPr>
            <a:endParaRPr lang="en-US" sz="1600" dirty="0"/>
          </a:p>
          <a:p>
            <a:r>
              <a:rPr lang="en-US" sz="1600" b="1" dirty="0"/>
              <a:t>2. </a:t>
            </a:r>
            <a:r>
              <a:rPr lang="en-US" sz="1600" dirty="0" smtClean="0"/>
              <a:t>The </a:t>
            </a:r>
            <a:r>
              <a:rPr lang="en-US" sz="1600" dirty="0"/>
              <a:t>power is not restricted to information in transit such as E-Mails but also other information </a:t>
            </a:r>
            <a:r>
              <a:rPr lang="en-US" sz="1600" dirty="0" smtClean="0"/>
              <a:t>that may </a:t>
            </a:r>
            <a:r>
              <a:rPr lang="en-US" sz="1600" dirty="0"/>
              <a:t>be stored. </a:t>
            </a:r>
            <a:endParaRPr lang="en-US" sz="1600" dirty="0" smtClean="0"/>
          </a:p>
          <a:p>
            <a:endParaRPr lang="en-US" sz="1600" dirty="0"/>
          </a:p>
          <a:p>
            <a:r>
              <a:rPr lang="en-US" sz="1600" b="1" dirty="0"/>
              <a:t>3. </a:t>
            </a:r>
            <a:r>
              <a:rPr lang="en-US" sz="1600" dirty="0" smtClean="0"/>
              <a:t>Non-cooperation </a:t>
            </a:r>
            <a:r>
              <a:rPr lang="en-US" sz="1600" dirty="0"/>
              <a:t>by the company can result in imprisonment up to 7 </a:t>
            </a:r>
            <a:r>
              <a:rPr lang="en-US" sz="1600" dirty="0" smtClean="0"/>
              <a:t>years.</a:t>
            </a:r>
          </a:p>
          <a:p>
            <a:endParaRPr lang="en-US" sz="1600" dirty="0" smtClean="0"/>
          </a:p>
          <a:p>
            <a:r>
              <a:rPr lang="en-US" sz="1600" dirty="0" smtClean="0"/>
              <a:t>4. The </a:t>
            </a:r>
            <a:r>
              <a:rPr lang="en-US" sz="1600" dirty="0"/>
              <a:t>powers under Section 69 are oppressive enough to sit up and take notice. Sections 69A and </a:t>
            </a:r>
            <a:r>
              <a:rPr lang="en-US" sz="1600" dirty="0" smtClean="0"/>
              <a:t>69B extend </a:t>
            </a:r>
            <a:r>
              <a:rPr lang="en-US" sz="1600" dirty="0"/>
              <a:t>the powers further</a:t>
            </a:r>
            <a:r>
              <a:rPr lang="en-US" sz="1600" dirty="0" smtClean="0"/>
              <a:t>.</a:t>
            </a:r>
          </a:p>
          <a:p>
            <a:endParaRPr lang="en-US" sz="1200" dirty="0"/>
          </a:p>
          <a:p>
            <a:endParaRPr lang="en-US" sz="2000" b="1" dirty="0" smtClean="0"/>
          </a:p>
          <a:p>
            <a:r>
              <a:rPr lang="en-US" sz="2000" b="1" dirty="0" smtClean="0"/>
              <a:t>Observations </a:t>
            </a:r>
            <a:r>
              <a:rPr lang="en-US" sz="2000" b="1" dirty="0"/>
              <a:t>with Regard to Sections 69A and 69B</a:t>
            </a:r>
          </a:p>
          <a:p>
            <a:r>
              <a:rPr lang="en-US" sz="1600" dirty="0" smtClean="0"/>
              <a:t>1. The </a:t>
            </a:r>
            <a:r>
              <a:rPr lang="en-US" sz="1600" dirty="0"/>
              <a:t>two sections </a:t>
            </a:r>
            <a:r>
              <a:rPr lang="en-US" sz="1600" dirty="0" smtClean="0"/>
              <a:t>extend </a:t>
            </a:r>
            <a:r>
              <a:rPr lang="en-US" sz="1600" dirty="0"/>
              <a:t>the powers of interception and decryption in Section </a:t>
            </a:r>
            <a:r>
              <a:rPr lang="en-US" sz="1600" dirty="0" smtClean="0"/>
              <a:t>69 to </a:t>
            </a:r>
            <a:r>
              <a:rPr lang="en-US" sz="1600" dirty="0"/>
              <a:t>power to block access and power to demand “</a:t>
            </a:r>
            <a:r>
              <a:rPr lang="en-US" sz="1600" dirty="0" smtClean="0"/>
              <a:t>traffic </a:t>
            </a:r>
            <a:r>
              <a:rPr lang="en-US" sz="1600" dirty="0"/>
              <a:t>data</a:t>
            </a:r>
            <a:r>
              <a:rPr lang="en-US" sz="1600" dirty="0" smtClean="0"/>
              <a:t>”.</a:t>
            </a:r>
          </a:p>
          <a:p>
            <a:pPr marL="342900" indent="-342900">
              <a:buAutoNum type="arabicPeriod"/>
            </a:pPr>
            <a:endParaRPr lang="en-US" sz="1600" dirty="0" smtClean="0"/>
          </a:p>
          <a:p>
            <a:r>
              <a:rPr lang="en-US" sz="1600" b="1" dirty="0" smtClean="0"/>
              <a:t>2. </a:t>
            </a:r>
            <a:r>
              <a:rPr lang="en-US" sz="1600" dirty="0" smtClean="0"/>
              <a:t>Sections 69, 69A and 69B provide what can be described as </a:t>
            </a:r>
            <a:r>
              <a:rPr lang="en-US" sz="1600" i="1" dirty="0" smtClean="0"/>
              <a:t>brutal </a:t>
            </a:r>
            <a:r>
              <a:rPr lang="en-US" sz="1600" dirty="0" smtClean="0"/>
              <a:t>powers to certain agencies.</a:t>
            </a:r>
          </a:p>
          <a:p>
            <a:endParaRPr lang="en-US" sz="1600" dirty="0" smtClean="0"/>
          </a:p>
          <a:p>
            <a:r>
              <a:rPr lang="en-US" sz="1600" b="1" dirty="0" smtClean="0"/>
              <a:t>3</a:t>
            </a:r>
            <a:r>
              <a:rPr lang="en-US" sz="1600" b="1" dirty="0"/>
              <a:t>. </a:t>
            </a:r>
            <a:r>
              <a:rPr lang="en-US" sz="1600" dirty="0" smtClean="0"/>
              <a:t>It </a:t>
            </a:r>
            <a:r>
              <a:rPr lang="en-US" sz="1600" dirty="0"/>
              <a:t>is possible that the proposed “nodal agency” designated under Section 70B </a:t>
            </a:r>
            <a:r>
              <a:rPr lang="en-US" sz="1600" dirty="0" smtClean="0"/>
              <a:t>may </a:t>
            </a:r>
            <a:r>
              <a:rPr lang="en-US" sz="1600" dirty="0"/>
              <a:t>be entrusted with the </a:t>
            </a:r>
            <a:r>
              <a:rPr lang="en-US" sz="1600" dirty="0" smtClean="0"/>
              <a:t>responsibility </a:t>
            </a:r>
            <a:r>
              <a:rPr lang="en-US" sz="1600" dirty="0"/>
              <a:t>of implementing the powers </a:t>
            </a:r>
            <a:r>
              <a:rPr lang="en-US" sz="1600" dirty="0" smtClean="0"/>
              <a:t>under Sections </a:t>
            </a:r>
            <a:r>
              <a:rPr lang="en-US" sz="1600" dirty="0"/>
              <a:t>69, 69A and 69B. </a:t>
            </a:r>
          </a:p>
        </p:txBody>
      </p:sp>
    </p:spTree>
    <p:extLst>
      <p:ext uri="{BB962C8B-B14F-4D97-AF65-F5344CB8AC3E}">
        <p14:creationId xmlns:p14="http://schemas.microsoft.com/office/powerpoint/2010/main" xmlns="" val="3439594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73492"/>
            <a:ext cx="8229600" cy="5486117"/>
          </a:xfrm>
          <a:prstGeom prst="rect">
            <a:avLst/>
          </a:prstGeom>
        </p:spPr>
        <p:txBody>
          <a:bodyPr wrap="square">
            <a:spAutoFit/>
          </a:bodyPr>
          <a:lstStyle/>
          <a:p>
            <a:r>
              <a:rPr lang="en-US" sz="1600" dirty="0"/>
              <a:t>4. </a:t>
            </a:r>
            <a:r>
              <a:rPr lang="en-US" sz="1600" dirty="0" smtClean="0"/>
              <a:t>It </a:t>
            </a:r>
            <a:r>
              <a:rPr lang="en-US" sz="1600" dirty="0"/>
              <a:t>is time to do this so that adequate safeguards can </a:t>
            </a:r>
            <a:r>
              <a:rPr lang="en-US" sz="1600" dirty="0" smtClean="0"/>
              <a:t>also be </a:t>
            </a:r>
            <a:r>
              <a:rPr lang="en-US" sz="1600" dirty="0"/>
              <a:t>simultaneously introduced. It is time to think what should be such safeguards, how they </a:t>
            </a:r>
            <a:r>
              <a:rPr lang="en-US" sz="1600" dirty="0" smtClean="0"/>
              <a:t>should be </a:t>
            </a:r>
            <a:r>
              <a:rPr lang="en-US" sz="1600" dirty="0"/>
              <a:t>implemented and which agency should monitor, etc</a:t>
            </a:r>
            <a:r>
              <a:rPr lang="en-US" sz="1600" dirty="0" smtClean="0"/>
              <a:t>.</a:t>
            </a:r>
          </a:p>
          <a:p>
            <a:endParaRPr lang="en-US" sz="1600" dirty="0"/>
          </a:p>
          <a:p>
            <a:r>
              <a:rPr lang="en-US" sz="1600" dirty="0"/>
              <a:t>5. </a:t>
            </a:r>
            <a:r>
              <a:rPr lang="en-US" sz="1600" dirty="0" smtClean="0"/>
              <a:t>In </a:t>
            </a:r>
            <a:r>
              <a:rPr lang="en-US" sz="1600" dirty="0"/>
              <a:t>the current scenario of threats prevailing in India, perhaps it is </a:t>
            </a:r>
            <a:r>
              <a:rPr lang="en-US" sz="1600" dirty="0" smtClean="0"/>
              <a:t>difficult not </a:t>
            </a:r>
            <a:r>
              <a:rPr lang="en-US" sz="1600" dirty="0"/>
              <a:t>to accept such draconian laws as necessary</a:t>
            </a:r>
            <a:r>
              <a:rPr lang="en-US" sz="1600" dirty="0" smtClean="0"/>
              <a:t>.</a:t>
            </a:r>
          </a:p>
          <a:p>
            <a:endParaRPr lang="en-US" sz="1600" dirty="0"/>
          </a:p>
          <a:p>
            <a:r>
              <a:rPr lang="en-US" sz="1600" dirty="0"/>
              <a:t>6. </a:t>
            </a:r>
            <a:r>
              <a:rPr lang="en-US" sz="1600" dirty="0" smtClean="0"/>
              <a:t>There </a:t>
            </a:r>
            <a:r>
              <a:rPr lang="en-US" sz="1600" dirty="0"/>
              <a:t>should be no immunity given to </a:t>
            </a:r>
            <a:r>
              <a:rPr lang="en-US" sz="1600" dirty="0" smtClean="0"/>
              <a:t>officials </a:t>
            </a:r>
            <a:r>
              <a:rPr lang="en-US" sz="1600" dirty="0"/>
              <a:t>against being </a:t>
            </a:r>
            <a:r>
              <a:rPr lang="en-US" sz="1600" dirty="0" smtClean="0"/>
              <a:t>held accountable </a:t>
            </a:r>
            <a:r>
              <a:rPr lang="en-US" sz="1600" dirty="0"/>
              <a:t>for breaches of propriety and law</a:t>
            </a:r>
            <a:r>
              <a:rPr lang="en-US" sz="1600" dirty="0" smtClean="0"/>
              <a:t>.</a:t>
            </a:r>
          </a:p>
          <a:p>
            <a:endParaRPr lang="en-US" sz="1600" dirty="0"/>
          </a:p>
          <a:p>
            <a:r>
              <a:rPr lang="en-US" sz="1600" b="1" dirty="0"/>
              <a:t>7. </a:t>
            </a:r>
            <a:r>
              <a:rPr lang="en-US" sz="1600" dirty="0"/>
              <a:t>Such an agency should be like the “Human Rights Commission” and should be an independent </a:t>
            </a:r>
            <a:r>
              <a:rPr lang="en-US" sz="1600" dirty="0" smtClean="0"/>
              <a:t>body devoted </a:t>
            </a:r>
            <a:r>
              <a:rPr lang="en-US" sz="1600" dirty="0"/>
              <a:t>to the welfare of the </a:t>
            </a:r>
            <a:r>
              <a:rPr lang="en-US" sz="1600" dirty="0" err="1"/>
              <a:t>Netizens</a:t>
            </a:r>
            <a:r>
              <a:rPr lang="en-US" sz="1600" dirty="0" smtClean="0"/>
              <a:t>.</a:t>
            </a:r>
          </a:p>
          <a:p>
            <a:endParaRPr lang="en-US" sz="1600" dirty="0"/>
          </a:p>
          <a:p>
            <a:r>
              <a:rPr lang="en-US" sz="1600" b="1" dirty="0"/>
              <a:t>8. </a:t>
            </a:r>
            <a:r>
              <a:rPr lang="en-US" sz="1600" dirty="0" smtClean="0"/>
              <a:t>A </a:t>
            </a:r>
            <a:r>
              <a:rPr lang="en-US" sz="1600" i="1" dirty="0" err="1"/>
              <a:t>Netizen’s</a:t>
            </a:r>
            <a:r>
              <a:rPr lang="en-US" sz="1600" i="1" dirty="0"/>
              <a:t> </a:t>
            </a:r>
            <a:r>
              <a:rPr lang="en-US" sz="1600" i="1" dirty="0" smtClean="0"/>
              <a:t>Rights Advisory </a:t>
            </a:r>
            <a:r>
              <a:rPr lang="en-US" sz="1600" i="1" dirty="0"/>
              <a:t>Board </a:t>
            </a:r>
            <a:r>
              <a:rPr lang="en-US" sz="1600" dirty="0"/>
              <a:t>is </a:t>
            </a:r>
            <a:r>
              <a:rPr lang="en-US" sz="1600" dirty="0" smtClean="0"/>
              <a:t>suggested </a:t>
            </a:r>
            <a:r>
              <a:rPr lang="en-US" sz="1600" dirty="0"/>
              <a:t>in every </a:t>
            </a:r>
            <a:r>
              <a:rPr lang="en-US" sz="1600" dirty="0" smtClean="0"/>
              <a:t>state.</a:t>
            </a:r>
          </a:p>
          <a:p>
            <a:endParaRPr lang="en-US" sz="1600" dirty="0" smtClean="0"/>
          </a:p>
          <a:p>
            <a:r>
              <a:rPr lang="en-US" sz="1600" b="1" dirty="0" smtClean="0"/>
              <a:t>9</a:t>
            </a:r>
            <a:r>
              <a:rPr lang="en-US" sz="1600" b="1" dirty="0"/>
              <a:t>. </a:t>
            </a:r>
            <a:r>
              <a:rPr lang="en-US" sz="1600" dirty="0"/>
              <a:t>In case appropriate safeguards and a monitoring mechanism are not immediately setup, there is </a:t>
            </a:r>
            <a:r>
              <a:rPr lang="en-US" sz="1600" dirty="0" smtClean="0"/>
              <a:t>a grave </a:t>
            </a:r>
            <a:r>
              <a:rPr lang="en-US" sz="1600" dirty="0"/>
              <a:t>danger lurking ahead for IT companies and their </a:t>
            </a:r>
            <a:r>
              <a:rPr lang="en-US" sz="1600" dirty="0" smtClean="0"/>
              <a:t>executives.</a:t>
            </a:r>
          </a:p>
          <a:p>
            <a:endParaRPr lang="en-US" sz="1600" dirty="0"/>
          </a:p>
          <a:p>
            <a:endParaRPr lang="en-US" sz="2000" b="1" dirty="0" smtClean="0"/>
          </a:p>
          <a:p>
            <a:endParaRPr lang="en-US" sz="1600" dirty="0" smtClean="0"/>
          </a:p>
          <a:p>
            <a:endParaRPr lang="en-US" sz="1600" b="1" dirty="0"/>
          </a:p>
          <a:p>
            <a:endParaRPr lang="en-US" sz="1050" b="1" dirty="0" smtClean="0"/>
          </a:p>
        </p:txBody>
      </p:sp>
    </p:spTree>
    <p:extLst>
      <p:ext uri="{BB962C8B-B14F-4D97-AF65-F5344CB8AC3E}">
        <p14:creationId xmlns:p14="http://schemas.microsoft.com/office/powerpoint/2010/main" xmlns="" val="179537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95265"/>
            <a:ext cx="8305800" cy="4585871"/>
          </a:xfrm>
          <a:prstGeom prst="rect">
            <a:avLst/>
          </a:prstGeom>
        </p:spPr>
        <p:txBody>
          <a:bodyPr wrap="square">
            <a:spAutoFit/>
          </a:bodyPr>
          <a:lstStyle/>
          <a:p>
            <a:r>
              <a:rPr lang="en-US" sz="2000" b="1" dirty="0" err="1"/>
              <a:t>Cyberlaw</a:t>
            </a:r>
            <a:r>
              <a:rPr lang="en-US" sz="2000" b="1" dirty="0"/>
              <a:t>, Technology and Students: Indian Scenario</a:t>
            </a:r>
          </a:p>
          <a:p>
            <a:endParaRPr lang="en-US" sz="1600" dirty="0" smtClean="0"/>
          </a:p>
          <a:p>
            <a:r>
              <a:rPr lang="en-US" sz="1600" dirty="0" smtClean="0"/>
              <a:t>Most </a:t>
            </a:r>
            <a:r>
              <a:rPr lang="en-US" sz="1600" dirty="0"/>
              <a:t>technology students have either nil or low exposure to law and most law students have </a:t>
            </a:r>
            <a:r>
              <a:rPr lang="en-US" sz="1600" dirty="0" smtClean="0"/>
              <a:t>only limited </a:t>
            </a:r>
            <a:r>
              <a:rPr lang="en-US" sz="1600" dirty="0"/>
              <a:t>exposure to information </a:t>
            </a:r>
            <a:r>
              <a:rPr lang="en-US" sz="1600" dirty="0" smtClean="0"/>
              <a:t>technology.</a:t>
            </a:r>
          </a:p>
          <a:p>
            <a:endParaRPr lang="en-US" sz="1600" dirty="0" smtClean="0"/>
          </a:p>
          <a:p>
            <a:pPr marL="285750" indent="-285750">
              <a:buFont typeface="Wingdings" pitchFamily="2" charset="2"/>
              <a:buChar char="Ø"/>
            </a:pPr>
            <a:r>
              <a:rPr lang="en-US" sz="1600" dirty="0" smtClean="0"/>
              <a:t>A </a:t>
            </a:r>
            <a:r>
              <a:rPr lang="en-US" sz="1600" dirty="0"/>
              <a:t>computer </a:t>
            </a:r>
            <a:r>
              <a:rPr lang="en-US" sz="1600" dirty="0" smtClean="0"/>
              <a:t>science-stream </a:t>
            </a:r>
            <a:r>
              <a:rPr lang="en-US" sz="1600" dirty="0"/>
              <a:t>student in a college is taught </a:t>
            </a:r>
            <a:r>
              <a:rPr lang="en-US" sz="1600" dirty="0" smtClean="0"/>
              <a:t>how to </a:t>
            </a:r>
            <a:r>
              <a:rPr lang="en-US" sz="1600" dirty="0"/>
              <a:t>develop programs that can automatically transmit data across the Internet riding on a TCP/IP packet</a:t>
            </a:r>
            <a:r>
              <a:rPr lang="en-US" sz="1600" dirty="0" smtClean="0"/>
              <a:t>, without </a:t>
            </a:r>
            <a:r>
              <a:rPr lang="en-US" sz="1600" dirty="0"/>
              <a:t>alerting him on cybercrimes such as hacking or </a:t>
            </a:r>
            <a:r>
              <a:rPr lang="en-US" sz="1600" dirty="0" smtClean="0"/>
              <a:t>virus introduction.</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The </a:t>
            </a:r>
            <a:r>
              <a:rPr lang="en-US" sz="1600" dirty="0"/>
              <a:t>topic of </a:t>
            </a:r>
            <a:r>
              <a:rPr lang="en-US" sz="1600" i="1" dirty="0"/>
              <a:t>secure coding </a:t>
            </a:r>
            <a:r>
              <a:rPr lang="en-US" sz="1600" dirty="0" smtClean="0"/>
              <a:t>is not </a:t>
            </a:r>
            <a:r>
              <a:rPr lang="en-US" sz="1600" dirty="0"/>
              <a:t>included in most </a:t>
            </a:r>
            <a:r>
              <a:rPr lang="en-US" sz="1600" dirty="0" smtClean="0"/>
              <a:t>syllabi.</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The </a:t>
            </a:r>
            <a:r>
              <a:rPr lang="en-US" sz="1600" dirty="0"/>
              <a:t>Law students should be taught about Trade Marks and Copyrights </a:t>
            </a:r>
            <a:r>
              <a:rPr lang="en-US" sz="1600" dirty="0" smtClean="0"/>
              <a:t>without recognizing </a:t>
            </a:r>
            <a:r>
              <a:rPr lang="en-US" sz="1600" dirty="0"/>
              <a:t>their implications on the electronic documents.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Thus, </a:t>
            </a:r>
            <a:r>
              <a:rPr lang="en-US" sz="1600" dirty="0"/>
              <a:t>neither the technologist nor </a:t>
            </a:r>
            <a:r>
              <a:rPr lang="en-US" sz="1600" dirty="0" smtClean="0"/>
              <a:t>the lawyer </a:t>
            </a:r>
            <a:r>
              <a:rPr lang="en-US" sz="1600" dirty="0"/>
              <a:t>is trained in his formative years to understand </a:t>
            </a:r>
            <a:r>
              <a:rPr lang="en-US" sz="1600" dirty="0" err="1"/>
              <a:t>cyberlaw</a:t>
            </a:r>
            <a:r>
              <a:rPr lang="en-US" sz="1600" dirty="0" smtClean="0"/>
              <a:t>.</a:t>
            </a:r>
          </a:p>
          <a:p>
            <a:endParaRPr lang="en-US" sz="1600" dirty="0" smtClean="0"/>
          </a:p>
          <a:p>
            <a:endParaRPr lang="en-US" sz="1600" dirty="0" smtClean="0"/>
          </a:p>
        </p:txBody>
      </p:sp>
    </p:spTree>
    <p:extLst>
      <p:ext uri="{BB962C8B-B14F-4D97-AF65-F5344CB8AC3E}">
        <p14:creationId xmlns:p14="http://schemas.microsoft.com/office/powerpoint/2010/main" xmlns="" val="337613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98475"/>
            <a:ext cx="8331231" cy="5878532"/>
          </a:xfrm>
          <a:prstGeom prst="rect">
            <a:avLst/>
          </a:prstGeom>
        </p:spPr>
        <p:txBody>
          <a:bodyPr wrap="square">
            <a:spAutoFit/>
          </a:bodyPr>
          <a:lstStyle/>
          <a:p>
            <a:r>
              <a:rPr lang="en-US" sz="2000" b="1" dirty="0" smtClean="0"/>
              <a:t>Cybercrime </a:t>
            </a:r>
            <a:r>
              <a:rPr lang="en-US" sz="2000" b="1" dirty="0"/>
              <a:t>Law Scenario </a:t>
            </a:r>
            <a:r>
              <a:rPr lang="en-US" sz="2000" b="1" dirty="0" smtClean="0"/>
              <a:t>(Asia-Pacific Region)</a:t>
            </a:r>
            <a:endParaRPr lang="en-US" sz="2000" b="1" dirty="0"/>
          </a:p>
          <a:p>
            <a:endParaRPr lang="en-US" sz="1600" i="1" u="sng" dirty="0" smtClean="0"/>
          </a:p>
          <a:p>
            <a:r>
              <a:rPr lang="en-US" sz="1600" b="1" i="1" u="sng" dirty="0" smtClean="0"/>
              <a:t>Challenges</a:t>
            </a:r>
          </a:p>
          <a:p>
            <a:pPr marL="171450" indent="-171450">
              <a:buFont typeface="Wingdings" pitchFamily="2" charset="2"/>
              <a:buChar char="Ø"/>
            </a:pPr>
            <a:r>
              <a:rPr lang="en-US" sz="1600" dirty="0" smtClean="0"/>
              <a:t>The </a:t>
            </a:r>
            <a:r>
              <a:rPr lang="en-US" sz="1600" dirty="0"/>
              <a:t>general lack of awareness of information security </a:t>
            </a:r>
            <a:r>
              <a:rPr lang="en-US" sz="1600" dirty="0" smtClean="0"/>
              <a:t>issues</a:t>
            </a:r>
          </a:p>
          <a:p>
            <a:pPr marL="171450" indent="-171450">
              <a:buFont typeface="Wingdings" pitchFamily="2" charset="2"/>
              <a:buChar char="Ø"/>
            </a:pPr>
            <a:r>
              <a:rPr lang="en-US" sz="1600" dirty="0" smtClean="0"/>
              <a:t>The rapidly evolving </a:t>
            </a:r>
            <a:r>
              <a:rPr lang="en-US" sz="1600" dirty="0"/>
              <a:t>complexity, capacity and reach of </a:t>
            </a:r>
            <a:r>
              <a:rPr lang="en-US" sz="1600" dirty="0" smtClean="0"/>
              <a:t>ICT</a:t>
            </a:r>
          </a:p>
          <a:p>
            <a:pPr marL="171450" indent="-171450">
              <a:buFont typeface="Wingdings" pitchFamily="2" charset="2"/>
              <a:buChar char="Ø"/>
            </a:pPr>
            <a:r>
              <a:rPr lang="en-US" sz="1600" dirty="0" smtClean="0"/>
              <a:t>The </a:t>
            </a:r>
            <a:r>
              <a:rPr lang="en-US" sz="1600" dirty="0"/>
              <a:t>anonymity </a:t>
            </a:r>
            <a:r>
              <a:rPr lang="en-US" sz="1600" dirty="0" smtClean="0"/>
              <a:t>afforded </a:t>
            </a:r>
            <a:r>
              <a:rPr lang="en-US" sz="1600" dirty="0"/>
              <a:t>by these technologies and the </a:t>
            </a:r>
            <a:r>
              <a:rPr lang="en-US" sz="1600" dirty="0" smtClean="0"/>
              <a:t>transnational nature </a:t>
            </a:r>
            <a:r>
              <a:rPr lang="en-US" sz="1600" dirty="0"/>
              <a:t>of communication </a:t>
            </a:r>
            <a:r>
              <a:rPr lang="en-US" sz="1600" dirty="0" smtClean="0"/>
              <a:t>networks</a:t>
            </a:r>
          </a:p>
          <a:p>
            <a:endParaRPr lang="en-US" sz="1600" dirty="0"/>
          </a:p>
          <a:p>
            <a:r>
              <a:rPr lang="en-US" sz="1600" dirty="0" smtClean="0"/>
              <a:t>Data </a:t>
            </a:r>
            <a:r>
              <a:rPr lang="en-US" sz="1600" dirty="0"/>
              <a:t>protection </a:t>
            </a:r>
            <a:r>
              <a:rPr lang="en-US" sz="1600" dirty="0" smtClean="0"/>
              <a:t>laws permit </a:t>
            </a:r>
            <a:r>
              <a:rPr lang="en-US" sz="1600" dirty="0"/>
              <a:t>and even </a:t>
            </a:r>
            <a:r>
              <a:rPr lang="en-US" sz="1600" dirty="0" smtClean="0"/>
              <a:t>facilitate the use </a:t>
            </a:r>
            <a:r>
              <a:rPr lang="en-US" sz="1600" dirty="0"/>
              <a:t>of personal data while providing to </a:t>
            </a:r>
            <a:r>
              <a:rPr lang="en-US" sz="1600" dirty="0" smtClean="0"/>
              <a:t>individuals: </a:t>
            </a:r>
          </a:p>
          <a:p>
            <a:pPr marL="285750" indent="-285750">
              <a:buFont typeface="Wingdings" pitchFamily="2" charset="2"/>
              <a:buChar char="Ø"/>
            </a:pPr>
            <a:r>
              <a:rPr lang="en-US" sz="1600" dirty="0" smtClean="0"/>
              <a:t>control </a:t>
            </a:r>
            <a:r>
              <a:rPr lang="en-US" sz="1600" dirty="0"/>
              <a:t>over what to </a:t>
            </a:r>
            <a:r>
              <a:rPr lang="en-US" sz="1600" dirty="0" smtClean="0"/>
              <a:t>disclose</a:t>
            </a:r>
          </a:p>
          <a:p>
            <a:pPr marL="285750" indent="-285750">
              <a:buFont typeface="Wingdings" pitchFamily="2" charset="2"/>
              <a:buChar char="Ø"/>
            </a:pPr>
            <a:r>
              <a:rPr lang="en-US" sz="1600" dirty="0" smtClean="0"/>
              <a:t>awareness </a:t>
            </a:r>
            <a:r>
              <a:rPr lang="en-US" sz="1600" dirty="0"/>
              <a:t>of </a:t>
            </a:r>
            <a:r>
              <a:rPr lang="en-US" sz="1600" dirty="0" smtClean="0"/>
              <a:t>how their </a:t>
            </a:r>
            <a:r>
              <a:rPr lang="en-US" sz="1600" dirty="0"/>
              <a:t>personal data will be </a:t>
            </a:r>
            <a:r>
              <a:rPr lang="en-US" sz="1600" dirty="0" smtClean="0"/>
              <a:t>used</a:t>
            </a:r>
          </a:p>
          <a:p>
            <a:pPr marL="285750" indent="-285750">
              <a:buFont typeface="Wingdings" pitchFamily="2" charset="2"/>
              <a:buChar char="Ø"/>
            </a:pPr>
            <a:r>
              <a:rPr lang="en-US" sz="1600" dirty="0" smtClean="0"/>
              <a:t>rights </a:t>
            </a:r>
            <a:r>
              <a:rPr lang="en-US" sz="1600" dirty="0"/>
              <a:t>to insist that data are accurate and up to date, and (d) </a:t>
            </a:r>
            <a:r>
              <a:rPr lang="en-US" sz="1600" dirty="0" smtClean="0"/>
              <a:t>protection when </a:t>
            </a:r>
            <a:r>
              <a:rPr lang="en-US" sz="1600" dirty="0"/>
              <a:t>personal information is used to make decisions about a person</a:t>
            </a:r>
            <a:r>
              <a:rPr lang="en-US" sz="1600" dirty="0" smtClean="0"/>
              <a:t>.</a:t>
            </a:r>
          </a:p>
          <a:p>
            <a:endParaRPr lang="en-US" sz="1600" dirty="0"/>
          </a:p>
          <a:p>
            <a:r>
              <a:rPr lang="en-US" sz="2000" b="1" dirty="0"/>
              <a:t>Online Safety and Cybercrime </a:t>
            </a:r>
            <a:r>
              <a:rPr lang="en-US" sz="2000" b="1" dirty="0" smtClean="0"/>
              <a:t>Laws</a:t>
            </a:r>
            <a:endParaRPr lang="en-US" sz="1600" b="1" dirty="0" smtClean="0"/>
          </a:p>
          <a:p>
            <a:endParaRPr lang="en-US" sz="1600" dirty="0" smtClean="0"/>
          </a:p>
          <a:p>
            <a:r>
              <a:rPr lang="en-US" sz="1600" b="1" i="1" u="sng" dirty="0" smtClean="0"/>
              <a:t>Numerous </a:t>
            </a:r>
            <a:r>
              <a:rPr lang="en-US" sz="1600" b="1" i="1" u="sng" dirty="0"/>
              <a:t>regional </a:t>
            </a:r>
            <a:r>
              <a:rPr lang="en-US" sz="1600" b="1" i="1" u="sng" dirty="0" smtClean="0"/>
              <a:t>norms:</a:t>
            </a:r>
          </a:p>
          <a:p>
            <a:endParaRPr lang="en-US" sz="1600" dirty="0" smtClean="0"/>
          </a:p>
          <a:p>
            <a:pPr marL="285750" indent="-285750">
              <a:buFont typeface="Wingdings" pitchFamily="2" charset="2"/>
              <a:buChar char="Ø"/>
            </a:pPr>
            <a:r>
              <a:rPr lang="en-US" sz="1600" i="1" dirty="0" smtClean="0"/>
              <a:t>A</a:t>
            </a:r>
            <a:r>
              <a:rPr lang="en-US" sz="1600" dirty="0" smtClean="0"/>
              <a:t>sia-</a:t>
            </a:r>
            <a:r>
              <a:rPr lang="en-US" sz="1600" i="1" dirty="0" smtClean="0"/>
              <a:t>P</a:t>
            </a:r>
            <a:r>
              <a:rPr lang="en-US" sz="1600" dirty="0" smtClean="0"/>
              <a:t>acific </a:t>
            </a:r>
            <a:r>
              <a:rPr lang="en-US" sz="1600" i="1" dirty="0"/>
              <a:t>E</a:t>
            </a:r>
            <a:r>
              <a:rPr lang="en-US" sz="1600" dirty="0"/>
              <a:t>conomic </a:t>
            </a:r>
            <a:r>
              <a:rPr lang="en-US" sz="1600" i="1" dirty="0" smtClean="0"/>
              <a:t>C</a:t>
            </a:r>
            <a:r>
              <a:rPr lang="en-US" sz="1600" dirty="0" smtClean="0"/>
              <a:t>o-operation (</a:t>
            </a:r>
            <a:r>
              <a:rPr lang="en-US" sz="1600" dirty="0"/>
              <a:t>APEC) Privacy Framework </a:t>
            </a:r>
            <a:endParaRPr lang="en-US" sz="1600" dirty="0" smtClean="0"/>
          </a:p>
          <a:p>
            <a:pPr marL="285750" indent="-285750">
              <a:buFont typeface="Wingdings" pitchFamily="2" charset="2"/>
              <a:buChar char="Ø"/>
            </a:pPr>
            <a:r>
              <a:rPr lang="en-US" sz="1600" dirty="0" smtClean="0"/>
              <a:t>EU’s </a:t>
            </a:r>
            <a:r>
              <a:rPr lang="en-US" sz="1600" dirty="0"/>
              <a:t>Data Protection </a:t>
            </a:r>
            <a:r>
              <a:rPr lang="en-US" sz="1600" dirty="0" smtClean="0"/>
              <a:t>Directive</a:t>
            </a:r>
          </a:p>
          <a:p>
            <a:pPr marL="285750" indent="-285750">
              <a:buFont typeface="Wingdings" pitchFamily="2" charset="2"/>
              <a:buChar char="Ø"/>
            </a:pPr>
            <a:r>
              <a:rPr lang="en-US" sz="1600" b="1" dirty="0" err="1" smtClean="0"/>
              <a:t>CoE’s</a:t>
            </a:r>
            <a:r>
              <a:rPr lang="en-US" sz="1600" b="1" dirty="0" smtClean="0"/>
              <a:t> </a:t>
            </a:r>
            <a:r>
              <a:rPr lang="en-US" sz="1600" b="1" dirty="0"/>
              <a:t>Convention </a:t>
            </a:r>
            <a:r>
              <a:rPr lang="en-US" sz="1600" b="1" dirty="0" smtClean="0"/>
              <a:t>on Cybercrime</a:t>
            </a:r>
          </a:p>
          <a:p>
            <a:endParaRPr lang="en-US" sz="1600" i="1" dirty="0" smtClean="0"/>
          </a:p>
        </p:txBody>
      </p:sp>
    </p:spTree>
    <p:extLst>
      <p:ext uri="{BB962C8B-B14F-4D97-AF65-F5344CB8AC3E}">
        <p14:creationId xmlns:p14="http://schemas.microsoft.com/office/powerpoint/2010/main" xmlns="" val="1329251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93552"/>
            <a:ext cx="8347075" cy="4431983"/>
          </a:xfrm>
          <a:prstGeom prst="rect">
            <a:avLst/>
          </a:prstGeom>
        </p:spPr>
        <p:txBody>
          <a:bodyPr wrap="square">
            <a:spAutoFit/>
          </a:bodyPr>
          <a:lstStyle/>
          <a:p>
            <a:endParaRPr lang="en-US" sz="2400" b="1" dirty="0" smtClean="0"/>
          </a:p>
          <a:p>
            <a:r>
              <a:rPr lang="en-US" sz="2400" b="1" dirty="0" smtClean="0"/>
              <a:t>Data </a:t>
            </a:r>
            <a:r>
              <a:rPr lang="en-US" sz="2400" b="1" dirty="0"/>
              <a:t>Privacy and Data Protection</a:t>
            </a:r>
          </a:p>
          <a:p>
            <a:r>
              <a:rPr lang="en-US" dirty="0"/>
              <a:t>The Microsoft-drafted Model Privacy Bill (the Model Bill) serves as the benchmark legislation in data privacy arena. As per the FIPS, privacy mature organizations must provide a “privacy notice” before collecting “personally identifiable information” (PII). </a:t>
            </a:r>
          </a:p>
          <a:p>
            <a:endParaRPr lang="en-US" dirty="0"/>
          </a:p>
          <a:p>
            <a:pPr marL="285750" indent="-285750">
              <a:buFont typeface="Wingdings" pitchFamily="2" charset="2"/>
              <a:buChar char="Ø"/>
            </a:pPr>
            <a:r>
              <a:rPr lang="en-US" dirty="0"/>
              <a:t>Privacy </a:t>
            </a:r>
            <a:r>
              <a:rPr lang="en-US" dirty="0" smtClean="0"/>
              <a:t>notice</a:t>
            </a:r>
            <a:endParaRPr lang="en-US" dirty="0"/>
          </a:p>
          <a:p>
            <a:endParaRPr lang="en-US" dirty="0"/>
          </a:p>
          <a:p>
            <a:pPr marL="285750" indent="-285750">
              <a:buFont typeface="Wingdings" pitchFamily="2" charset="2"/>
              <a:buChar char="Ø"/>
            </a:pPr>
            <a:r>
              <a:rPr lang="en-US" dirty="0"/>
              <a:t>Providing privacy notice is important to be entitled to use or disclose it for a secondary purpose. </a:t>
            </a:r>
          </a:p>
          <a:p>
            <a:endParaRPr lang="en-US" dirty="0"/>
          </a:p>
          <a:p>
            <a:r>
              <a:rPr lang="en-US" dirty="0"/>
              <a:t> </a:t>
            </a:r>
            <a:r>
              <a:rPr lang="en-US" dirty="0" smtClean="0"/>
              <a:t>    From </a:t>
            </a:r>
            <a:r>
              <a:rPr lang="en-US" dirty="0"/>
              <a:t>privacy perspective, there are two kinds of information about individuals: </a:t>
            </a:r>
          </a:p>
          <a:p>
            <a:pPr marL="285750" indent="-285750">
              <a:buFont typeface="Wingdings" pitchFamily="2" charset="2"/>
              <a:buChar char="Ø"/>
            </a:pPr>
            <a:r>
              <a:rPr lang="en-US" dirty="0" err="1" smtClean="0"/>
              <a:t>Aggreated</a:t>
            </a:r>
            <a:r>
              <a:rPr lang="en-US" dirty="0" smtClean="0"/>
              <a:t> information</a:t>
            </a:r>
          </a:p>
          <a:p>
            <a:pPr marL="285750" indent="-285750">
              <a:buFont typeface="Wingdings" pitchFamily="2" charset="2"/>
              <a:buChar char="Ø"/>
            </a:pPr>
            <a:endParaRPr lang="en-US" dirty="0"/>
          </a:p>
          <a:p>
            <a:pPr marL="285750" indent="-285750">
              <a:buFont typeface="Wingdings" pitchFamily="2" charset="2"/>
              <a:buChar char="Ø"/>
            </a:pPr>
            <a:r>
              <a:rPr lang="en-US" dirty="0"/>
              <a:t>PII</a:t>
            </a:r>
          </a:p>
        </p:txBody>
      </p:sp>
    </p:spTree>
    <p:extLst>
      <p:ext uri="{BB962C8B-B14F-4D97-AF65-F5344CB8AC3E}">
        <p14:creationId xmlns:p14="http://schemas.microsoft.com/office/powerpoint/2010/main" xmlns="" val="134824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5616"/>
            <a:ext cx="8347075" cy="5386090"/>
          </a:xfrm>
          <a:prstGeom prst="rect">
            <a:avLst/>
          </a:prstGeom>
        </p:spPr>
        <p:txBody>
          <a:bodyPr wrap="square">
            <a:spAutoFit/>
          </a:bodyPr>
          <a:lstStyle/>
          <a:p>
            <a:r>
              <a:rPr lang="en-US" sz="2000" b="1" dirty="0" smtClean="0"/>
              <a:t>Spam Laws</a:t>
            </a:r>
          </a:p>
          <a:p>
            <a:endParaRPr lang="en-US" sz="2000" b="1" dirty="0"/>
          </a:p>
          <a:p>
            <a:r>
              <a:rPr lang="en-US" sz="1600" dirty="0"/>
              <a:t>The Microsoft checklist </a:t>
            </a:r>
            <a:r>
              <a:rPr lang="en-US" sz="1600" dirty="0" smtClean="0"/>
              <a:t>features effective </a:t>
            </a:r>
            <a:r>
              <a:rPr lang="en-US" sz="1600" dirty="0"/>
              <a:t>anti-Spam </a:t>
            </a:r>
            <a:r>
              <a:rPr lang="en-US" sz="1600" dirty="0" smtClean="0"/>
              <a:t>legislation and </a:t>
            </a:r>
            <a:r>
              <a:rPr lang="en-US" sz="1600" dirty="0"/>
              <a:t>is considered as </a:t>
            </a:r>
            <a:r>
              <a:rPr lang="en-US" sz="1600" dirty="0" smtClean="0"/>
              <a:t>the benchmark legislation: </a:t>
            </a:r>
          </a:p>
          <a:p>
            <a:endParaRPr lang="en-US" sz="1600" dirty="0"/>
          </a:p>
          <a:p>
            <a:pPr marL="285750" indent="-285750">
              <a:buFont typeface="Wingdings" pitchFamily="2" charset="2"/>
              <a:buChar char="Ø"/>
            </a:pPr>
            <a:r>
              <a:rPr lang="en-US" sz="1600" dirty="0" smtClean="0"/>
              <a:t>Envisages </a:t>
            </a:r>
            <a:r>
              <a:rPr lang="en-US" sz="1600" dirty="0"/>
              <a:t>an “Opt-Out” </a:t>
            </a:r>
            <a:r>
              <a:rPr lang="en-US" sz="1600" dirty="0" smtClean="0"/>
              <a:t>anti-Spam regime </a:t>
            </a:r>
            <a:r>
              <a:rPr lang="en-US" sz="1600" dirty="0"/>
              <a:t>to address commercial electronic </a:t>
            </a:r>
            <a:r>
              <a:rPr lang="en-US" sz="1600" dirty="0" smtClean="0"/>
              <a:t>messages.</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Mentions </a:t>
            </a:r>
            <a:r>
              <a:rPr lang="en-US" sz="1600" dirty="0"/>
              <a:t>that transactional or </a:t>
            </a:r>
            <a:r>
              <a:rPr lang="en-US" sz="1600" dirty="0" smtClean="0"/>
              <a:t>relationship messages to customers should </a:t>
            </a:r>
            <a:r>
              <a:rPr lang="en-US" sz="1600" dirty="0"/>
              <a:t>be excluded from the scope of </a:t>
            </a:r>
            <a:r>
              <a:rPr lang="en-US" sz="1600" dirty="0" smtClean="0"/>
              <a:t>regulation.</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It contains </a:t>
            </a:r>
            <a:r>
              <a:rPr lang="en-US" sz="1600" dirty="0"/>
              <a:t>the usual restrictions on transmitting electronic messages </a:t>
            </a:r>
            <a:r>
              <a:rPr lang="en-US" sz="1600" dirty="0" smtClean="0"/>
              <a:t>of commercial nature.</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Mentions that </a:t>
            </a:r>
            <a:r>
              <a:rPr lang="en-US" sz="1600" dirty="0"/>
              <a:t>customers should be able to Opt-Out from the receipt of commercial electronic messages on a </a:t>
            </a:r>
            <a:r>
              <a:rPr lang="en-US" sz="1600" dirty="0" smtClean="0"/>
              <a:t>product-line.</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It does </a:t>
            </a:r>
            <a:r>
              <a:rPr lang="en-US" sz="1600" dirty="0"/>
              <a:t>not contemplate any “ADV” or </a:t>
            </a:r>
            <a:r>
              <a:rPr lang="en-US" sz="1600" dirty="0" smtClean="0"/>
              <a:t>other labeling </a:t>
            </a:r>
            <a:r>
              <a:rPr lang="en-US" sz="1600" dirty="0"/>
              <a:t>requirement</a:t>
            </a:r>
            <a:r>
              <a:rPr lang="en-US" sz="1600" dirty="0" smtClean="0"/>
              <a:t>. </a:t>
            </a:r>
          </a:p>
          <a:p>
            <a:endParaRPr lang="en-US" sz="1600" i="1" dirty="0" smtClean="0"/>
          </a:p>
          <a:p>
            <a:r>
              <a:rPr lang="en-US" sz="1600" b="1" i="1" dirty="0" smtClean="0"/>
              <a:t>Online </a:t>
            </a:r>
            <a:r>
              <a:rPr lang="en-US" sz="1600" b="1" i="1" dirty="0"/>
              <a:t>Protection for Children</a:t>
            </a:r>
          </a:p>
          <a:p>
            <a:pPr marL="285750" indent="-285750">
              <a:buFont typeface="Wingdings" pitchFamily="2" charset="2"/>
              <a:buChar char="Ø"/>
            </a:pPr>
            <a:r>
              <a:rPr lang="en-US" sz="1600" dirty="0" smtClean="0"/>
              <a:t>Related </a:t>
            </a:r>
            <a:r>
              <a:rPr lang="en-US" sz="1600" dirty="0"/>
              <a:t>to </a:t>
            </a:r>
            <a:r>
              <a:rPr lang="en-US" sz="1600" dirty="0" smtClean="0"/>
              <a:t>COPPA</a:t>
            </a:r>
          </a:p>
          <a:p>
            <a:pPr marL="285750" indent="-285750">
              <a:buFont typeface="Wingdings" pitchFamily="2" charset="2"/>
              <a:buChar char="Ø"/>
            </a:pPr>
            <a:r>
              <a:rPr lang="en-US" sz="1600" dirty="0" smtClean="0"/>
              <a:t>ICMEC  (International Centre </a:t>
            </a:r>
            <a:r>
              <a:rPr lang="en-US" sz="1600" dirty="0"/>
              <a:t>for Missing and Exploited </a:t>
            </a:r>
            <a:r>
              <a:rPr lang="en-US" sz="1600" dirty="0" smtClean="0"/>
              <a:t>Children)</a:t>
            </a:r>
          </a:p>
          <a:p>
            <a:pPr marL="285750" indent="-285750">
              <a:buFont typeface="Wingdings" pitchFamily="2" charset="2"/>
              <a:buChar char="Ø"/>
            </a:pPr>
            <a:r>
              <a:rPr lang="en-US" sz="1600" dirty="0" smtClean="0"/>
              <a:t>ICMEC’s </a:t>
            </a:r>
            <a:r>
              <a:rPr lang="en-US" sz="1600" dirty="0"/>
              <a:t>Model Child Pornography Legislation</a:t>
            </a:r>
          </a:p>
        </p:txBody>
      </p:sp>
    </p:spTree>
    <p:extLst>
      <p:ext uri="{BB962C8B-B14F-4D97-AF65-F5344CB8AC3E}">
        <p14:creationId xmlns:p14="http://schemas.microsoft.com/office/powerpoint/2010/main" xmlns="" val="312311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11347"/>
            <a:ext cx="8347075" cy="5632311"/>
          </a:xfrm>
          <a:prstGeom prst="rect">
            <a:avLst/>
          </a:prstGeom>
        </p:spPr>
        <p:txBody>
          <a:bodyPr wrap="square">
            <a:spAutoFit/>
          </a:bodyPr>
          <a:lstStyle/>
          <a:p>
            <a:r>
              <a:rPr lang="en-US" sz="2000" b="1" dirty="0"/>
              <a:t>Anti-Spam Laws in Canada</a:t>
            </a:r>
          </a:p>
          <a:p>
            <a:pPr marL="285750" indent="-285750">
              <a:buFont typeface="Wingdings" pitchFamily="2" charset="2"/>
              <a:buChar char="Ø"/>
            </a:pPr>
            <a:r>
              <a:rPr lang="en-US" sz="1600" dirty="0"/>
              <a:t>In early 2009, the Canadian Government tabled anti-Spam legislation, Bill C-27, </a:t>
            </a:r>
            <a:r>
              <a:rPr lang="en-US" sz="1600" dirty="0" smtClean="0"/>
              <a:t>The </a:t>
            </a:r>
            <a:r>
              <a:rPr lang="en-US" sz="1600" dirty="0"/>
              <a:t>Electronic </a:t>
            </a:r>
            <a:r>
              <a:rPr lang="en-US" sz="1600" dirty="0" smtClean="0"/>
              <a:t>Commerce Protection </a:t>
            </a:r>
            <a:r>
              <a:rPr lang="en-US" sz="1600" dirty="0"/>
              <a:t>Act, to address Spam, counterfeit websites and Spyware. </a:t>
            </a:r>
            <a:endParaRPr lang="en-US" sz="1600" dirty="0" smtClean="0"/>
          </a:p>
          <a:p>
            <a:endParaRPr lang="en-US" sz="1600" dirty="0" smtClean="0"/>
          </a:p>
          <a:p>
            <a:pPr marL="285750" indent="-285750">
              <a:buFont typeface="Wingdings" pitchFamily="2" charset="2"/>
              <a:buChar char="Ø"/>
            </a:pPr>
            <a:r>
              <a:rPr lang="en-US" sz="1600" dirty="0" smtClean="0"/>
              <a:t>Amendment </a:t>
            </a:r>
            <a:r>
              <a:rPr lang="en-US" sz="1600" dirty="0"/>
              <a:t>to Canada’s </a:t>
            </a:r>
            <a:r>
              <a:rPr lang="en-US" sz="1600" i="1" dirty="0"/>
              <a:t>Personal Information Protection and Electronic Documents Act </a:t>
            </a:r>
            <a:r>
              <a:rPr lang="en-US" sz="1600" dirty="0"/>
              <a:t>(</a:t>
            </a:r>
            <a:r>
              <a:rPr lang="en-US" sz="1600" dirty="0" smtClean="0"/>
              <a:t>PIPEDA) </a:t>
            </a:r>
          </a:p>
          <a:p>
            <a:endParaRPr lang="en-US" sz="1600" dirty="0" smtClean="0"/>
          </a:p>
          <a:p>
            <a:r>
              <a:rPr lang="en-US" sz="1600" i="1" dirty="0" smtClean="0"/>
              <a:t>Two </a:t>
            </a:r>
            <a:r>
              <a:rPr lang="en-US" sz="1600" i="1" dirty="0"/>
              <a:t>laws currently being discussed in Canadian legislative assemblies:</a:t>
            </a:r>
            <a:r>
              <a:rPr lang="en-US" sz="1600" dirty="0"/>
              <a:t> </a:t>
            </a:r>
            <a:endParaRPr lang="en-US" sz="1600" dirty="0" smtClean="0"/>
          </a:p>
          <a:p>
            <a:pPr marL="285750" indent="-285750">
              <a:buFont typeface="Wingdings" pitchFamily="2" charset="2"/>
              <a:buChar char="Ø"/>
            </a:pPr>
            <a:r>
              <a:rPr lang="en-US" sz="1600" dirty="0" smtClean="0"/>
              <a:t>Senate </a:t>
            </a:r>
            <a:r>
              <a:rPr lang="en-US" sz="1600" dirty="0"/>
              <a:t>Bill S-220 </a:t>
            </a:r>
            <a:r>
              <a:rPr lang="en-US" sz="1600" dirty="0" smtClean="0"/>
              <a:t>and</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Parliamentary </a:t>
            </a:r>
            <a:r>
              <a:rPr lang="en-US" sz="1600" dirty="0"/>
              <a:t>Bill </a:t>
            </a:r>
            <a:r>
              <a:rPr lang="en-US" sz="1600" dirty="0" smtClean="0"/>
              <a:t>C-27 </a:t>
            </a:r>
            <a:endParaRPr lang="en-US" sz="1600" dirty="0"/>
          </a:p>
          <a:p>
            <a:endParaRPr lang="en-US" sz="1600" dirty="0" smtClean="0"/>
          </a:p>
          <a:p>
            <a:r>
              <a:rPr lang="en-US" sz="2000" b="1" dirty="0"/>
              <a:t>Cybercrime and Federal Laws in the </a:t>
            </a:r>
            <a:r>
              <a:rPr lang="en-US" sz="2000" b="1" dirty="0" smtClean="0"/>
              <a:t>US</a:t>
            </a:r>
          </a:p>
          <a:p>
            <a:pPr marL="285750" indent="-285750">
              <a:buFont typeface="Wingdings" pitchFamily="2" charset="2"/>
              <a:buChar char="Ø"/>
            </a:pPr>
            <a:r>
              <a:rPr lang="en-US" sz="1600" dirty="0"/>
              <a:t>H.R. 5938 </a:t>
            </a:r>
            <a:r>
              <a:rPr lang="en-US" sz="1600" dirty="0" smtClean="0"/>
              <a:t>(15 </a:t>
            </a:r>
            <a:r>
              <a:rPr lang="en-US" sz="1600" dirty="0"/>
              <a:t>September 2008 - US House of </a:t>
            </a:r>
            <a:r>
              <a:rPr lang="en-US" sz="1600" dirty="0" smtClean="0"/>
              <a:t>Representatives)</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Meant to </a:t>
            </a:r>
            <a:r>
              <a:rPr lang="en-US" sz="1600" dirty="0"/>
              <a:t>prosecute </a:t>
            </a:r>
            <a:r>
              <a:rPr lang="en-US" sz="1600" dirty="0" smtClean="0"/>
              <a:t>criminal of </a:t>
            </a:r>
            <a:r>
              <a:rPr lang="en-US" sz="1600" dirty="0"/>
              <a:t>identity theft and </a:t>
            </a:r>
            <a:r>
              <a:rPr lang="en-US" sz="1600" dirty="0" smtClean="0"/>
              <a:t>allow </a:t>
            </a:r>
            <a:r>
              <a:rPr lang="en-US" sz="1600" dirty="0"/>
              <a:t>victims to seek compensation for the victims’ </a:t>
            </a:r>
            <a:r>
              <a:rPr lang="en-US" sz="1600" dirty="0" smtClean="0"/>
              <a:t>efforts </a:t>
            </a:r>
            <a:r>
              <a:rPr lang="en-US" sz="1600" dirty="0"/>
              <a:t>(time and money) </a:t>
            </a:r>
            <a:r>
              <a:rPr lang="en-US" sz="1600" dirty="0" smtClean="0"/>
              <a:t>spent on </a:t>
            </a:r>
            <a:r>
              <a:rPr lang="en-US" sz="1600" dirty="0"/>
              <a:t>trying to restore their </a:t>
            </a:r>
            <a:r>
              <a:rPr lang="en-US" sz="1600" dirty="0" smtClean="0"/>
              <a:t>credit</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Criminal </a:t>
            </a:r>
            <a:r>
              <a:rPr lang="en-US" sz="1600" dirty="0"/>
              <a:t>penalty on the use of malicious Spyware and that of keystroke loggers </a:t>
            </a:r>
            <a:r>
              <a:rPr lang="en-US" sz="1600" dirty="0" smtClean="0"/>
              <a:t>with the </a:t>
            </a:r>
            <a:r>
              <a:rPr lang="en-US" sz="1600" dirty="0"/>
              <a:t>intent of damaging a </a:t>
            </a:r>
            <a:r>
              <a:rPr lang="en-US" sz="1600" dirty="0" smtClean="0"/>
              <a:t>computer</a:t>
            </a:r>
          </a:p>
          <a:p>
            <a:endParaRPr lang="en-US" sz="1600" dirty="0" smtClean="0"/>
          </a:p>
          <a:p>
            <a:endParaRPr lang="en-US" sz="1600" dirty="0"/>
          </a:p>
        </p:txBody>
      </p:sp>
    </p:spTree>
    <p:extLst>
      <p:ext uri="{BB962C8B-B14F-4D97-AF65-F5344CB8AC3E}">
        <p14:creationId xmlns:p14="http://schemas.microsoft.com/office/powerpoint/2010/main" xmlns="" val="2066100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63225"/>
            <a:ext cx="8347075" cy="6124754"/>
          </a:xfrm>
          <a:prstGeom prst="rect">
            <a:avLst/>
          </a:prstGeom>
        </p:spPr>
        <p:txBody>
          <a:bodyPr wrap="square">
            <a:spAutoFit/>
          </a:bodyPr>
          <a:lstStyle/>
          <a:p>
            <a:r>
              <a:rPr lang="en-US" sz="2000" b="1" dirty="0"/>
              <a:t>The EU Legal Framework for Information Privacy to Prevent Cybercrime</a:t>
            </a:r>
          </a:p>
          <a:p>
            <a:pPr marL="171450" indent="-171450">
              <a:buFont typeface="Wingdings" pitchFamily="2" charset="2"/>
              <a:buChar char="Ø"/>
            </a:pPr>
            <a:r>
              <a:rPr lang="en-US" sz="1600" dirty="0" smtClean="0"/>
              <a:t>EU (economic </a:t>
            </a:r>
            <a:r>
              <a:rPr lang="en-US" sz="1600" dirty="0"/>
              <a:t>and political union of 27 member </a:t>
            </a:r>
            <a:r>
              <a:rPr lang="en-US" sz="1600" dirty="0" smtClean="0"/>
              <a:t>states in Europe)</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The right to </a:t>
            </a:r>
            <a:r>
              <a:rPr lang="en-US" sz="1600" dirty="0"/>
              <a:t>privacy is a highly developed area of law in </a:t>
            </a:r>
            <a:r>
              <a:rPr lang="en-US" sz="1600" dirty="0" smtClean="0"/>
              <a:t>Europe</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All </a:t>
            </a:r>
            <a:r>
              <a:rPr lang="en-US" sz="1600" dirty="0"/>
              <a:t>the member states of the EU are also </a:t>
            </a:r>
            <a:r>
              <a:rPr lang="en-US" sz="1600" dirty="0" smtClean="0"/>
              <a:t>signatories of </a:t>
            </a:r>
            <a:r>
              <a:rPr lang="en-US" sz="1600" dirty="0"/>
              <a:t>the European Convention on Human Rights (</a:t>
            </a:r>
            <a:r>
              <a:rPr lang="en-US" sz="1600" dirty="0" smtClean="0"/>
              <a:t>ECHR)</a:t>
            </a:r>
          </a:p>
          <a:p>
            <a:endParaRPr lang="en-US" sz="1600" dirty="0"/>
          </a:p>
          <a:p>
            <a:r>
              <a:rPr lang="en-US" sz="1600" i="1" dirty="0" smtClean="0"/>
              <a:t>The </a:t>
            </a:r>
            <a:r>
              <a:rPr lang="en-US" sz="1600" i="1" dirty="0"/>
              <a:t>EU directive </a:t>
            </a:r>
            <a:r>
              <a:rPr lang="en-US" sz="1600" i="1" dirty="0" smtClean="0"/>
              <a:t> </a:t>
            </a:r>
            <a:r>
              <a:rPr lang="en-US" sz="1600" dirty="0" smtClean="0"/>
              <a:t>-- Data </a:t>
            </a:r>
            <a:r>
              <a:rPr lang="en-US" sz="1600" dirty="0"/>
              <a:t>Protection Directive (</a:t>
            </a:r>
            <a:r>
              <a:rPr lang="en-US" sz="1600" dirty="0" smtClean="0"/>
              <a:t>officially </a:t>
            </a:r>
            <a:r>
              <a:rPr lang="en-US" sz="1600" dirty="0"/>
              <a:t>Directive 95/46/EC on the protection of individuals </a:t>
            </a:r>
            <a:r>
              <a:rPr lang="en-US" sz="1600" dirty="0" smtClean="0"/>
              <a:t>with regard </a:t>
            </a:r>
            <a:r>
              <a:rPr lang="en-US" sz="1600" dirty="0"/>
              <a:t>to the processing of personal data and on the free movement of such data) </a:t>
            </a:r>
            <a:r>
              <a:rPr lang="en-US" sz="1600" dirty="0" smtClean="0"/>
              <a:t> -- the </a:t>
            </a:r>
            <a:r>
              <a:rPr lang="en-US" sz="1600" dirty="0"/>
              <a:t>most </a:t>
            </a:r>
            <a:r>
              <a:rPr lang="en-US" sz="1600" dirty="0" smtClean="0"/>
              <a:t>important component </a:t>
            </a:r>
            <a:r>
              <a:rPr lang="en-US" sz="1600" dirty="0"/>
              <a:t>of EU privacy and human rights law</a:t>
            </a:r>
            <a:r>
              <a:rPr lang="en-US" sz="1600" dirty="0" smtClean="0"/>
              <a:t>.</a:t>
            </a:r>
          </a:p>
          <a:p>
            <a:endParaRPr lang="en-US" sz="1600" dirty="0" smtClean="0"/>
          </a:p>
          <a:p>
            <a:r>
              <a:rPr lang="en-US" sz="2000" b="1" dirty="0" smtClean="0"/>
              <a:t>Cybercrime </a:t>
            </a:r>
            <a:r>
              <a:rPr lang="en-US" sz="2000" b="1" dirty="0"/>
              <a:t>Legislation in the African Region</a:t>
            </a:r>
          </a:p>
          <a:p>
            <a:pPr marL="171450" indent="-171450">
              <a:buFont typeface="Wingdings" pitchFamily="2" charset="2"/>
              <a:buChar char="Ø"/>
            </a:pPr>
            <a:r>
              <a:rPr lang="en-US" sz="1600" dirty="0" smtClean="0"/>
              <a:t>Explosive </a:t>
            </a:r>
            <a:r>
              <a:rPr lang="en-US" sz="1600" dirty="0"/>
              <a:t>growth in </a:t>
            </a:r>
            <a:r>
              <a:rPr lang="en-US" sz="1600" dirty="0" smtClean="0"/>
              <a:t>ICTs in Africa</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Cybercrime has also become a reality here (Mauritius, South Africa and Zambia)</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Adopted </a:t>
            </a:r>
            <a:r>
              <a:rPr lang="en-US" sz="1600" dirty="0"/>
              <a:t>cybercrime </a:t>
            </a:r>
            <a:r>
              <a:rPr lang="en-US" sz="1600" dirty="0" smtClean="0"/>
              <a:t>legislation, however</a:t>
            </a:r>
            <a:r>
              <a:rPr lang="en-US" sz="1600" dirty="0"/>
              <a:t>, the process is rather </a:t>
            </a:r>
            <a:r>
              <a:rPr lang="en-US" sz="1600" dirty="0" smtClean="0"/>
              <a:t>slow, incoherent and not up to international standards</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Ability </a:t>
            </a:r>
            <a:r>
              <a:rPr lang="en-US" sz="1600" dirty="0"/>
              <a:t>of most African countries to investigate, prosecute and adjudicate cybercrime </a:t>
            </a:r>
            <a:r>
              <a:rPr lang="en-US" sz="1600" dirty="0" smtClean="0"/>
              <a:t>and cooperate </a:t>
            </a:r>
            <a:r>
              <a:rPr lang="en-US" sz="1600" dirty="0"/>
              <a:t>internationally is </a:t>
            </a:r>
            <a:r>
              <a:rPr lang="en-US" sz="1600" dirty="0" smtClean="0"/>
              <a:t>limited</a:t>
            </a:r>
          </a:p>
          <a:p>
            <a:endParaRPr lang="en-US" sz="1600" dirty="0"/>
          </a:p>
          <a:p>
            <a:endParaRPr lang="en-US" sz="1600" dirty="0"/>
          </a:p>
        </p:txBody>
      </p:sp>
    </p:spTree>
    <p:extLst>
      <p:ext uri="{BB962C8B-B14F-4D97-AF65-F5344CB8AC3E}">
        <p14:creationId xmlns:p14="http://schemas.microsoft.com/office/powerpoint/2010/main" xmlns="" val="1452886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98475"/>
            <a:ext cx="8347075" cy="6063198"/>
          </a:xfrm>
          <a:prstGeom prst="rect">
            <a:avLst/>
          </a:prstGeom>
        </p:spPr>
        <p:txBody>
          <a:bodyPr wrap="square">
            <a:spAutoFit/>
          </a:bodyPr>
          <a:lstStyle/>
          <a:p>
            <a:r>
              <a:rPr lang="en-US" sz="2000" b="1" dirty="0"/>
              <a:t>Why Do We Need </a:t>
            </a:r>
            <a:r>
              <a:rPr lang="en-US" sz="2000" b="1" dirty="0" err="1"/>
              <a:t>Cyberlaws</a:t>
            </a:r>
            <a:r>
              <a:rPr lang="en-US" sz="2000" b="1" dirty="0"/>
              <a:t>: The Indian Context</a:t>
            </a:r>
            <a:endParaRPr lang="en-US" sz="2000" dirty="0"/>
          </a:p>
          <a:p>
            <a:r>
              <a:rPr lang="en-US" sz="1600" dirty="0" smtClean="0"/>
              <a:t>Several aspects under </a:t>
            </a:r>
            <a:r>
              <a:rPr lang="en-US" sz="1600" dirty="0" err="1" smtClean="0"/>
              <a:t>cyberlaw</a:t>
            </a:r>
            <a:r>
              <a:rPr lang="en-US" sz="1600" dirty="0" smtClean="0"/>
              <a:t>:</a:t>
            </a:r>
          </a:p>
          <a:p>
            <a:endParaRPr lang="en-US" sz="1600" dirty="0" smtClean="0"/>
          </a:p>
          <a:p>
            <a:pPr marL="285750" indent="-285750">
              <a:buFont typeface="Wingdings" pitchFamily="2" charset="2"/>
              <a:buChar char="Ø"/>
            </a:pPr>
            <a:r>
              <a:rPr lang="en-US" sz="1600" dirty="0" smtClean="0"/>
              <a:t>Intellectual property</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Data </a:t>
            </a:r>
            <a:r>
              <a:rPr lang="en-US" sz="1600" dirty="0"/>
              <a:t>protection and </a:t>
            </a:r>
            <a:r>
              <a:rPr lang="en-US" sz="1600" dirty="0" smtClean="0"/>
              <a:t>privacy</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Freedom </a:t>
            </a:r>
            <a:r>
              <a:rPr lang="en-US" sz="1600" dirty="0"/>
              <a:t>of expression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Crimes </a:t>
            </a:r>
            <a:r>
              <a:rPr lang="en-US" sz="1600" dirty="0"/>
              <a:t>committed using </a:t>
            </a:r>
            <a:r>
              <a:rPr lang="en-US" sz="1600" dirty="0" smtClean="0"/>
              <a:t>computers</a:t>
            </a:r>
          </a:p>
          <a:p>
            <a:endParaRPr lang="en-US" sz="1600" dirty="0" smtClean="0"/>
          </a:p>
          <a:p>
            <a:endParaRPr lang="en-US" sz="1600" dirty="0" smtClean="0"/>
          </a:p>
          <a:p>
            <a:r>
              <a:rPr lang="en-US" sz="1600" dirty="0" smtClean="0"/>
              <a:t>The </a:t>
            </a:r>
            <a:r>
              <a:rPr lang="en-US" sz="1600" dirty="0"/>
              <a:t>Indian Parliament passed its first </a:t>
            </a:r>
            <a:r>
              <a:rPr lang="en-US" sz="1600" dirty="0" err="1" smtClean="0"/>
              <a:t>cyberlaw</a:t>
            </a:r>
            <a:r>
              <a:rPr lang="en-US" sz="1600" dirty="0" smtClean="0"/>
              <a:t> (ITA 2000) -- </a:t>
            </a:r>
            <a:r>
              <a:rPr lang="en-US" sz="1600" dirty="0"/>
              <a:t>aimed at providing the legal infrastructure for E-Commerce in India</a:t>
            </a:r>
            <a:r>
              <a:rPr lang="en-US" sz="1600" dirty="0" smtClean="0"/>
              <a:t>.</a:t>
            </a:r>
          </a:p>
          <a:p>
            <a:endParaRPr lang="en-US" sz="1600" dirty="0" smtClean="0"/>
          </a:p>
          <a:p>
            <a:r>
              <a:rPr lang="en-US" sz="1600" b="1" u="sng" dirty="0" smtClean="0"/>
              <a:t>ITA 2000</a:t>
            </a:r>
          </a:p>
          <a:p>
            <a:pPr marL="285750" indent="-285750">
              <a:buFont typeface="Wingdings" pitchFamily="2" charset="2"/>
              <a:buChar char="Ø"/>
            </a:pPr>
            <a:r>
              <a:rPr lang="en-US" sz="1600" dirty="0" smtClean="0"/>
              <a:t>Based </a:t>
            </a:r>
            <a:r>
              <a:rPr lang="en-US" sz="1600" dirty="0"/>
              <a:t>on Model UNCITRAL law for E-Commerce </a:t>
            </a:r>
            <a:endParaRPr lang="en-US" sz="1600" dirty="0" smtClean="0"/>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The law </a:t>
            </a:r>
            <a:r>
              <a:rPr lang="en-US" sz="1600" dirty="0"/>
              <a:t>of the land in </a:t>
            </a:r>
            <a:r>
              <a:rPr lang="en-US" sz="1600" dirty="0" smtClean="0"/>
              <a:t>India</a:t>
            </a:r>
          </a:p>
          <a:p>
            <a:pPr marL="285750" indent="-285750">
              <a:buFont typeface="Wingdings" pitchFamily="2" charset="2"/>
              <a:buChar char="Ø"/>
            </a:pPr>
            <a:endParaRPr lang="en-US" sz="1600" dirty="0" smtClean="0"/>
          </a:p>
          <a:p>
            <a:pPr marL="285750" indent="-285750">
              <a:buFont typeface="Wingdings" pitchFamily="2" charset="2"/>
              <a:buChar char="Ø"/>
            </a:pPr>
            <a:r>
              <a:rPr lang="en-US" sz="1600" dirty="0" smtClean="0"/>
              <a:t>Manages </a:t>
            </a:r>
            <a:r>
              <a:rPr lang="en-US" sz="1600" dirty="0"/>
              <a:t>all aspects, issues, legal consequences and conflict in the world of cyberspace, Internet or </a:t>
            </a:r>
            <a:r>
              <a:rPr lang="en-US" sz="1600" dirty="0" smtClean="0"/>
              <a:t>WWW</a:t>
            </a:r>
          </a:p>
          <a:p>
            <a:endParaRPr lang="en-US" sz="1600" dirty="0"/>
          </a:p>
          <a:p>
            <a:endParaRPr lang="en-US" sz="1600" dirty="0"/>
          </a:p>
        </p:txBody>
      </p:sp>
    </p:spTree>
    <p:extLst>
      <p:ext uri="{BB962C8B-B14F-4D97-AF65-F5344CB8AC3E}">
        <p14:creationId xmlns:p14="http://schemas.microsoft.com/office/powerpoint/2010/main" xmlns="" val="1071485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98475"/>
            <a:ext cx="8347075" cy="5693866"/>
          </a:xfrm>
          <a:prstGeom prst="rect">
            <a:avLst/>
          </a:prstGeom>
        </p:spPr>
        <p:txBody>
          <a:bodyPr wrap="square">
            <a:spAutoFit/>
          </a:bodyPr>
          <a:lstStyle/>
          <a:p>
            <a:endParaRPr lang="en-US" sz="1600" b="1" dirty="0" smtClean="0"/>
          </a:p>
          <a:p>
            <a:endParaRPr lang="en-US" sz="2000" b="1" dirty="0" smtClean="0"/>
          </a:p>
          <a:p>
            <a:r>
              <a:rPr lang="en-US" sz="2000" b="1" dirty="0" smtClean="0"/>
              <a:t>The </a:t>
            </a:r>
            <a:r>
              <a:rPr lang="en-US" sz="2000" b="1" dirty="0"/>
              <a:t>Indian IT Act</a:t>
            </a:r>
          </a:p>
          <a:p>
            <a:pPr marL="171450" indent="-171450">
              <a:buFont typeface="Wingdings" pitchFamily="2" charset="2"/>
              <a:buChar char="Ø"/>
            </a:pPr>
            <a:r>
              <a:rPr lang="en-US" sz="1600" dirty="0" smtClean="0"/>
              <a:t>Published </a:t>
            </a:r>
            <a:r>
              <a:rPr lang="en-US" sz="1600" dirty="0"/>
              <a:t>in the year 2000 </a:t>
            </a:r>
            <a:r>
              <a:rPr lang="en-US" sz="1600" dirty="0" smtClean="0"/>
              <a:t>(with </a:t>
            </a:r>
            <a:r>
              <a:rPr lang="en-US" sz="1600" dirty="0"/>
              <a:t>the purpose of providing legal </a:t>
            </a:r>
            <a:r>
              <a:rPr lang="en-US" sz="1600" dirty="0" smtClean="0"/>
              <a:t>recognition for </a:t>
            </a:r>
            <a:r>
              <a:rPr lang="en-US" sz="1600" i="1" dirty="0" smtClean="0"/>
              <a:t>electronic commerce</a:t>
            </a:r>
            <a:r>
              <a:rPr lang="en-US" sz="1600" dirty="0" smtClean="0"/>
              <a:t>)</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To </a:t>
            </a:r>
            <a:r>
              <a:rPr lang="en-US" sz="1600" dirty="0"/>
              <a:t>amend </a:t>
            </a:r>
            <a:r>
              <a:rPr lang="en-US" sz="1600" dirty="0" smtClean="0"/>
              <a:t>the Indian </a:t>
            </a:r>
            <a:r>
              <a:rPr lang="en-US" sz="1600" dirty="0"/>
              <a:t>Penal Code (IPC</a:t>
            </a:r>
            <a:r>
              <a:rPr lang="en-US" sz="1600" dirty="0" smtClean="0"/>
              <a:t>), </a:t>
            </a:r>
            <a:r>
              <a:rPr lang="en-US" sz="1600" dirty="0"/>
              <a:t>the Indian Evidence Act 1872</a:t>
            </a:r>
            <a:r>
              <a:rPr lang="en-US" sz="1600" dirty="0" smtClean="0"/>
              <a:t>, </a:t>
            </a:r>
            <a:r>
              <a:rPr lang="en-US" sz="1600" dirty="0"/>
              <a:t>the Bankers’ Books Evidence Act 1891</a:t>
            </a:r>
            <a:r>
              <a:rPr lang="en-US" sz="1600" dirty="0" smtClean="0"/>
              <a:t>, the </a:t>
            </a:r>
            <a:r>
              <a:rPr lang="en-US" sz="1600" dirty="0"/>
              <a:t>Reserve Bank of India Act </a:t>
            </a:r>
            <a:r>
              <a:rPr lang="en-US" sz="1600" dirty="0" smtClean="0"/>
              <a:t>1934 </a:t>
            </a:r>
            <a:r>
              <a:rPr lang="en-US" sz="1600" dirty="0"/>
              <a:t>and matters connected therewith or incidental </a:t>
            </a:r>
            <a:r>
              <a:rPr lang="en-US" sz="1600" dirty="0" smtClean="0"/>
              <a:t>thereto </a:t>
            </a:r>
          </a:p>
          <a:p>
            <a:endParaRPr lang="en-US" sz="1600" dirty="0" smtClean="0"/>
          </a:p>
          <a:p>
            <a:endParaRPr lang="en-US" sz="1600" dirty="0"/>
          </a:p>
          <a:p>
            <a:r>
              <a:rPr lang="en-US" sz="2000" b="1" dirty="0"/>
              <a:t>Admissibility of Electronic Records: Amendments made in the Indian ITA 2000</a:t>
            </a:r>
          </a:p>
          <a:p>
            <a:endParaRPr lang="en-US" sz="1600" dirty="0" smtClean="0"/>
          </a:p>
          <a:p>
            <a:r>
              <a:rPr lang="en-US" sz="1600" dirty="0" smtClean="0"/>
              <a:t>Amendment of </a:t>
            </a:r>
            <a:r>
              <a:rPr lang="en-US" sz="1600" dirty="0"/>
              <a:t>three acts </a:t>
            </a:r>
            <a:r>
              <a:rPr lang="en-US" sz="1600" dirty="0" smtClean="0"/>
              <a:t>(as per the Second</a:t>
            </a:r>
            <a:r>
              <a:rPr lang="en-US" sz="1600" dirty="0"/>
              <a:t>, </a:t>
            </a:r>
            <a:r>
              <a:rPr lang="en-US" sz="1600" dirty="0" smtClean="0"/>
              <a:t>Third </a:t>
            </a:r>
            <a:r>
              <a:rPr lang="en-US" sz="1600" dirty="0"/>
              <a:t>and </a:t>
            </a:r>
            <a:r>
              <a:rPr lang="en-US" sz="1600" dirty="0" smtClean="0"/>
              <a:t>Fourth </a:t>
            </a:r>
            <a:r>
              <a:rPr lang="en-US" sz="1600" dirty="0"/>
              <a:t>Schedule of the Indian ITA </a:t>
            </a:r>
            <a:r>
              <a:rPr lang="en-US" sz="1600" dirty="0" smtClean="0"/>
              <a:t>2000):</a:t>
            </a:r>
          </a:p>
          <a:p>
            <a:endParaRPr lang="en-US" sz="1600" dirty="0" smtClean="0"/>
          </a:p>
          <a:p>
            <a:pPr marL="171450" indent="-171450">
              <a:buFont typeface="Wingdings" pitchFamily="2" charset="2"/>
              <a:buChar char="Ø"/>
            </a:pPr>
            <a:r>
              <a:rPr lang="en-US" sz="1600" dirty="0" smtClean="0"/>
              <a:t>The </a:t>
            </a:r>
            <a:r>
              <a:rPr lang="en-US" sz="1600" dirty="0"/>
              <a:t>Indian Evidence Act </a:t>
            </a:r>
            <a:r>
              <a:rPr lang="en-US" sz="1600" dirty="0" smtClean="0"/>
              <a:t>1872</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The </a:t>
            </a:r>
            <a:r>
              <a:rPr lang="en-US" sz="1600" dirty="0"/>
              <a:t>Bankers’ Books Evidence Act </a:t>
            </a:r>
            <a:r>
              <a:rPr lang="en-US" sz="1600" dirty="0" smtClean="0"/>
              <a:t>1891</a:t>
            </a:r>
          </a:p>
          <a:p>
            <a:pPr marL="171450" indent="-171450">
              <a:buFont typeface="Wingdings" pitchFamily="2" charset="2"/>
              <a:buChar char="Ø"/>
            </a:pPr>
            <a:endParaRPr lang="en-US" sz="1600" dirty="0" smtClean="0"/>
          </a:p>
          <a:p>
            <a:pPr marL="171450" indent="-171450">
              <a:buFont typeface="Wingdings" pitchFamily="2" charset="2"/>
              <a:buChar char="Ø"/>
            </a:pPr>
            <a:r>
              <a:rPr lang="en-US" sz="1600" dirty="0" smtClean="0"/>
              <a:t>The </a:t>
            </a:r>
            <a:r>
              <a:rPr lang="en-US" sz="1600" dirty="0"/>
              <a:t>Reserve Bank of India </a:t>
            </a:r>
            <a:r>
              <a:rPr lang="en-US" sz="1600" dirty="0" smtClean="0"/>
              <a:t>Act 1934</a:t>
            </a:r>
          </a:p>
          <a:p>
            <a:endParaRPr lang="en-US" sz="1600" dirty="0"/>
          </a:p>
          <a:p>
            <a:endParaRPr lang="en-US" sz="1600" dirty="0"/>
          </a:p>
        </p:txBody>
      </p:sp>
    </p:spTree>
    <p:extLst>
      <p:ext uri="{BB962C8B-B14F-4D97-AF65-F5344CB8AC3E}">
        <p14:creationId xmlns:p14="http://schemas.microsoft.com/office/powerpoint/2010/main" xmlns="" val="476789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3008</Words>
  <Application>Microsoft Office PowerPoint</Application>
  <PresentationFormat>On-screen Show (4:3)</PresentationFormat>
  <Paragraphs>320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John Wiley and Sons,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Rupnarayan - New Delhi</dc:creator>
  <cp:lastModifiedBy>ShreeShree</cp:lastModifiedBy>
  <cp:revision>186</cp:revision>
  <dcterms:created xsi:type="dcterms:W3CDTF">2013-02-04T04:52:43Z</dcterms:created>
  <dcterms:modified xsi:type="dcterms:W3CDTF">2021-02-15T06:43:16Z</dcterms:modified>
</cp:coreProperties>
</file>