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87" r:id="rId2"/>
    <p:sldId id="258" r:id="rId3"/>
    <p:sldId id="259" r:id="rId4"/>
    <p:sldId id="288" r:id="rId5"/>
    <p:sldId id="260" r:id="rId6"/>
    <p:sldId id="262" r:id="rId7"/>
    <p:sldId id="265" r:id="rId8"/>
    <p:sldId id="269" r:id="rId9"/>
    <p:sldId id="274" r:id="rId10"/>
    <p:sldId id="276" r:id="rId11"/>
    <p:sldId id="280" r:id="rId12"/>
    <p:sldId id="281" r:id="rId13"/>
    <p:sldId id="283" r:id="rId14"/>
    <p:sldId id="284" r:id="rId15"/>
    <p:sldId id="285" r:id="rId16"/>
    <p:sldId id="278" r:id="rId17"/>
    <p:sldId id="279" r:id="rId18"/>
    <p:sldId id="270" r:id="rId19"/>
    <p:sldId id="286" r:id="rId20"/>
    <p:sldId id="271" r:id="rId21"/>
    <p:sldId id="272" r:id="rId22"/>
    <p:sldId id="266" r:id="rId23"/>
    <p:sldId id="267" r:id="rId24"/>
    <p:sldId id="268" r:id="rId25"/>
    <p:sldId id="263" r:id="rId26"/>
    <p:sldId id="264" r:id="rId27"/>
    <p:sldId id="261" r:id="rId28"/>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05" autoAdjust="0"/>
  </p:normalViewPr>
  <p:slideViewPr>
    <p:cSldViewPr>
      <p:cViewPr varScale="1">
        <p:scale>
          <a:sx n="81" d="100"/>
          <a:sy n="81" d="100"/>
        </p:scale>
        <p:origin x="1469"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BDA43326-A0F9-41CC-A2BB-1C523EFAFA55}" type="datetimeFigureOut">
              <a:rPr lang="en-US" smtClean="0"/>
              <a:pPr/>
              <a:t>12/11/2021</a:t>
            </a:fld>
            <a:endParaRPr lang="en-US"/>
          </a:p>
        </p:txBody>
      </p:sp>
      <p:sp>
        <p:nvSpPr>
          <p:cNvPr id="4" name="Footer Placehold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BDDC5DF8-E25C-46BA-BF1D-95A83F474C62}" type="slidenum">
              <a:rPr lang="en-US" smtClean="0"/>
              <a:pPr/>
              <a:t>‹#›</a:t>
            </a:fld>
            <a:endParaRPr lang="en-US"/>
          </a:p>
        </p:txBody>
      </p:sp>
    </p:spTree>
    <p:extLst>
      <p:ext uri="{BB962C8B-B14F-4D97-AF65-F5344CB8AC3E}">
        <p14:creationId xmlns:p14="http://schemas.microsoft.com/office/powerpoint/2010/main" val="22992834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582C55EA-0E55-4181-9560-34C927044152}" type="datetimeFigureOut">
              <a:rPr lang="en-US" smtClean="0"/>
              <a:pPr/>
              <a:t>12/11/2021</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277C1ECF-AAF9-4ED5-B720-2EF659F96AA6}" type="slidenum">
              <a:rPr lang="en-US" smtClean="0"/>
              <a:pPr/>
              <a:t>‹#›</a:t>
            </a:fld>
            <a:endParaRPr lang="en-US"/>
          </a:p>
        </p:txBody>
      </p:sp>
    </p:spTree>
    <p:extLst>
      <p:ext uri="{BB962C8B-B14F-4D97-AF65-F5344CB8AC3E}">
        <p14:creationId xmlns:p14="http://schemas.microsoft.com/office/powerpoint/2010/main" val="415563857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C1ECF-AAF9-4ED5-B720-2EF659F96AA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37605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11</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12</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13</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14</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15</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16</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17</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18</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19</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20</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21</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22</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23</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24</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25</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26</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27</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3</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5</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6</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7</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8</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9</a:t>
            </a:fld>
            <a:endParaRPr lang="en-US"/>
          </a:p>
        </p:txBody>
      </p:sp>
    </p:spTree>
    <p:extLst>
      <p:ext uri="{BB962C8B-B14F-4D97-AF65-F5344CB8AC3E}">
        <p14:creationId xmlns:p14="http://schemas.microsoft.com/office/powerpoint/2010/main" val="354376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77C1ECF-AAF9-4ED5-B720-2EF659F96AA6}" type="slidenum">
              <a:rPr lang="en-US" smtClean="0"/>
              <a:pPr/>
              <a:t>10</a:t>
            </a:fld>
            <a:endParaRPr lang="en-US"/>
          </a:p>
        </p:txBody>
      </p:sp>
    </p:spTree>
    <p:extLst>
      <p:ext uri="{BB962C8B-B14F-4D97-AF65-F5344CB8AC3E}">
        <p14:creationId xmlns:p14="http://schemas.microsoft.com/office/powerpoint/2010/main" val="3543763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8B72C3-ABA8-45D0-AA49-8B3C3E6B7F39}" type="datetime1">
              <a:rPr lang="en-US" smtClean="0"/>
              <a:pPr/>
              <a:t>12/11/2021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6AC025-CC48-4BEF-8E7F-C5DBC425F8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43F218-557C-4D7F-BF78-3B83EA759BF3}" type="datetime1">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71EE2C-DF08-41C2-B604-3828D04A9B9C}" type="datetime1">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CF4D8B-C5BD-4A83-978E-9F756411EC26}" type="datetime1">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8F24B7B-9FB9-4033-B926-9D7133983DCD}" type="datetime1">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C025-CC48-4BEF-8E7F-C5DBC425F81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55E57-19A5-465C-9706-141EC69A4D5C}" type="datetime1">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564B8E4-0A67-44B3-9B40-153479BA76FD}" type="datetime1">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AC025-CC48-4BEF-8E7F-C5DBC425F8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49F3DF-3255-472B-BF32-D8D613263B0A}" type="datetime1">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AC025-CC48-4BEF-8E7F-C5DBC425F814}"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9041-FD1A-4372-BD2E-635679E2C08A}" type="datetime1">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AC025-CC48-4BEF-8E7F-C5DBC425F8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7DC3343-C004-4925-821C-6911AD891313}" type="datetime1">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C025-CC48-4BEF-8E7F-C5DBC425F8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469BE5-14B5-4F63-95B9-A1DB2086BC98}" type="datetime1">
              <a:rPr lang="en-US" smtClean="0"/>
              <a:pPr/>
              <a:t>12/11/2021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6AC025-CC48-4BEF-8E7F-C5DBC425F81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095249-ABB0-4500-BAF8-6DC054AC7ED2}" type="datetime1">
              <a:rPr lang="en-US" smtClean="0"/>
              <a:pPr/>
              <a:t>12/11/2021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6AC025-CC48-4BEF-8E7F-C5DBC425F8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2400"/>
            <a:ext cx="9047105" cy="1200329"/>
          </a:xfrm>
          <a:prstGeom prst="rect">
            <a:avLst/>
          </a:prstGeom>
          <a:noFill/>
        </p:spPr>
        <p:txBody>
          <a:bodyPr wrap="square" numCol="1" rtlCol="0">
            <a:spAutoFit/>
          </a:bodyPr>
          <a:lstStyle/>
          <a:p>
            <a:pPr algn="r"/>
            <a:r>
              <a:rPr lang="en-US" sz="3600" b="1" dirty="0">
                <a:latin typeface="Baskerville Old Face" pitchFamily="18" charset="0"/>
              </a:rPr>
              <a:t>UNIT-3.2</a:t>
            </a:r>
          </a:p>
          <a:p>
            <a:pPr algn="r"/>
            <a:r>
              <a:rPr lang="en-US" sz="3600" b="1" dirty="0"/>
              <a:t>	Understanding Computer Forensics</a:t>
            </a:r>
            <a:endParaRPr lang="en-GB" sz="3600" b="1" dirty="0">
              <a:latin typeface="Baskerville Old Face" pitchFamily="18" charset="0"/>
            </a:endParaRPr>
          </a:p>
        </p:txBody>
      </p:sp>
    </p:spTree>
    <p:extLst>
      <p:ext uri="{BB962C8B-B14F-4D97-AF65-F5344CB8AC3E}">
        <p14:creationId xmlns:p14="http://schemas.microsoft.com/office/powerpoint/2010/main" val="391862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4624343"/>
          </a:xfrm>
          <a:prstGeom prst="rect">
            <a:avLst/>
          </a:prstGeom>
        </p:spPr>
        <p:txBody>
          <a:bodyPr wrap="square">
            <a:spAutoFit/>
          </a:bodyPr>
          <a:lstStyle/>
          <a:p>
            <a:r>
              <a:rPr lang="en-US" sz="2000" b="1" dirty="0"/>
              <a:t>Digital Forensics Life Cycle</a:t>
            </a:r>
          </a:p>
          <a:p>
            <a:r>
              <a:rPr lang="en-US" sz="1600" dirty="0"/>
              <a:t>As per FBI’s (Federal Bureau of Investigation) view, digital evidence is present in nearly every crime scene. That is why law enforcement must know how to recognize, seize, transport and store original digital evidence to preserve it for forensics examination. </a:t>
            </a:r>
          </a:p>
          <a:p>
            <a:endParaRPr lang="en-US" sz="1050" dirty="0"/>
          </a:p>
          <a:p>
            <a:endParaRPr lang="en-US" sz="2000" b="1" dirty="0"/>
          </a:p>
          <a:p>
            <a:r>
              <a:rPr lang="en-US" sz="2000" b="1" dirty="0"/>
              <a:t>Digital Forensics Process</a:t>
            </a:r>
          </a:p>
          <a:p>
            <a:pPr marL="285750" indent="-285750">
              <a:buFont typeface="Wingdings" pitchFamily="2" charset="2"/>
              <a:buChar char="ü"/>
            </a:pPr>
            <a:r>
              <a:rPr lang="en-US" sz="1600" dirty="0"/>
              <a:t>Digital forensics evidence consists of exhibits.</a:t>
            </a:r>
          </a:p>
          <a:p>
            <a:pPr marL="285750" indent="-285750">
              <a:buFont typeface="Wingdings" pitchFamily="2" charset="2"/>
              <a:buChar char="ü"/>
            </a:pPr>
            <a:r>
              <a:rPr lang="en-US" sz="1600" dirty="0"/>
              <a:t>The exhibits are introduced as evidence by either side.</a:t>
            </a:r>
          </a:p>
          <a:p>
            <a:pPr marL="285750" indent="-285750">
              <a:buFont typeface="Wingdings" pitchFamily="2" charset="2"/>
              <a:buChar char="ü"/>
            </a:pPr>
            <a:r>
              <a:rPr lang="en-US" sz="1600" dirty="0"/>
              <a:t>Testimony is presented to establish the process.</a:t>
            </a:r>
          </a:p>
          <a:p>
            <a:pPr marL="285750" indent="-285750">
              <a:buFont typeface="Wingdings" pitchFamily="2" charset="2"/>
              <a:buChar char="ü"/>
            </a:pPr>
            <a:r>
              <a:rPr lang="en-US" sz="1600" dirty="0"/>
              <a:t>The party must show the evidence.</a:t>
            </a:r>
          </a:p>
          <a:p>
            <a:pPr marL="285750" indent="-285750">
              <a:buFont typeface="Wingdings" pitchFamily="2" charset="2"/>
              <a:buChar char="ü"/>
            </a:pPr>
            <a:r>
              <a:rPr lang="en-US" sz="1600" dirty="0"/>
              <a:t>Digital forensics evidence can be challenged.</a:t>
            </a:r>
            <a:endParaRPr lang="en-US" sz="1200" dirty="0"/>
          </a:p>
          <a:p>
            <a:pPr marL="285750" indent="-285750">
              <a:buFont typeface="Wingdings" pitchFamily="2" charset="2"/>
              <a:buChar char="ü"/>
            </a:pPr>
            <a:r>
              <a:rPr lang="en-US" sz="1600" dirty="0"/>
              <a:t>Forensics experts formulate a cost proposal.</a:t>
            </a:r>
          </a:p>
          <a:p>
            <a:pPr marL="285750" indent="-285750">
              <a:buFont typeface="Wingdings" pitchFamily="2" charset="2"/>
              <a:buChar char="ü"/>
            </a:pPr>
            <a:r>
              <a:rPr lang="en-US" sz="1600" dirty="0"/>
              <a:t>Proposed timeline of activities, lists of anticipated deliverables and a plan for production and turnover of evidence.</a:t>
            </a:r>
          </a:p>
          <a:p>
            <a:pPr marL="285750" indent="-285750">
              <a:buFont typeface="Wingdings" pitchFamily="2" charset="2"/>
              <a:buChar char="ü"/>
            </a:pPr>
            <a:r>
              <a:rPr lang="en-US" sz="1600" dirty="0"/>
              <a:t>Submission of a preliminary risk analysis for the forensics service being proposed. </a:t>
            </a:r>
          </a:p>
          <a:p>
            <a:endParaRPr lang="en-US" sz="1600" dirty="0"/>
          </a:p>
          <a:p>
            <a:endParaRPr lang="en-US" sz="1600" dirty="0"/>
          </a:p>
        </p:txBody>
      </p:sp>
    </p:spTree>
    <p:extLst>
      <p:ext uri="{BB962C8B-B14F-4D97-AF65-F5344CB8AC3E}">
        <p14:creationId xmlns:p14="http://schemas.microsoft.com/office/powerpoint/2010/main" val="345487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6748001"/>
          </a:xfrm>
          <a:prstGeom prst="rect">
            <a:avLst/>
          </a:prstGeom>
        </p:spPr>
        <p:txBody>
          <a:bodyPr wrap="square">
            <a:spAutoFit/>
          </a:bodyPr>
          <a:lstStyle/>
          <a:p>
            <a:r>
              <a:rPr lang="en-US" sz="2400" b="1" dirty="0"/>
              <a:t>Phases in Computer Forensics/Digital Forensics</a:t>
            </a:r>
          </a:p>
          <a:p>
            <a:r>
              <a:rPr lang="en-US" dirty="0"/>
              <a:t>1. Preparation and identification</a:t>
            </a:r>
          </a:p>
          <a:p>
            <a:r>
              <a:rPr lang="en-US" dirty="0"/>
              <a:t>2. Collection and recording</a:t>
            </a:r>
          </a:p>
          <a:p>
            <a:r>
              <a:rPr lang="en-US" dirty="0"/>
              <a:t>3. Storing and transporting</a:t>
            </a:r>
          </a:p>
          <a:p>
            <a:r>
              <a:rPr lang="en-US" dirty="0"/>
              <a:t>4. Examination/investigation</a:t>
            </a:r>
          </a:p>
          <a:p>
            <a:r>
              <a:rPr lang="en-US" dirty="0"/>
              <a:t>5. Analysis, interpretation and attribution</a:t>
            </a:r>
          </a:p>
          <a:p>
            <a:r>
              <a:rPr lang="en-US" dirty="0"/>
              <a:t>6. Reporting</a:t>
            </a:r>
          </a:p>
          <a:p>
            <a:r>
              <a:rPr lang="en-US" dirty="0"/>
              <a:t>7. Testifying</a:t>
            </a:r>
          </a:p>
          <a:p>
            <a:endParaRPr lang="en-US" sz="1200" dirty="0"/>
          </a:p>
          <a:p>
            <a:endParaRPr lang="en-US" sz="1050" b="1" i="1" dirty="0"/>
          </a:p>
          <a:p>
            <a:r>
              <a:rPr lang="en-US" sz="2400" b="1" dirty="0"/>
              <a:t>Collecting and Recording Digital Evidence</a:t>
            </a:r>
          </a:p>
          <a:p>
            <a:pPr marL="285750" indent="-285750">
              <a:buFont typeface="Wingdings" pitchFamily="2" charset="2"/>
              <a:buChar char="ü"/>
            </a:pPr>
            <a:r>
              <a:rPr lang="en-US" dirty="0"/>
              <a:t>Computers</a:t>
            </a:r>
          </a:p>
          <a:p>
            <a:pPr marL="285750" indent="-285750">
              <a:buFont typeface="Wingdings" pitchFamily="2" charset="2"/>
              <a:buChar char="ü"/>
            </a:pPr>
            <a:r>
              <a:rPr lang="en-US" dirty="0"/>
              <a:t>Cell phones</a:t>
            </a:r>
          </a:p>
          <a:p>
            <a:pPr marL="285750" indent="-285750">
              <a:buFont typeface="Wingdings" pitchFamily="2" charset="2"/>
              <a:buChar char="ü"/>
            </a:pPr>
            <a:r>
              <a:rPr lang="en-US" dirty="0"/>
              <a:t>Digital cameras</a:t>
            </a:r>
          </a:p>
          <a:p>
            <a:pPr marL="285750" indent="-285750">
              <a:buFont typeface="Wingdings" pitchFamily="2" charset="2"/>
              <a:buChar char="ü"/>
            </a:pPr>
            <a:r>
              <a:rPr lang="en-US" dirty="0"/>
              <a:t>Hard drives</a:t>
            </a:r>
          </a:p>
          <a:p>
            <a:pPr marL="285750" indent="-285750">
              <a:buFont typeface="Wingdings" pitchFamily="2" charset="2"/>
              <a:buChar char="ü"/>
            </a:pPr>
            <a:r>
              <a:rPr lang="en-US" dirty="0"/>
              <a:t>CD-ROM </a:t>
            </a:r>
          </a:p>
          <a:p>
            <a:pPr marL="285750" indent="-285750">
              <a:buFont typeface="Wingdings" pitchFamily="2" charset="2"/>
              <a:buChar char="ü"/>
            </a:pPr>
            <a:r>
              <a:rPr lang="en-US" dirty="0"/>
              <a:t>USB memory devices</a:t>
            </a:r>
          </a:p>
          <a:p>
            <a:pPr marL="285750" indent="-285750">
              <a:buFont typeface="Wingdings" pitchFamily="2" charset="2"/>
              <a:buChar char="ü"/>
            </a:pPr>
            <a:r>
              <a:rPr lang="en-US" dirty="0"/>
              <a:t>Digital thermometers</a:t>
            </a:r>
          </a:p>
          <a:p>
            <a:pPr marL="285750" indent="-285750">
              <a:buFont typeface="Wingdings" pitchFamily="2" charset="2"/>
              <a:buChar char="ü"/>
            </a:pPr>
            <a:r>
              <a:rPr lang="en-US" dirty="0"/>
              <a:t>Black boxes inside automobiles</a:t>
            </a:r>
          </a:p>
          <a:p>
            <a:pPr marL="285750" indent="-285750">
              <a:buFont typeface="Wingdings" pitchFamily="2" charset="2"/>
              <a:buChar char="ü"/>
            </a:pPr>
            <a:r>
              <a:rPr lang="en-US" dirty="0"/>
              <a:t>RFID tags and webpages</a:t>
            </a:r>
          </a:p>
          <a:p>
            <a:endParaRPr lang="en-US" sz="2000" dirty="0"/>
          </a:p>
          <a:p>
            <a:endParaRPr lang="en-US" sz="2000" b="1" dirty="0"/>
          </a:p>
          <a:p>
            <a:endParaRPr lang="en-US" sz="2000" dirty="0"/>
          </a:p>
          <a:p>
            <a:endParaRPr lang="en-US" sz="1600" dirty="0"/>
          </a:p>
        </p:txBody>
      </p:sp>
    </p:spTree>
    <p:extLst>
      <p:ext uri="{BB962C8B-B14F-4D97-AF65-F5344CB8AC3E}">
        <p14:creationId xmlns:p14="http://schemas.microsoft.com/office/powerpoint/2010/main" val="122489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63000"/>
            <a:ext cx="8153400" cy="6017032"/>
          </a:xfrm>
          <a:prstGeom prst="rect">
            <a:avLst/>
          </a:prstGeom>
        </p:spPr>
        <p:txBody>
          <a:bodyPr wrap="square">
            <a:spAutoFit/>
          </a:bodyPr>
          <a:lstStyle/>
          <a:p>
            <a:r>
              <a:rPr lang="en-US" sz="2000" b="1" i="1" dirty="0"/>
              <a:t>Collecting and Recording Digital Evidence</a:t>
            </a:r>
          </a:p>
          <a:p>
            <a:r>
              <a:rPr lang="en-US" sz="1600" b="1" i="1" u="sng" dirty="0"/>
              <a:t>Sources</a:t>
            </a:r>
          </a:p>
          <a:p>
            <a:pPr marL="342900" indent="-342900">
              <a:buFont typeface="+mj-lt"/>
              <a:buAutoNum type="arabicPeriod"/>
            </a:pPr>
            <a:r>
              <a:rPr lang="en-US" sz="1600" dirty="0"/>
              <a:t>Computers</a:t>
            </a:r>
          </a:p>
          <a:p>
            <a:pPr marL="342900" indent="-342900">
              <a:buFont typeface="+mj-lt"/>
              <a:buAutoNum type="arabicPeriod"/>
            </a:pPr>
            <a:r>
              <a:rPr lang="en-US" sz="1600" dirty="0"/>
              <a:t>Cell phones</a:t>
            </a:r>
          </a:p>
          <a:p>
            <a:pPr marL="342900" indent="-342900">
              <a:buFont typeface="+mj-lt"/>
              <a:buAutoNum type="arabicPeriod"/>
            </a:pPr>
            <a:r>
              <a:rPr lang="en-US" sz="1600" dirty="0"/>
              <a:t>Digital cameras</a:t>
            </a:r>
          </a:p>
          <a:p>
            <a:pPr marL="342900" indent="-342900">
              <a:buFont typeface="+mj-lt"/>
              <a:buAutoNum type="arabicPeriod"/>
            </a:pPr>
            <a:r>
              <a:rPr lang="en-US" sz="1600" dirty="0"/>
              <a:t>Hard drives</a:t>
            </a:r>
          </a:p>
          <a:p>
            <a:pPr marL="342900" indent="-342900">
              <a:buFont typeface="+mj-lt"/>
              <a:buAutoNum type="arabicPeriod"/>
            </a:pPr>
            <a:r>
              <a:rPr lang="en-US" sz="1600" dirty="0"/>
              <a:t>CD-ROM</a:t>
            </a:r>
          </a:p>
          <a:p>
            <a:pPr marL="342900" indent="-342900">
              <a:buFont typeface="+mj-lt"/>
              <a:buAutoNum type="arabicPeriod"/>
            </a:pPr>
            <a:r>
              <a:rPr lang="en-US" sz="1600" dirty="0"/>
              <a:t>USB memory devices</a:t>
            </a:r>
          </a:p>
          <a:p>
            <a:pPr marL="342900" indent="-342900">
              <a:buFont typeface="+mj-lt"/>
              <a:buAutoNum type="arabicPeriod"/>
            </a:pPr>
            <a:r>
              <a:rPr lang="en-US" sz="1600" dirty="0"/>
              <a:t>Digital thermometers</a:t>
            </a:r>
          </a:p>
          <a:p>
            <a:pPr marL="342900" indent="-342900">
              <a:buFont typeface="+mj-lt"/>
              <a:buAutoNum type="arabicPeriod"/>
            </a:pPr>
            <a:r>
              <a:rPr lang="en-US" sz="1600" dirty="0"/>
              <a:t>Black boxes inside automobiles</a:t>
            </a:r>
          </a:p>
          <a:p>
            <a:pPr marL="342900" indent="-342900">
              <a:buFont typeface="+mj-lt"/>
              <a:buAutoNum type="arabicPeriod"/>
            </a:pPr>
            <a:r>
              <a:rPr lang="en-US" sz="1600" dirty="0"/>
              <a:t>RFID tags and webpages</a:t>
            </a:r>
          </a:p>
          <a:p>
            <a:endParaRPr lang="en-US" sz="1600" b="1" i="1" dirty="0"/>
          </a:p>
          <a:p>
            <a:r>
              <a:rPr lang="en-US" sz="2000" b="1" i="1" dirty="0"/>
              <a:t>Storing and Transporting Digital Evidence</a:t>
            </a:r>
          </a:p>
          <a:p>
            <a:r>
              <a:rPr lang="en-US" sz="1500" dirty="0"/>
              <a:t>1. Image computer media using a write-blocking tool to ensure that no data is added to the suspect device</a:t>
            </a:r>
          </a:p>
          <a:p>
            <a:r>
              <a:rPr lang="en-US" sz="1500" dirty="0"/>
              <a:t>2. Establish and maintain the chain of custody</a:t>
            </a:r>
          </a:p>
          <a:p>
            <a:r>
              <a:rPr lang="en-US" sz="1500" dirty="0"/>
              <a:t>3. Document everything that has been done</a:t>
            </a:r>
          </a:p>
          <a:p>
            <a:r>
              <a:rPr lang="en-US" sz="1500" dirty="0"/>
              <a:t>4. Only use tools and methods that have been tested and evaluated to validate their accuracy and reliability.</a:t>
            </a:r>
          </a:p>
          <a:p>
            <a:r>
              <a:rPr lang="en-US" sz="1500" dirty="0"/>
              <a:t>5. Care must be taken in transportation to prevent spoliation (in a hot car, digital media tends to lose bits).</a:t>
            </a:r>
          </a:p>
          <a:p>
            <a:r>
              <a:rPr lang="en-US" sz="1500" dirty="0"/>
              <a:t>6. Care must be taken to preserve chain of custody and assure that a witness can testify accurately about what took place.</a:t>
            </a:r>
          </a:p>
          <a:p>
            <a:endParaRPr lang="en-US" sz="1500" dirty="0"/>
          </a:p>
        </p:txBody>
      </p:sp>
    </p:spTree>
    <p:extLst>
      <p:ext uri="{BB962C8B-B14F-4D97-AF65-F5344CB8AC3E}">
        <p14:creationId xmlns:p14="http://schemas.microsoft.com/office/powerpoint/2010/main" val="413117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47075" cy="6324808"/>
          </a:xfrm>
          <a:prstGeom prst="rect">
            <a:avLst/>
          </a:prstGeom>
        </p:spPr>
        <p:txBody>
          <a:bodyPr wrap="square">
            <a:spAutoFit/>
          </a:bodyPr>
          <a:lstStyle/>
          <a:p>
            <a:r>
              <a:rPr lang="en-US" sz="2000" b="1" i="1" dirty="0"/>
              <a:t>Examining/Investigating Digital Evidence</a:t>
            </a:r>
          </a:p>
          <a:p>
            <a:pPr marL="285750" indent="-285750">
              <a:buFont typeface="Wingdings" pitchFamily="2" charset="2"/>
              <a:buChar char="ü"/>
            </a:pPr>
            <a:r>
              <a:rPr lang="en-US" sz="1600" dirty="0"/>
              <a:t>Special care must be taken to ensure that the forensics specialist has the legal authority to seize, copy and examine the data.</a:t>
            </a:r>
          </a:p>
          <a:p>
            <a:pPr marL="285750" indent="-285750">
              <a:buFont typeface="Wingdings" pitchFamily="2" charset="2"/>
              <a:buChar char="ü"/>
            </a:pPr>
            <a:endParaRPr lang="en-US" sz="900" dirty="0"/>
          </a:p>
          <a:p>
            <a:pPr marL="285750" indent="-285750">
              <a:buFont typeface="Wingdings" pitchFamily="2" charset="2"/>
              <a:buChar char="ü"/>
            </a:pPr>
            <a:r>
              <a:rPr lang="en-US" sz="1600" dirty="0"/>
              <a:t>Sometimes authority stems from a search warrant.</a:t>
            </a:r>
          </a:p>
          <a:p>
            <a:pPr marL="285750" indent="-285750">
              <a:buFont typeface="Wingdings" pitchFamily="2" charset="2"/>
              <a:buChar char="ü"/>
            </a:pPr>
            <a:endParaRPr lang="en-US" sz="900" dirty="0"/>
          </a:p>
          <a:p>
            <a:pPr marL="285750" indent="-285750">
              <a:buFont typeface="Wingdings" pitchFamily="2" charset="2"/>
              <a:buChar char="ü"/>
            </a:pPr>
            <a:r>
              <a:rPr lang="en-US" sz="1600" dirty="0"/>
              <a:t>As a general rule, one should not examine digital information unless one has the legal authority to do so.</a:t>
            </a:r>
          </a:p>
          <a:p>
            <a:pPr marL="285750" indent="-285750">
              <a:buFont typeface="Wingdings" pitchFamily="2" charset="2"/>
              <a:buChar char="ü"/>
            </a:pPr>
            <a:endParaRPr lang="en-US" sz="900" dirty="0"/>
          </a:p>
          <a:p>
            <a:pPr marL="285750" indent="-285750">
              <a:buFont typeface="Wingdings" pitchFamily="2" charset="2"/>
              <a:buChar char="ü"/>
            </a:pPr>
            <a:r>
              <a:rPr lang="en-US" sz="1600" dirty="0"/>
              <a:t>Amateur forensics examiners should keep this in mind before starting any unauthorized investigation.</a:t>
            </a:r>
          </a:p>
          <a:p>
            <a:endParaRPr lang="en-US" sz="1100" dirty="0"/>
          </a:p>
          <a:p>
            <a:r>
              <a:rPr lang="en-US" sz="2000" b="1" i="1" dirty="0"/>
              <a:t>Analysis, Interpretation and Attribution</a:t>
            </a:r>
          </a:p>
          <a:p>
            <a:pPr marL="285750" indent="-285750">
              <a:buFont typeface="Wingdings" pitchFamily="2" charset="2"/>
              <a:buChar char="ü"/>
            </a:pPr>
            <a:r>
              <a:rPr lang="en-US" sz="1600" dirty="0"/>
              <a:t>Analysis, interpretation and attribution of evidence are the most difficult aspects encountered by most forensics analysts.</a:t>
            </a:r>
          </a:p>
          <a:p>
            <a:pPr marL="285750" indent="-285750">
              <a:buFont typeface="Wingdings" pitchFamily="2" charset="2"/>
              <a:buChar char="ü"/>
            </a:pPr>
            <a:endParaRPr lang="en-US" sz="1100" dirty="0"/>
          </a:p>
          <a:p>
            <a:pPr marL="285750" indent="-285750">
              <a:buFont typeface="Wingdings" pitchFamily="2" charset="2"/>
              <a:buChar char="ü"/>
            </a:pPr>
            <a:r>
              <a:rPr lang="en-US" sz="1600" dirty="0"/>
              <a:t>Analysis, interpretation and attribution of digital forensics evidence can be reconciled with non-digital evidence.</a:t>
            </a:r>
          </a:p>
          <a:p>
            <a:pPr marL="285750" indent="-285750">
              <a:buFont typeface="Wingdings" pitchFamily="2" charset="2"/>
              <a:buChar char="ü"/>
            </a:pPr>
            <a:endParaRPr lang="en-US" sz="900" dirty="0"/>
          </a:p>
          <a:p>
            <a:pPr marL="285750" indent="-285750">
              <a:buFont typeface="Wingdings" pitchFamily="2" charset="2"/>
              <a:buChar char="ü"/>
            </a:pPr>
            <a:r>
              <a:rPr lang="en-US" sz="1600" dirty="0"/>
              <a:t>Digital forensics evidence can be externally stipulated.</a:t>
            </a:r>
          </a:p>
          <a:p>
            <a:pPr marL="285750" indent="-285750">
              <a:buFont typeface="Wingdings" pitchFamily="2" charset="2"/>
              <a:buChar char="ü"/>
            </a:pPr>
            <a:endParaRPr lang="en-US" sz="1000" dirty="0"/>
          </a:p>
          <a:p>
            <a:pPr marL="285750" indent="-285750">
              <a:buFont typeface="Wingdings" pitchFamily="2" charset="2"/>
              <a:buChar char="ü"/>
            </a:pPr>
            <a:r>
              <a:rPr lang="en-US" sz="1600" dirty="0"/>
              <a:t>Open-source tools are available to conduct analysis of open ports, mapped drives on the live computer system.</a:t>
            </a:r>
          </a:p>
          <a:p>
            <a:pPr marL="285750" indent="-285750">
              <a:buFont typeface="Wingdings" pitchFamily="2" charset="2"/>
              <a:buChar char="ü"/>
            </a:pPr>
            <a:endParaRPr lang="en-US" sz="700" dirty="0"/>
          </a:p>
          <a:p>
            <a:pPr marL="285750" indent="-285750">
              <a:buFont typeface="Wingdings" pitchFamily="2" charset="2"/>
              <a:buChar char="ü"/>
            </a:pPr>
            <a:r>
              <a:rPr lang="en-US" sz="1600" dirty="0"/>
              <a:t>Holding unpowered RAM below −60°C will help preserve the residual data by an order of magnitude, thus improving the chances of successful recovery. However, it is impractical to do this during a field examination.</a:t>
            </a:r>
          </a:p>
          <a:p>
            <a:endParaRPr lang="en-US" sz="1600" dirty="0"/>
          </a:p>
        </p:txBody>
      </p:sp>
    </p:spTree>
    <p:extLst>
      <p:ext uri="{BB962C8B-B14F-4D97-AF65-F5344CB8AC3E}">
        <p14:creationId xmlns:p14="http://schemas.microsoft.com/office/powerpoint/2010/main" val="345992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83823"/>
            <a:ext cx="8270875" cy="5816977"/>
          </a:xfrm>
          <a:prstGeom prst="rect">
            <a:avLst/>
          </a:prstGeom>
        </p:spPr>
        <p:txBody>
          <a:bodyPr wrap="square">
            <a:spAutoFit/>
          </a:bodyPr>
          <a:lstStyle/>
          <a:p>
            <a:endParaRPr lang="en-US" sz="2000" b="1" i="1" u="sng" dirty="0"/>
          </a:p>
          <a:p>
            <a:r>
              <a:rPr lang="en-US" sz="2000" b="1" i="1" u="sng" dirty="0"/>
              <a:t>Reporting</a:t>
            </a:r>
          </a:p>
          <a:p>
            <a:pPr marL="285750" indent="-285750">
              <a:buFont typeface="Wingdings" pitchFamily="2" charset="2"/>
              <a:buChar char="ü"/>
            </a:pPr>
            <a:r>
              <a:rPr lang="en-US" sz="1600" dirty="0"/>
              <a:t>A report is generated. </a:t>
            </a:r>
          </a:p>
          <a:p>
            <a:pPr marL="285750" indent="-285750">
              <a:buFont typeface="Wingdings" pitchFamily="2" charset="2"/>
              <a:buChar char="ü"/>
            </a:pPr>
            <a:endParaRPr lang="en-US" sz="1600" dirty="0"/>
          </a:p>
          <a:p>
            <a:pPr marL="285750" indent="-285750">
              <a:buFont typeface="Wingdings" pitchFamily="2" charset="2"/>
              <a:buChar char="ü"/>
            </a:pPr>
            <a:r>
              <a:rPr lang="en-US" sz="1600" dirty="0"/>
              <a:t>The report may be in a written form or an oral testimony (or combination of the two).</a:t>
            </a:r>
          </a:p>
          <a:p>
            <a:pPr marL="285750" indent="-285750">
              <a:buFont typeface="Wingdings" pitchFamily="2" charset="2"/>
              <a:buChar char="ü"/>
            </a:pPr>
            <a:endParaRPr lang="en-US" sz="1600" dirty="0"/>
          </a:p>
          <a:p>
            <a:pPr marL="285750" indent="-285750">
              <a:buFont typeface="Wingdings" pitchFamily="2" charset="2"/>
              <a:buChar char="ü"/>
            </a:pPr>
            <a:r>
              <a:rPr lang="en-US" sz="1600" dirty="0"/>
              <a:t>Evidence, analysis, interpretation and attribution to be presented in the form of expert reports, depositions and testimony.</a:t>
            </a:r>
          </a:p>
          <a:p>
            <a:pPr marL="285750" indent="-285750">
              <a:buFont typeface="Wingdings" pitchFamily="2" charset="2"/>
              <a:buChar char="ü"/>
            </a:pPr>
            <a:endParaRPr lang="en-US" sz="1600" dirty="0"/>
          </a:p>
          <a:p>
            <a:pPr marL="285750" indent="-285750">
              <a:buFont typeface="Wingdings" pitchFamily="2" charset="2"/>
              <a:buChar char="ü"/>
            </a:pPr>
            <a:r>
              <a:rPr lang="en-US" sz="1600" dirty="0"/>
              <a:t>Presentation of the report (a complex and tricky process)</a:t>
            </a:r>
          </a:p>
          <a:p>
            <a:endParaRPr lang="en-US" sz="1600" dirty="0"/>
          </a:p>
          <a:p>
            <a:r>
              <a:rPr lang="en-US" sz="2000" b="1" i="1" u="sng" dirty="0"/>
              <a:t>Broad-Level Elements of the Report</a:t>
            </a:r>
            <a:endParaRPr lang="en-US" sz="2000" i="1" dirty="0"/>
          </a:p>
          <a:p>
            <a:r>
              <a:rPr lang="en-US" sz="1600" dirty="0"/>
              <a:t>1. Identity of the reporting agency</a:t>
            </a:r>
          </a:p>
          <a:p>
            <a:r>
              <a:rPr lang="en-US" sz="1600" dirty="0"/>
              <a:t>2. Case identifier or submission number</a:t>
            </a:r>
          </a:p>
          <a:p>
            <a:r>
              <a:rPr lang="en-US" sz="1600" dirty="0"/>
              <a:t>3. Case investigator</a:t>
            </a:r>
          </a:p>
          <a:p>
            <a:r>
              <a:rPr lang="en-US" sz="1600" dirty="0"/>
              <a:t>4. Identity of the submitter</a:t>
            </a:r>
          </a:p>
          <a:p>
            <a:r>
              <a:rPr lang="en-US" sz="1600" dirty="0"/>
              <a:t>5. Date of receipt</a:t>
            </a:r>
          </a:p>
          <a:p>
            <a:r>
              <a:rPr lang="en-US" sz="1600" dirty="0"/>
              <a:t>6. Date of report</a:t>
            </a:r>
          </a:p>
          <a:p>
            <a:r>
              <a:rPr lang="en-US" sz="1600" dirty="0"/>
              <a:t>7. Serial number, make and model</a:t>
            </a:r>
          </a:p>
          <a:p>
            <a:r>
              <a:rPr lang="en-US" sz="1600" dirty="0"/>
              <a:t>8. Identity and signature of the examiner</a:t>
            </a:r>
          </a:p>
          <a:p>
            <a:r>
              <a:rPr lang="en-US" sz="1600" dirty="0"/>
              <a:t>9. Steps taken during examination</a:t>
            </a:r>
          </a:p>
          <a:p>
            <a:r>
              <a:rPr lang="en-US" sz="1600" dirty="0"/>
              <a:t>10. Results/conclusions</a:t>
            </a:r>
          </a:p>
          <a:p>
            <a:endParaRPr lang="en-US" sz="800" dirty="0"/>
          </a:p>
        </p:txBody>
      </p:sp>
    </p:spTree>
    <p:extLst>
      <p:ext uri="{BB962C8B-B14F-4D97-AF65-F5344CB8AC3E}">
        <p14:creationId xmlns:p14="http://schemas.microsoft.com/office/powerpoint/2010/main" val="236026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077200" cy="5016758"/>
          </a:xfrm>
          <a:prstGeom prst="rect">
            <a:avLst/>
          </a:prstGeom>
        </p:spPr>
        <p:txBody>
          <a:bodyPr wrap="square">
            <a:spAutoFit/>
          </a:bodyPr>
          <a:lstStyle/>
          <a:p>
            <a:endParaRPr lang="en-US" sz="2400" b="1" dirty="0"/>
          </a:p>
          <a:p>
            <a:r>
              <a:rPr lang="en-US" sz="2400" b="1" dirty="0"/>
              <a:t>Principles to maintain the integrity of digital evidence</a:t>
            </a:r>
          </a:p>
          <a:p>
            <a:endParaRPr lang="en-US" sz="1600" dirty="0"/>
          </a:p>
          <a:p>
            <a:pPr marL="228600" indent="-228600">
              <a:buAutoNum type="arabicPeriod"/>
            </a:pPr>
            <a:r>
              <a:rPr lang="en-US" sz="1600" b="1" i="1" dirty="0"/>
              <a:t>Principle 1</a:t>
            </a:r>
            <a:r>
              <a:rPr lang="en-US" sz="1600" b="1" dirty="0"/>
              <a:t>:</a:t>
            </a:r>
            <a:r>
              <a:rPr lang="en-US" sz="1600" dirty="0"/>
              <a:t> No action taken by law enforcement agencies or their agents should change data held on a computer or storage media, which may subsequently be relied upon in court.</a:t>
            </a:r>
          </a:p>
          <a:p>
            <a:pPr marL="228600" indent="-228600">
              <a:buAutoNum type="arabicPeriod"/>
            </a:pPr>
            <a:endParaRPr lang="en-US" sz="1600" dirty="0"/>
          </a:p>
          <a:p>
            <a:r>
              <a:rPr lang="en-US" sz="1600" dirty="0"/>
              <a:t>2. </a:t>
            </a:r>
            <a:r>
              <a:rPr lang="en-US" sz="1600" b="1" i="1" dirty="0"/>
              <a:t>Principle 2</a:t>
            </a:r>
            <a:r>
              <a:rPr lang="en-US" sz="1600" b="1" dirty="0"/>
              <a:t>:</a:t>
            </a:r>
            <a:r>
              <a:rPr lang="en-US" sz="1600" dirty="0"/>
              <a:t> In exceptional circumstances, where a person finds it necessary to access original data held on a computer or on storage media that person must be competent to do so and be able to give evidence explaining the relevance and the implications of his/her actions.</a:t>
            </a:r>
          </a:p>
          <a:p>
            <a:endParaRPr lang="en-US" sz="1600" dirty="0"/>
          </a:p>
          <a:p>
            <a:r>
              <a:rPr lang="en-US" sz="1600" dirty="0"/>
              <a:t>3. </a:t>
            </a:r>
            <a:r>
              <a:rPr lang="en-US" sz="1600" b="1" i="1" dirty="0"/>
              <a:t>Principle 3</a:t>
            </a:r>
            <a:r>
              <a:rPr lang="en-US" sz="1600" b="1" dirty="0"/>
              <a:t>:</a:t>
            </a:r>
            <a:r>
              <a:rPr lang="en-US" sz="1600" dirty="0"/>
              <a:t> An audit trail or other record of all processes applied to computer-based electronic evidence should be created and preserved. An independent third party should be able to examine those processes and achieve the same result.</a:t>
            </a:r>
          </a:p>
          <a:p>
            <a:endParaRPr lang="en-US" sz="1600" dirty="0"/>
          </a:p>
          <a:p>
            <a:r>
              <a:rPr lang="en-US" sz="1600" dirty="0"/>
              <a:t>4. </a:t>
            </a:r>
            <a:r>
              <a:rPr lang="en-US" sz="1600" b="1" i="1" dirty="0"/>
              <a:t>Principle 4</a:t>
            </a:r>
            <a:r>
              <a:rPr lang="en-US" sz="1600" b="1" dirty="0"/>
              <a:t>:</a:t>
            </a:r>
            <a:r>
              <a:rPr lang="en-US" sz="1600" dirty="0"/>
              <a:t> The person in-charge of the investigation (the case officer) has overall responsibility for ensuring that the law and these principles are adhered to.</a:t>
            </a:r>
          </a:p>
          <a:p>
            <a:endParaRPr lang="en-US" sz="1600" dirty="0"/>
          </a:p>
          <a:p>
            <a:endParaRPr lang="en-US" sz="1600" dirty="0"/>
          </a:p>
          <a:p>
            <a:endParaRPr lang="en-US" sz="1600" dirty="0"/>
          </a:p>
        </p:txBody>
      </p:sp>
    </p:spTree>
    <p:extLst>
      <p:ext uri="{BB962C8B-B14F-4D97-AF65-F5344CB8AC3E}">
        <p14:creationId xmlns:p14="http://schemas.microsoft.com/office/powerpoint/2010/main" val="378946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19810"/>
            <a:ext cx="8268751" cy="5247590"/>
          </a:xfrm>
          <a:prstGeom prst="rect">
            <a:avLst/>
          </a:prstGeom>
        </p:spPr>
        <p:txBody>
          <a:bodyPr wrap="square">
            <a:spAutoFit/>
          </a:bodyPr>
          <a:lstStyle/>
          <a:p>
            <a:r>
              <a:rPr lang="en-US" sz="2000" b="1" dirty="0"/>
              <a:t>Chain of Custody Concept</a:t>
            </a:r>
          </a:p>
          <a:p>
            <a:pPr marL="285750" indent="-285750">
              <a:buFont typeface="Wingdings" pitchFamily="2" charset="2"/>
              <a:buChar char="ü"/>
            </a:pPr>
            <a:r>
              <a:rPr lang="en-US" sz="1600" dirty="0"/>
              <a:t>It is the central concept in </a:t>
            </a:r>
            <a:r>
              <a:rPr lang="en-US" sz="1600" dirty="0" err="1"/>
              <a:t>cyberforensics</a:t>
            </a:r>
            <a:r>
              <a:rPr lang="en-US" sz="1600" dirty="0"/>
              <a:t>/digital forensics investigation. </a:t>
            </a:r>
          </a:p>
          <a:p>
            <a:pPr marL="285750" indent="-285750">
              <a:buFont typeface="Wingdings" pitchFamily="2" charset="2"/>
              <a:buChar char="ü"/>
            </a:pPr>
            <a:r>
              <a:rPr lang="en-US" sz="1600" dirty="0"/>
              <a:t>It is the process of validating how many kinds of evidences have been gathered, tracked and protected on the way to a court of law.</a:t>
            </a:r>
          </a:p>
          <a:p>
            <a:pPr marL="285750" indent="-285750">
              <a:buFont typeface="Wingdings" pitchFamily="2" charset="2"/>
              <a:buChar char="ü"/>
            </a:pPr>
            <a:r>
              <a:rPr lang="en-US" sz="1600" dirty="0"/>
              <a:t>It is essential to get in the habit of protecting all evidences equally so that they will hold up in court.</a:t>
            </a:r>
          </a:p>
          <a:p>
            <a:pPr marL="285750" indent="-285750">
              <a:buFont typeface="Wingdings" pitchFamily="2" charset="2"/>
              <a:buChar char="ü"/>
            </a:pPr>
            <a:r>
              <a:rPr lang="en-US" sz="1600" dirty="0"/>
              <a:t>The purpose is that the proponent of a piece of evidence must demonstrate that it is what it purports to be.</a:t>
            </a:r>
          </a:p>
          <a:p>
            <a:pPr marL="285750" indent="-285750">
              <a:buFont typeface="Wingdings" pitchFamily="2" charset="2"/>
              <a:buChar char="ü"/>
            </a:pPr>
            <a:r>
              <a:rPr lang="en-US" sz="1600" dirty="0"/>
              <a:t>The chain of custody is a chronological written record of those individuals who have had custody of the evidence from its initial acquisition until its final disposition. </a:t>
            </a:r>
          </a:p>
          <a:p>
            <a:pPr marL="285750" indent="-285750">
              <a:buFont typeface="Wingdings" pitchFamily="2" charset="2"/>
              <a:buChar char="ü"/>
            </a:pPr>
            <a:r>
              <a:rPr lang="en-US" sz="1600" dirty="0"/>
              <a:t>A chain of custody begins when an item of relevant evidence is collected, and the chain is maintained until the evidence is disposed off. </a:t>
            </a:r>
          </a:p>
          <a:p>
            <a:pPr marL="285750" indent="-285750">
              <a:buFont typeface="Wingdings" pitchFamily="2" charset="2"/>
              <a:buChar char="ü"/>
            </a:pPr>
            <a:r>
              <a:rPr lang="en-US" sz="1600" dirty="0"/>
              <a:t>The chain of custody assumes continuous accountability. </a:t>
            </a:r>
          </a:p>
          <a:p>
            <a:endParaRPr lang="en-US" sz="1600" b="1" dirty="0"/>
          </a:p>
          <a:p>
            <a:r>
              <a:rPr lang="en-US" sz="2000" b="1" dirty="0"/>
              <a:t>Network Forensics</a:t>
            </a:r>
          </a:p>
          <a:p>
            <a:pPr marL="285750" indent="-285750">
              <a:buFont typeface="Wingdings" pitchFamily="2" charset="2"/>
              <a:buChar char="ü"/>
            </a:pPr>
            <a:r>
              <a:rPr lang="en-US" sz="1600" dirty="0"/>
              <a:t>This discipline is included within the computer forensics science.</a:t>
            </a:r>
          </a:p>
          <a:p>
            <a:pPr marL="285750" indent="-285750">
              <a:buFont typeface="Wingdings" pitchFamily="2" charset="2"/>
              <a:buChar char="ü"/>
            </a:pPr>
            <a:r>
              <a:rPr lang="en-US" sz="1600" dirty="0"/>
              <a:t>The goal is to provide the methodology and tools required to collect and analyze (wireless) network traffic.</a:t>
            </a:r>
          </a:p>
          <a:p>
            <a:pPr marL="285750" indent="-285750">
              <a:buFont typeface="Wingdings" pitchFamily="2" charset="2"/>
              <a:buChar char="ü"/>
            </a:pPr>
            <a:r>
              <a:rPr lang="en-US" sz="1600" dirty="0"/>
              <a:t>It involves capturing all data moving over Wi-Fi network and analyzing network events. </a:t>
            </a:r>
          </a:p>
          <a:p>
            <a:pPr marL="285750" indent="-285750">
              <a:buFont typeface="Wingdings" pitchFamily="2" charset="2"/>
              <a:buChar char="ü"/>
            </a:pPr>
            <a:r>
              <a:rPr lang="en-US" sz="1600" dirty="0"/>
              <a:t>The security analyst must follow the same general principles that apply to computer forensics.</a:t>
            </a:r>
            <a:r>
              <a:rPr lang="en-US" dirty="0"/>
              <a:t> </a:t>
            </a:r>
          </a:p>
          <a:p>
            <a:endParaRPr lang="en-US" sz="800" dirty="0"/>
          </a:p>
        </p:txBody>
      </p:sp>
    </p:spTree>
    <p:extLst>
      <p:ext uri="{BB962C8B-B14F-4D97-AF65-F5344CB8AC3E}">
        <p14:creationId xmlns:p14="http://schemas.microsoft.com/office/powerpoint/2010/main" val="46908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153400" cy="5786199"/>
          </a:xfrm>
          <a:prstGeom prst="rect">
            <a:avLst/>
          </a:prstGeom>
        </p:spPr>
        <p:txBody>
          <a:bodyPr wrap="square">
            <a:spAutoFit/>
          </a:bodyPr>
          <a:lstStyle/>
          <a:p>
            <a:r>
              <a:rPr lang="en-US" sz="1900" b="1" dirty="0"/>
              <a:t>Typical Elements in a Forensics Investigation Engagement Contract</a:t>
            </a:r>
          </a:p>
          <a:p>
            <a:pPr marL="228600" indent="-228600">
              <a:buAutoNum type="arabicPeriod"/>
            </a:pPr>
            <a:r>
              <a:rPr lang="en-US" sz="1600" dirty="0"/>
              <a:t>Authorization</a:t>
            </a:r>
          </a:p>
          <a:p>
            <a:pPr marL="228600" indent="-228600">
              <a:buAutoNum type="arabicPeriod"/>
            </a:pPr>
            <a:r>
              <a:rPr lang="en-US" sz="1600" dirty="0"/>
              <a:t>Confidentiality</a:t>
            </a:r>
          </a:p>
          <a:p>
            <a:pPr marL="228600" indent="-228600">
              <a:buAutoNum type="arabicPeriod"/>
            </a:pPr>
            <a:r>
              <a:rPr lang="en-US" sz="1600" dirty="0"/>
              <a:t>Payment</a:t>
            </a:r>
          </a:p>
          <a:p>
            <a:pPr marL="228600" indent="-228600">
              <a:buAutoNum type="arabicPeriod"/>
            </a:pPr>
            <a:r>
              <a:rPr lang="en-US" sz="1600" dirty="0"/>
              <a:t>Consent and acknowledgment</a:t>
            </a:r>
          </a:p>
          <a:p>
            <a:pPr marL="228600" indent="-228600">
              <a:buAutoNum type="arabicPeriod"/>
            </a:pPr>
            <a:r>
              <a:rPr lang="en-US" sz="1600" dirty="0"/>
              <a:t>Limitation of liability</a:t>
            </a:r>
          </a:p>
          <a:p>
            <a:pPr marL="228600" indent="-228600">
              <a:buAutoNum type="arabicPeriod"/>
            </a:pPr>
            <a:endParaRPr lang="en-US" sz="800" dirty="0"/>
          </a:p>
          <a:p>
            <a:r>
              <a:rPr lang="en-US" sz="1900" b="1" dirty="0"/>
              <a:t>Steganography</a:t>
            </a:r>
          </a:p>
          <a:p>
            <a:pPr marL="285750" indent="-285750">
              <a:buFont typeface="Wingdings" pitchFamily="2" charset="2"/>
              <a:buChar char="ü"/>
            </a:pPr>
            <a:r>
              <a:rPr lang="en-US" sz="1600" dirty="0"/>
              <a:t>Hiding messages in image data (used by criminals and by </a:t>
            </a:r>
            <a:r>
              <a:rPr lang="en-US" sz="1600" dirty="0" err="1"/>
              <a:t>noncriminals</a:t>
            </a:r>
            <a:r>
              <a:rPr lang="en-US" sz="1600" dirty="0"/>
              <a:t>).</a:t>
            </a:r>
          </a:p>
          <a:p>
            <a:pPr marL="285750" indent="-285750">
              <a:buFont typeface="Wingdings" pitchFamily="2" charset="2"/>
              <a:buChar char="ü"/>
            </a:pPr>
            <a:r>
              <a:rPr lang="en-US" sz="1600" dirty="0"/>
              <a:t>The threat raised by steganography is very real. </a:t>
            </a:r>
          </a:p>
          <a:p>
            <a:pPr marL="285750" indent="-285750">
              <a:buFont typeface="Wingdings" pitchFamily="2" charset="2"/>
              <a:buChar char="ü"/>
            </a:pPr>
            <a:r>
              <a:rPr lang="en-US" sz="1600" dirty="0"/>
              <a:t>Its use is not easy to detect or intercept, as the information does not need to be broadcast across the Internet.</a:t>
            </a:r>
          </a:p>
          <a:p>
            <a:pPr marL="285750" indent="-285750">
              <a:buFont typeface="Wingdings" pitchFamily="2" charset="2"/>
              <a:buChar char="ü"/>
            </a:pPr>
            <a:r>
              <a:rPr lang="en-US" sz="1600" dirty="0"/>
              <a:t>The hidden message can reside unsuspectingly on a website, for example, and can be viewed from around the world. </a:t>
            </a:r>
          </a:p>
          <a:p>
            <a:pPr marL="285750" indent="-285750">
              <a:buFont typeface="Wingdings" pitchFamily="2" charset="2"/>
              <a:buChar char="ü"/>
            </a:pPr>
            <a:r>
              <a:rPr lang="en-US" sz="1600" i="1" dirty="0" err="1"/>
              <a:t>Steganalysis</a:t>
            </a:r>
            <a:r>
              <a:rPr lang="en-US" sz="1600" i="1" dirty="0"/>
              <a:t> </a:t>
            </a:r>
            <a:r>
              <a:rPr lang="en-US" sz="1600" dirty="0"/>
              <a:t>is of increasing importance to </a:t>
            </a:r>
            <a:r>
              <a:rPr lang="en-US" sz="1600" dirty="0" err="1"/>
              <a:t>cybersecurity</a:t>
            </a:r>
            <a:r>
              <a:rPr lang="en-US" sz="1600" dirty="0"/>
              <a:t>. </a:t>
            </a:r>
          </a:p>
          <a:p>
            <a:pPr marL="285750" indent="-285750">
              <a:buFont typeface="Wingdings" pitchFamily="2" charset="2"/>
              <a:buChar char="ü"/>
            </a:pPr>
            <a:endParaRPr lang="en-US" sz="1600" dirty="0"/>
          </a:p>
          <a:p>
            <a:r>
              <a:rPr lang="en-US" sz="2000" b="1" dirty="0"/>
              <a:t>Rootkits</a:t>
            </a:r>
          </a:p>
          <a:p>
            <a:pPr marL="285750" indent="-285750">
              <a:buFont typeface="Wingdings" pitchFamily="2" charset="2"/>
              <a:buChar char="ü"/>
            </a:pPr>
            <a:r>
              <a:rPr lang="en-US" sz="1600" dirty="0"/>
              <a:t>A “rootkit” is a set of tools used after cracking a computer operating system that hides logins, processes, password, etc., which would carefully hide any trace that those commands normally display.</a:t>
            </a:r>
          </a:p>
          <a:p>
            <a:pPr marL="285750" indent="-285750">
              <a:buFont typeface="Wingdings" pitchFamily="2" charset="2"/>
              <a:buChar char="ü"/>
            </a:pPr>
            <a:r>
              <a:rPr lang="en-US" sz="1600" dirty="0"/>
              <a:t>The mechanisms and techniques whereby malware including viruses, Spyware and Trojans attempt to hide their presence from Spyware blockers, antivirus and system management utilities. </a:t>
            </a:r>
          </a:p>
        </p:txBody>
      </p:sp>
    </p:spTree>
    <p:extLst>
      <p:ext uri="{BB962C8B-B14F-4D97-AF65-F5344CB8AC3E}">
        <p14:creationId xmlns:p14="http://schemas.microsoft.com/office/powerpoint/2010/main" val="312539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11922"/>
            <a:ext cx="8229600" cy="5347618"/>
          </a:xfrm>
          <a:prstGeom prst="rect">
            <a:avLst/>
          </a:prstGeom>
        </p:spPr>
        <p:txBody>
          <a:bodyPr wrap="square">
            <a:spAutoFit/>
          </a:bodyPr>
          <a:lstStyle/>
          <a:p>
            <a:pPr marL="285750" indent="-285750">
              <a:buFont typeface="Wingdings" pitchFamily="2" charset="2"/>
              <a:buChar char="ü"/>
            </a:pPr>
            <a:r>
              <a:rPr lang="en-US" sz="1600" dirty="0"/>
              <a:t>Rootkits can be classified as – persistent rootkits, memory-based rootkits, user-mode rootkits and kernel-mode rootkits. </a:t>
            </a:r>
          </a:p>
          <a:p>
            <a:pPr marL="285750" indent="-285750">
              <a:buFont typeface="Wingdings" pitchFamily="2" charset="2"/>
              <a:buChar char="ü"/>
            </a:pPr>
            <a:endParaRPr lang="en-US" sz="800" dirty="0"/>
          </a:p>
          <a:p>
            <a:pPr marL="285750" indent="-285750">
              <a:buFont typeface="Wingdings" pitchFamily="2" charset="2"/>
              <a:buChar char="ü"/>
            </a:pPr>
            <a:r>
              <a:rPr lang="en-US" sz="1600" dirty="0"/>
              <a:t>Rootkits are installed after an attacker has exploited a system vulnerability and gained root access.</a:t>
            </a:r>
          </a:p>
          <a:p>
            <a:pPr marL="285750" indent="-285750">
              <a:buFont typeface="Wingdings" pitchFamily="2" charset="2"/>
              <a:buChar char="ü"/>
            </a:pPr>
            <a:endParaRPr lang="en-US" sz="800" dirty="0"/>
          </a:p>
          <a:p>
            <a:pPr marL="285750" indent="-285750">
              <a:buFont typeface="Wingdings" pitchFamily="2" charset="2"/>
              <a:buChar char="ü"/>
            </a:pPr>
            <a:r>
              <a:rPr lang="en-US" sz="1600" dirty="0"/>
              <a:t>Rootkits by themselves do not give an attacker root access; they only work after a system compromise. Rootkits consist of tools that generally have three functions: (a) maintain root access to the system, (b) hide the presence of the attacker and (c) attack (or accelerate attacks) against other systems.</a:t>
            </a:r>
          </a:p>
          <a:p>
            <a:endParaRPr lang="en-US" sz="1050" b="1" dirty="0"/>
          </a:p>
          <a:p>
            <a:pPr marL="285750" indent="-285750">
              <a:buFont typeface="Courier New" pitchFamily="49" charset="0"/>
              <a:buChar char="o"/>
            </a:pPr>
            <a:r>
              <a:rPr lang="en-US" sz="1600" dirty="0"/>
              <a:t>Binary rootkits take administrative utilities and modify them to hide specific connections, processes and activities of specific users. </a:t>
            </a:r>
          </a:p>
          <a:p>
            <a:pPr marL="285750" indent="-285750">
              <a:buFont typeface="Courier New" pitchFamily="49" charset="0"/>
              <a:buChar char="o"/>
            </a:pPr>
            <a:r>
              <a:rPr lang="en-US" sz="1600" dirty="0"/>
              <a:t>Binary rootkits can be defeated through the use of file integrity scanners. </a:t>
            </a:r>
          </a:p>
          <a:p>
            <a:pPr marL="285750" indent="-285750">
              <a:buFont typeface="Courier New" pitchFamily="49" charset="0"/>
              <a:buChar char="o"/>
            </a:pPr>
            <a:r>
              <a:rPr lang="en-US" sz="1600" dirty="0"/>
              <a:t>Binary rootkits can also be detected by system integrity tools. </a:t>
            </a:r>
            <a:endParaRPr lang="en-US" sz="1000" dirty="0"/>
          </a:p>
          <a:p>
            <a:endParaRPr lang="en-US" sz="1900" b="1" dirty="0"/>
          </a:p>
          <a:p>
            <a:r>
              <a:rPr lang="en-US" sz="1900" b="1" dirty="0"/>
              <a:t>Information Hiding</a:t>
            </a:r>
          </a:p>
          <a:p>
            <a:pPr marL="342900" indent="-342900">
              <a:buFont typeface="+mj-lt"/>
              <a:buAutoNum type="arabicPeriod"/>
            </a:pPr>
            <a:r>
              <a:rPr lang="en-US" sz="1600" dirty="0"/>
              <a:t>Three common approaches of hiding information in digital images</a:t>
            </a:r>
          </a:p>
          <a:p>
            <a:pPr marL="342900" indent="-342900">
              <a:buFont typeface="+mj-lt"/>
              <a:buAutoNum type="arabicPeriod"/>
            </a:pPr>
            <a:r>
              <a:rPr lang="en-US" sz="1600" dirty="0"/>
              <a:t>Least significant bit insertion</a:t>
            </a:r>
          </a:p>
          <a:p>
            <a:pPr marL="342900" indent="-342900">
              <a:buFont typeface="+mj-lt"/>
              <a:buAutoNum type="arabicPeriod"/>
            </a:pPr>
            <a:r>
              <a:rPr lang="en-US" sz="1600" dirty="0"/>
              <a:t>Masking and filtering</a:t>
            </a:r>
          </a:p>
          <a:p>
            <a:pPr marL="342900" indent="-342900">
              <a:buFont typeface="+mj-lt"/>
              <a:buAutoNum type="arabicPeriod"/>
            </a:pPr>
            <a:r>
              <a:rPr lang="en-US" sz="1600" dirty="0"/>
              <a:t>Algorithms and transformations</a:t>
            </a:r>
          </a:p>
          <a:p>
            <a:endParaRPr lang="en-US" sz="700" dirty="0"/>
          </a:p>
          <a:p>
            <a:endParaRPr lang="en-US" sz="1400" b="1" dirty="0"/>
          </a:p>
        </p:txBody>
      </p:sp>
    </p:spTree>
    <p:extLst>
      <p:ext uri="{BB962C8B-B14F-4D97-AF65-F5344CB8AC3E}">
        <p14:creationId xmlns:p14="http://schemas.microsoft.com/office/powerpoint/2010/main" val="62304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11922"/>
            <a:ext cx="8229600" cy="6617196"/>
          </a:xfrm>
          <a:prstGeom prst="rect">
            <a:avLst/>
          </a:prstGeom>
        </p:spPr>
        <p:txBody>
          <a:bodyPr wrap="square">
            <a:spAutoFit/>
          </a:bodyPr>
          <a:lstStyle/>
          <a:p>
            <a:r>
              <a:rPr lang="en-US" sz="2000" b="1" dirty="0"/>
              <a:t>Relevance of the OSI 7 Layer Model to Computer Forensics</a:t>
            </a:r>
          </a:p>
          <a:p>
            <a:endParaRPr lang="en-US" sz="1600" dirty="0"/>
          </a:p>
          <a:p>
            <a:r>
              <a:rPr lang="en-US" sz="1600" i="1" dirty="0"/>
              <a:t>The steps taken by attackers who hack networks are:</a:t>
            </a:r>
          </a:p>
          <a:p>
            <a:r>
              <a:rPr lang="en-US" sz="1600" dirty="0"/>
              <a:t>Step 1: Foot Printing</a:t>
            </a:r>
          </a:p>
          <a:p>
            <a:r>
              <a:rPr lang="en-US" sz="1600" dirty="0"/>
              <a:t>Step 2: Scanning and Probing</a:t>
            </a:r>
          </a:p>
          <a:p>
            <a:r>
              <a:rPr lang="en-US" sz="1600" dirty="0"/>
              <a:t>Step 3: Gaining Access</a:t>
            </a:r>
          </a:p>
          <a:p>
            <a:r>
              <a:rPr lang="en-US" sz="1600" dirty="0"/>
              <a:t>Step 4: Privilege</a:t>
            </a:r>
          </a:p>
          <a:p>
            <a:r>
              <a:rPr lang="en-US" sz="1600" dirty="0"/>
              <a:t>Step 5: Exploit</a:t>
            </a:r>
          </a:p>
          <a:p>
            <a:r>
              <a:rPr lang="en-US" sz="1600" dirty="0"/>
              <a:t>Step 6: Retracting</a:t>
            </a:r>
          </a:p>
          <a:p>
            <a:r>
              <a:rPr lang="en-US" sz="1600" dirty="0"/>
              <a:t>Step 7: Installing Backdoors</a:t>
            </a:r>
          </a:p>
          <a:p>
            <a:endParaRPr lang="en-US" sz="1600" dirty="0"/>
          </a:p>
          <a:p>
            <a:r>
              <a:rPr lang="en-US" sz="2000" b="1" dirty="0"/>
              <a:t>Forensics and Social Networking Sites: The Security/Privacy Threats</a:t>
            </a:r>
          </a:p>
          <a:p>
            <a:pPr marL="285750" indent="-285750">
              <a:buFont typeface="Wingdings" pitchFamily="2" charset="2"/>
              <a:buChar char="ü"/>
            </a:pPr>
            <a:r>
              <a:rPr lang="en-US" sz="1600" dirty="0"/>
              <a:t>Sites: </a:t>
            </a:r>
            <a:r>
              <a:rPr lang="en-US" sz="1600" dirty="0" err="1"/>
              <a:t>Orkut</a:t>
            </a:r>
            <a:r>
              <a:rPr lang="en-US" sz="1600" dirty="0"/>
              <a:t>, Facebook, MySpace, </a:t>
            </a:r>
            <a:r>
              <a:rPr lang="en-US" sz="1600" dirty="0" err="1"/>
              <a:t>Bebo</a:t>
            </a:r>
            <a:r>
              <a:rPr lang="en-US" sz="1600" dirty="0"/>
              <a:t>, “</a:t>
            </a:r>
            <a:r>
              <a:rPr lang="en-US" sz="1600" dirty="0" err="1"/>
              <a:t>Bigadda</a:t>
            </a:r>
            <a:r>
              <a:rPr lang="en-US" sz="1600" dirty="0"/>
              <a:t>”, etc.</a:t>
            </a:r>
          </a:p>
          <a:p>
            <a:pPr marL="285750" indent="-285750">
              <a:buFont typeface="Wingdings" pitchFamily="2" charset="2"/>
              <a:buChar char="ü"/>
            </a:pPr>
            <a:r>
              <a:rPr lang="en-US" sz="1600" dirty="0"/>
              <a:t>It enables people to reach out to their old/long lost friends and classmates, relatives, etc.</a:t>
            </a:r>
          </a:p>
          <a:p>
            <a:pPr marL="285750" indent="-285750">
              <a:buFont typeface="Wingdings" pitchFamily="2" charset="2"/>
              <a:buChar char="ü"/>
            </a:pPr>
            <a:r>
              <a:rPr lang="en-US" sz="1600" dirty="0"/>
              <a:t>Social networking sites help connect like-minded people, people with the same professions or collaboration and discussion of ideas.</a:t>
            </a:r>
          </a:p>
          <a:p>
            <a:pPr marL="285750" indent="-285750">
              <a:buFont typeface="Wingdings" pitchFamily="2" charset="2"/>
              <a:buChar char="ü"/>
            </a:pPr>
            <a:r>
              <a:rPr lang="en-US" sz="1600" dirty="0"/>
              <a:t>Social networking, thus, makes people part of a worldwide community and so the sites are getting popular. The usage of social network sites has increased rapidly in recent years.</a:t>
            </a:r>
          </a:p>
          <a:p>
            <a:pPr marL="285750" indent="-285750">
              <a:buFont typeface="Wingdings" pitchFamily="2" charset="2"/>
              <a:buChar char="ü"/>
            </a:pPr>
            <a:r>
              <a:rPr lang="en-US" sz="1600" dirty="0"/>
              <a:t>Kids, teenagers are the ones who are known to be making the maximum use of social networking sites. LinkedIn: Professional networking site</a:t>
            </a:r>
          </a:p>
          <a:p>
            <a:pPr marL="285750" indent="-285750">
              <a:buFont typeface="Wingdings" pitchFamily="2" charset="2"/>
              <a:buChar char="ü"/>
            </a:pPr>
            <a:r>
              <a:rPr lang="en-US" sz="1600" dirty="0"/>
              <a:t>Security threats emerging through careless use of social networking sites. </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5269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01668"/>
            <a:ext cx="8184867" cy="6440225"/>
          </a:xfrm>
          <a:prstGeom prst="rect">
            <a:avLst/>
          </a:prstGeom>
        </p:spPr>
        <p:txBody>
          <a:bodyPr wrap="square">
            <a:spAutoFit/>
          </a:bodyPr>
          <a:lstStyle/>
          <a:p>
            <a:r>
              <a:rPr lang="en-US" sz="2000" b="1" dirty="0"/>
              <a:t>Cyber forensics </a:t>
            </a:r>
          </a:p>
          <a:p>
            <a:pPr marL="171450" indent="-171450">
              <a:buFont typeface="Wingdings" pitchFamily="2" charset="2"/>
              <a:buChar char="ü"/>
            </a:pPr>
            <a:r>
              <a:rPr lang="en-US" sz="1600" dirty="0"/>
              <a:t>Provides digital evidence of a specific or general activity</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Key role in investigation of cybercrime</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“Evidence” in the case of “cyber offenses” </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Handling of the digital forensics evidence</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Computer is either the subject or the object of cybercrimes or is used as a tool to commit a cybercrime</a:t>
            </a:r>
            <a:endParaRPr lang="en-US" sz="1200" dirty="0"/>
          </a:p>
          <a:p>
            <a:endParaRPr lang="en-US" sz="1200" dirty="0"/>
          </a:p>
          <a:p>
            <a:endParaRPr lang="en-US" sz="100" b="1" dirty="0"/>
          </a:p>
          <a:p>
            <a:r>
              <a:rPr lang="en-US" sz="2000" b="1" dirty="0"/>
              <a:t>Computer Forensics (or Digital Forensics) </a:t>
            </a:r>
          </a:p>
          <a:p>
            <a:pPr marL="171450" indent="-171450">
              <a:buFont typeface="Wingdings" pitchFamily="2" charset="2"/>
              <a:buChar char="ü"/>
            </a:pPr>
            <a:r>
              <a:rPr lang="en-US" sz="1600" dirty="0"/>
              <a:t>Digital evidence is required</a:t>
            </a:r>
          </a:p>
          <a:p>
            <a:pPr marL="171450" indent="-171450">
              <a:buFont typeface="Wingdings" pitchFamily="2" charset="2"/>
              <a:buChar char="ü"/>
            </a:pPr>
            <a:endParaRPr lang="en-US" sz="1600" dirty="0"/>
          </a:p>
          <a:p>
            <a:pPr marL="171450" indent="-171450">
              <a:buFont typeface="Wingdings" pitchFamily="2" charset="2"/>
              <a:buChar char="ü"/>
            </a:pPr>
            <a:r>
              <a:rPr lang="en-US" sz="1600" dirty="0"/>
              <a:t>A fast growing profession as well as business</a:t>
            </a:r>
          </a:p>
          <a:p>
            <a:endParaRPr lang="en-US" sz="1200" dirty="0"/>
          </a:p>
          <a:p>
            <a:r>
              <a:rPr lang="en-US" sz="1600" dirty="0"/>
              <a:t>Computer security and computer forensics are different from each other.</a:t>
            </a:r>
          </a:p>
          <a:p>
            <a:endParaRPr lang="en-US" sz="1400" i="1" dirty="0"/>
          </a:p>
          <a:p>
            <a:r>
              <a:rPr lang="en-US" sz="1600" i="1" dirty="0"/>
              <a:t>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unauthorized actions shown to be disruptive to planned operations.</a:t>
            </a:r>
            <a:endParaRPr lang="en-US" sz="1600" b="1" dirty="0"/>
          </a:p>
          <a:p>
            <a:endParaRPr lang="en-US" dirty="0"/>
          </a:p>
        </p:txBody>
      </p:sp>
    </p:spTree>
    <p:extLst>
      <p:ext uri="{BB962C8B-B14F-4D97-AF65-F5344CB8AC3E}">
        <p14:creationId xmlns:p14="http://schemas.microsoft.com/office/powerpoint/2010/main" val="407585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07457"/>
            <a:ext cx="8229600" cy="5601533"/>
          </a:xfrm>
          <a:prstGeom prst="rect">
            <a:avLst/>
          </a:prstGeom>
        </p:spPr>
        <p:txBody>
          <a:bodyPr wrap="square">
            <a:spAutoFit/>
          </a:bodyPr>
          <a:lstStyle/>
          <a:p>
            <a:endParaRPr lang="en-US" sz="1900" dirty="0"/>
          </a:p>
          <a:p>
            <a:endParaRPr lang="en-US" sz="1900" dirty="0"/>
          </a:p>
          <a:p>
            <a:r>
              <a:rPr lang="en-US" sz="1900" b="1" dirty="0"/>
              <a:t>Forensics and Social Networking Sites: The Security/Privacy Threats</a:t>
            </a:r>
          </a:p>
          <a:p>
            <a:pPr marL="285750" indent="-285750">
              <a:buFont typeface="Wingdings" pitchFamily="2" charset="2"/>
              <a:buChar char="ü"/>
            </a:pPr>
            <a:r>
              <a:rPr lang="en-US" sz="1600" dirty="0"/>
              <a:t>Sites: </a:t>
            </a:r>
            <a:r>
              <a:rPr lang="en-US" sz="1600" dirty="0" err="1"/>
              <a:t>Orkut</a:t>
            </a:r>
            <a:r>
              <a:rPr lang="en-US" sz="1600" dirty="0"/>
              <a:t>, Facebook, MySpace, </a:t>
            </a:r>
            <a:r>
              <a:rPr lang="en-US" sz="1600" dirty="0" err="1"/>
              <a:t>Bebo</a:t>
            </a:r>
            <a:r>
              <a:rPr lang="en-US" sz="1600" dirty="0"/>
              <a:t>, “</a:t>
            </a:r>
            <a:r>
              <a:rPr lang="en-US" sz="1600" dirty="0" err="1"/>
              <a:t>Bigadda</a:t>
            </a:r>
            <a:r>
              <a:rPr lang="en-US" sz="1600" dirty="0"/>
              <a:t>”, etc.</a:t>
            </a:r>
          </a:p>
          <a:p>
            <a:pPr marL="285750" indent="-285750">
              <a:buFont typeface="Wingdings" pitchFamily="2" charset="2"/>
              <a:buChar char="ü"/>
            </a:pPr>
            <a:r>
              <a:rPr lang="en-US" sz="1600" dirty="0"/>
              <a:t>It enables people to reach out to their old/long lost friends and classmates, relatives, etc.</a:t>
            </a:r>
          </a:p>
          <a:p>
            <a:pPr marL="285750" indent="-285750">
              <a:buFont typeface="Wingdings" pitchFamily="2" charset="2"/>
              <a:buChar char="ü"/>
            </a:pPr>
            <a:r>
              <a:rPr lang="en-US" sz="1600" dirty="0"/>
              <a:t>Social networking sites help connect like-minded people, people with the same professions or collaboration and discussion of ideas.</a:t>
            </a:r>
          </a:p>
          <a:p>
            <a:pPr marL="285750" indent="-285750">
              <a:buFont typeface="Wingdings" pitchFamily="2" charset="2"/>
              <a:buChar char="ü"/>
            </a:pPr>
            <a:r>
              <a:rPr lang="en-US" sz="1600" dirty="0"/>
              <a:t>Social networking, thus, makes people part of a worldwide community and so the sites are getting popular. The usage of social network sites has increased rapidly in recent years.</a:t>
            </a:r>
          </a:p>
          <a:p>
            <a:pPr marL="285750" indent="-285750">
              <a:buFont typeface="Wingdings" pitchFamily="2" charset="2"/>
              <a:buChar char="ü"/>
            </a:pPr>
            <a:r>
              <a:rPr lang="en-US" sz="1600" dirty="0"/>
              <a:t>Kids, teenagers are the ones who are known to be making the maximum use of social networking sites. LinkedIn: Professional networking site</a:t>
            </a:r>
          </a:p>
          <a:p>
            <a:pPr marL="285750" indent="-285750">
              <a:buFont typeface="Wingdings" pitchFamily="2" charset="2"/>
              <a:buChar char="ü"/>
            </a:pPr>
            <a:r>
              <a:rPr lang="en-US" sz="1600" dirty="0"/>
              <a:t>Security threats emerging through careless use of social networking sites. </a:t>
            </a:r>
          </a:p>
          <a:p>
            <a:endParaRPr lang="en-US" sz="1450" dirty="0"/>
          </a:p>
          <a:p>
            <a:r>
              <a:rPr lang="en-US" sz="1600" b="1" i="1" u="sng" dirty="0"/>
              <a:t>Security issues that are associated with social networking sites:</a:t>
            </a:r>
          </a:p>
          <a:p>
            <a:r>
              <a:rPr lang="en-US" sz="1600" b="1" dirty="0"/>
              <a:t>1. </a:t>
            </a:r>
            <a:r>
              <a:rPr lang="en-US" sz="1600" dirty="0"/>
              <a:t>Corporate espionage.</a:t>
            </a:r>
          </a:p>
          <a:p>
            <a:r>
              <a:rPr lang="en-US" sz="1600" b="1" dirty="0"/>
              <a:t>2. </a:t>
            </a:r>
            <a:r>
              <a:rPr lang="en-US" sz="1600" dirty="0"/>
              <a:t>Cross-site scripting.</a:t>
            </a:r>
          </a:p>
          <a:p>
            <a:r>
              <a:rPr lang="en-US" sz="1600" b="1" dirty="0"/>
              <a:t>3. </a:t>
            </a:r>
            <a:r>
              <a:rPr lang="en-US" sz="1600" dirty="0"/>
              <a:t>Viruses and worms.</a:t>
            </a:r>
          </a:p>
          <a:p>
            <a:r>
              <a:rPr lang="en-US" sz="1600" b="1" dirty="0"/>
              <a:t>4. </a:t>
            </a:r>
            <a:r>
              <a:rPr lang="en-US" sz="1600" dirty="0"/>
              <a:t>Social networking site aggregators.</a:t>
            </a:r>
          </a:p>
          <a:p>
            <a:r>
              <a:rPr lang="en-US" sz="1600" b="1" dirty="0"/>
              <a:t>5. </a:t>
            </a:r>
            <a:r>
              <a:rPr lang="en-US" sz="1600" dirty="0"/>
              <a:t>Spear Phishing and social networking specific Phishing.</a:t>
            </a:r>
          </a:p>
          <a:p>
            <a:r>
              <a:rPr lang="en-US" sz="1600" b="1" dirty="0"/>
              <a:t>6. </a:t>
            </a:r>
            <a:r>
              <a:rPr lang="en-US" sz="1600" dirty="0"/>
              <a:t>Infiltration of networks leading to data leakage.</a:t>
            </a:r>
          </a:p>
          <a:p>
            <a:r>
              <a:rPr lang="en-US" sz="1600" b="1" dirty="0"/>
              <a:t>7. </a:t>
            </a:r>
            <a:r>
              <a:rPr lang="en-US" sz="1600" dirty="0"/>
              <a:t>ID theft</a:t>
            </a:r>
          </a:p>
          <a:p>
            <a:endParaRPr lang="en-US" sz="1450" dirty="0"/>
          </a:p>
        </p:txBody>
      </p:sp>
    </p:spTree>
    <p:extLst>
      <p:ext uri="{BB962C8B-B14F-4D97-AF65-F5344CB8AC3E}">
        <p14:creationId xmlns:p14="http://schemas.microsoft.com/office/powerpoint/2010/main" val="294052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19143"/>
            <a:ext cx="8229600" cy="5732338"/>
          </a:xfrm>
          <a:prstGeom prst="rect">
            <a:avLst/>
          </a:prstGeom>
        </p:spPr>
        <p:txBody>
          <a:bodyPr wrap="square">
            <a:spAutoFit/>
          </a:bodyPr>
          <a:lstStyle/>
          <a:p>
            <a:r>
              <a:rPr lang="en-US" sz="2000" b="1" dirty="0"/>
              <a:t>The Regulatory Perspective for Forensics at the International Level</a:t>
            </a:r>
          </a:p>
          <a:p>
            <a:r>
              <a:rPr lang="en-US" sz="1600" dirty="0"/>
              <a:t>Internationally, there are a few laws and regulations that indicate the need for digital investigations: </a:t>
            </a:r>
            <a:r>
              <a:rPr lang="en-US" sz="1600" i="1" dirty="0"/>
              <a:t>Sarbanes Oxley </a:t>
            </a:r>
            <a:r>
              <a:rPr lang="en-US" sz="1600" dirty="0"/>
              <a:t>(the SOX), </a:t>
            </a:r>
            <a:r>
              <a:rPr lang="en-US" sz="1600" i="1" dirty="0"/>
              <a:t>California SB 1386</a:t>
            </a:r>
            <a:r>
              <a:rPr lang="en-US" sz="1600" dirty="0"/>
              <a:t>, </a:t>
            </a:r>
            <a:r>
              <a:rPr lang="en-US" sz="1600" i="1" dirty="0"/>
              <a:t>Gramm Leach Bliley Act </a:t>
            </a:r>
            <a:r>
              <a:rPr lang="en-US" sz="1600" dirty="0"/>
              <a:t>(the GLBA) and </a:t>
            </a:r>
            <a:r>
              <a:rPr lang="en-US" sz="1600" i="1" dirty="0"/>
              <a:t>Health Insurance Portability and Accountability Act </a:t>
            </a:r>
            <a:r>
              <a:rPr lang="en-US" sz="1600" dirty="0"/>
              <a:t>(HIPAA) of 1996.</a:t>
            </a:r>
          </a:p>
          <a:p>
            <a:endParaRPr lang="en-US" sz="1600" dirty="0"/>
          </a:p>
          <a:p>
            <a:r>
              <a:rPr lang="en-US" sz="1600" b="1" i="1" u="sng" dirty="0"/>
              <a:t>Features of GLBA</a:t>
            </a:r>
          </a:p>
          <a:p>
            <a:pPr marL="342900" indent="-342900">
              <a:buFont typeface="+mj-lt"/>
              <a:buAutoNum type="arabicPeriod"/>
            </a:pPr>
            <a:r>
              <a:rPr lang="en-US" sz="1600" dirty="0"/>
              <a:t>Financial Privacy Rule (collection and dissemination of customers’ information)</a:t>
            </a:r>
          </a:p>
          <a:p>
            <a:pPr marL="342900" indent="-342900">
              <a:buFont typeface="+mj-lt"/>
              <a:buAutoNum type="arabicPeriod"/>
            </a:pPr>
            <a:endParaRPr lang="en-US" sz="1600" dirty="0"/>
          </a:p>
          <a:p>
            <a:pPr marL="342900" indent="-342900">
              <a:buFont typeface="+mj-lt"/>
              <a:buAutoNum type="arabicPeriod"/>
            </a:pPr>
            <a:r>
              <a:rPr lang="en-US" sz="1600" dirty="0"/>
              <a:t>Safeguards Rule (governs the processes and controls in an organization to protect customers’ financial data)</a:t>
            </a:r>
          </a:p>
          <a:p>
            <a:endParaRPr lang="en-US" sz="1050" dirty="0"/>
          </a:p>
          <a:p>
            <a:r>
              <a:rPr lang="en-US" sz="1600" dirty="0"/>
              <a:t>The Safeguards Rule of GLB calls for financial institutions to:</a:t>
            </a:r>
          </a:p>
          <a:p>
            <a:pPr marL="342900" indent="-342900">
              <a:buAutoNum type="arabicPeriod"/>
            </a:pPr>
            <a:r>
              <a:rPr lang="en-US" sz="1600" dirty="0"/>
              <a:t>Ensure the security and confidentiality of customer information.</a:t>
            </a:r>
          </a:p>
          <a:p>
            <a:pPr marL="342900" indent="-342900">
              <a:buAutoNum type="arabicPeriod"/>
            </a:pPr>
            <a:endParaRPr lang="en-US" sz="1600" dirty="0"/>
          </a:p>
          <a:p>
            <a:r>
              <a:rPr lang="en-US" sz="1600" b="1" dirty="0"/>
              <a:t>2. </a:t>
            </a:r>
            <a:r>
              <a:rPr lang="en-US" sz="1600" dirty="0"/>
              <a:t>Protect against any anticipated threats or hazards to the security or integrity of such information.</a:t>
            </a:r>
          </a:p>
          <a:p>
            <a:endParaRPr lang="en-US" sz="1600" dirty="0"/>
          </a:p>
          <a:p>
            <a:r>
              <a:rPr lang="en-US" sz="1600" b="1" dirty="0"/>
              <a:t>3. </a:t>
            </a:r>
            <a:r>
              <a:rPr lang="en-US" sz="1600" dirty="0"/>
              <a:t>Protect against unauthorized access to or use of such information that could result in substantial harm or inconvenience to any customer.</a:t>
            </a:r>
          </a:p>
          <a:p>
            <a:endParaRPr lang="en-US" sz="1600" dirty="0"/>
          </a:p>
          <a:p>
            <a:r>
              <a:rPr lang="en-US" sz="1600" dirty="0"/>
              <a:t>HIPAA (Health Insurance Portability and Accountability Act of 1996) has the primary goal for healthcare providers to improve the privacy and security of their clients’ medical information. </a:t>
            </a:r>
          </a:p>
          <a:p>
            <a:endParaRPr lang="en-US" sz="1600" dirty="0"/>
          </a:p>
        </p:txBody>
      </p:sp>
    </p:spTree>
    <p:extLst>
      <p:ext uri="{BB962C8B-B14F-4D97-AF65-F5344CB8AC3E}">
        <p14:creationId xmlns:p14="http://schemas.microsoft.com/office/powerpoint/2010/main" val="55213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63000"/>
            <a:ext cx="8229600" cy="5262979"/>
          </a:xfrm>
          <a:prstGeom prst="rect">
            <a:avLst/>
          </a:prstGeom>
        </p:spPr>
        <p:txBody>
          <a:bodyPr wrap="square">
            <a:spAutoFit/>
          </a:bodyPr>
          <a:lstStyle/>
          <a:p>
            <a:endParaRPr lang="en-US" sz="1200" dirty="0"/>
          </a:p>
          <a:p>
            <a:r>
              <a:rPr lang="en-US" sz="2000" b="1" dirty="0"/>
              <a:t>Computer Forensics Expertise Status in India</a:t>
            </a:r>
          </a:p>
          <a:p>
            <a:r>
              <a:rPr lang="en-US" sz="1600" dirty="0"/>
              <a:t>There is a rise in cybercrimes and in India, computer forensics is a much-needed expertise. At present, there seems to be a shortage of these skills. </a:t>
            </a:r>
          </a:p>
          <a:p>
            <a:endParaRPr lang="en-US" sz="1600" u="sng" dirty="0"/>
          </a:p>
          <a:p>
            <a:r>
              <a:rPr lang="en-US" sz="1600" b="1" i="1" u="sng" dirty="0"/>
              <a:t>Two-fold problem in India</a:t>
            </a:r>
          </a:p>
          <a:p>
            <a:pPr marL="342900" indent="-342900">
              <a:buAutoNum type="arabicPeriod"/>
            </a:pPr>
            <a:r>
              <a:rPr lang="en-US" sz="1600" dirty="0"/>
              <a:t>Lack of availability of </a:t>
            </a:r>
            <a:r>
              <a:rPr lang="en-US" sz="1600" dirty="0" err="1"/>
              <a:t>cyberforensics</a:t>
            </a:r>
            <a:r>
              <a:rPr lang="en-US" sz="1600" dirty="0"/>
              <a:t> expertise as well as lack of awareness about </a:t>
            </a:r>
            <a:r>
              <a:rPr lang="en-US" sz="1600" dirty="0" err="1"/>
              <a:t>cyberforensics</a:t>
            </a:r>
            <a:r>
              <a:rPr lang="en-US" sz="1600" dirty="0"/>
              <a:t>/digital forensics/computer forensics</a:t>
            </a:r>
          </a:p>
          <a:p>
            <a:pPr marL="342900" indent="-342900">
              <a:buAutoNum type="arabicPeriod"/>
            </a:pPr>
            <a:r>
              <a:rPr lang="en-US" sz="1600" dirty="0"/>
              <a:t>Involvement of </a:t>
            </a:r>
            <a:r>
              <a:rPr lang="en-US" sz="1600" dirty="0" err="1"/>
              <a:t>cyberforensics</a:t>
            </a:r>
            <a:r>
              <a:rPr lang="en-US" sz="1600" dirty="0"/>
              <a:t> in the day-to-day activities of individuals as well as corporations is going to increase due to the rising rate of cybercrimes in India.  </a:t>
            </a:r>
          </a:p>
          <a:p>
            <a:endParaRPr lang="en-US" sz="1600" dirty="0"/>
          </a:p>
          <a:p>
            <a:pPr marL="285750" indent="-285750">
              <a:buFont typeface="Wingdings" pitchFamily="2" charset="2"/>
              <a:buChar char="Ø"/>
            </a:pPr>
            <a:r>
              <a:rPr lang="en-US" sz="1600" dirty="0"/>
              <a:t>The reach of computer forensics must be enterprise-wide and ideally, the response time should be immediate in order to demonstrate that the organizations are utilizing best practices in managing and controlling their information security compliance. </a:t>
            </a:r>
          </a:p>
          <a:p>
            <a:pPr marL="285750" indent="-285750">
              <a:buFont typeface="Wingdings" pitchFamily="2" charset="2"/>
              <a:buChar char="Ø"/>
            </a:pPr>
            <a:r>
              <a:rPr lang="en-US" sz="1600" dirty="0"/>
              <a:t>Organizations need to have a combination of in-house capability supplemented with external expert services. </a:t>
            </a:r>
          </a:p>
          <a:p>
            <a:endParaRPr lang="en-US" sz="1600" dirty="0"/>
          </a:p>
          <a:p>
            <a:endParaRPr lang="en-US" sz="1600" dirty="0"/>
          </a:p>
          <a:p>
            <a:pPr marL="285750" indent="-285750">
              <a:buFont typeface="Wingdings" pitchFamily="2" charset="2"/>
              <a:buChar char="q"/>
            </a:pPr>
            <a:r>
              <a:rPr lang="en-US" sz="1600" dirty="0"/>
              <a:t> </a:t>
            </a:r>
            <a:r>
              <a:rPr lang="en-US" sz="1600" dirty="0" err="1"/>
              <a:t>Cyberlaws</a:t>
            </a:r>
            <a:r>
              <a:rPr lang="en-US" sz="1600" dirty="0"/>
              <a:t> of India need to be supported by sound </a:t>
            </a:r>
            <a:r>
              <a:rPr lang="en-US" sz="1600" dirty="0" err="1"/>
              <a:t>cybersecurity</a:t>
            </a:r>
            <a:r>
              <a:rPr lang="en-US" sz="1600" dirty="0"/>
              <a:t> and effective </a:t>
            </a:r>
            <a:r>
              <a:rPr lang="en-US" sz="1600" dirty="0" err="1"/>
              <a:t>cyberforensics</a:t>
            </a:r>
            <a:r>
              <a:rPr lang="en-US" sz="1600" dirty="0"/>
              <a:t>. </a:t>
            </a:r>
          </a:p>
          <a:p>
            <a:pPr marL="285750" indent="-285750">
              <a:buFont typeface="Wingdings" pitchFamily="2" charset="2"/>
              <a:buChar char="q"/>
            </a:pPr>
            <a:r>
              <a:rPr lang="en-US" sz="1600" dirty="0"/>
              <a:t>A good team of techno-legal experts is needed who to help in the drafting of good laws and in its amendments and enforcement.</a:t>
            </a:r>
          </a:p>
        </p:txBody>
      </p:sp>
    </p:spTree>
    <p:extLst>
      <p:ext uri="{BB962C8B-B14F-4D97-AF65-F5344CB8AC3E}">
        <p14:creationId xmlns:p14="http://schemas.microsoft.com/office/powerpoint/2010/main" val="126848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153400" cy="6170920"/>
          </a:xfrm>
          <a:prstGeom prst="rect">
            <a:avLst/>
          </a:prstGeom>
        </p:spPr>
        <p:txBody>
          <a:bodyPr wrap="square">
            <a:spAutoFit/>
          </a:bodyPr>
          <a:lstStyle/>
          <a:p>
            <a:r>
              <a:rPr lang="en-US" sz="1900" b="1" dirty="0"/>
              <a:t>Challenges in Computer Forensics</a:t>
            </a:r>
          </a:p>
          <a:p>
            <a:pPr marL="171450" indent="-171450">
              <a:buFont typeface="Wingdings" pitchFamily="2" charset="2"/>
              <a:buChar char="Ø"/>
            </a:pPr>
            <a:r>
              <a:rPr lang="en-US" sz="1500" dirty="0"/>
              <a:t>A microcomputer may have 200 GB or more storage capacity.</a:t>
            </a:r>
          </a:p>
          <a:p>
            <a:pPr marL="171450" indent="-171450">
              <a:buFont typeface="Wingdings" pitchFamily="2" charset="2"/>
              <a:buChar char="Ø"/>
            </a:pPr>
            <a:r>
              <a:rPr lang="en-US" sz="1500" dirty="0"/>
              <a:t>There are more than 5.2 billion messages expected to be sent and received in the US alone per day.</a:t>
            </a:r>
          </a:p>
          <a:p>
            <a:pPr marL="171450" indent="-171450">
              <a:buFont typeface="Wingdings" pitchFamily="2" charset="2"/>
              <a:buChar char="Ø"/>
            </a:pPr>
            <a:r>
              <a:rPr lang="en-US" sz="1500" dirty="0"/>
              <a:t>There are more than 3 billion indexed webpages worldwide.</a:t>
            </a:r>
          </a:p>
          <a:p>
            <a:pPr marL="171450" indent="-171450">
              <a:buFont typeface="Wingdings" pitchFamily="2" charset="2"/>
              <a:buChar char="Ø"/>
            </a:pPr>
            <a:r>
              <a:rPr lang="en-US" sz="1500" dirty="0"/>
              <a:t>There are more than 550 billion documents online.</a:t>
            </a:r>
          </a:p>
          <a:p>
            <a:pPr marL="171450" indent="-171450">
              <a:buFont typeface="Wingdings" pitchFamily="2" charset="2"/>
              <a:buChar char="Ø"/>
            </a:pPr>
            <a:r>
              <a:rPr lang="en-US" sz="1500" dirty="0"/>
              <a:t>Terabytes of data are stored on tape or hard drives.</a:t>
            </a:r>
          </a:p>
          <a:p>
            <a:pPr marL="171450" indent="-171450">
              <a:buFont typeface="Wingdings" pitchFamily="2" charset="2"/>
              <a:buChar char="Ø"/>
            </a:pPr>
            <a:r>
              <a:rPr lang="en-US" sz="1500" dirty="0"/>
              <a:t>Most of existing tools and methods allow anyone to alter any attribute associated with digital data.</a:t>
            </a:r>
          </a:p>
          <a:p>
            <a:pPr marL="171450" indent="-171450">
              <a:buFont typeface="Wingdings" pitchFamily="2" charset="2"/>
              <a:buChar char="Ø"/>
            </a:pPr>
            <a:r>
              <a:rPr lang="en-US" sz="1500" dirty="0"/>
              <a:t>Encryption is a major </a:t>
            </a:r>
            <a:r>
              <a:rPr lang="en-US" sz="1500" dirty="0" err="1"/>
              <a:t>antiforensics</a:t>
            </a:r>
            <a:r>
              <a:rPr lang="en-US" sz="1500" dirty="0"/>
              <a:t> technique and key word search can be defeated by renaming file names.</a:t>
            </a:r>
          </a:p>
          <a:p>
            <a:endParaRPr lang="en-US" sz="500" dirty="0"/>
          </a:p>
          <a:p>
            <a:endParaRPr lang="en-US" sz="1200" dirty="0"/>
          </a:p>
          <a:p>
            <a:r>
              <a:rPr lang="en-US" sz="1900" b="1" dirty="0"/>
              <a:t>Technical Challenges: Understanding the Raw Data and its Structure</a:t>
            </a:r>
          </a:p>
          <a:p>
            <a:pPr marL="171450" indent="-171450">
              <a:buFont typeface="Wingdings" pitchFamily="2" charset="2"/>
              <a:buChar char="ü"/>
            </a:pPr>
            <a:r>
              <a:rPr lang="en-US" sz="1500" dirty="0"/>
              <a:t>“Complexity” problem</a:t>
            </a:r>
          </a:p>
          <a:p>
            <a:pPr marL="171450" indent="-171450">
              <a:buFont typeface="Wingdings" pitchFamily="2" charset="2"/>
              <a:buChar char="ü"/>
            </a:pPr>
            <a:r>
              <a:rPr lang="en-US" sz="1500" dirty="0"/>
              <a:t>“Quantity” problem</a:t>
            </a:r>
          </a:p>
          <a:p>
            <a:endParaRPr lang="en-US" sz="1200" dirty="0"/>
          </a:p>
          <a:p>
            <a:r>
              <a:rPr lang="en-US" sz="1900" b="1" i="1" dirty="0"/>
              <a:t>Non-file system layers of abstraction</a:t>
            </a:r>
          </a:p>
          <a:p>
            <a:r>
              <a:rPr lang="en-US" sz="1500" dirty="0"/>
              <a:t>1. ASCII</a:t>
            </a:r>
          </a:p>
          <a:p>
            <a:r>
              <a:rPr lang="en-US" sz="1500" dirty="0"/>
              <a:t>2. HTML Files</a:t>
            </a:r>
          </a:p>
          <a:p>
            <a:r>
              <a:rPr lang="en-US" sz="1500" dirty="0"/>
              <a:t>3. Windows Registry</a:t>
            </a:r>
          </a:p>
          <a:p>
            <a:r>
              <a:rPr lang="en-US" sz="1500" dirty="0"/>
              <a:t>4. Network Packets</a:t>
            </a:r>
          </a:p>
          <a:p>
            <a:r>
              <a:rPr lang="en-US" sz="1500" dirty="0"/>
              <a:t>5. Source Code</a:t>
            </a:r>
          </a:p>
          <a:p>
            <a:endParaRPr lang="en-US" sz="1200" dirty="0"/>
          </a:p>
          <a:p>
            <a:r>
              <a:rPr lang="en-US" sz="1500" dirty="0"/>
              <a:t>Digital forensics is also challenged by the “quantity problem” – it involves the hugeness of digital forensics to analyze. It is inefficient to analyze every single piece of it. Data reduction techniques need to be used to solve this. Data reduction is done by grouping data into one larger event or by removing known data.</a:t>
            </a:r>
          </a:p>
          <a:p>
            <a:endParaRPr lang="en-US" sz="1200" dirty="0"/>
          </a:p>
        </p:txBody>
      </p:sp>
    </p:spTree>
    <p:extLst>
      <p:ext uri="{BB962C8B-B14F-4D97-AF65-F5344CB8AC3E}">
        <p14:creationId xmlns:p14="http://schemas.microsoft.com/office/powerpoint/2010/main" val="245703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14207"/>
            <a:ext cx="8229600" cy="5678478"/>
          </a:xfrm>
          <a:prstGeom prst="rect">
            <a:avLst/>
          </a:prstGeom>
        </p:spPr>
        <p:txBody>
          <a:bodyPr wrap="square">
            <a:spAutoFit/>
          </a:bodyPr>
          <a:lstStyle/>
          <a:p>
            <a:endParaRPr lang="en-US" sz="2000" b="1" dirty="0"/>
          </a:p>
          <a:p>
            <a:endParaRPr lang="en-US" sz="2000" b="1" dirty="0"/>
          </a:p>
          <a:p>
            <a:r>
              <a:rPr lang="en-US" sz="2000" b="1" dirty="0"/>
              <a:t>The Legal Challenges in Computer Forensics and Data Privacy Issues</a:t>
            </a:r>
          </a:p>
          <a:p>
            <a:pPr marL="171450" indent="-171450">
              <a:buFont typeface="Wingdings" pitchFamily="2" charset="2"/>
              <a:buChar char="ü"/>
            </a:pPr>
            <a:r>
              <a:rPr lang="en-US" sz="1600" dirty="0"/>
              <a:t>Evidence, to be admissible in court, must be relevant, material and competent, and its probative value must outweigh any prejudicial effect. </a:t>
            </a:r>
          </a:p>
          <a:p>
            <a:pPr marL="171450" indent="-171450">
              <a:buFont typeface="Wingdings" pitchFamily="2" charset="2"/>
              <a:buChar char="ü"/>
            </a:pPr>
            <a:r>
              <a:rPr lang="en-US" sz="1600" dirty="0"/>
              <a:t>Digital evidence can be easily duplicated and modified; often it can be without even leaving any traces; it can present special problems related to competency. </a:t>
            </a:r>
          </a:p>
          <a:p>
            <a:pPr marL="171450" indent="-171450">
              <a:buFont typeface="Wingdings" pitchFamily="2" charset="2"/>
              <a:buChar char="ü"/>
            </a:pPr>
            <a:r>
              <a:rPr lang="en-US" sz="1600" dirty="0"/>
              <a:t>Digital evidence needs to satisfy the legal admissibility  requirements.</a:t>
            </a:r>
          </a:p>
          <a:p>
            <a:pPr marL="171450" indent="-171450">
              <a:buFont typeface="Wingdings" pitchFamily="2" charset="2"/>
              <a:buChar char="ü"/>
            </a:pPr>
            <a:r>
              <a:rPr lang="en-US" sz="1600" dirty="0"/>
              <a:t>Modern computers have enormous data storage facilities. Gigabyte disk drives are common and a single computer may contain several such drives.</a:t>
            </a:r>
          </a:p>
          <a:p>
            <a:pPr marL="171450" indent="-171450">
              <a:buFont typeface="Wingdings" pitchFamily="2" charset="2"/>
              <a:buChar char="ü"/>
            </a:pPr>
            <a:r>
              <a:rPr lang="en-US" sz="1600" dirty="0"/>
              <a:t>Seizing and freezing of digital evidence can no longer be accomplished just by burning a single CD-ROM.</a:t>
            </a:r>
          </a:p>
          <a:p>
            <a:pPr marL="171450" indent="-171450">
              <a:buFont typeface="Wingdings" pitchFamily="2" charset="2"/>
              <a:buChar char="ü"/>
            </a:pPr>
            <a:r>
              <a:rPr lang="en-US" sz="1600" dirty="0"/>
              <a:t>Failure to freeze the evidence prior to opening the files can invalidate critical evidence.</a:t>
            </a:r>
          </a:p>
          <a:p>
            <a:pPr marL="171450" indent="-171450">
              <a:buFont typeface="Wingdings" pitchFamily="2" charset="2"/>
              <a:buChar char="ü"/>
            </a:pPr>
            <a:r>
              <a:rPr lang="en-US" sz="1600" dirty="0"/>
              <a:t>There is also the problem of locating the relevant evidence within massive amounts of data.</a:t>
            </a:r>
          </a:p>
          <a:p>
            <a:pPr marL="171450" indent="-171450">
              <a:buFont typeface="Wingdings" pitchFamily="2" charset="2"/>
              <a:buChar char="ü"/>
            </a:pPr>
            <a:r>
              <a:rPr lang="en-US" sz="1600" dirty="0"/>
              <a:t>Artificial limitations imposed by constitutional, statutory and procedural issues.</a:t>
            </a:r>
          </a:p>
          <a:p>
            <a:endParaRPr lang="en-US" sz="2000" b="1" u="sng" dirty="0"/>
          </a:p>
          <a:p>
            <a:r>
              <a:rPr lang="en-US" b="1" i="1" u="sng" dirty="0"/>
              <a:t>Various personnel involved in digital forensics/computer forensics:</a:t>
            </a:r>
          </a:p>
          <a:p>
            <a:pPr marL="228600" indent="-228600">
              <a:buAutoNum type="arabicPeriod"/>
            </a:pPr>
            <a:r>
              <a:rPr lang="en-US" sz="1600" dirty="0"/>
              <a:t>Technicians</a:t>
            </a:r>
          </a:p>
          <a:p>
            <a:pPr marL="228600" indent="-228600">
              <a:buAutoNum type="arabicPeriod"/>
            </a:pPr>
            <a:r>
              <a:rPr lang="en-US" sz="1600" dirty="0"/>
              <a:t>Policy makers </a:t>
            </a:r>
          </a:p>
          <a:p>
            <a:pPr marL="228600" indent="-228600">
              <a:buAutoNum type="arabicPeriod"/>
            </a:pPr>
            <a:r>
              <a:rPr lang="en-US" sz="1600" dirty="0"/>
              <a:t>Professionals</a:t>
            </a:r>
          </a:p>
          <a:p>
            <a:endParaRPr lang="en-US" sz="1000" dirty="0"/>
          </a:p>
          <a:p>
            <a:endParaRPr lang="en-US" sz="1500" dirty="0"/>
          </a:p>
        </p:txBody>
      </p:sp>
    </p:spTree>
    <p:extLst>
      <p:ext uri="{BB962C8B-B14F-4D97-AF65-F5344CB8AC3E}">
        <p14:creationId xmlns:p14="http://schemas.microsoft.com/office/powerpoint/2010/main" val="91602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63000"/>
            <a:ext cx="8077200" cy="5201424"/>
          </a:xfrm>
          <a:prstGeom prst="rect">
            <a:avLst/>
          </a:prstGeom>
        </p:spPr>
        <p:txBody>
          <a:bodyPr wrap="square">
            <a:spAutoFit/>
          </a:bodyPr>
          <a:lstStyle/>
          <a:p>
            <a:r>
              <a:rPr lang="en-US" sz="2000" b="1" dirty="0"/>
              <a:t>Special Tools and Techniques</a:t>
            </a:r>
          </a:p>
          <a:p>
            <a:r>
              <a:rPr lang="en-US" sz="1600" dirty="0"/>
              <a:t>Most tools have the same underlying principles:</a:t>
            </a:r>
          </a:p>
          <a:p>
            <a:endParaRPr lang="en-US" sz="1600" b="1" dirty="0"/>
          </a:p>
          <a:p>
            <a:r>
              <a:rPr lang="en-US" sz="1600" b="1" dirty="0"/>
              <a:t>1. </a:t>
            </a:r>
            <a:r>
              <a:rPr lang="en-US" sz="1600" dirty="0"/>
              <a:t>Creating forensics quality or sector-by-sector images of media;</a:t>
            </a:r>
          </a:p>
          <a:p>
            <a:r>
              <a:rPr lang="en-US" sz="1600" b="1" dirty="0"/>
              <a:t>2. </a:t>
            </a:r>
            <a:r>
              <a:rPr lang="en-US" sz="1600" dirty="0"/>
              <a:t>Locating deleted/old partitions;</a:t>
            </a:r>
          </a:p>
          <a:p>
            <a:r>
              <a:rPr lang="en-US" sz="1600" b="1" dirty="0"/>
              <a:t>3. </a:t>
            </a:r>
            <a:r>
              <a:rPr lang="en-US" sz="1600" dirty="0"/>
              <a:t>Ascertaining date/time stamp information;</a:t>
            </a:r>
          </a:p>
          <a:p>
            <a:r>
              <a:rPr lang="en-US" sz="1600" b="1" dirty="0"/>
              <a:t>4. </a:t>
            </a:r>
            <a:r>
              <a:rPr lang="en-US" sz="1600" dirty="0"/>
              <a:t>Obtaining data from slack space;</a:t>
            </a:r>
          </a:p>
          <a:p>
            <a:r>
              <a:rPr lang="en-US" sz="1600" b="1" dirty="0"/>
              <a:t>5. </a:t>
            </a:r>
            <a:r>
              <a:rPr lang="en-US" sz="1600" dirty="0"/>
              <a:t>Recovering or “undeleting” files and directories, “carving” or recovering data based on file headers/file footers;</a:t>
            </a:r>
          </a:p>
          <a:p>
            <a:r>
              <a:rPr lang="en-US" sz="1600" b="1" dirty="0"/>
              <a:t>6. </a:t>
            </a:r>
            <a:r>
              <a:rPr lang="en-US" sz="1600" dirty="0"/>
              <a:t>Performing keyword searches;</a:t>
            </a:r>
          </a:p>
          <a:p>
            <a:r>
              <a:rPr lang="en-US" sz="1600" b="1" dirty="0"/>
              <a:t>7. </a:t>
            </a:r>
            <a:r>
              <a:rPr lang="en-US" sz="1600" dirty="0"/>
              <a:t>Recovering Internet history information.</a:t>
            </a:r>
          </a:p>
          <a:p>
            <a:endParaRPr lang="en-US" sz="1200" dirty="0"/>
          </a:p>
          <a:p>
            <a:endParaRPr lang="en-US" sz="1200" dirty="0"/>
          </a:p>
          <a:p>
            <a:r>
              <a:rPr lang="en-US" sz="2000" b="1" dirty="0"/>
              <a:t>Special Technique: Data Mining used in </a:t>
            </a:r>
            <a:r>
              <a:rPr lang="en-US" sz="2000" b="1" dirty="0" err="1"/>
              <a:t>Cyberforensics</a:t>
            </a:r>
            <a:endParaRPr lang="en-US" sz="2000" b="1" dirty="0"/>
          </a:p>
          <a:p>
            <a:r>
              <a:rPr lang="en-US" sz="1600" dirty="0"/>
              <a:t>Depending on the type of cybercrimes, the impact and the impacted parties can vary. </a:t>
            </a:r>
          </a:p>
          <a:p>
            <a:endParaRPr lang="en-US" sz="1600" dirty="0"/>
          </a:p>
          <a:p>
            <a:r>
              <a:rPr lang="en-US" sz="1600" b="1" i="1" u="sng" dirty="0"/>
              <a:t>Some impact and impacted parties</a:t>
            </a:r>
            <a:r>
              <a:rPr lang="en-US" sz="1600" b="1" i="1" dirty="0"/>
              <a:t> </a:t>
            </a:r>
          </a:p>
          <a:p>
            <a:pPr marL="342900" indent="-342900">
              <a:buFont typeface="+mj-lt"/>
              <a:buAutoNum type="arabicPeriod"/>
            </a:pPr>
            <a:r>
              <a:rPr lang="en-US" sz="1600" dirty="0"/>
              <a:t>National security and government</a:t>
            </a:r>
          </a:p>
          <a:p>
            <a:pPr marL="342900" indent="-342900">
              <a:buFont typeface="+mj-lt"/>
              <a:buAutoNum type="arabicPeriod"/>
            </a:pPr>
            <a:r>
              <a:rPr lang="en-US" sz="1600" dirty="0"/>
              <a:t>Financial impacts and individuals</a:t>
            </a:r>
          </a:p>
          <a:p>
            <a:pPr marL="342900" indent="-342900">
              <a:buFont typeface="+mj-lt"/>
              <a:buAutoNum type="arabicPeriod"/>
            </a:pPr>
            <a:r>
              <a:rPr lang="en-US" sz="1600" dirty="0"/>
              <a:t>Brand image and organizations </a:t>
            </a:r>
          </a:p>
          <a:p>
            <a:endParaRPr lang="en-US" sz="1200" dirty="0"/>
          </a:p>
        </p:txBody>
      </p:sp>
    </p:spTree>
    <p:extLst>
      <p:ext uri="{BB962C8B-B14F-4D97-AF65-F5344CB8AC3E}">
        <p14:creationId xmlns:p14="http://schemas.microsoft.com/office/powerpoint/2010/main" val="3915400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229600" cy="5339923"/>
          </a:xfrm>
          <a:prstGeom prst="rect">
            <a:avLst/>
          </a:prstGeom>
        </p:spPr>
        <p:txBody>
          <a:bodyPr wrap="square">
            <a:spAutoFit/>
          </a:bodyPr>
          <a:lstStyle/>
          <a:p>
            <a:r>
              <a:rPr lang="en-US" sz="2000" b="1" u="sng" dirty="0"/>
              <a:t>Techniques of Data Mining</a:t>
            </a:r>
          </a:p>
          <a:p>
            <a:pPr marL="228600" indent="-228600">
              <a:buAutoNum type="arabicPeriod"/>
            </a:pPr>
            <a:r>
              <a:rPr lang="en-US" sz="1600" dirty="0"/>
              <a:t>Entity extraction</a:t>
            </a:r>
          </a:p>
          <a:p>
            <a:pPr marL="228600" indent="-228600">
              <a:buAutoNum type="arabicPeriod"/>
            </a:pPr>
            <a:r>
              <a:rPr lang="en-US" sz="1600" dirty="0"/>
              <a:t>Clustering techniques</a:t>
            </a:r>
          </a:p>
          <a:p>
            <a:pPr marL="228600" indent="-228600">
              <a:buAutoNum type="arabicPeriod"/>
            </a:pPr>
            <a:r>
              <a:rPr lang="en-US" sz="1600" dirty="0"/>
              <a:t>Association rule mining</a:t>
            </a:r>
          </a:p>
          <a:p>
            <a:pPr marL="228600" indent="-228600">
              <a:buAutoNum type="arabicPeriod"/>
            </a:pPr>
            <a:endParaRPr lang="en-US" sz="600" dirty="0"/>
          </a:p>
          <a:p>
            <a:pPr marL="285750" indent="-285750">
              <a:buFont typeface="Wingdings" pitchFamily="2" charset="2"/>
              <a:buChar char="§"/>
            </a:pPr>
            <a:r>
              <a:rPr lang="en-US" sz="1600" dirty="0"/>
              <a:t>Automated techniques to analyze different types of crimes need a unifying framework describing how to apply them. </a:t>
            </a:r>
          </a:p>
          <a:p>
            <a:pPr marL="285750" indent="-285750">
              <a:buFont typeface="Wingdings" pitchFamily="2" charset="2"/>
              <a:buChar char="§"/>
            </a:pPr>
            <a:r>
              <a:rPr lang="en-US" sz="1600" dirty="0"/>
              <a:t>There is a need for understanding the relationship between analysis capability and crime type characteristics. This understanding can help investigators more effectively to use those techniques to identify trends and patterns, address problem areas and even predict crimes. </a:t>
            </a:r>
          </a:p>
          <a:p>
            <a:endParaRPr lang="en-US" sz="500" dirty="0"/>
          </a:p>
          <a:p>
            <a:r>
              <a:rPr lang="en-US" sz="2000" b="1" dirty="0"/>
              <a:t>Forensics Auditing</a:t>
            </a:r>
          </a:p>
          <a:p>
            <a:pPr marL="342900" indent="-342900">
              <a:buFont typeface="+mj-lt"/>
              <a:buAutoNum type="arabicPeriod"/>
            </a:pPr>
            <a:r>
              <a:rPr lang="en-US" sz="1600" dirty="0"/>
              <a:t>It is also known as “forensics accounting.” </a:t>
            </a:r>
          </a:p>
          <a:p>
            <a:pPr marL="342900" indent="-342900">
              <a:buFont typeface="+mj-lt"/>
              <a:buAutoNum type="arabicPeriod"/>
            </a:pPr>
            <a:r>
              <a:rPr lang="en-US" sz="1600" dirty="0"/>
              <a:t>It is a specialized form of accounting.</a:t>
            </a:r>
          </a:p>
          <a:p>
            <a:pPr marL="342900" indent="-342900">
              <a:buFont typeface="+mj-lt"/>
              <a:buAutoNum type="arabicPeriod"/>
            </a:pPr>
            <a:r>
              <a:rPr lang="en-US" sz="1600" dirty="0"/>
              <a:t>It includes the steps needed to detect and deter fraud.</a:t>
            </a:r>
          </a:p>
          <a:p>
            <a:pPr marL="342900" indent="-342900">
              <a:buFont typeface="+mj-lt"/>
              <a:buAutoNum type="arabicPeriod"/>
            </a:pPr>
            <a:r>
              <a:rPr lang="en-US" sz="1600" dirty="0"/>
              <a:t>Forensics auditors make use of the latest technology to examine financial documents and investigate white-collar crimes.</a:t>
            </a:r>
          </a:p>
          <a:p>
            <a:pPr marL="342900" indent="-342900">
              <a:buFont typeface="+mj-lt"/>
              <a:buAutoNum type="arabicPeriod"/>
            </a:pPr>
            <a:r>
              <a:rPr lang="en-US" sz="1600" dirty="0"/>
              <a:t>Uses accounting, auditing and investigative techniques.</a:t>
            </a:r>
          </a:p>
          <a:p>
            <a:pPr marL="342900" indent="-342900">
              <a:buFont typeface="+mj-lt"/>
              <a:buAutoNum type="arabicPeriod"/>
            </a:pPr>
            <a:r>
              <a:rPr lang="en-US" sz="1600" dirty="0"/>
              <a:t>Forensics accounting professionals are assigned specialty tasks.</a:t>
            </a:r>
          </a:p>
          <a:p>
            <a:pPr marL="342900" indent="-342900">
              <a:buFont typeface="+mj-lt"/>
              <a:buAutoNum type="arabicPeriod"/>
            </a:pPr>
            <a:r>
              <a:rPr lang="en-US" sz="1600" dirty="0"/>
              <a:t>Forensics auditors are responsible for detecting fraud, identifying individuals involved, collecting evidence, presenting the evidence in criminal proceedings, etc.</a:t>
            </a:r>
          </a:p>
          <a:p>
            <a:endParaRPr lang="en-US" sz="600" dirty="0"/>
          </a:p>
          <a:p>
            <a:endParaRPr lang="en-US" sz="1200" dirty="0"/>
          </a:p>
        </p:txBody>
      </p:sp>
    </p:spTree>
    <p:extLst>
      <p:ext uri="{BB962C8B-B14F-4D97-AF65-F5344CB8AC3E}">
        <p14:creationId xmlns:p14="http://schemas.microsoft.com/office/powerpoint/2010/main" val="2360768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11922"/>
            <a:ext cx="8270875" cy="6170920"/>
          </a:xfrm>
          <a:prstGeom prst="rect">
            <a:avLst/>
          </a:prstGeom>
        </p:spPr>
        <p:txBody>
          <a:bodyPr wrap="square">
            <a:spAutoFit/>
          </a:bodyPr>
          <a:lstStyle/>
          <a:p>
            <a:r>
              <a:rPr lang="en-US" sz="2000" b="1" dirty="0" err="1"/>
              <a:t>Antiforensics</a:t>
            </a:r>
            <a:endParaRPr lang="en-US" sz="2000" b="1" dirty="0"/>
          </a:p>
          <a:p>
            <a:r>
              <a:rPr lang="en-US" sz="1600" dirty="0"/>
              <a:t>It is the application of scientific method to digital media to invalidate factual information for judicial review. Moreover, it is a combination of people, process and tools. </a:t>
            </a:r>
          </a:p>
          <a:p>
            <a:endParaRPr lang="en-US" sz="1600" dirty="0"/>
          </a:p>
          <a:p>
            <a:r>
              <a:rPr lang="en-US" sz="1600" dirty="0"/>
              <a:t>Four categories of </a:t>
            </a:r>
            <a:r>
              <a:rPr lang="en-US" sz="1600" dirty="0" err="1"/>
              <a:t>antiforensics</a:t>
            </a:r>
            <a:endParaRPr lang="en-US" sz="1600" dirty="0"/>
          </a:p>
          <a:p>
            <a:pPr marL="342900" indent="-342900">
              <a:buAutoNum type="arabicPeriod"/>
            </a:pPr>
            <a:r>
              <a:rPr lang="en-US" sz="1600" dirty="0"/>
              <a:t>Data destruction</a:t>
            </a:r>
          </a:p>
          <a:p>
            <a:pPr marL="342900" indent="-342900">
              <a:buAutoNum type="arabicPeriod"/>
            </a:pPr>
            <a:r>
              <a:rPr lang="en-US" sz="1600" dirty="0"/>
              <a:t>Data hiding</a:t>
            </a:r>
          </a:p>
          <a:p>
            <a:pPr marL="342900" indent="-342900">
              <a:buAutoNum type="arabicPeriod"/>
            </a:pPr>
            <a:r>
              <a:rPr lang="en-US" sz="1600" dirty="0"/>
              <a:t>Data encryption </a:t>
            </a:r>
          </a:p>
          <a:p>
            <a:pPr marL="342900" indent="-342900">
              <a:buAutoNum type="arabicPeriod"/>
            </a:pPr>
            <a:r>
              <a:rPr lang="en-US" sz="1600" dirty="0"/>
              <a:t>Data contraception</a:t>
            </a:r>
          </a:p>
          <a:p>
            <a:endParaRPr lang="en-US" sz="1600" dirty="0"/>
          </a:p>
          <a:p>
            <a:r>
              <a:rPr lang="en-US" sz="1600" b="1" i="1" u="sng" dirty="0"/>
              <a:t>Some well-known tools with “counter-forensics features”</a:t>
            </a:r>
          </a:p>
          <a:p>
            <a:endParaRPr lang="en-US" sz="700" b="1" dirty="0"/>
          </a:p>
          <a:p>
            <a:r>
              <a:rPr lang="en-US" sz="1600" dirty="0"/>
              <a:t>1. Windows Washer</a:t>
            </a:r>
          </a:p>
          <a:p>
            <a:r>
              <a:rPr lang="en-US" sz="1600" dirty="0"/>
              <a:t>2. Windows and Internet Cleaner</a:t>
            </a:r>
          </a:p>
          <a:p>
            <a:r>
              <a:rPr lang="en-US" sz="1600" dirty="0"/>
              <a:t>3. </a:t>
            </a:r>
            <a:r>
              <a:rPr lang="en-US" sz="1600" dirty="0" err="1"/>
              <a:t>CyberScrub</a:t>
            </a:r>
            <a:r>
              <a:rPr lang="en-US" sz="1600" dirty="0"/>
              <a:t> Pro</a:t>
            </a:r>
          </a:p>
          <a:p>
            <a:r>
              <a:rPr lang="en-US" sz="1600" dirty="0"/>
              <a:t>4. Evidence Eliminator</a:t>
            </a:r>
          </a:p>
          <a:p>
            <a:r>
              <a:rPr lang="en-US" sz="1600" dirty="0"/>
              <a:t>5. </a:t>
            </a:r>
            <a:r>
              <a:rPr lang="en-US" sz="1600" dirty="0" err="1"/>
              <a:t>Acronis</a:t>
            </a:r>
            <a:r>
              <a:rPr lang="en-US" sz="1600" dirty="0"/>
              <a:t> Privacy Expert</a:t>
            </a:r>
          </a:p>
          <a:p>
            <a:r>
              <a:rPr lang="en-US" sz="1600" dirty="0"/>
              <a:t>6. </a:t>
            </a:r>
            <a:r>
              <a:rPr lang="en-US" sz="1600" dirty="0" err="1"/>
              <a:t>SecureClean</a:t>
            </a:r>
            <a:endParaRPr lang="en-US" sz="1600" dirty="0"/>
          </a:p>
          <a:p>
            <a:endParaRPr lang="en-US" sz="1600" dirty="0"/>
          </a:p>
          <a:p>
            <a:r>
              <a:rPr lang="en-US" sz="1600" b="1" i="1" u="sng" dirty="0" err="1"/>
              <a:t>Metasploit</a:t>
            </a:r>
            <a:r>
              <a:rPr lang="en-US" sz="1600" b="1" i="1" u="sng" dirty="0"/>
              <a:t> </a:t>
            </a:r>
            <a:r>
              <a:rPr lang="en-US" sz="1600" b="1" i="1" u="sng" dirty="0" err="1"/>
              <a:t>antiforensics</a:t>
            </a:r>
            <a:r>
              <a:rPr lang="en-US" sz="1600" b="1" i="1" u="sng" dirty="0"/>
              <a:t> investigation arsenal includes following tools</a:t>
            </a:r>
          </a:p>
          <a:p>
            <a:pPr marL="342900" indent="-342900">
              <a:buAutoNum type="arabicPeriod"/>
            </a:pPr>
            <a:r>
              <a:rPr lang="en-US" sz="1600" dirty="0"/>
              <a:t>Time stomp</a:t>
            </a:r>
          </a:p>
          <a:p>
            <a:pPr marL="342900" indent="-342900">
              <a:buAutoNum type="arabicPeriod"/>
            </a:pPr>
            <a:r>
              <a:rPr lang="en-US" sz="1600" dirty="0"/>
              <a:t>Slacker</a:t>
            </a:r>
          </a:p>
          <a:p>
            <a:pPr marL="342900" indent="-342900">
              <a:buAutoNum type="arabicPeriod"/>
            </a:pPr>
            <a:r>
              <a:rPr lang="en-US" sz="1600" dirty="0"/>
              <a:t>Transmogrify </a:t>
            </a:r>
          </a:p>
          <a:p>
            <a:pPr marL="342900" indent="-342900">
              <a:buAutoNum type="arabicPeriod"/>
            </a:pPr>
            <a:r>
              <a:rPr lang="en-US" sz="1600" dirty="0"/>
              <a:t>Sam Juicer</a:t>
            </a:r>
          </a:p>
          <a:p>
            <a:endParaRPr lang="en-US" sz="1600" dirty="0"/>
          </a:p>
        </p:txBody>
      </p:sp>
    </p:spTree>
    <p:extLst>
      <p:ext uri="{BB962C8B-B14F-4D97-AF65-F5344CB8AC3E}">
        <p14:creationId xmlns:p14="http://schemas.microsoft.com/office/powerpoint/2010/main" val="276344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393097" cy="4724370"/>
          </a:xfrm>
          <a:prstGeom prst="rect">
            <a:avLst/>
          </a:prstGeom>
        </p:spPr>
        <p:txBody>
          <a:bodyPr wrap="square">
            <a:spAutoFit/>
          </a:bodyPr>
          <a:lstStyle/>
          <a:p>
            <a:r>
              <a:rPr lang="en-US" sz="1900" b="1" dirty="0"/>
              <a:t>Digital Forensics Science</a:t>
            </a:r>
          </a:p>
          <a:p>
            <a:pPr marL="285750" indent="-285750">
              <a:buFont typeface="Wingdings" pitchFamily="2" charset="2"/>
              <a:buChar char="ü"/>
            </a:pPr>
            <a:r>
              <a:rPr lang="en-US" sz="1600" dirty="0"/>
              <a:t>Application of analyses techniques to the reliable and unbiased collection, analysis, interpretation and presentation of digital evidence. </a:t>
            </a:r>
          </a:p>
          <a:p>
            <a:pPr marL="285750" indent="-285750">
              <a:buFont typeface="Wingdings" pitchFamily="2" charset="2"/>
              <a:buChar char="ü"/>
            </a:pPr>
            <a:r>
              <a:rPr lang="en-US" sz="1600" dirty="0"/>
              <a:t>The use of </a:t>
            </a:r>
            <a:r>
              <a:rPr lang="en-US" sz="1600" i="1" dirty="0"/>
              <a:t>scientifically derived and proven methods </a:t>
            </a:r>
            <a:r>
              <a:rPr lang="en-US" sz="1600" dirty="0"/>
              <a:t>toward the </a:t>
            </a:r>
            <a:r>
              <a:rPr lang="en-US" sz="1600" i="1" dirty="0"/>
              <a:t>preservation, collection, validation, identification, analysis, interpretation, documentation and presentation of digital evidence </a:t>
            </a:r>
            <a:r>
              <a:rPr lang="en-US" sz="1600" dirty="0"/>
              <a:t>derived from digital sources for the purpose of facilitation or furthering the reconstruction of events found to be criminal, or helping to anticipate unauthorized actions shown to be disruptive to planned operations.</a:t>
            </a:r>
          </a:p>
          <a:p>
            <a:endParaRPr lang="en-US" sz="1000" b="1" i="1" dirty="0"/>
          </a:p>
          <a:p>
            <a:r>
              <a:rPr lang="en-US" sz="1900" b="1" dirty="0"/>
              <a:t>Computer Forensics</a:t>
            </a:r>
          </a:p>
          <a:p>
            <a:pPr marL="285750" indent="-285750">
              <a:buFont typeface="Wingdings" pitchFamily="2" charset="2"/>
              <a:buChar char="ü"/>
            </a:pPr>
            <a:r>
              <a:rPr lang="en-US" sz="1600" dirty="0"/>
              <a:t>Related to the use of analytical and investigative techniques to identify, collect, examine and preserve evidence/information which is </a:t>
            </a:r>
            <a:r>
              <a:rPr lang="en-US" sz="1600" i="1" dirty="0"/>
              <a:t>magnetically stored or encoded</a:t>
            </a:r>
            <a:r>
              <a:rPr lang="en-US" sz="1600" dirty="0"/>
              <a:t>. </a:t>
            </a:r>
          </a:p>
          <a:p>
            <a:pPr marL="285750" indent="-285750">
              <a:buFont typeface="Wingdings" pitchFamily="2" charset="2"/>
              <a:buChar char="ü"/>
            </a:pPr>
            <a:r>
              <a:rPr lang="en-US" sz="1600" dirty="0"/>
              <a:t>The </a:t>
            </a:r>
            <a:r>
              <a:rPr lang="en-US" sz="1600" i="1" dirty="0"/>
              <a:t>lawful and ethical seizure, acquisition, analysis, reporting and safeguarding of data and metadata derived from digital devices which may contain information </a:t>
            </a:r>
            <a:r>
              <a:rPr lang="en-US" sz="1600" dirty="0"/>
              <a:t>that is notable and perhaps of evidentiary value to the trier of fact in managerial, administrative, civil and criminal investigations. In other words, it is the collection of techniques and tools used to find evidence in a computer.</a:t>
            </a:r>
          </a:p>
          <a:p>
            <a:endParaRPr lang="en-US" sz="1200" b="1" dirty="0"/>
          </a:p>
          <a:p>
            <a:endParaRPr lang="en-US" sz="500" dirty="0"/>
          </a:p>
          <a:p>
            <a:endParaRPr lang="en-US" sz="1200" dirty="0"/>
          </a:p>
        </p:txBody>
      </p:sp>
    </p:spTree>
    <p:extLst>
      <p:ext uri="{BB962C8B-B14F-4D97-AF65-F5344CB8AC3E}">
        <p14:creationId xmlns:p14="http://schemas.microsoft.com/office/powerpoint/2010/main" val="95526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Rectangle 2"/>
          <p:cNvSpPr/>
          <p:nvPr/>
        </p:nvSpPr>
        <p:spPr>
          <a:xfrm>
            <a:off x="457200" y="381001"/>
            <a:ext cx="8305800" cy="3139321"/>
          </a:xfrm>
          <a:prstGeom prst="rect">
            <a:avLst/>
          </a:prstGeom>
        </p:spPr>
        <p:txBody>
          <a:bodyPr wrap="square">
            <a:spAutoFit/>
          </a:bodyPr>
          <a:lstStyle/>
          <a:p>
            <a:r>
              <a:rPr lang="en-US" dirty="0"/>
              <a:t>In general, the role of digital forensics is to:</a:t>
            </a:r>
          </a:p>
          <a:p>
            <a:r>
              <a:rPr lang="en-US" dirty="0"/>
              <a:t>1. Uncover and document evidence and leads.</a:t>
            </a:r>
          </a:p>
          <a:p>
            <a:r>
              <a:rPr lang="en-US" dirty="0"/>
              <a:t>2. Corroborate evidence discovered in other ways (E-Discovery –).</a:t>
            </a:r>
          </a:p>
          <a:p>
            <a:r>
              <a:rPr lang="en-US" dirty="0"/>
              <a:t>3.Assist in showing a pattern of events (data mining has an application here).</a:t>
            </a:r>
          </a:p>
          <a:p>
            <a:r>
              <a:rPr lang="en-US" dirty="0"/>
              <a:t>4. Connect attack and victim computers (</a:t>
            </a:r>
            <a:r>
              <a:rPr lang="en-US" dirty="0" err="1"/>
              <a:t>Locard’s</a:t>
            </a:r>
            <a:r>
              <a:rPr lang="en-US" dirty="0"/>
              <a:t> Exchange Principle ).</a:t>
            </a:r>
          </a:p>
          <a:p>
            <a:r>
              <a:rPr lang="en-US" dirty="0"/>
              <a:t>5. Reveal an end-to-end path of events leading to a compromise attempt, successful or not.</a:t>
            </a:r>
          </a:p>
          <a:p>
            <a:r>
              <a:rPr lang="en-US" dirty="0"/>
              <a:t>6. Extract data that may be hidden, deleted or otherwise not directly</a:t>
            </a:r>
          </a:p>
          <a:p>
            <a:endParaRPr lang="en-US" dirty="0"/>
          </a:p>
          <a:p>
            <a:r>
              <a:rPr lang="en-US" dirty="0"/>
              <a:t>available.</a:t>
            </a:r>
          </a:p>
        </p:txBody>
      </p:sp>
      <p:sp>
        <p:nvSpPr>
          <p:cNvPr id="4" name="Rectangle 3"/>
          <p:cNvSpPr/>
          <p:nvPr/>
        </p:nvSpPr>
        <p:spPr>
          <a:xfrm>
            <a:off x="533400" y="2819399"/>
            <a:ext cx="7620000" cy="3416320"/>
          </a:xfrm>
          <a:prstGeom prst="rect">
            <a:avLst/>
          </a:prstGeom>
        </p:spPr>
        <p:txBody>
          <a:bodyPr wrap="square">
            <a:spAutoFit/>
          </a:bodyPr>
          <a:lstStyle/>
          <a:p>
            <a:r>
              <a:rPr lang="en-US" dirty="0"/>
              <a:t> typical </a:t>
            </a:r>
          </a:p>
          <a:p>
            <a:endParaRPr lang="en-US" dirty="0"/>
          </a:p>
          <a:p>
            <a:r>
              <a:rPr lang="en-US" dirty="0"/>
              <a:t> involved are:</a:t>
            </a:r>
          </a:p>
          <a:p>
            <a:r>
              <a:rPr lang="en-US" dirty="0"/>
              <a:t>1. Employee Internet abuse – </a:t>
            </a:r>
          </a:p>
          <a:p>
            <a:r>
              <a:rPr lang="en-US" dirty="0"/>
              <a:t>2. data leak/data breach – unauthorized disclosure of corporate information and data (accidental and intentional);</a:t>
            </a:r>
          </a:p>
          <a:p>
            <a:r>
              <a:rPr lang="en-US" dirty="0"/>
              <a:t>3.industrial espionage (corporate “spying” activities);</a:t>
            </a:r>
          </a:p>
          <a:p>
            <a:r>
              <a:rPr lang="en-US" dirty="0"/>
              <a:t>4. damage assessment (following an incident);</a:t>
            </a:r>
          </a:p>
          <a:p>
            <a:r>
              <a:rPr lang="en-US" dirty="0"/>
              <a:t>5. criminal fraud and deception cases;</a:t>
            </a:r>
          </a:p>
          <a:p>
            <a:r>
              <a:rPr lang="en-US" dirty="0"/>
              <a:t>6. criminal cases (many criminals simply store information on computers, intentionally or unwittingly) and countless others;</a:t>
            </a:r>
          </a:p>
          <a:p>
            <a:r>
              <a:rPr lang="en-US" dirty="0"/>
              <a:t>7. copyright violation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638" y="685800"/>
            <a:ext cx="808672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11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28829"/>
            <a:ext cx="8317575" cy="5924699"/>
          </a:xfrm>
          <a:prstGeom prst="rect">
            <a:avLst/>
          </a:prstGeom>
        </p:spPr>
        <p:txBody>
          <a:bodyPr wrap="square">
            <a:spAutoFit/>
          </a:bodyPr>
          <a:lstStyle/>
          <a:p>
            <a:r>
              <a:rPr lang="en-US" sz="1900" b="1" dirty="0"/>
              <a:t>Need for Computer Forensics</a:t>
            </a:r>
          </a:p>
          <a:p>
            <a:pPr marL="171450" indent="-171450">
              <a:buFont typeface="Wingdings" pitchFamily="2" charset="2"/>
              <a:buChar char="ü"/>
            </a:pPr>
            <a:r>
              <a:rPr lang="en-US" sz="1600" b="1" dirty="0"/>
              <a:t>Convergence of ICT advances and the pervasive use of computers worldwide</a:t>
            </a:r>
          </a:p>
          <a:p>
            <a:pPr marL="171450" indent="-171450">
              <a:buFont typeface="Wingdings" pitchFamily="2" charset="2"/>
              <a:buChar char="ü"/>
            </a:pPr>
            <a:r>
              <a:rPr lang="en-US" sz="1600" b="1" dirty="0"/>
              <a:t>High technical capacity of modern computers/computing devices</a:t>
            </a:r>
          </a:p>
          <a:p>
            <a:pPr marL="171450" indent="-171450">
              <a:buFont typeface="Wingdings" pitchFamily="2" charset="2"/>
              <a:buChar char="ü"/>
            </a:pPr>
            <a:r>
              <a:rPr lang="en-US" sz="1600" b="1" dirty="0"/>
              <a:t>New risks for computer users</a:t>
            </a:r>
          </a:p>
          <a:p>
            <a:endParaRPr lang="en-US" sz="1600" dirty="0"/>
          </a:p>
          <a:p>
            <a:r>
              <a:rPr lang="en-US" sz="1600" dirty="0"/>
              <a:t>Widespread use of computer forensics is the result of:</a:t>
            </a:r>
          </a:p>
          <a:p>
            <a:pPr marL="285750" indent="-285750">
              <a:buFont typeface="Wingdings" pitchFamily="2" charset="2"/>
              <a:buChar char="ü"/>
            </a:pPr>
            <a:r>
              <a:rPr lang="en-US" sz="1600" dirty="0"/>
              <a:t>Increasing dependence of law enforcement on digital evidence </a:t>
            </a:r>
          </a:p>
          <a:p>
            <a:pPr marL="285750" indent="-285750">
              <a:buFont typeface="Wingdings" pitchFamily="2" charset="2"/>
              <a:buChar char="ü"/>
            </a:pPr>
            <a:r>
              <a:rPr lang="en-US" sz="1600" dirty="0"/>
              <a:t>Ubiquity of computers that followed from the microcomputer revolution</a:t>
            </a:r>
          </a:p>
          <a:p>
            <a:endParaRPr lang="en-US" dirty="0"/>
          </a:p>
          <a:p>
            <a:r>
              <a:rPr lang="en-US" sz="1900" b="1" dirty="0"/>
              <a:t>Evidence</a:t>
            </a:r>
          </a:p>
          <a:p>
            <a:pPr marL="285750" indent="-285750">
              <a:buFont typeface="Wingdings" pitchFamily="2" charset="2"/>
              <a:buChar char="ü"/>
            </a:pPr>
            <a:r>
              <a:rPr lang="en-US" sz="1600" dirty="0"/>
              <a:t>Everything that is used to determine or demonstrate the truth of an assertion.</a:t>
            </a:r>
          </a:p>
          <a:p>
            <a:pPr marL="285750" indent="-285750">
              <a:buFont typeface="Wingdings" pitchFamily="2" charset="2"/>
              <a:buChar char="ü"/>
            </a:pPr>
            <a:r>
              <a:rPr lang="en-US" sz="1600" dirty="0"/>
              <a:t>Can be used in court to convict people who are believed to have committed crimes.</a:t>
            </a:r>
          </a:p>
          <a:p>
            <a:pPr marL="285750" indent="-285750">
              <a:buFont typeface="Wingdings" pitchFamily="2" charset="2"/>
              <a:buChar char="ü"/>
            </a:pPr>
            <a:r>
              <a:rPr lang="en-US" sz="1600" dirty="0"/>
              <a:t>Handle carefully. </a:t>
            </a:r>
          </a:p>
          <a:p>
            <a:endParaRPr lang="en-US" sz="1600" dirty="0"/>
          </a:p>
          <a:p>
            <a:r>
              <a:rPr lang="en-US" sz="1900" b="1" dirty="0"/>
              <a:t>Cyber forensics and Digital Evidence</a:t>
            </a:r>
          </a:p>
          <a:p>
            <a:pPr marL="228600" indent="-228600">
              <a:buFont typeface="+mj-lt"/>
              <a:buAutoNum type="arabicPeriod"/>
            </a:pPr>
            <a:r>
              <a:rPr lang="en-US" sz="1600" dirty="0"/>
              <a:t>Computer forensics</a:t>
            </a:r>
          </a:p>
          <a:p>
            <a:pPr marL="228600" indent="-228600">
              <a:buFont typeface="+mj-lt"/>
              <a:buAutoNum type="arabicPeriod"/>
            </a:pPr>
            <a:r>
              <a:rPr lang="en-US" sz="1600" dirty="0"/>
              <a:t>Network forensics</a:t>
            </a:r>
          </a:p>
          <a:p>
            <a:endParaRPr lang="en-US" sz="1600" dirty="0"/>
          </a:p>
          <a:p>
            <a:r>
              <a:rPr lang="en-US" sz="1600" dirty="0"/>
              <a:t>Computer forensics experts know the techniques to retrieve the data from files listed in standard directory search, hidden files, deleted files, deleted E-Mail and passwords, login IDs, encrypted files, hidden partitions, etc. Typically, the evidences reside on computer systems, user created files, user protected files, computer created files and on computer networks.</a:t>
            </a:r>
          </a:p>
          <a:p>
            <a:endParaRPr lang="en-US" sz="1600" dirty="0"/>
          </a:p>
        </p:txBody>
      </p:sp>
    </p:spTree>
    <p:extLst>
      <p:ext uri="{BB962C8B-B14F-4D97-AF65-F5344CB8AC3E}">
        <p14:creationId xmlns:p14="http://schemas.microsoft.com/office/powerpoint/2010/main" val="368026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01668"/>
            <a:ext cx="8515385" cy="5740033"/>
          </a:xfrm>
          <a:prstGeom prst="rect">
            <a:avLst/>
          </a:prstGeom>
        </p:spPr>
        <p:txBody>
          <a:bodyPr wrap="square">
            <a:spAutoFit/>
          </a:bodyPr>
          <a:lstStyle/>
          <a:p>
            <a:r>
              <a:rPr lang="en-US" sz="1900" b="1" dirty="0"/>
              <a:t>The Rules of Evidence</a:t>
            </a:r>
          </a:p>
          <a:p>
            <a:r>
              <a:rPr lang="en-US" sz="1500" dirty="0"/>
              <a:t>According to the “Indian Evidence Act 1872,” “Evidence” means and includes:</a:t>
            </a:r>
          </a:p>
          <a:p>
            <a:pPr marL="228600" indent="-228600">
              <a:buFont typeface="+mj-lt"/>
              <a:buAutoNum type="arabicPeriod"/>
            </a:pPr>
            <a:r>
              <a:rPr lang="en-US" sz="1500" dirty="0"/>
              <a:t>All statements which the court permits or requires to be made before it by witnesses, in relation to matters of fact under inquiry, are called oral evidence.</a:t>
            </a:r>
          </a:p>
          <a:p>
            <a:pPr marL="228600" indent="-228600">
              <a:buFont typeface="+mj-lt"/>
              <a:buAutoNum type="arabicPeriod"/>
            </a:pPr>
            <a:r>
              <a:rPr lang="en-US" sz="1500" dirty="0"/>
              <a:t>All documents that are produced for the inspection of the court are called documentary evidence.</a:t>
            </a:r>
          </a:p>
          <a:p>
            <a:endParaRPr lang="en-US" sz="1900" b="1" dirty="0"/>
          </a:p>
          <a:p>
            <a:r>
              <a:rPr lang="en-US" sz="1900" b="1" dirty="0"/>
              <a:t>Forensics Analysis of E-Mail</a:t>
            </a:r>
          </a:p>
          <a:p>
            <a:pPr marL="285750" indent="-285750">
              <a:buFont typeface="Wingdings" pitchFamily="2" charset="2"/>
              <a:buChar char="ü"/>
            </a:pPr>
            <a:r>
              <a:rPr lang="en-US" sz="1500" dirty="0"/>
              <a:t>It helps establish the authenticity of an E-Mail when suspected.</a:t>
            </a:r>
          </a:p>
          <a:p>
            <a:pPr marL="285750" indent="-285750">
              <a:buFont typeface="Wingdings" pitchFamily="2" charset="2"/>
              <a:buChar char="ü"/>
            </a:pPr>
            <a:r>
              <a:rPr lang="en-US" sz="1500" dirty="0"/>
              <a:t>E-Mails -- the most common means of communication.</a:t>
            </a:r>
          </a:p>
          <a:p>
            <a:pPr marL="285750" indent="-285750">
              <a:buFont typeface="Wingdings" pitchFamily="2" charset="2"/>
              <a:buChar char="ü"/>
            </a:pPr>
            <a:r>
              <a:rPr lang="en-US" sz="1500" dirty="0"/>
              <a:t>The subject of forensics analysis for “digital evidence.”</a:t>
            </a:r>
          </a:p>
          <a:p>
            <a:endParaRPr lang="en-US" sz="700" dirty="0"/>
          </a:p>
          <a:p>
            <a:r>
              <a:rPr lang="en-US" sz="1900" b="1" dirty="0"/>
              <a:t>E-Mail System</a:t>
            </a:r>
          </a:p>
          <a:p>
            <a:r>
              <a:rPr lang="en-US" sz="1500" dirty="0"/>
              <a:t>The hardware and software that controls the flow of E-Mail. </a:t>
            </a:r>
          </a:p>
          <a:p>
            <a:endParaRPr lang="en-US" sz="1900" b="1" dirty="0"/>
          </a:p>
          <a:p>
            <a:r>
              <a:rPr lang="en-US" sz="1900" b="1" dirty="0"/>
              <a:t>Components</a:t>
            </a:r>
          </a:p>
          <a:p>
            <a:pPr marL="228600" indent="-228600">
              <a:buFont typeface="+mj-lt"/>
              <a:buAutoNum type="arabicPeriod"/>
            </a:pPr>
            <a:r>
              <a:rPr lang="en-US" sz="1500" dirty="0"/>
              <a:t>E-Mail server</a:t>
            </a:r>
          </a:p>
          <a:p>
            <a:pPr marL="228600" indent="-228600">
              <a:buFont typeface="+mj-lt"/>
              <a:buAutoNum type="arabicPeriod"/>
            </a:pPr>
            <a:r>
              <a:rPr lang="en-US" sz="1500" dirty="0"/>
              <a:t>E-Mail gateway</a:t>
            </a:r>
          </a:p>
          <a:p>
            <a:endParaRPr lang="en-US" sz="1600" b="1" dirty="0"/>
          </a:p>
          <a:p>
            <a:r>
              <a:rPr lang="en-US" sz="1900" b="1" dirty="0"/>
              <a:t>Forensics Analysis of E-Mail</a:t>
            </a:r>
          </a:p>
          <a:p>
            <a:pPr marL="171450" indent="-171450">
              <a:buFont typeface="Wingdings" pitchFamily="2" charset="2"/>
              <a:buChar char="ü"/>
            </a:pPr>
            <a:r>
              <a:rPr lang="en-US" sz="1500" dirty="0"/>
              <a:t>It helps establish the authenticity of an E-Mail when suspected.</a:t>
            </a:r>
          </a:p>
          <a:p>
            <a:pPr marL="171450" indent="-171450">
              <a:buFont typeface="Wingdings" pitchFamily="2" charset="2"/>
              <a:buChar char="ü"/>
            </a:pPr>
            <a:r>
              <a:rPr lang="en-US" sz="1500" dirty="0"/>
              <a:t>E-Mails -- the most common means of communication.</a:t>
            </a:r>
          </a:p>
          <a:p>
            <a:pPr marL="171450" indent="-171450">
              <a:buFont typeface="Wingdings" pitchFamily="2" charset="2"/>
              <a:buChar char="ü"/>
            </a:pPr>
            <a:r>
              <a:rPr lang="en-US" sz="1500" dirty="0"/>
              <a:t>The subject of forensics analysis for “digital evidence.”</a:t>
            </a:r>
          </a:p>
          <a:p>
            <a:endParaRPr lang="en-US" sz="1600" dirty="0"/>
          </a:p>
        </p:txBody>
      </p:sp>
    </p:spTree>
    <p:extLst>
      <p:ext uri="{BB962C8B-B14F-4D97-AF65-F5344CB8AC3E}">
        <p14:creationId xmlns:p14="http://schemas.microsoft.com/office/powerpoint/2010/main" val="52796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25269"/>
            <a:ext cx="8153400" cy="769441"/>
          </a:xfrm>
          <a:prstGeom prst="rect">
            <a:avLst/>
          </a:prstGeom>
        </p:spPr>
        <p:txBody>
          <a:bodyPr wrap="square">
            <a:spAutoFit/>
          </a:bodyPr>
          <a:lstStyle/>
          <a:p>
            <a:r>
              <a:rPr lang="en-US" sz="1600" dirty="0"/>
              <a:t>The path taken by digital evidence can be conceptually depicted as shown in Fig. 2.</a:t>
            </a:r>
          </a:p>
          <a:p>
            <a:endParaRPr lang="en-US" sz="1600" dirty="0"/>
          </a:p>
          <a:p>
            <a:endParaRPr lang="en-US" sz="12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8" y="1524000"/>
            <a:ext cx="66389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57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251069" cy="4985980"/>
          </a:xfrm>
          <a:prstGeom prst="rect">
            <a:avLst/>
          </a:prstGeom>
        </p:spPr>
        <p:txBody>
          <a:bodyPr wrap="square">
            <a:spAutoFit/>
          </a:bodyPr>
          <a:lstStyle/>
          <a:p>
            <a:endParaRPr lang="en-US" sz="1900" b="1" u="sng" dirty="0"/>
          </a:p>
          <a:p>
            <a:endParaRPr lang="en-US" sz="1900" b="1" u="sng" dirty="0"/>
          </a:p>
          <a:p>
            <a:r>
              <a:rPr lang="en-US" sz="1900" b="1" u="sng" dirty="0"/>
              <a:t>E-Mail System</a:t>
            </a:r>
          </a:p>
          <a:p>
            <a:r>
              <a:rPr lang="en-US" sz="1600" dirty="0"/>
              <a:t>The hardware and software that controls the flow of E-Mail. </a:t>
            </a:r>
          </a:p>
          <a:p>
            <a:endParaRPr lang="en-US" sz="800" i="1" u="sng" dirty="0"/>
          </a:p>
          <a:p>
            <a:r>
              <a:rPr lang="en-US" sz="1900" b="1" u="sng" dirty="0"/>
              <a:t>Components</a:t>
            </a:r>
          </a:p>
          <a:p>
            <a:pPr marL="228600" indent="-228600">
              <a:buFont typeface="+mj-lt"/>
              <a:buAutoNum type="arabicPeriod"/>
            </a:pPr>
            <a:r>
              <a:rPr lang="en-US" sz="1600" dirty="0"/>
              <a:t>E-Mail server</a:t>
            </a:r>
          </a:p>
          <a:p>
            <a:pPr marL="228600" indent="-228600">
              <a:buFont typeface="+mj-lt"/>
              <a:buAutoNum type="arabicPeriod"/>
            </a:pPr>
            <a:r>
              <a:rPr lang="en-US" sz="1600" dirty="0"/>
              <a:t>E-Mail gateway</a:t>
            </a:r>
          </a:p>
          <a:p>
            <a:pPr marL="228600" indent="-228600">
              <a:buFont typeface="+mj-lt"/>
              <a:buAutoNum type="arabicPeriod"/>
            </a:pPr>
            <a:endParaRPr lang="en-US" sz="1100" dirty="0"/>
          </a:p>
          <a:p>
            <a:endParaRPr lang="en-US" sz="1100" dirty="0"/>
          </a:p>
          <a:p>
            <a:r>
              <a:rPr lang="en-US" sz="2000" b="1" dirty="0"/>
              <a:t>RFC2822</a:t>
            </a:r>
          </a:p>
          <a:p>
            <a:pPr marL="171450" indent="-171450">
              <a:buFont typeface="Wingdings" pitchFamily="2" charset="2"/>
              <a:buChar char="ü"/>
            </a:pPr>
            <a:r>
              <a:rPr lang="en-US" sz="1600" dirty="0"/>
              <a:t>Internet Message Format</a:t>
            </a:r>
          </a:p>
          <a:p>
            <a:pPr marL="171450" indent="-171450">
              <a:buFont typeface="Wingdings" pitchFamily="2" charset="2"/>
              <a:buChar char="ü"/>
            </a:pPr>
            <a:r>
              <a:rPr lang="en-US" sz="1600" dirty="0"/>
              <a:t>Several formats of valid E-Mail addresses: joshi@host.net, john@[10.0.3.19], “Joshi Ganesh”@host.net or “Joshi Ganesh”@[10.0.3.19]</a:t>
            </a:r>
          </a:p>
          <a:p>
            <a:pPr marL="171450" indent="-171450">
              <a:buFont typeface="Wingdings" pitchFamily="2" charset="2"/>
              <a:buChar char="ü"/>
            </a:pPr>
            <a:r>
              <a:rPr lang="en-US" sz="1600" dirty="0"/>
              <a:t>Many E-Mail address validators on the Web fail to recognize some of those valid E-Mail addresses</a:t>
            </a:r>
          </a:p>
          <a:p>
            <a:pPr marL="171450" indent="-171450">
              <a:buFont typeface="Wingdings" pitchFamily="2" charset="2"/>
              <a:buChar char="ü"/>
            </a:pPr>
            <a:r>
              <a:rPr lang="en-US" sz="1600" dirty="0"/>
              <a:t>RFC2822 standard applies only to the Internet Message Format</a:t>
            </a:r>
          </a:p>
          <a:p>
            <a:pPr marL="171450" indent="-171450">
              <a:buFont typeface="Wingdings" pitchFamily="2" charset="2"/>
              <a:buChar char="ü"/>
            </a:pPr>
            <a:r>
              <a:rPr lang="en-US" sz="1600" dirty="0"/>
              <a:t>Some of the semantics of message contents contains no specification of the information in the envelope</a:t>
            </a:r>
          </a:p>
          <a:p>
            <a:endParaRPr lang="en-US" sz="1600" dirty="0"/>
          </a:p>
        </p:txBody>
      </p:sp>
    </p:spTree>
    <p:extLst>
      <p:ext uri="{BB962C8B-B14F-4D97-AF65-F5344CB8AC3E}">
        <p14:creationId xmlns:p14="http://schemas.microsoft.com/office/powerpoint/2010/main" val="1967691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1224</TotalTime>
  <Words>3790</Words>
  <Application>Microsoft Office PowerPoint</Application>
  <PresentationFormat>On-screen Show (4:3)</PresentationFormat>
  <Paragraphs>448</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Baskerville Old Face</vt:lpstr>
      <vt:lpstr>Calibri</vt:lpstr>
      <vt:lpstr>Courier New</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Rupnarayan - New Delhi</dc:creator>
  <cp:lastModifiedBy>nani20020510@outlook.com</cp:lastModifiedBy>
  <cp:revision>235</cp:revision>
  <cp:lastPrinted>2013-02-15T13:41:58Z</cp:lastPrinted>
  <dcterms:created xsi:type="dcterms:W3CDTF">2013-02-04T04:52:43Z</dcterms:created>
  <dcterms:modified xsi:type="dcterms:W3CDTF">2021-12-11T08:30:08Z</dcterms:modified>
</cp:coreProperties>
</file>