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79" r:id="rId2"/>
    <p:sldId id="262" r:id="rId3"/>
    <p:sldId id="258" r:id="rId4"/>
    <p:sldId id="259" r:id="rId5"/>
    <p:sldId id="263" r:id="rId6"/>
    <p:sldId id="264" r:id="rId7"/>
    <p:sldId id="265" r:id="rId8"/>
    <p:sldId id="277" r:id="rId9"/>
    <p:sldId id="266" r:id="rId10"/>
    <p:sldId id="267" r:id="rId11"/>
    <p:sldId id="268" r:id="rId12"/>
    <p:sldId id="269" r:id="rId13"/>
    <p:sldId id="278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18" autoAdjust="0"/>
    <p:restoredTop sz="94671" autoAdjust="0"/>
  </p:normalViewPr>
  <p:slideViewPr>
    <p:cSldViewPr>
      <p:cViewPr varScale="1">
        <p:scale>
          <a:sx n="69" d="100"/>
          <a:sy n="69" d="100"/>
        </p:scale>
        <p:origin x="-16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43326-A0F9-41CC-A2BB-1C523EFAFA55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C5DF8-E25C-46BA-BF1D-95A83F474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928345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C55EA-0E55-4181-9560-34C927044152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C1ECF-AAF9-4ED5-B720-2EF659F96A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563857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C1ECF-AAF9-4ED5-B720-2EF659F96AA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605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8B72C3-ABA8-45D0-AA49-8B3C3E6B7F39}" type="datetime1">
              <a:rPr lang="en-US" smtClean="0"/>
              <a:pPr/>
              <a:t>2/18/2021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6AC025-CC48-4BEF-8E7F-C5DBC425F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43F218-557C-4D7F-BF78-3B83EA759BF3}" type="datetime1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AC025-CC48-4BEF-8E7F-C5DBC425F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71EE2C-DF08-41C2-B604-3828D04A9B9C}" type="datetime1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AC025-CC48-4BEF-8E7F-C5DBC425F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CF4D8B-C5BD-4A83-978E-9F756411EC26}" type="datetime1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AC025-CC48-4BEF-8E7F-C5DBC425F8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F24B7B-9FB9-4033-B926-9D7133983DCD}" type="datetime1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AC025-CC48-4BEF-8E7F-C5DBC425F8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755E57-19A5-465C-9706-141EC69A4D5C}" type="datetime1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AC025-CC48-4BEF-8E7F-C5DBC425F8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64B8E4-0A67-44B3-9B40-153479BA76FD}" type="datetime1">
              <a:rPr lang="en-US" smtClean="0"/>
              <a:pPr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AC025-CC48-4BEF-8E7F-C5DBC425F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49F3DF-3255-472B-BF32-D8D613263B0A}" type="datetime1">
              <a:rPr lang="en-US" smtClean="0"/>
              <a:pPr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AC025-CC48-4BEF-8E7F-C5DBC425F8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149041-FD1A-4372-BD2E-635679E2C08A}" type="datetime1">
              <a:rPr lang="en-US" smtClean="0"/>
              <a:pPr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AC025-CC48-4BEF-8E7F-C5DBC425F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7DC3343-C004-4925-821C-6911AD891313}" type="datetime1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AC025-CC48-4BEF-8E7F-C5DBC425F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B469BE5-14B5-4F63-95B9-A1DB2086BC98}" type="datetime1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6AC025-CC48-4BEF-8E7F-C5DBC425F8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5095249-ABB0-4500-BAF8-6DC054AC7ED2}" type="datetime1">
              <a:rPr lang="en-US" smtClean="0"/>
              <a:pPr/>
              <a:t>2/18/2021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6AC025-CC48-4BEF-8E7F-C5DBC425F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23208"/>
            <a:ext cx="90471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>
                <a:latin typeface="Baskerville Old Face" pitchFamily="18" charset="0"/>
              </a:rPr>
              <a:t>UNIT-II</a:t>
            </a:r>
          </a:p>
          <a:p>
            <a:pPr algn="r"/>
            <a:r>
              <a:rPr lang="en-US" sz="4400" b="1" dirty="0" smtClean="0">
                <a:latin typeface="Baskerville Old Face" pitchFamily="18" charset="0"/>
              </a:rPr>
              <a:t>Cybercrime: Mobile and Wireless Devices</a:t>
            </a:r>
            <a:endParaRPr lang="en-GB" sz="4400" b="1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32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1" y="945207"/>
            <a:ext cx="8527374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LDAP Security for Hand-Held Mobile Computing Devices</a:t>
            </a:r>
          </a:p>
          <a:p>
            <a:endParaRPr lang="en-US" sz="800" b="1" dirty="0"/>
          </a:p>
          <a:p>
            <a:r>
              <a:rPr lang="en-US" sz="1600" dirty="0"/>
              <a:t>LDAP is a software protocol for enabling anyone to locate individuals, organizations and other </a:t>
            </a:r>
            <a:r>
              <a:rPr lang="en-US" sz="1600" dirty="0" smtClean="0"/>
              <a:t>resources such </a:t>
            </a:r>
            <a:r>
              <a:rPr lang="en-US" sz="1600" dirty="0"/>
              <a:t>as </a:t>
            </a:r>
            <a:r>
              <a:rPr lang="en-US" sz="1600" dirty="0" smtClean="0"/>
              <a:t>files </a:t>
            </a:r>
            <a:r>
              <a:rPr lang="en-US" sz="1600" dirty="0"/>
              <a:t>and devices on the </a:t>
            </a:r>
            <a:r>
              <a:rPr lang="en-US" sz="1600" dirty="0" smtClean="0"/>
              <a:t>network. </a:t>
            </a:r>
          </a:p>
          <a:p>
            <a:r>
              <a:rPr lang="en-US" sz="1600" dirty="0" smtClean="0"/>
              <a:t>It is </a:t>
            </a:r>
            <a:r>
              <a:rPr lang="en-US" sz="1600" dirty="0"/>
              <a:t>a light weight </a:t>
            </a:r>
            <a:r>
              <a:rPr lang="en-US" sz="1600" dirty="0" smtClean="0"/>
              <a:t>version </a:t>
            </a:r>
            <a:r>
              <a:rPr lang="en-US" sz="1600" dirty="0"/>
              <a:t>of Directory Access Protocol (DAP) because it does not include security features </a:t>
            </a:r>
            <a:r>
              <a:rPr lang="en-US" sz="1600" dirty="0" smtClean="0"/>
              <a:t>in its </a:t>
            </a:r>
            <a:r>
              <a:rPr lang="en-US" sz="1600" dirty="0"/>
              <a:t>initial version. </a:t>
            </a:r>
            <a:endParaRPr lang="en-US" sz="1600" dirty="0" smtClean="0"/>
          </a:p>
          <a:p>
            <a:endParaRPr lang="en-US" sz="1100" b="1" dirty="0">
              <a:latin typeface="+mj-lt"/>
            </a:endParaRPr>
          </a:p>
          <a:p>
            <a:r>
              <a:rPr lang="en-US" sz="2000" b="1" dirty="0">
                <a:latin typeface="+mj-lt"/>
              </a:rPr>
              <a:t>RAS Security for Mobile Devices</a:t>
            </a:r>
          </a:p>
          <a:p>
            <a:r>
              <a:rPr lang="en-US" sz="1600" dirty="0" smtClean="0"/>
              <a:t>RAS </a:t>
            </a:r>
            <a:r>
              <a:rPr lang="en-US" sz="1600" dirty="0"/>
              <a:t>is an important consideration for protecting the business-sensitive data </a:t>
            </a:r>
            <a:r>
              <a:rPr lang="en-US" sz="1600" dirty="0" smtClean="0"/>
              <a:t>that may reside </a:t>
            </a:r>
            <a:r>
              <a:rPr lang="en-US" sz="1600" dirty="0"/>
              <a:t>on the employees’ mobile </a:t>
            </a:r>
            <a:r>
              <a:rPr lang="en-US" sz="1600" dirty="0" smtClean="0"/>
              <a:t>devices. </a:t>
            </a:r>
          </a:p>
          <a:p>
            <a:endParaRPr lang="en-US" sz="14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i="1" dirty="0" smtClean="0"/>
              <a:t>Impersonating </a:t>
            </a:r>
            <a:r>
              <a:rPr lang="en-US" sz="1600" dirty="0" smtClean="0"/>
              <a:t>or </a:t>
            </a:r>
            <a:r>
              <a:rPr lang="en-US" sz="1600" i="1" dirty="0" smtClean="0"/>
              <a:t>masquerading</a:t>
            </a:r>
            <a:r>
              <a:rPr lang="en-US" sz="1600" dirty="0"/>
              <a:t> - By using a mobile device to appear as a registered user </a:t>
            </a:r>
            <a:r>
              <a:rPr lang="en-US" sz="1600" dirty="0" smtClean="0"/>
              <a:t>to these systems, a would-be cracker is then able to steal data or compromise corporate systems in other ways.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i="1" dirty="0" smtClean="0"/>
              <a:t>Port scanning - </a:t>
            </a:r>
            <a:r>
              <a:rPr lang="en-US" sz="1600" dirty="0"/>
              <a:t>First, </a:t>
            </a:r>
            <a:r>
              <a:rPr lang="en-US" sz="1600" dirty="0" smtClean="0"/>
              <a:t>attackers use </a:t>
            </a:r>
            <a:r>
              <a:rPr lang="en-US" sz="1600" dirty="0"/>
              <a:t>a domain name system (DNS) server to locate the </a:t>
            </a:r>
            <a:r>
              <a:rPr lang="en-US" sz="1600" i="1" dirty="0"/>
              <a:t>IP address </a:t>
            </a:r>
            <a:r>
              <a:rPr lang="en-US" sz="1600" dirty="0"/>
              <a:t>of a connected </a:t>
            </a:r>
            <a:r>
              <a:rPr lang="en-US" sz="1600" dirty="0" smtClean="0"/>
              <a:t>computer. </a:t>
            </a:r>
            <a:r>
              <a:rPr lang="en-US" sz="1600" dirty="0"/>
              <a:t>Second, they scan the ports on this known IP address, working their way through its </a:t>
            </a:r>
            <a:r>
              <a:rPr lang="en-US" sz="1600" dirty="0" smtClean="0"/>
              <a:t>Transmission Control </a:t>
            </a:r>
            <a:r>
              <a:rPr lang="en-US" sz="1600" dirty="0"/>
              <a:t>Protocol (TCP)/User Datagram Protocol (UDP) stack to see what communication ports are </a:t>
            </a:r>
            <a:r>
              <a:rPr lang="en-US" sz="1600" dirty="0" smtClean="0"/>
              <a:t>unprotected by firewalls</a:t>
            </a:r>
            <a:r>
              <a:rPr lang="en-US" sz="1600" dirty="0"/>
              <a:t>.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A </a:t>
            </a:r>
            <a:r>
              <a:rPr lang="en-US" sz="1600" i="1" dirty="0"/>
              <a:t>personal </a:t>
            </a:r>
            <a:r>
              <a:rPr lang="en-US" sz="1600" i="1" dirty="0" smtClean="0"/>
              <a:t>firewall </a:t>
            </a:r>
            <a:r>
              <a:rPr lang="en-US" sz="1600" dirty="0"/>
              <a:t>on a pocket PC </a:t>
            </a:r>
            <a:r>
              <a:rPr lang="en-US" sz="1600" dirty="0" smtClean="0"/>
              <a:t>or Smartphone </a:t>
            </a:r>
            <a:r>
              <a:rPr lang="en-US" sz="1600" dirty="0"/>
              <a:t>device can be an </a:t>
            </a:r>
            <a:r>
              <a:rPr lang="en-US" sz="1600" dirty="0" smtClean="0"/>
              <a:t>effective </a:t>
            </a:r>
            <a:r>
              <a:rPr lang="en-US" sz="1600" dirty="0"/>
              <a:t>protective screen against this form of attack for the users </a:t>
            </a:r>
            <a:r>
              <a:rPr lang="en-US" sz="1600" dirty="0" smtClean="0"/>
              <a:t>connecting through </a:t>
            </a:r>
            <a:r>
              <a:rPr lang="en-US" sz="1600" dirty="0"/>
              <a:t>a direct Internet or RAS connection. 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190793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199" y="760541"/>
            <a:ext cx="8374975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Media Player Control Security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Media </a:t>
            </a:r>
            <a:r>
              <a:rPr lang="en-US" sz="1600" dirty="0"/>
              <a:t>player can turn out to be a source of </a:t>
            </a:r>
            <a:r>
              <a:rPr lang="en-US" sz="1600" dirty="0" smtClean="0"/>
              <a:t>threat to </a:t>
            </a:r>
            <a:r>
              <a:rPr lang="en-US" sz="1600" dirty="0"/>
              <a:t>information held on mobile devices</a:t>
            </a:r>
            <a:r>
              <a:rPr lang="en-US" sz="1600" dirty="0" smtClean="0"/>
              <a:t>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In </a:t>
            </a:r>
            <a:r>
              <a:rPr lang="en-US" sz="1600" dirty="0"/>
              <a:t>the most severe exploit of a </a:t>
            </a:r>
            <a:r>
              <a:rPr lang="en-US" sz="1600" dirty="0" smtClean="0"/>
              <a:t>flaw</a:t>
            </a:r>
            <a:r>
              <a:rPr lang="en-US" sz="1600" dirty="0"/>
              <a:t>, a hacker could </a:t>
            </a:r>
            <a:r>
              <a:rPr lang="en-US" sz="1600" dirty="0" smtClean="0"/>
              <a:t>take over </a:t>
            </a:r>
            <a:r>
              <a:rPr lang="en-US" sz="1600" dirty="0"/>
              <a:t>a computer system and perform any task the computer’s owner is allowed to do, such as opening </a:t>
            </a:r>
            <a:r>
              <a:rPr lang="en-US" sz="1600" dirty="0" smtClean="0"/>
              <a:t>files or accessing </a:t>
            </a:r>
            <a:r>
              <a:rPr lang="en-US" sz="1600" dirty="0"/>
              <a:t>certain parts of a network</a:t>
            </a:r>
            <a:r>
              <a:rPr lang="en-US" sz="1600" dirty="0" smtClean="0"/>
              <a:t>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In </a:t>
            </a:r>
            <a:r>
              <a:rPr lang="en-US" sz="1600" dirty="0"/>
              <a:t>the registry</a:t>
            </a:r>
            <a:r>
              <a:rPr lang="en-US" sz="1600" dirty="0" smtClean="0"/>
              <a:t>, there are some </a:t>
            </a:r>
            <a:r>
              <a:rPr lang="en-US" sz="1600" dirty="0"/>
              <a:t>keys </a:t>
            </a:r>
            <a:r>
              <a:rPr lang="en-US" sz="1600" dirty="0" smtClean="0"/>
              <a:t>which control </a:t>
            </a:r>
            <a:r>
              <a:rPr lang="en-US" sz="1600" dirty="0"/>
              <a:t>the behavior of the Windows Media Player control. Microsoft, through its </a:t>
            </a:r>
            <a:r>
              <a:rPr lang="en-US" sz="1600" dirty="0" smtClean="0"/>
              <a:t>developer network </a:t>
            </a:r>
            <a:r>
              <a:rPr lang="en-US" sz="1600" dirty="0"/>
              <a:t>MSDN, describes details of registry value settings on the mobile </a:t>
            </a:r>
            <a:r>
              <a:rPr lang="en-US" sz="1600" dirty="0" smtClean="0"/>
              <a:t>devices.</a:t>
            </a:r>
          </a:p>
          <a:p>
            <a:endParaRPr lang="en-US" sz="900" dirty="0"/>
          </a:p>
          <a:p>
            <a:r>
              <a:rPr lang="en-US" sz="2000" b="1" dirty="0">
                <a:latin typeface="+mj-lt"/>
              </a:rPr>
              <a:t>Networking API Security for Mobile Computing Applications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/>
              <a:t>With </a:t>
            </a:r>
            <a:r>
              <a:rPr lang="en-US" sz="1600" i="1" dirty="0" smtClean="0"/>
              <a:t>E-Commerce</a:t>
            </a:r>
            <a:r>
              <a:rPr lang="en-US" sz="1600" dirty="0" smtClean="0"/>
              <a:t> </a:t>
            </a:r>
            <a:r>
              <a:rPr lang="en-US" sz="1600" dirty="0"/>
              <a:t>and </a:t>
            </a:r>
            <a:r>
              <a:rPr lang="en-US" sz="1600" i="1" dirty="0" smtClean="0"/>
              <a:t>M-Commerce</a:t>
            </a:r>
            <a:r>
              <a:rPr lang="en-US" sz="1600" i="1" dirty="0"/>
              <a:t>, </a:t>
            </a:r>
            <a:r>
              <a:rPr lang="en-US" sz="1600" dirty="0" smtClean="0"/>
              <a:t>online payments </a:t>
            </a:r>
            <a:r>
              <a:rPr lang="en-US" sz="1600" dirty="0"/>
              <a:t>are becoming a common phenomenon with the </a:t>
            </a:r>
            <a:r>
              <a:rPr lang="en-US" sz="1600" i="1" dirty="0"/>
              <a:t>payment gateways </a:t>
            </a:r>
            <a:r>
              <a:rPr lang="en-US" sz="1600" dirty="0"/>
              <a:t>accessed remotely and </a:t>
            </a:r>
            <a:r>
              <a:rPr lang="en-US" sz="1600" dirty="0" smtClean="0"/>
              <a:t>possibly wirelessly</a:t>
            </a:r>
            <a:r>
              <a:rPr lang="en-US" sz="1600" dirty="0"/>
              <a:t>.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 smtClean="0"/>
              <a:t>With </a:t>
            </a:r>
            <a:r>
              <a:rPr lang="en-US" sz="1600" i="1" dirty="0"/>
              <a:t>Web services </a:t>
            </a:r>
            <a:r>
              <a:rPr lang="en-US" sz="1600" dirty="0"/>
              <a:t>and their use in mobile computing </a:t>
            </a:r>
            <a:r>
              <a:rPr lang="en-US" sz="1600" dirty="0" smtClean="0"/>
              <a:t>applications, </a:t>
            </a:r>
            <a:r>
              <a:rPr lang="en-US" sz="1600" dirty="0"/>
              <a:t>the API becomes an important consideration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Most of these developments are targeted </a:t>
            </a:r>
            <a:r>
              <a:rPr lang="en-US" sz="1600" dirty="0" smtClean="0"/>
              <a:t>specifically </a:t>
            </a:r>
            <a:r>
              <a:rPr lang="en-US" sz="1600" dirty="0"/>
              <a:t>at securing a range of embedded and </a:t>
            </a:r>
            <a:r>
              <a:rPr lang="en-US" sz="1600" dirty="0" smtClean="0"/>
              <a:t>consumer products</a:t>
            </a:r>
            <a:r>
              <a:rPr lang="en-US" sz="1600" dirty="0"/>
              <a:t>, including those running OSs such as Linux, Symbian, Microsoft Windows CE and </a:t>
            </a:r>
            <a:r>
              <a:rPr lang="en-US" sz="1600" dirty="0" smtClean="0"/>
              <a:t>Microsoft Windows.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 smtClean="0"/>
              <a:t>Providing </a:t>
            </a:r>
            <a:r>
              <a:rPr lang="en-US" sz="1600" dirty="0"/>
              <a:t>a common software framework, APIs will become an important </a:t>
            </a:r>
            <a:r>
              <a:rPr lang="en-US" sz="1600" dirty="0" smtClean="0"/>
              <a:t>enabler of </a:t>
            </a:r>
            <a:r>
              <a:rPr lang="en-US" sz="1600" dirty="0"/>
              <a:t>new and higher value services.</a:t>
            </a:r>
            <a:endParaRPr lang="en-US" sz="1600" dirty="0" smtClean="0"/>
          </a:p>
          <a:p>
            <a:endParaRPr lang="en-US" sz="600" dirty="0" smtClean="0"/>
          </a:p>
        </p:txBody>
      </p:sp>
    </p:spTree>
    <p:extLst>
      <p:ext uri="{BB962C8B-B14F-4D97-AF65-F5344CB8AC3E}">
        <p14:creationId xmlns:p14="http://schemas.microsoft.com/office/powerpoint/2010/main" xmlns="" val="22879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4225" y="860316"/>
            <a:ext cx="8298775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 smtClean="0">
                <a:latin typeface="+mj-lt"/>
              </a:rPr>
              <a:t>Attacks on Mobile/Cell Phones</a:t>
            </a:r>
          </a:p>
          <a:p>
            <a:r>
              <a:rPr lang="en-IN" sz="2000" b="1" dirty="0" smtClean="0">
                <a:latin typeface="+mj-lt"/>
              </a:rPr>
              <a:t>Mobile phone Theft</a:t>
            </a:r>
          </a:p>
          <a:p>
            <a:r>
              <a:rPr lang="en-US" sz="2000" b="1" dirty="0" smtClean="0">
                <a:latin typeface="+mj-lt"/>
              </a:rPr>
              <a:t>Mobile </a:t>
            </a:r>
            <a:r>
              <a:rPr lang="en-US" sz="2000" b="1" dirty="0">
                <a:latin typeface="+mj-lt"/>
              </a:rPr>
              <a:t>Viruses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Mobile </a:t>
            </a:r>
            <a:r>
              <a:rPr lang="en-US" sz="1600" dirty="0"/>
              <a:t>viruses get spread through two dominant communication protocols – Bluetooth and MMS</a:t>
            </a:r>
            <a:r>
              <a:rPr lang="en-US" sz="1600" dirty="0" smtClean="0"/>
              <a:t>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Bluetooth </a:t>
            </a:r>
            <a:r>
              <a:rPr lang="en-US" sz="1600" dirty="0"/>
              <a:t>virus can easily spread within a distance of 10–30 m, through Bluetooth-activated </a:t>
            </a:r>
            <a:r>
              <a:rPr lang="en-US" sz="1600" dirty="0" smtClean="0"/>
              <a:t>phones.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MMS </a:t>
            </a:r>
            <a:r>
              <a:rPr lang="en-US" sz="1600" dirty="0"/>
              <a:t>virus can send a copy of itself </a:t>
            </a:r>
            <a:r>
              <a:rPr lang="en-US" sz="1600" dirty="0" smtClean="0"/>
              <a:t>to all </a:t>
            </a:r>
            <a:r>
              <a:rPr lang="en-US" sz="1600" dirty="0"/>
              <a:t>mobile users whose numbers are available in the infected mobile phone’s address book</a:t>
            </a:r>
            <a:r>
              <a:rPr lang="en-US" sz="1600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itchFamily="2" charset="2"/>
              <a:buChar char="Ø"/>
            </a:pPr>
            <a:endParaRPr lang="en-US" sz="1600" dirty="0" smtClean="0"/>
          </a:p>
          <a:p>
            <a:r>
              <a:rPr lang="en-US" b="1" i="1" dirty="0" smtClean="0"/>
              <a:t>How </a:t>
            </a:r>
            <a:r>
              <a:rPr lang="en-US" b="1" i="1" dirty="0"/>
              <a:t>to Protect from Mobile Malwares Attacks</a:t>
            </a:r>
          </a:p>
          <a:p>
            <a:r>
              <a:rPr lang="en-US" sz="1600" dirty="0"/>
              <a:t>Following are some tips to protect mobile from mobile malware </a:t>
            </a:r>
            <a:r>
              <a:rPr lang="en-US" sz="1600" dirty="0" smtClean="0"/>
              <a:t>attacks:</a:t>
            </a:r>
            <a:endParaRPr lang="en-US" sz="1600" dirty="0"/>
          </a:p>
          <a:p>
            <a:r>
              <a:rPr lang="en-US" sz="1600" b="1" dirty="0" smtClean="0"/>
              <a:t>1</a:t>
            </a:r>
            <a:r>
              <a:rPr lang="en-US" sz="1600" b="1" dirty="0"/>
              <a:t>. </a:t>
            </a:r>
            <a:r>
              <a:rPr lang="en-US" sz="1600" dirty="0"/>
              <a:t>Download or accept programs and </a:t>
            </a:r>
            <a:r>
              <a:rPr lang="en-US" sz="1600" dirty="0" smtClean="0"/>
              <a:t>content only </a:t>
            </a:r>
            <a:r>
              <a:rPr lang="en-US" sz="1600" dirty="0"/>
              <a:t>from a trusted source.</a:t>
            </a:r>
          </a:p>
          <a:p>
            <a:r>
              <a:rPr lang="en-US" sz="1600" b="1" dirty="0"/>
              <a:t>2. </a:t>
            </a:r>
            <a:r>
              <a:rPr lang="en-US" sz="1600" dirty="0"/>
              <a:t>If a mobile is equipped with Bluetooth, turn it OFF or set it to non-discoverable mode when it is </a:t>
            </a:r>
            <a:r>
              <a:rPr lang="en-US" sz="1600" dirty="0" smtClean="0"/>
              <a:t>not in </a:t>
            </a:r>
            <a:r>
              <a:rPr lang="en-US" sz="1600" dirty="0"/>
              <a:t>use and/or not required to use.</a:t>
            </a:r>
          </a:p>
          <a:p>
            <a:r>
              <a:rPr lang="en-US" sz="1600" b="1" dirty="0"/>
              <a:t>3. </a:t>
            </a:r>
            <a:r>
              <a:rPr lang="en-US" sz="1600" dirty="0"/>
              <a:t>If a mobile is equipped with beam (i.e., IR), allow it to receive incoming beams, only from </a:t>
            </a:r>
            <a:r>
              <a:rPr lang="en-US" sz="1600" dirty="0" smtClean="0"/>
              <a:t>the trusted </a:t>
            </a:r>
            <a:r>
              <a:rPr lang="en-US" sz="1600" dirty="0"/>
              <a:t>source.</a:t>
            </a:r>
          </a:p>
          <a:p>
            <a:r>
              <a:rPr lang="en-US" sz="1600" b="1" dirty="0"/>
              <a:t>4. </a:t>
            </a:r>
            <a:r>
              <a:rPr lang="en-US" sz="1600" dirty="0"/>
              <a:t>Download and install antivirus software for mobile devices</a:t>
            </a:r>
            <a:r>
              <a:rPr lang="en-US" sz="1600" dirty="0" smtClean="0"/>
              <a:t>.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310266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33400"/>
            <a:ext cx="737405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/>
              <a:t>Mishing</a:t>
            </a:r>
            <a:endParaRPr lang="en-US" sz="2000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err="1"/>
              <a:t>Mishing</a:t>
            </a:r>
            <a:r>
              <a:rPr lang="en-US" sz="1600" dirty="0"/>
              <a:t> is Phishing related to mobile phone and Phishing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If you use your mobile phone for purchasing goods/services and for banking, you could be more vulnerable to a </a:t>
            </a:r>
            <a:r>
              <a:rPr lang="en-US" sz="1600" dirty="0" err="1"/>
              <a:t>Mishing</a:t>
            </a:r>
            <a:r>
              <a:rPr lang="en-US" sz="1600" dirty="0"/>
              <a:t> scam.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Attacker will pretend to be an employee from your bank or another organization and will claim a need for your personal details. </a:t>
            </a:r>
            <a:endParaRPr lang="en-US" sz="1100" dirty="0"/>
          </a:p>
          <a:p>
            <a:endParaRPr lang="en-US" sz="2000" b="1" dirty="0" smtClean="0"/>
          </a:p>
          <a:p>
            <a:r>
              <a:rPr lang="en-US" sz="2000" b="1" dirty="0" err="1" smtClean="0"/>
              <a:t>Vishing</a:t>
            </a:r>
            <a:endParaRPr lang="en-US" sz="2000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err="1"/>
              <a:t>Vishing</a:t>
            </a:r>
            <a:r>
              <a:rPr lang="en-US" sz="1600" dirty="0"/>
              <a:t> is </a:t>
            </a:r>
            <a:r>
              <a:rPr lang="en-US" sz="1600" dirty="0" smtClean="0"/>
              <a:t>Phishing </a:t>
            </a:r>
            <a:r>
              <a:rPr lang="en-US" sz="1600" dirty="0"/>
              <a:t>over the telephone system, most often using features facilitated by VoIP, to gain access to personal and financial information from the public for the purpose of financial reward. It include:</a:t>
            </a:r>
          </a:p>
          <a:p>
            <a:pPr lvl="1"/>
            <a:r>
              <a:rPr lang="en-US" sz="1600" b="1" dirty="0"/>
              <a:t>1. </a:t>
            </a:r>
            <a:r>
              <a:rPr lang="en-US" sz="1600" dirty="0"/>
              <a:t>ID theft;</a:t>
            </a:r>
          </a:p>
          <a:p>
            <a:pPr lvl="1"/>
            <a:r>
              <a:rPr lang="en-US" sz="1600" b="1" dirty="0"/>
              <a:t>2. </a:t>
            </a:r>
            <a:r>
              <a:rPr lang="en-US" sz="1600" dirty="0"/>
              <a:t>purchasing luxury goods and services;</a:t>
            </a:r>
          </a:p>
          <a:p>
            <a:pPr lvl="1"/>
            <a:r>
              <a:rPr lang="en-US" sz="1600" b="1" dirty="0"/>
              <a:t>3. </a:t>
            </a:r>
            <a:r>
              <a:rPr lang="en-US" sz="1600" dirty="0"/>
              <a:t>transferring money/funds;</a:t>
            </a:r>
          </a:p>
          <a:p>
            <a:pPr lvl="1"/>
            <a:r>
              <a:rPr lang="en-US" sz="1600" b="1" dirty="0"/>
              <a:t>4. </a:t>
            </a:r>
            <a:r>
              <a:rPr lang="en-US" sz="1600" dirty="0"/>
              <a:t>monitoring the victims’ bank accounts;</a:t>
            </a:r>
          </a:p>
          <a:p>
            <a:pPr lvl="1"/>
            <a:r>
              <a:rPr lang="en-US" sz="1600" b="1" dirty="0"/>
              <a:t>5. </a:t>
            </a:r>
            <a:r>
              <a:rPr lang="en-US" sz="1600" dirty="0"/>
              <a:t>making applications for loans and credit cards</a:t>
            </a:r>
            <a:r>
              <a:rPr lang="en-US" sz="1600" dirty="0" smtClean="0"/>
              <a:t>.</a:t>
            </a:r>
          </a:p>
          <a:p>
            <a:pPr marL="0" lvl="1"/>
            <a:endParaRPr lang="en-US" sz="1600" dirty="0"/>
          </a:p>
          <a:p>
            <a:r>
              <a:rPr lang="en-US" sz="2000" b="1" dirty="0" err="1"/>
              <a:t>Smishing</a:t>
            </a:r>
            <a:endParaRPr lang="en-US" sz="2000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err="1"/>
              <a:t>Smishing</a:t>
            </a:r>
            <a:r>
              <a:rPr lang="en-US" sz="1600" dirty="0"/>
              <a:t> is S</a:t>
            </a:r>
            <a:r>
              <a:rPr lang="en-US" sz="1600" dirty="0" smtClean="0"/>
              <a:t>MS </a:t>
            </a:r>
            <a:r>
              <a:rPr lang="en-US" sz="1600" dirty="0" err="1"/>
              <a:t>PhISHING</a:t>
            </a:r>
            <a:r>
              <a:rPr lang="en-US" sz="1600" dirty="0" smtClean="0"/>
              <a:t>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err="1" smtClean="0"/>
              <a:t>Smishing</a:t>
            </a:r>
            <a:r>
              <a:rPr lang="en-US" sz="1600" dirty="0" smtClean="0"/>
              <a:t> </a:t>
            </a:r>
            <a:r>
              <a:rPr lang="en-US" sz="1600" dirty="0"/>
              <a:t>uses cell phone text messages to deliver a lure message to get the victim to reveal his/her PI.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7934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914400"/>
            <a:ext cx="81720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+mj-lt"/>
              </a:rPr>
              <a:t>Hacking </a:t>
            </a:r>
            <a:r>
              <a:rPr lang="en-US" sz="2000" b="1" dirty="0">
                <a:latin typeface="+mj-lt"/>
              </a:rPr>
              <a:t>Bluetooth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Bluetooth is </a:t>
            </a:r>
            <a:r>
              <a:rPr lang="en-US" sz="1600" dirty="0"/>
              <a:t>a short-range wireless communication service/technology that uses the 2.4-GHz frequency range for </a:t>
            </a:r>
            <a:r>
              <a:rPr lang="en-US" sz="1600" dirty="0" smtClean="0"/>
              <a:t>its transmission/communication</a:t>
            </a:r>
            <a:r>
              <a:rPr lang="en-US" sz="1600" dirty="0"/>
              <a:t>.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An attacker </a:t>
            </a:r>
            <a:r>
              <a:rPr lang="en-US" sz="1600" dirty="0"/>
              <a:t>installs special software </a:t>
            </a:r>
            <a:r>
              <a:rPr lang="en-US" sz="1600" dirty="0" smtClean="0"/>
              <a:t>on </a:t>
            </a:r>
            <a:r>
              <a:rPr lang="en-US" sz="1600" dirty="0"/>
              <a:t>a laptop and then installs a </a:t>
            </a:r>
            <a:r>
              <a:rPr lang="en-US" sz="1600" dirty="0" smtClean="0"/>
              <a:t>Bluetooth antenna which constantly scans the </a:t>
            </a:r>
            <a:r>
              <a:rPr lang="en-US" sz="1600" dirty="0"/>
              <a:t>nearby </a:t>
            </a:r>
            <a:r>
              <a:rPr lang="en-US" sz="1600" dirty="0" smtClean="0"/>
              <a:t>surroundings </a:t>
            </a:r>
            <a:r>
              <a:rPr lang="en-US" sz="1600" dirty="0"/>
              <a:t>for active Bluetooth connections.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Once </a:t>
            </a:r>
            <a:r>
              <a:rPr lang="en-US" sz="1600" dirty="0"/>
              <a:t>the software tool used by </a:t>
            </a:r>
            <a:r>
              <a:rPr lang="en-US" sz="1600" dirty="0" smtClean="0"/>
              <a:t>the attacker finds </a:t>
            </a:r>
            <a:r>
              <a:rPr lang="en-US" sz="1600" dirty="0"/>
              <a:t>and connects to a vulnerable Bluetooth-enabled cell phone, it can </a:t>
            </a:r>
            <a:r>
              <a:rPr lang="en-US" sz="1600" dirty="0" smtClean="0"/>
              <a:t>like download address </a:t>
            </a:r>
            <a:r>
              <a:rPr lang="en-US" sz="1600" dirty="0"/>
              <a:t>book information, photos, calendars, SIM card details, make long-distance phone calls using </a:t>
            </a:r>
            <a:r>
              <a:rPr lang="en-US" sz="1600" dirty="0" smtClean="0"/>
              <a:t>the hacked </a:t>
            </a:r>
            <a:r>
              <a:rPr lang="en-US" sz="1600" dirty="0"/>
              <a:t>device, bug phone calls and much more</a:t>
            </a:r>
            <a:r>
              <a:rPr lang="en-US" sz="1600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Some </a:t>
            </a:r>
            <a:r>
              <a:rPr lang="en-US" dirty="0" err="1" smtClean="0"/>
              <a:t>bluetooth</a:t>
            </a:r>
            <a:r>
              <a:rPr lang="en-US" dirty="0" smtClean="0"/>
              <a:t>-specific </a:t>
            </a:r>
            <a:r>
              <a:rPr lang="en-US" dirty="0"/>
              <a:t>security </a:t>
            </a:r>
            <a:r>
              <a:rPr lang="en-US" dirty="0" smtClean="0"/>
              <a:t>issues are:</a:t>
            </a:r>
          </a:p>
          <a:p>
            <a:pPr marL="342900" indent="-342900">
              <a:buAutoNum type="arabicPeriod"/>
            </a:pPr>
            <a:r>
              <a:rPr lang="en-US" b="1" dirty="0" err="1" smtClean="0"/>
              <a:t>Bluejacking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err="1" smtClean="0"/>
              <a:t>Bluesnarfing</a:t>
            </a:r>
            <a:endParaRPr lang="en-US" b="1" dirty="0" smtClean="0"/>
          </a:p>
          <a:p>
            <a:r>
              <a:rPr lang="en-US" b="1" dirty="0" smtClean="0"/>
              <a:t>3</a:t>
            </a:r>
            <a:r>
              <a:rPr lang="en-US" b="1" dirty="0"/>
              <a:t>. </a:t>
            </a:r>
            <a:r>
              <a:rPr lang="en-US" b="1" dirty="0" err="1" smtClean="0"/>
              <a:t>Bluebugging</a:t>
            </a:r>
            <a:endParaRPr lang="en-US" b="1" dirty="0" smtClean="0"/>
          </a:p>
          <a:p>
            <a:r>
              <a:rPr lang="en-US" b="1" dirty="0" smtClean="0"/>
              <a:t>4</a:t>
            </a:r>
            <a:r>
              <a:rPr lang="en-US" b="1" dirty="0"/>
              <a:t>. Car </a:t>
            </a:r>
            <a:r>
              <a:rPr lang="en-US" b="1" dirty="0" smtClean="0"/>
              <a:t>Whisperer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776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789087"/>
            <a:ext cx="8305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+mj-lt"/>
              </a:rPr>
              <a:t>Unconventional/Stealth </a:t>
            </a:r>
            <a:r>
              <a:rPr lang="en-US" sz="2000" b="1" dirty="0">
                <a:latin typeface="+mj-lt"/>
              </a:rPr>
              <a:t>Storage Devices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Firewalls </a:t>
            </a:r>
            <a:r>
              <a:rPr lang="en-US" sz="1600" dirty="0"/>
              <a:t>and antivirus software are no defense against the threat of open USB ports. </a:t>
            </a:r>
            <a:endParaRPr lang="en-US" sz="1600" dirty="0" smtClean="0"/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600" dirty="0" smtClean="0"/>
              <a:t>Not </a:t>
            </a:r>
            <a:r>
              <a:rPr lang="en-US" sz="1600" dirty="0"/>
              <a:t>only can viruses, worms and Trojans </a:t>
            </a:r>
            <a:r>
              <a:rPr lang="en-US" sz="1600" dirty="0" smtClean="0"/>
              <a:t>get </a:t>
            </a:r>
            <a:r>
              <a:rPr lang="en-US" sz="1600" dirty="0"/>
              <a:t>into the organization network, but can also destroy valuable data in the organization network. </a:t>
            </a:r>
            <a:endParaRPr lang="en-US" sz="1600" dirty="0" smtClean="0"/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600" dirty="0" smtClean="0"/>
              <a:t>Sometimes </a:t>
            </a:r>
            <a:r>
              <a:rPr lang="en-US" sz="1600" dirty="0"/>
              <a:t>the standard access controls with Windows OS do not allow the assignment of permissions for USB ports and restricting these devices becomes next to impossible. </a:t>
            </a:r>
            <a:endParaRPr lang="en-US" sz="1600" dirty="0" smtClean="0"/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600" dirty="0" smtClean="0"/>
              <a:t>Anyone </a:t>
            </a:r>
            <a:r>
              <a:rPr lang="en-US" sz="1600" dirty="0"/>
              <a:t>can connect a USB/small digital camera/MP3 player to the USB port </a:t>
            </a:r>
            <a:r>
              <a:rPr lang="en-US" sz="1600" dirty="0" smtClean="0"/>
              <a:t>of any </a:t>
            </a:r>
            <a:r>
              <a:rPr lang="en-US" sz="1600" dirty="0"/>
              <a:t>unattended computer and will be able to download confidential data or upload harmful </a:t>
            </a:r>
            <a:r>
              <a:rPr lang="en-US" sz="1600" dirty="0" smtClean="0"/>
              <a:t>viruses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Another </a:t>
            </a:r>
            <a:r>
              <a:rPr lang="en-US" sz="1600" dirty="0"/>
              <a:t>factor in cybersecurity complications with mobile devices is their falling cost. </a:t>
            </a:r>
            <a:endParaRPr lang="en-US" sz="1600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600" dirty="0" smtClean="0"/>
              <a:t>Early </a:t>
            </a:r>
            <a:r>
              <a:rPr lang="en-US" sz="1600" dirty="0"/>
              <a:t>hand-</a:t>
            </a:r>
            <a:r>
              <a:rPr lang="en-US" sz="1600" dirty="0" err="1"/>
              <a:t>helds</a:t>
            </a:r>
            <a:r>
              <a:rPr lang="en-US" sz="1600" dirty="0"/>
              <a:t> were expensive and specialized, so they were deployed only for specific applications, but more general-purpose models are now available at a relatively low cost, often bundled with a tariff for wireless connection. </a:t>
            </a:r>
            <a:endParaRPr lang="en-US" sz="1600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600" dirty="0" smtClean="0"/>
              <a:t>Because </a:t>
            </a:r>
            <a:r>
              <a:rPr lang="en-US" sz="1600" dirty="0"/>
              <a:t>modern hand-held devices for mobile computing are, at times, good productivity tools, they cannot be precluded from use by employees, contractors and other business </a:t>
            </a:r>
            <a:r>
              <a:rPr lang="en-US" sz="1600" dirty="0" smtClean="0"/>
              <a:t>entities.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600" dirty="0" smtClean="0"/>
              <a:t>It </a:t>
            </a:r>
            <a:r>
              <a:rPr lang="en-US" sz="1600" dirty="0"/>
              <a:t>is important for the device management teams to include user awareness education; thus, they get encouraged to take some personal responsibility for the physical security of their </a:t>
            </a:r>
            <a:r>
              <a:rPr lang="en-US" sz="1600" dirty="0" smtClean="0"/>
              <a:t>devices.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46206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02134"/>
            <a:ext cx="867298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Threats through Lost and Stolen Devices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Often </a:t>
            </a:r>
            <a:r>
              <a:rPr lang="en-US" sz="1600" dirty="0"/>
              <a:t>mobile hand-held devices are lost while people are </a:t>
            </a:r>
            <a:r>
              <a:rPr lang="en-US" sz="1600" dirty="0" smtClean="0"/>
              <a:t>on the </a:t>
            </a:r>
            <a:r>
              <a:rPr lang="en-US" sz="1600" dirty="0"/>
              <a:t>move.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It </a:t>
            </a:r>
            <a:r>
              <a:rPr lang="en-US" sz="1600" dirty="0"/>
              <a:t>is often not the value of the hand-held device that is important but rather the content that, if lost </a:t>
            </a:r>
            <a:r>
              <a:rPr lang="en-US" sz="1600" dirty="0" smtClean="0"/>
              <a:t>or stolen</a:t>
            </a:r>
            <a:r>
              <a:rPr lang="en-US" sz="1600" dirty="0"/>
              <a:t>, can put a company at a serious risk of sabotage, exploitation or damage to its professional integrity, </a:t>
            </a:r>
            <a:r>
              <a:rPr lang="en-US" sz="1600" dirty="0" smtClean="0"/>
              <a:t>as most </a:t>
            </a:r>
            <a:r>
              <a:rPr lang="en-US" sz="1600" dirty="0"/>
              <a:t>of the times the mobile hand-held devices are provided by the organization. </a:t>
            </a:r>
          </a:p>
          <a:p>
            <a:r>
              <a:rPr lang="en-US" sz="2000" b="1" dirty="0">
                <a:latin typeface="+mj-lt"/>
              </a:rPr>
              <a:t>Protecting Data on Lost Devices</a:t>
            </a:r>
          </a:p>
          <a:p>
            <a:r>
              <a:rPr lang="en-US" sz="1600" dirty="0"/>
              <a:t>For protecting data that are stored persistently on a device, there are </a:t>
            </a:r>
            <a:r>
              <a:rPr lang="en-US" sz="1600" dirty="0" smtClean="0"/>
              <a:t>two precautions </a:t>
            </a:r>
            <a:r>
              <a:rPr lang="en-US" sz="1600" dirty="0"/>
              <a:t>that individuals can take to prevent disclosure of the data stored on a mobile device: </a:t>
            </a:r>
            <a:endParaRPr lang="en-US" sz="1600" dirty="0" smtClean="0"/>
          </a:p>
          <a:p>
            <a:pPr marL="342900" indent="-342900">
              <a:buAutoNum type="alphaLcParenBoth"/>
            </a:pPr>
            <a:r>
              <a:rPr lang="en-US" sz="1600" dirty="0" smtClean="0"/>
              <a:t>encrypting sensitive </a:t>
            </a:r>
            <a:r>
              <a:rPr lang="en-US" sz="1600" dirty="0"/>
              <a:t>data </a:t>
            </a:r>
            <a:endParaRPr lang="en-US" sz="1600" dirty="0" smtClean="0"/>
          </a:p>
          <a:p>
            <a:pPr marL="342900" indent="-342900">
              <a:buAutoNum type="alphaLcParenBoth"/>
            </a:pPr>
            <a:r>
              <a:rPr lang="en-US" sz="1600" dirty="0" smtClean="0"/>
              <a:t>encrypting </a:t>
            </a:r>
            <a:r>
              <a:rPr lang="en-US" sz="1600" dirty="0"/>
              <a:t>the entire </a:t>
            </a:r>
            <a:r>
              <a:rPr lang="en-US" sz="1600" dirty="0" smtClean="0"/>
              <a:t>files </a:t>
            </a:r>
            <a:r>
              <a:rPr lang="en-US" sz="1600" dirty="0"/>
              <a:t>system </a:t>
            </a:r>
            <a:endParaRPr lang="en-US" sz="1600" dirty="0" smtClean="0"/>
          </a:p>
          <a:p>
            <a:r>
              <a:rPr lang="en-US" sz="1600" dirty="0" smtClean="0"/>
              <a:t>Data that </a:t>
            </a:r>
            <a:r>
              <a:rPr lang="en-US" sz="1600" dirty="0"/>
              <a:t>are stored on hard disks in persistent memory or on </a:t>
            </a:r>
            <a:r>
              <a:rPr lang="en-US" sz="1600" dirty="0" smtClean="0"/>
              <a:t>removable memory </a:t>
            </a:r>
            <a:r>
              <a:rPr lang="en-US" sz="1600" dirty="0"/>
              <a:t>sticks </a:t>
            </a:r>
            <a:r>
              <a:rPr lang="en-US" sz="1600" dirty="0" smtClean="0"/>
              <a:t>should </a:t>
            </a:r>
            <a:r>
              <a:rPr lang="en-US" sz="1600" dirty="0"/>
              <a:t>be </a:t>
            </a:r>
            <a:r>
              <a:rPr lang="en-US" sz="1600" dirty="0" smtClean="0"/>
              <a:t>protected by </a:t>
            </a:r>
            <a:r>
              <a:rPr lang="en-US" sz="1600" dirty="0"/>
              <a:t>encrypting the servers </a:t>
            </a:r>
            <a:r>
              <a:rPr lang="en-US" sz="1600" dirty="0" smtClean="0"/>
              <a:t>where a </a:t>
            </a:r>
            <a:r>
              <a:rPr lang="en-US" sz="1600" dirty="0"/>
              <a:t>database </a:t>
            </a:r>
            <a:r>
              <a:rPr lang="en-US" sz="1600" dirty="0" smtClean="0"/>
              <a:t>files </a:t>
            </a:r>
            <a:r>
              <a:rPr lang="en-US" sz="1600" dirty="0"/>
              <a:t>is residing. </a:t>
            </a:r>
            <a:endParaRPr lang="en-US" sz="1600" dirty="0" smtClean="0"/>
          </a:p>
          <a:p>
            <a:endParaRPr lang="en-US" sz="2000" b="1" dirty="0" smtClean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Educating </a:t>
            </a:r>
            <a:r>
              <a:rPr lang="en-US" sz="2000" b="1" dirty="0">
                <a:latin typeface="+mj-lt"/>
              </a:rPr>
              <a:t>the Laptop Users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Often it so happens that corporate laptop users could be putting their company’s networks at risk by </a:t>
            </a:r>
            <a:r>
              <a:rPr lang="en-US" sz="1600" dirty="0" smtClean="0"/>
              <a:t>downloading non-work-related </a:t>
            </a:r>
            <a:r>
              <a:rPr lang="en-US" sz="1600" dirty="0"/>
              <a:t>software capable of spreading viruses and </a:t>
            </a:r>
            <a:r>
              <a:rPr lang="en-US" sz="1600" dirty="0" smtClean="0"/>
              <a:t>Spyware, result </a:t>
            </a:r>
            <a:r>
              <a:rPr lang="en-US" sz="1600" dirty="0"/>
              <a:t>from a </a:t>
            </a:r>
            <a:r>
              <a:rPr lang="en-US" sz="1600" dirty="0" smtClean="0"/>
              <a:t>survey is </a:t>
            </a:r>
            <a:r>
              <a:rPr lang="en-US" sz="1600" dirty="0"/>
              <a:t>quoted in Fig. </a:t>
            </a:r>
            <a:r>
              <a:rPr lang="en-US" sz="1600" dirty="0" smtClean="0"/>
              <a:t>3 confirms this.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The </a:t>
            </a:r>
            <a:r>
              <a:rPr lang="en-US" sz="1600" dirty="0"/>
              <a:t>policies and procedures put in place for support </a:t>
            </a:r>
            <a:r>
              <a:rPr lang="en-US" sz="1600" dirty="0" smtClean="0"/>
              <a:t>of laptop </a:t>
            </a:r>
            <a:r>
              <a:rPr lang="en-US" sz="1600" dirty="0"/>
              <a:t>have evolved over the years to be able to cope successfully with managing laptops, connected by </a:t>
            </a:r>
            <a:r>
              <a:rPr lang="en-US" sz="1600" dirty="0" smtClean="0"/>
              <a:t>wireless means </a:t>
            </a:r>
            <a:r>
              <a:rPr lang="en-US" sz="1600" dirty="0"/>
              <a:t>or otherwise. </a:t>
            </a:r>
          </a:p>
        </p:txBody>
      </p:sp>
    </p:spTree>
    <p:extLst>
      <p:ext uri="{BB962C8B-B14F-4D97-AF65-F5344CB8AC3E}">
        <p14:creationId xmlns:p14="http://schemas.microsoft.com/office/powerpoint/2010/main" xmlns="" val="356794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275" y="890588"/>
            <a:ext cx="779145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4698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69124"/>
            <a:ext cx="8374975" cy="595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Encrypting Organizational </a:t>
            </a:r>
            <a:r>
              <a:rPr lang="en-US" sz="2000" b="1" dirty="0" smtClean="0"/>
              <a:t>Databases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To </a:t>
            </a:r>
            <a:r>
              <a:rPr lang="en-US" sz="1600" dirty="0"/>
              <a:t>protect the organizations’ data loss, </a:t>
            </a:r>
            <a:r>
              <a:rPr lang="en-US" sz="1600" dirty="0" smtClean="0"/>
              <a:t>databases </a:t>
            </a:r>
            <a:r>
              <a:rPr lang="en-US" sz="1600" dirty="0"/>
              <a:t>need encryption.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Two algorithms that </a:t>
            </a:r>
            <a:r>
              <a:rPr lang="en-US" sz="1600" dirty="0"/>
              <a:t>are typically used to implement strong encryption of database </a:t>
            </a:r>
            <a:r>
              <a:rPr lang="en-US" sz="1600" dirty="0" smtClean="0"/>
              <a:t>files are: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err="1" smtClean="0"/>
              <a:t>Rijndael</a:t>
            </a:r>
            <a:r>
              <a:rPr lang="en-US" sz="1600" dirty="0" smtClean="0"/>
              <a:t>, </a:t>
            </a:r>
            <a:r>
              <a:rPr lang="en-US" sz="1600" dirty="0"/>
              <a:t>a block encryption algorithm, chosen as the new Advanced Encryption Standard (AES) </a:t>
            </a:r>
            <a:r>
              <a:rPr lang="en-US" sz="1600" dirty="0" smtClean="0"/>
              <a:t>for block </a:t>
            </a:r>
            <a:r>
              <a:rPr lang="en-US" sz="1600" dirty="0"/>
              <a:t>ciphers by the National Institute of Standards and Technology (</a:t>
            </a:r>
            <a:r>
              <a:rPr lang="en-US" sz="1600" dirty="0" smtClean="0"/>
              <a:t>NIST).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Multi-Dimensional </a:t>
            </a:r>
            <a:r>
              <a:rPr lang="en-US" sz="1600" dirty="0"/>
              <a:t>Space Rotation (MDSR) algorithm developed by Casio</a:t>
            </a:r>
            <a:r>
              <a:rPr lang="en-US" sz="1600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Encrypting </a:t>
            </a:r>
            <a:r>
              <a:rPr lang="en-US" sz="1600" dirty="0"/>
              <a:t>the database scrambles the </a:t>
            </a:r>
            <a:r>
              <a:rPr lang="en-US" sz="1600" dirty="0" smtClean="0"/>
              <a:t>information contained </a:t>
            </a:r>
            <a:r>
              <a:rPr lang="en-US" sz="1600" dirty="0"/>
              <a:t>in the main database </a:t>
            </a:r>
            <a:r>
              <a:rPr lang="en-US" sz="1600" dirty="0" smtClean="0"/>
              <a:t>file so </a:t>
            </a:r>
            <a:r>
              <a:rPr lang="en-US" sz="1600" dirty="0"/>
              <a:t>that it cannot </a:t>
            </a:r>
            <a:r>
              <a:rPr lang="en-US" sz="1600" dirty="0" smtClean="0"/>
              <a:t>be deciphered </a:t>
            </a:r>
            <a:r>
              <a:rPr lang="en-US" sz="1600" dirty="0"/>
              <a:t>by looking at the </a:t>
            </a:r>
            <a:r>
              <a:rPr lang="en-US" sz="1600" dirty="0" smtClean="0"/>
              <a:t>files </a:t>
            </a:r>
            <a:r>
              <a:rPr lang="en-US" sz="1600" dirty="0"/>
              <a:t>using a disk utility</a:t>
            </a:r>
            <a:r>
              <a:rPr lang="en-US" sz="1600" dirty="0" smtClean="0"/>
              <a:t>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When </a:t>
            </a:r>
            <a:r>
              <a:rPr lang="en-US" sz="1600" dirty="0"/>
              <a:t>using strong encryption, it is important </a:t>
            </a:r>
            <a:r>
              <a:rPr lang="en-US" sz="1600" i="1" dirty="0"/>
              <a:t>not </a:t>
            </a:r>
            <a:r>
              <a:rPr lang="en-US" sz="1600" dirty="0"/>
              <a:t>to store the key on the mobile device: this is </a:t>
            </a:r>
            <a:r>
              <a:rPr lang="en-US" sz="1600" dirty="0" smtClean="0"/>
              <a:t>equivalent to </a:t>
            </a:r>
            <a:r>
              <a:rPr lang="en-US" sz="1600" dirty="0"/>
              <a:t>leaving a key in a locked door.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The </a:t>
            </a:r>
            <a:r>
              <a:rPr lang="en-US" sz="1600" dirty="0"/>
              <a:t>key is required whenever </a:t>
            </a:r>
            <a:r>
              <a:rPr lang="en-US" sz="1600" dirty="0" smtClean="0"/>
              <a:t>you want </a:t>
            </a:r>
            <a:r>
              <a:rPr lang="en-US" sz="1600" dirty="0"/>
              <a:t>to start the database or you want to use a utility on your database.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For </a:t>
            </a:r>
            <a:r>
              <a:rPr lang="en-US" sz="1600" dirty="0"/>
              <a:t>greater security there is an </a:t>
            </a:r>
            <a:r>
              <a:rPr lang="en-US" sz="1600" dirty="0" smtClean="0"/>
              <a:t>option available </a:t>
            </a:r>
            <a:r>
              <a:rPr lang="en-US" sz="1600" dirty="0"/>
              <a:t>that instructs the database server to display a dialog box where the user can enter the </a:t>
            </a:r>
            <a:r>
              <a:rPr lang="en-US" sz="1600" dirty="0" smtClean="0"/>
              <a:t>encryption key</a:t>
            </a:r>
            <a:r>
              <a:rPr lang="en-US" sz="1600" dirty="0"/>
              <a:t>. </a:t>
            </a:r>
            <a:endParaRPr lang="en-US" sz="1600" dirty="0" smtClean="0"/>
          </a:p>
          <a:p>
            <a:endParaRPr lang="en-US" sz="500" dirty="0"/>
          </a:p>
          <a:p>
            <a:r>
              <a:rPr lang="en-US" sz="2000" b="1" dirty="0" smtClean="0"/>
              <a:t>Including </a:t>
            </a:r>
            <a:r>
              <a:rPr lang="en-US" sz="2000" b="1" dirty="0"/>
              <a:t>Mobile Devices in Security </a:t>
            </a:r>
            <a:r>
              <a:rPr lang="en-US" sz="2000" b="1" dirty="0" smtClean="0"/>
              <a:t>Strategy</a:t>
            </a:r>
          </a:p>
          <a:p>
            <a:r>
              <a:rPr lang="en-US" sz="1600" dirty="0" smtClean="0"/>
              <a:t>A </a:t>
            </a:r>
            <a:r>
              <a:rPr lang="en-US" sz="1600" dirty="0"/>
              <a:t>few things that enterprises can use are</a:t>
            </a:r>
            <a:r>
              <a:rPr lang="en-US" sz="1600" dirty="0" smtClean="0"/>
              <a:t>:</a:t>
            </a:r>
          </a:p>
          <a:p>
            <a:pPr marL="228600" indent="-228600">
              <a:buAutoNum type="arabicPeriod"/>
            </a:pPr>
            <a:r>
              <a:rPr lang="en-US" sz="1600" dirty="0" smtClean="0"/>
              <a:t>Implement </a:t>
            </a:r>
            <a:r>
              <a:rPr lang="en-US" sz="1600" dirty="0"/>
              <a:t>strong asset management, virus checking, loss prevention and other controls for </a:t>
            </a:r>
            <a:r>
              <a:rPr lang="en-US" sz="1600" dirty="0" smtClean="0"/>
              <a:t>mobile systems </a:t>
            </a:r>
            <a:r>
              <a:rPr lang="en-US" sz="1600" dirty="0"/>
              <a:t>that will prohibit unauthorized access and the entry of corrupted data</a:t>
            </a:r>
            <a:r>
              <a:rPr lang="en-US" sz="1600" dirty="0" smtClean="0"/>
              <a:t>. </a:t>
            </a:r>
          </a:p>
          <a:p>
            <a:r>
              <a:rPr lang="en-US" sz="1600" dirty="0" smtClean="0"/>
              <a:t>2. Investigate </a:t>
            </a:r>
            <a:r>
              <a:rPr lang="en-US" sz="1600" dirty="0"/>
              <a:t>alternatives that allow a secure access to the company information through a </a:t>
            </a:r>
            <a:r>
              <a:rPr lang="en-US" sz="1600" dirty="0" smtClean="0"/>
              <a:t>firewall, such </a:t>
            </a:r>
            <a:r>
              <a:rPr lang="en-US" sz="1600" dirty="0"/>
              <a:t>as mobile </a:t>
            </a:r>
            <a:r>
              <a:rPr lang="en-US" sz="1600" dirty="0" smtClean="0"/>
              <a:t>VPNs.</a:t>
            </a:r>
          </a:p>
          <a:p>
            <a:r>
              <a:rPr lang="en-US" sz="1600" dirty="0" smtClean="0"/>
              <a:t>3. </a:t>
            </a:r>
            <a:r>
              <a:rPr lang="en-US" sz="1600" dirty="0"/>
              <a:t>Develop a system of more frequent and thorough security audits for mobile devices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4. Incorporate security awareness into your mobile training and support </a:t>
            </a:r>
            <a:r>
              <a:rPr lang="en-US" sz="1600" dirty="0" smtClean="0"/>
              <a:t>programs.</a:t>
            </a:r>
          </a:p>
          <a:p>
            <a:r>
              <a:rPr lang="en-US" sz="1600" dirty="0" smtClean="0"/>
              <a:t>5. </a:t>
            </a:r>
            <a:r>
              <a:rPr lang="en-US" sz="1600" dirty="0"/>
              <a:t>Notify the appropriate law-enforcement agency and change passwords. </a:t>
            </a:r>
          </a:p>
        </p:txBody>
      </p:sp>
    </p:spTree>
    <p:extLst>
      <p:ext uri="{BB962C8B-B14F-4D97-AF65-F5344CB8AC3E}">
        <p14:creationId xmlns:p14="http://schemas.microsoft.com/office/powerpoint/2010/main" xmlns="" val="425745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5597" y="384542"/>
            <a:ext cx="8599803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Importance of Security Policies relating </a:t>
            </a:r>
            <a:r>
              <a:rPr lang="en-US" sz="2000" b="1" dirty="0" smtClean="0"/>
              <a:t>to Mobile </a:t>
            </a:r>
            <a:r>
              <a:rPr lang="en-US" sz="2000" b="1" dirty="0"/>
              <a:t>Computing </a:t>
            </a:r>
            <a:r>
              <a:rPr lang="en-US" sz="2000" b="1" dirty="0" smtClean="0"/>
              <a:t>Devices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One </a:t>
            </a:r>
            <a:r>
              <a:rPr lang="en-US" sz="1600" dirty="0"/>
              <a:t>should think about not to keep credit card and </a:t>
            </a:r>
            <a:r>
              <a:rPr lang="en-US" sz="1600" dirty="0" smtClean="0"/>
              <a:t>bank account </a:t>
            </a:r>
            <a:r>
              <a:rPr lang="en-US" sz="1600" dirty="0"/>
              <a:t>numbers, passwords, </a:t>
            </a:r>
            <a:r>
              <a:rPr lang="en-US" sz="1600" dirty="0" smtClean="0"/>
              <a:t>confidential </a:t>
            </a:r>
            <a:r>
              <a:rPr lang="en-US" sz="1600" dirty="0"/>
              <a:t>E-Mails and strategic information about organization, </a:t>
            </a:r>
            <a:r>
              <a:rPr lang="en-US" sz="1600" dirty="0" smtClean="0"/>
              <a:t>merger or </a:t>
            </a:r>
            <a:r>
              <a:rPr lang="en-US" sz="1600" dirty="0"/>
              <a:t>takeover plans and also other valuable information that could impact stock values in the mobile devices</a:t>
            </a:r>
            <a:r>
              <a:rPr lang="en-US" sz="1600" dirty="0" smtClean="0"/>
              <a:t>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One should give </a:t>
            </a:r>
            <a:r>
              <a:rPr lang="en-US" sz="1600" dirty="0"/>
              <a:t>a deep thought about the potential legal troubles for a public company whose sales reports, </a:t>
            </a:r>
            <a:r>
              <a:rPr lang="en-US" sz="1600" dirty="0" smtClean="0"/>
              <a:t>employee records </a:t>
            </a:r>
            <a:r>
              <a:rPr lang="en-US" sz="1600" dirty="0"/>
              <a:t>or expansion plans may fall into wrong hands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/>
              <a:t>When controls cannot be implemented to protect data in the event they are stolen, the simplest </a:t>
            </a:r>
            <a:r>
              <a:rPr lang="en-US" sz="1600" dirty="0" smtClean="0"/>
              <a:t>solution is </a:t>
            </a:r>
            <a:r>
              <a:rPr lang="en-US" sz="1600" dirty="0"/>
              <a:t>to prevent users from storing proprietary information on platforms deemed to be </a:t>
            </a:r>
            <a:r>
              <a:rPr lang="en-US" sz="1600" dirty="0" smtClean="0"/>
              <a:t>insufficiently </a:t>
            </a:r>
            <a:r>
              <a:rPr lang="en-US" sz="1600" dirty="0"/>
              <a:t>secure</a:t>
            </a:r>
            <a:r>
              <a:rPr lang="en-US" sz="1600" dirty="0" smtClean="0"/>
              <a:t>. </a:t>
            </a:r>
          </a:p>
          <a:p>
            <a:endParaRPr lang="en-US" sz="1400" b="1" dirty="0" smtClean="0"/>
          </a:p>
          <a:p>
            <a:r>
              <a:rPr lang="en-US" sz="2000" b="1" dirty="0">
                <a:latin typeface="+mj-lt"/>
              </a:rPr>
              <a:t>Organizational Policies for the Use of Mobile Hand-Held Devices</a:t>
            </a:r>
          </a:p>
          <a:p>
            <a:endParaRPr lang="en-US" sz="700" dirty="0" smtClean="0"/>
          </a:p>
          <a:p>
            <a:r>
              <a:rPr lang="en-US" sz="1600" dirty="0"/>
              <a:t>The first step in securing mobile devices is creating company policies that address the unique issues these devices raise. </a:t>
            </a:r>
            <a:endParaRPr lang="en-US" sz="1600" dirty="0" smtClean="0"/>
          </a:p>
          <a:p>
            <a:r>
              <a:rPr lang="en-US" sz="1600" dirty="0" smtClean="0"/>
              <a:t>There </a:t>
            </a:r>
            <a:r>
              <a:rPr lang="en-US" sz="1600" dirty="0"/>
              <a:t>are many ways to handle the matter of creating policy for mobile </a:t>
            </a:r>
            <a:r>
              <a:rPr lang="en-US" sz="1600" dirty="0" smtClean="0"/>
              <a:t>devices: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Creating </a:t>
            </a:r>
            <a:r>
              <a:rPr lang="en-US" sz="1600" dirty="0"/>
              <a:t>a distinct mobile computing policy. 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Including </a:t>
            </a:r>
            <a:r>
              <a:rPr lang="en-US" sz="1600" dirty="0"/>
              <a:t>such devices under existing policy. 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In a hybrid </a:t>
            </a:r>
            <a:r>
              <a:rPr lang="en-US" sz="1600" dirty="0"/>
              <a:t>approach, a new policy is created to address the specific needs of the mobile </a:t>
            </a:r>
            <a:r>
              <a:rPr lang="en-US" sz="1600" dirty="0" smtClean="0"/>
              <a:t>devices.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1600" dirty="0" smtClean="0"/>
              <a:t>“</a:t>
            </a:r>
            <a:r>
              <a:rPr lang="en-US" sz="1600" dirty="0"/>
              <a:t>acceptable use” policy for other technologies is extended to the mobile devices. </a:t>
            </a:r>
            <a:endParaRPr lang="en-US" sz="1600" dirty="0" smtClean="0"/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1600" dirty="0" smtClean="0"/>
              <a:t>There </a:t>
            </a:r>
            <a:r>
              <a:rPr lang="en-US" sz="1600" dirty="0"/>
              <a:t>may not be a need for separate policies for wireless, LAN, wide area network (WAN), etc. because a properly written network policy can cover all connections to the company data, including mobile and wireless. </a:t>
            </a:r>
          </a:p>
        </p:txBody>
      </p:sp>
    </p:spTree>
    <p:extLst>
      <p:ext uri="{BB962C8B-B14F-4D97-AF65-F5344CB8AC3E}">
        <p14:creationId xmlns:p14="http://schemas.microsoft.com/office/powerpoint/2010/main" xmlns="" val="666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3940" y="838200"/>
            <a:ext cx="842327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+mj-lt"/>
              </a:rPr>
              <a:t>Introduction</a:t>
            </a:r>
          </a:p>
          <a:p>
            <a:endParaRPr lang="en-US" sz="4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In </a:t>
            </a:r>
            <a:r>
              <a:rPr lang="en-US" sz="1600" dirty="0"/>
              <a:t>the recent years, the use </a:t>
            </a:r>
            <a:r>
              <a:rPr lang="en-US" sz="1600" dirty="0" smtClean="0"/>
              <a:t>of laptops</a:t>
            </a:r>
            <a:r>
              <a:rPr lang="en-US" sz="1600" dirty="0"/>
              <a:t>, personal digital assistants (PDAs), and mobile phones has grown from limited user communities </a:t>
            </a:r>
            <a:r>
              <a:rPr lang="en-US" sz="1600" dirty="0" smtClean="0"/>
              <a:t>to widespread </a:t>
            </a:r>
            <a:r>
              <a:rPr lang="en-US" sz="1600" dirty="0"/>
              <a:t>desktop replacement and broad deployment</a:t>
            </a:r>
            <a:r>
              <a:rPr lang="en-US" sz="1600" dirty="0" smtClean="0"/>
              <a:t>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The larger </a:t>
            </a:r>
            <a:r>
              <a:rPr lang="en-US" sz="1600" dirty="0"/>
              <a:t>and more diverse community of mobile users and their devices increase the demands on </a:t>
            </a:r>
            <a:r>
              <a:rPr lang="en-US" sz="1600" dirty="0" smtClean="0"/>
              <a:t>the IT </a:t>
            </a:r>
            <a:r>
              <a:rPr lang="en-US" sz="1600" dirty="0"/>
              <a:t>function to secure the device, data and connection to the network, keeping control of the corporate assets</a:t>
            </a:r>
            <a:r>
              <a:rPr lang="en-US" sz="1600" dirty="0" smtClean="0"/>
              <a:t>, while </a:t>
            </a:r>
            <a:r>
              <a:rPr lang="en-US" sz="1600" dirty="0"/>
              <a:t>at the same time supporting mobile user productivity.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sz="1600" dirty="0"/>
          </a:p>
          <a:p>
            <a:endParaRPr lang="en-US" sz="200" b="1" dirty="0" smtClean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Proliferation </a:t>
            </a:r>
            <a:r>
              <a:rPr lang="en-US" sz="2000" b="1" dirty="0">
                <a:latin typeface="+mj-lt"/>
              </a:rPr>
              <a:t>of Mobile and Wireless Devices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A </a:t>
            </a:r>
            <a:r>
              <a:rPr lang="en-US" sz="1600" dirty="0"/>
              <a:t>key driver for the growth of mobile technology is the rapid growth of business </a:t>
            </a:r>
            <a:r>
              <a:rPr lang="en-US" sz="1600" dirty="0" smtClean="0"/>
              <a:t>solutions into </a:t>
            </a:r>
            <a:r>
              <a:rPr lang="en-US" sz="1600" dirty="0"/>
              <a:t>hand-held devices.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Mobile </a:t>
            </a:r>
            <a:r>
              <a:rPr lang="en-US" sz="1600" dirty="0"/>
              <a:t>computing is “taking a computer and all necessary </a:t>
            </a:r>
            <a:r>
              <a:rPr lang="en-US" sz="1600" dirty="0" smtClean="0"/>
              <a:t>files </a:t>
            </a:r>
            <a:r>
              <a:rPr lang="en-US" sz="1600" dirty="0"/>
              <a:t>and software out into the </a:t>
            </a:r>
            <a:r>
              <a:rPr lang="en-US" sz="1600" dirty="0" smtClean="0"/>
              <a:t>field.”</a:t>
            </a:r>
          </a:p>
          <a:p>
            <a:endParaRPr lang="en-US" sz="400" dirty="0"/>
          </a:p>
          <a:p>
            <a:r>
              <a:rPr lang="en-US" sz="1600" dirty="0" smtClean="0"/>
              <a:t>Types of </a:t>
            </a:r>
            <a:r>
              <a:rPr lang="en-US" sz="1600" dirty="0"/>
              <a:t>mobile computers have been introduced since </a:t>
            </a:r>
            <a:r>
              <a:rPr lang="en-US" sz="1600" dirty="0" smtClean="0"/>
              <a:t>1990s are:</a:t>
            </a:r>
            <a:endParaRPr lang="en-US" sz="1600" dirty="0"/>
          </a:p>
          <a:p>
            <a:r>
              <a:rPr lang="en-US" sz="1600" b="1" dirty="0" smtClean="0"/>
              <a:t>1</a:t>
            </a:r>
            <a:r>
              <a:rPr lang="en-US" sz="1600" b="1" dirty="0"/>
              <a:t>. Portable </a:t>
            </a:r>
            <a:r>
              <a:rPr lang="en-US" sz="1600" b="1" dirty="0" smtClean="0"/>
              <a:t>computer</a:t>
            </a:r>
            <a:endParaRPr lang="en-US" sz="1600" dirty="0"/>
          </a:p>
          <a:p>
            <a:r>
              <a:rPr lang="en-US" sz="1600" b="1" dirty="0"/>
              <a:t>2. Tablet </a:t>
            </a:r>
            <a:r>
              <a:rPr lang="en-US" sz="1600" b="1" dirty="0" smtClean="0"/>
              <a:t>PC</a:t>
            </a:r>
            <a:endParaRPr lang="en-US" sz="1600" dirty="0"/>
          </a:p>
          <a:p>
            <a:r>
              <a:rPr lang="en-US" sz="1600" b="1" dirty="0"/>
              <a:t>3. Internet </a:t>
            </a:r>
            <a:r>
              <a:rPr lang="en-US" sz="1600" b="1" dirty="0" smtClean="0"/>
              <a:t>tablet</a:t>
            </a:r>
          </a:p>
          <a:p>
            <a:r>
              <a:rPr lang="en-US" sz="1600" b="1" dirty="0" smtClean="0"/>
              <a:t>4</a:t>
            </a:r>
            <a:r>
              <a:rPr lang="en-US" sz="1600" b="1" dirty="0"/>
              <a:t>. Personal digital assistant (PDA</a:t>
            </a:r>
            <a:r>
              <a:rPr lang="en-US" sz="1600" b="1" dirty="0" smtClean="0"/>
              <a:t>)</a:t>
            </a:r>
          </a:p>
          <a:p>
            <a:r>
              <a:rPr lang="en-US" sz="1600" b="1" dirty="0" smtClean="0"/>
              <a:t>5</a:t>
            </a:r>
            <a:r>
              <a:rPr lang="en-US" sz="1600" b="1" dirty="0"/>
              <a:t>. </a:t>
            </a:r>
            <a:r>
              <a:rPr lang="en-US" sz="1600" b="1" dirty="0" err="1"/>
              <a:t>Ultramobile</a:t>
            </a:r>
            <a:r>
              <a:rPr lang="en-US" sz="1600" b="1" dirty="0"/>
              <a:t> </a:t>
            </a:r>
            <a:r>
              <a:rPr lang="en-US" sz="1600" b="1" dirty="0" smtClean="0"/>
              <a:t>PC</a:t>
            </a:r>
          </a:p>
          <a:p>
            <a:r>
              <a:rPr lang="en-US" sz="1600" b="1" dirty="0"/>
              <a:t>6. Smartphone</a:t>
            </a:r>
          </a:p>
          <a:p>
            <a:r>
              <a:rPr lang="en-US" sz="1600" b="1" dirty="0"/>
              <a:t>7. </a:t>
            </a:r>
            <a:r>
              <a:rPr lang="en-US" sz="1600" b="1" dirty="0" err="1"/>
              <a:t>Carputer</a:t>
            </a:r>
            <a:endParaRPr lang="en-US" sz="1600" b="1" dirty="0"/>
          </a:p>
          <a:p>
            <a:r>
              <a:rPr lang="en-US" sz="1600" b="1" dirty="0"/>
              <a:t>8. Fly Fusion </a:t>
            </a:r>
            <a:r>
              <a:rPr lang="en-US" sz="1600" b="1" dirty="0" err="1"/>
              <a:t>Pentop</a:t>
            </a:r>
            <a:r>
              <a:rPr lang="en-US" sz="1600" b="1" dirty="0"/>
              <a:t> computer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38840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8527375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Laptops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550" dirty="0" smtClean="0"/>
              <a:t>Laptops pose </a:t>
            </a:r>
            <a:r>
              <a:rPr lang="en-US" sz="1550" dirty="0"/>
              <a:t>a large threat as they are portable</a:t>
            </a:r>
            <a:r>
              <a:rPr lang="en-US" sz="1550" dirty="0" smtClean="0"/>
              <a:t>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550" dirty="0" smtClean="0"/>
              <a:t>Wireless </a:t>
            </a:r>
            <a:r>
              <a:rPr lang="en-US" sz="1550" dirty="0"/>
              <a:t>capability in these devices has also raised cybersecurity concerns owing to the information </a:t>
            </a:r>
            <a:r>
              <a:rPr lang="en-US" sz="1550" dirty="0" smtClean="0"/>
              <a:t>being transmitted </a:t>
            </a:r>
            <a:r>
              <a:rPr lang="en-US" sz="1550" dirty="0"/>
              <a:t>over other, which makes it hard to detect</a:t>
            </a:r>
            <a:r>
              <a:rPr lang="en-US" sz="1550" dirty="0" smtClean="0"/>
              <a:t>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550" dirty="0" smtClean="0"/>
              <a:t>Cybercriminals </a:t>
            </a:r>
            <a:r>
              <a:rPr lang="en-US" sz="1550" dirty="0"/>
              <a:t>are targeting laptops that are expensive, to enable them to fetch </a:t>
            </a:r>
            <a:r>
              <a:rPr lang="en-US" sz="1550" dirty="0" smtClean="0"/>
              <a:t>a quick profit </a:t>
            </a:r>
            <a:r>
              <a:rPr lang="en-US" sz="1550" dirty="0"/>
              <a:t>in the black market. </a:t>
            </a:r>
            <a:endParaRPr lang="en-US" sz="1550" b="1" dirty="0" smtClean="0"/>
          </a:p>
          <a:p>
            <a:r>
              <a:rPr lang="en-US" sz="2000" b="1" dirty="0" smtClean="0"/>
              <a:t>Physical </a:t>
            </a:r>
            <a:r>
              <a:rPr lang="en-US" sz="2000" b="1" dirty="0"/>
              <a:t>Security </a:t>
            </a:r>
            <a:r>
              <a:rPr lang="en-US" sz="2000" b="1" dirty="0" smtClean="0"/>
              <a:t>Countermeasures</a:t>
            </a:r>
          </a:p>
          <a:p>
            <a:r>
              <a:rPr lang="en-US" sz="1550" dirty="0" smtClean="0"/>
              <a:t>Physical </a:t>
            </a:r>
            <a:r>
              <a:rPr lang="en-US" sz="1550" dirty="0"/>
              <a:t>security countermeasures are becoming </a:t>
            </a:r>
            <a:r>
              <a:rPr lang="en-US" sz="1550" dirty="0" smtClean="0"/>
              <a:t>very vital </a:t>
            </a:r>
            <a:r>
              <a:rPr lang="en-US" sz="1550" dirty="0"/>
              <a:t>to protect the information on the employees’ laptops and to reduce the likelihood that employees </a:t>
            </a:r>
            <a:r>
              <a:rPr lang="en-US" sz="1550" dirty="0" smtClean="0"/>
              <a:t>will lose </a:t>
            </a:r>
            <a:r>
              <a:rPr lang="en-US" sz="1550" dirty="0"/>
              <a:t>laptops</a:t>
            </a:r>
            <a:r>
              <a:rPr lang="en-US" sz="1550" dirty="0" smtClean="0"/>
              <a:t>.</a:t>
            </a:r>
          </a:p>
          <a:p>
            <a:r>
              <a:rPr lang="en-US" sz="1550" dirty="0" smtClean="0"/>
              <a:t>A </a:t>
            </a:r>
            <a:r>
              <a:rPr lang="en-US" sz="1550" dirty="0"/>
              <a:t>few </a:t>
            </a:r>
            <a:r>
              <a:rPr lang="en-US" sz="1550" dirty="0" smtClean="0"/>
              <a:t>logical access </a:t>
            </a:r>
            <a:r>
              <a:rPr lang="en-US" sz="1550" dirty="0"/>
              <a:t>controls are as follows</a:t>
            </a:r>
            <a:r>
              <a:rPr lang="en-US" sz="1550" dirty="0" smtClean="0"/>
              <a:t>:</a:t>
            </a:r>
          </a:p>
          <a:p>
            <a:r>
              <a:rPr lang="en-US" sz="1550" b="1" dirty="0" smtClean="0"/>
              <a:t>1</a:t>
            </a:r>
            <a:r>
              <a:rPr lang="en-US" sz="1550" b="1" dirty="0"/>
              <a:t>. </a:t>
            </a:r>
            <a:r>
              <a:rPr lang="en-US" sz="1550" dirty="0"/>
              <a:t>Protecting from malicious programs/attackers/social engineering.</a:t>
            </a:r>
          </a:p>
          <a:p>
            <a:r>
              <a:rPr lang="en-US" sz="1550" b="1" dirty="0"/>
              <a:t>2. </a:t>
            </a:r>
            <a:r>
              <a:rPr lang="en-US" sz="1550" dirty="0"/>
              <a:t>Avoiding weak passwords/open access.</a:t>
            </a:r>
          </a:p>
          <a:p>
            <a:r>
              <a:rPr lang="en-US" sz="1550" b="1" dirty="0"/>
              <a:t>3. </a:t>
            </a:r>
            <a:r>
              <a:rPr lang="en-US" sz="1550" dirty="0"/>
              <a:t>Monitoring application security and scanning for vulnerabilities.</a:t>
            </a:r>
          </a:p>
          <a:p>
            <a:r>
              <a:rPr lang="en-US" sz="1550" b="1" dirty="0"/>
              <a:t>4. </a:t>
            </a:r>
            <a:r>
              <a:rPr lang="en-US" sz="1550" dirty="0"/>
              <a:t>Ensuring that unencrypted data/unprotected </a:t>
            </a:r>
            <a:r>
              <a:rPr lang="en-US" sz="1550" dirty="0" smtClean="0"/>
              <a:t>file </a:t>
            </a:r>
            <a:r>
              <a:rPr lang="en-US" sz="1550" dirty="0"/>
              <a:t>systems do not pose threats.</a:t>
            </a:r>
          </a:p>
          <a:p>
            <a:r>
              <a:rPr lang="en-US" sz="1550" b="1" dirty="0"/>
              <a:t>5. </a:t>
            </a:r>
            <a:r>
              <a:rPr lang="en-US" sz="1550" dirty="0"/>
              <a:t>Proper handling of removable drives/storage mediums/unnecessary ports.</a:t>
            </a:r>
          </a:p>
          <a:p>
            <a:r>
              <a:rPr lang="en-US" sz="1550" b="1" dirty="0"/>
              <a:t>6. </a:t>
            </a:r>
            <a:r>
              <a:rPr lang="en-US" sz="1550" dirty="0"/>
              <a:t>Password protection through appropriate passwords rules and use of strong passwords.</a:t>
            </a:r>
          </a:p>
          <a:p>
            <a:r>
              <a:rPr lang="en-US" sz="1550" b="1" dirty="0"/>
              <a:t>7. </a:t>
            </a:r>
            <a:r>
              <a:rPr lang="en-US" sz="1550" dirty="0"/>
              <a:t>Locking down unwanted ports/devices.</a:t>
            </a:r>
          </a:p>
          <a:p>
            <a:r>
              <a:rPr lang="en-US" sz="1550" b="1" dirty="0"/>
              <a:t>8. </a:t>
            </a:r>
            <a:r>
              <a:rPr lang="en-US" sz="1550" dirty="0"/>
              <a:t>Regularly installing security patches and updates.</a:t>
            </a:r>
          </a:p>
          <a:p>
            <a:r>
              <a:rPr lang="en-US" sz="1550" b="1" dirty="0"/>
              <a:t>9. </a:t>
            </a:r>
            <a:r>
              <a:rPr lang="en-US" sz="1550" dirty="0"/>
              <a:t>Installing antivirus </a:t>
            </a:r>
            <a:r>
              <a:rPr lang="en-US" sz="1550" dirty="0" smtClean="0"/>
              <a:t>software/firewalls/intrusion </a:t>
            </a:r>
            <a:r>
              <a:rPr lang="en-US" sz="1550" dirty="0"/>
              <a:t>detection system (IDSs).</a:t>
            </a:r>
          </a:p>
          <a:p>
            <a:r>
              <a:rPr lang="en-US" sz="1550" b="1" dirty="0"/>
              <a:t>10. </a:t>
            </a:r>
            <a:r>
              <a:rPr lang="en-US" sz="1550" dirty="0"/>
              <a:t>Encrypting critical </a:t>
            </a:r>
            <a:r>
              <a:rPr lang="en-US" sz="1550" dirty="0" smtClean="0"/>
              <a:t>file </a:t>
            </a:r>
            <a:r>
              <a:rPr lang="en-US" sz="1550" dirty="0"/>
              <a:t>systems</a:t>
            </a:r>
            <a:r>
              <a:rPr lang="en-US" sz="1550" dirty="0" smtClean="0"/>
              <a:t>.</a:t>
            </a:r>
          </a:p>
          <a:p>
            <a:r>
              <a:rPr lang="en-US" sz="1550" b="1" dirty="0" smtClean="0"/>
              <a:t>11</a:t>
            </a:r>
            <a:r>
              <a:rPr lang="en-US" sz="1550" b="1" dirty="0"/>
              <a:t>. </a:t>
            </a:r>
            <a:r>
              <a:rPr lang="en-US" sz="1550" dirty="0"/>
              <a:t>Other countermeasures:</a:t>
            </a:r>
          </a:p>
          <a:p>
            <a:r>
              <a:rPr lang="en-US" sz="1550" dirty="0" smtClean="0"/>
              <a:t>       • </a:t>
            </a:r>
            <a:r>
              <a:rPr lang="en-US" sz="1550" dirty="0"/>
              <a:t>Choosing a </a:t>
            </a:r>
            <a:r>
              <a:rPr lang="en-US" sz="1550" dirty="0" smtClean="0"/>
              <a:t>secure OS.</a:t>
            </a:r>
            <a:endParaRPr lang="en-US" sz="1550" dirty="0"/>
          </a:p>
          <a:p>
            <a:r>
              <a:rPr lang="en-US" sz="1550" dirty="0" smtClean="0"/>
              <a:t>       • </a:t>
            </a:r>
            <a:r>
              <a:rPr lang="en-US" sz="1550" dirty="0"/>
              <a:t>Registering the laptop with the laptop </a:t>
            </a:r>
            <a:r>
              <a:rPr lang="en-US" sz="1550" dirty="0" smtClean="0"/>
              <a:t>manufacturer.</a:t>
            </a:r>
            <a:endParaRPr lang="en-US" sz="1550" dirty="0"/>
          </a:p>
          <a:p>
            <a:r>
              <a:rPr lang="en-US" sz="1550" dirty="0" smtClean="0"/>
              <a:t>       • </a:t>
            </a:r>
            <a:r>
              <a:rPr lang="en-US" sz="1550" dirty="0"/>
              <a:t>Disabling unnecessary user accounts and renaming the administrator account.</a:t>
            </a:r>
          </a:p>
          <a:p>
            <a:r>
              <a:rPr lang="en-US" sz="1550" dirty="0" smtClean="0"/>
              <a:t>       • </a:t>
            </a:r>
            <a:r>
              <a:rPr lang="en-US" sz="1550" dirty="0"/>
              <a:t>Disabling display of the last logged in username in the login dialog box.</a:t>
            </a:r>
          </a:p>
          <a:p>
            <a:r>
              <a:rPr lang="en-US" sz="1550" dirty="0" smtClean="0"/>
              <a:t>       • </a:t>
            </a:r>
            <a:r>
              <a:rPr lang="en-US" sz="1550" dirty="0"/>
              <a:t>Backing up data on a regular basis.</a:t>
            </a:r>
            <a:endParaRPr lang="en-US" sz="155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88222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1123" y="914400"/>
            <a:ext cx="83058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/>
              <a:t>Wireless</a:t>
            </a:r>
            <a:r>
              <a:rPr lang="en-US" sz="1600" dirty="0"/>
              <a:t> refers to the method of transferring information between a computing device (such as a PDA) and a data source (such as an agency database server) without a physical connection.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 smtClean="0"/>
              <a:t>Smart </a:t>
            </a:r>
            <a:r>
              <a:rPr lang="en-US" sz="1600" b="1" dirty="0"/>
              <a:t>hand-</a:t>
            </a:r>
            <a:r>
              <a:rPr lang="en-US" sz="1600" b="1" dirty="0" err="1"/>
              <a:t>helds</a:t>
            </a:r>
            <a:r>
              <a:rPr lang="en-US" sz="1600" b="1" dirty="0"/>
              <a:t> </a:t>
            </a:r>
            <a:r>
              <a:rPr lang="en-US" sz="1600" dirty="0"/>
              <a:t>are defined as hand-held or pocket-sized devices that connect to a wireless or cellular network, and can have software installed on </a:t>
            </a:r>
            <a:r>
              <a:rPr lang="en-US" sz="1600" dirty="0" smtClean="0"/>
              <a:t>them. </a:t>
            </a:r>
            <a:endParaRPr lang="en-US" sz="1600" dirty="0"/>
          </a:p>
          <a:p>
            <a:endParaRPr lang="en-US" sz="1000" b="1" dirty="0"/>
          </a:p>
          <a:p>
            <a:r>
              <a:rPr lang="en-US" sz="2000" b="1" dirty="0">
                <a:latin typeface="+mj-lt"/>
              </a:rPr>
              <a:t>Trends in Mobility</a:t>
            </a:r>
          </a:p>
          <a:p>
            <a:endParaRPr lang="en-US" sz="400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Mobile computing </a:t>
            </a:r>
            <a:r>
              <a:rPr lang="en-US" sz="1600" dirty="0" smtClean="0"/>
              <a:t>in </a:t>
            </a:r>
            <a:r>
              <a:rPr lang="en-US" sz="1600" dirty="0"/>
              <a:t>third generation (</a:t>
            </a:r>
            <a:r>
              <a:rPr lang="en-US" sz="1600" dirty="0" smtClean="0"/>
              <a:t>3G) </a:t>
            </a:r>
            <a:r>
              <a:rPr lang="en-US" sz="1600" dirty="0"/>
              <a:t>promises greater variety in applications and have highly improved usability as well as speedier networking.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This </a:t>
            </a:r>
            <a:r>
              <a:rPr lang="en-US" sz="1600" dirty="0"/>
              <a:t>smart mobile technology is rapidly gaining popularity and the attackers (hackers and crackers) are among its biggest </a:t>
            </a:r>
            <a:r>
              <a:rPr lang="en-US" sz="1600" dirty="0" smtClean="0"/>
              <a:t>fans.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There </a:t>
            </a:r>
            <a:r>
              <a:rPr lang="en-US" sz="1600" dirty="0"/>
              <a:t>are numerous attacks that can be committed against mobile networks and they can originate from two primary vectors. </a:t>
            </a:r>
            <a:endParaRPr lang="en-US" sz="1600" dirty="0" smtClean="0"/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600" dirty="0" smtClean="0"/>
              <a:t>One </a:t>
            </a:r>
            <a:r>
              <a:rPr lang="en-US" sz="1600" dirty="0"/>
              <a:t>is from outside the mobile network </a:t>
            </a:r>
            <a:r>
              <a:rPr lang="en-US" sz="1600" dirty="0" smtClean="0"/>
              <a:t>– public </a:t>
            </a:r>
            <a:r>
              <a:rPr lang="en-US" sz="1600" dirty="0"/>
              <a:t>Internet, private networks and other operator’s networks </a:t>
            </a:r>
            <a:endParaRPr lang="en-US" sz="1600" dirty="0" smtClean="0"/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600" dirty="0" smtClean="0"/>
              <a:t>The other </a:t>
            </a:r>
            <a:r>
              <a:rPr lang="en-US" sz="1600" dirty="0"/>
              <a:t>is within the mobile networks </a:t>
            </a:r>
            <a:r>
              <a:rPr lang="en-US" sz="1600" dirty="0" smtClean="0"/>
              <a:t>– devices </a:t>
            </a:r>
            <a:r>
              <a:rPr lang="en-US" sz="1600" dirty="0"/>
              <a:t>such as data-capable handsets and Smartphones, notebook computers or even desktop computers connected to the 3G network</a:t>
            </a:r>
            <a:r>
              <a:rPr lang="en-US" sz="16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417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8475" y="516187"/>
            <a:ext cx="8112125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Popular types of attacks against 3G mobile </a:t>
            </a:r>
            <a:r>
              <a:rPr lang="en-US" sz="1600" dirty="0" smtClean="0"/>
              <a:t>networks </a:t>
            </a:r>
            <a:r>
              <a:rPr lang="en-US" sz="1600" dirty="0"/>
              <a:t>are as follows</a:t>
            </a:r>
            <a:r>
              <a:rPr lang="en-US" sz="1600" dirty="0" smtClean="0"/>
              <a:t>:</a:t>
            </a:r>
          </a:p>
          <a:p>
            <a:pPr lvl="1"/>
            <a:endParaRPr lang="en-US" sz="700" dirty="0" smtClean="0"/>
          </a:p>
          <a:p>
            <a:pPr marL="685800" lvl="1" indent="-228600">
              <a:buAutoNum type="arabicPeriod"/>
            </a:pPr>
            <a:r>
              <a:rPr lang="en-US" sz="1600" b="1" dirty="0" smtClean="0"/>
              <a:t>Malwares</a:t>
            </a:r>
            <a:r>
              <a:rPr lang="en-US" sz="1600" b="1" dirty="0"/>
              <a:t>, viruses and </a:t>
            </a:r>
            <a:r>
              <a:rPr lang="en-US" sz="1600" b="1" dirty="0" smtClean="0"/>
              <a:t>worms</a:t>
            </a:r>
          </a:p>
          <a:p>
            <a:pPr marL="685800" lvl="1" indent="-228600">
              <a:buAutoNum type="arabicPeriod"/>
            </a:pPr>
            <a:r>
              <a:rPr lang="en-US" sz="1600" b="1" dirty="0" smtClean="0"/>
              <a:t>Denial-of-service </a:t>
            </a:r>
            <a:r>
              <a:rPr lang="en-US" sz="1600" b="1" dirty="0"/>
              <a:t>(</a:t>
            </a:r>
            <a:r>
              <a:rPr lang="en-US" sz="1600" b="1" dirty="0" err="1" smtClean="0"/>
              <a:t>DoS</a:t>
            </a:r>
            <a:r>
              <a:rPr lang="en-US" sz="1600" b="1" dirty="0" smtClean="0"/>
              <a:t>)</a:t>
            </a:r>
          </a:p>
          <a:p>
            <a:pPr marL="685800" lvl="1" indent="-228600">
              <a:buAutoNum type="arabicPeriod"/>
            </a:pPr>
            <a:r>
              <a:rPr lang="en-US" sz="1600" b="1" dirty="0" smtClean="0"/>
              <a:t>Overbilling attack</a:t>
            </a:r>
          </a:p>
          <a:p>
            <a:pPr marL="685800" lvl="1" indent="-228600">
              <a:buAutoNum type="arabicPeriod"/>
            </a:pPr>
            <a:r>
              <a:rPr lang="en-US" sz="1600" b="1" dirty="0" smtClean="0"/>
              <a:t>Spoofed </a:t>
            </a:r>
            <a:r>
              <a:rPr lang="en-US" sz="1600" b="1" dirty="0"/>
              <a:t>policy development process (</a:t>
            </a:r>
            <a:r>
              <a:rPr lang="en-US" sz="1600" b="1" dirty="0" smtClean="0"/>
              <a:t>PDP)</a:t>
            </a:r>
          </a:p>
          <a:p>
            <a:pPr marL="685800" lvl="1" indent="-228600">
              <a:buAutoNum type="arabicPeriod"/>
            </a:pPr>
            <a:r>
              <a:rPr lang="en-US" sz="1600" b="1" dirty="0" smtClean="0"/>
              <a:t>Signaling-level attacks</a:t>
            </a:r>
            <a:endParaRPr lang="en-US" sz="16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4884" y="2438400"/>
            <a:ext cx="8305799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Credit Card Frauds in Mobile and Wireless Computing </a:t>
            </a:r>
            <a:r>
              <a:rPr lang="en-US" sz="2000" b="1" dirty="0" smtClean="0"/>
              <a:t>Era</a:t>
            </a:r>
          </a:p>
          <a:p>
            <a:endParaRPr lang="en-US" sz="600" dirty="0" smtClean="0"/>
          </a:p>
          <a:p>
            <a:r>
              <a:rPr lang="en-US" sz="1600" dirty="0" smtClean="0"/>
              <a:t>Wireless </a:t>
            </a:r>
            <a:r>
              <a:rPr lang="en-US" sz="1600" dirty="0"/>
              <a:t>credit card processing is a relatively new service that will </a:t>
            </a:r>
            <a:r>
              <a:rPr lang="en-US" sz="1600" dirty="0" smtClean="0"/>
              <a:t>allow a </a:t>
            </a:r>
            <a:r>
              <a:rPr lang="en-US" sz="1600" dirty="0"/>
              <a:t>person to process credit cards electronically, virtually anywhere. </a:t>
            </a:r>
            <a:endParaRPr lang="en-US" sz="1600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600" dirty="0" smtClean="0"/>
              <a:t>it </a:t>
            </a:r>
            <a:r>
              <a:rPr lang="en-US" sz="1600" dirty="0"/>
              <a:t>allows businesses to process transactions from mobile </a:t>
            </a:r>
            <a:r>
              <a:rPr lang="en-US" sz="1600" dirty="0" smtClean="0"/>
              <a:t>locations quickly</a:t>
            </a:r>
            <a:r>
              <a:rPr lang="en-US" sz="1600" dirty="0"/>
              <a:t>, efficiently and professionally</a:t>
            </a:r>
            <a:r>
              <a:rPr lang="en-US" sz="1600" dirty="0" smtClean="0"/>
              <a:t>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600" dirty="0" smtClean="0"/>
              <a:t>It </a:t>
            </a:r>
            <a:r>
              <a:rPr lang="en-US" sz="1600" dirty="0"/>
              <a:t>is most often used by businesses that operate mainly in </a:t>
            </a:r>
            <a:r>
              <a:rPr lang="en-US" sz="1600" dirty="0" smtClean="0"/>
              <a:t>a mobile </a:t>
            </a:r>
            <a:r>
              <a:rPr lang="en-US" sz="1600" dirty="0"/>
              <a:t>environment. </a:t>
            </a:r>
            <a:endParaRPr lang="en-US" sz="1600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600" dirty="0" smtClean="0"/>
              <a:t>Some </a:t>
            </a:r>
            <a:r>
              <a:rPr lang="en-US" sz="1600" dirty="0"/>
              <a:t>upscale restaurants are using wireless processing </a:t>
            </a:r>
            <a:r>
              <a:rPr lang="en-US" sz="1600" dirty="0" smtClean="0"/>
              <a:t>equipment for </a:t>
            </a:r>
            <a:r>
              <a:rPr lang="en-US" sz="1600" dirty="0"/>
              <a:t>the security of their credit card paying customers. </a:t>
            </a:r>
            <a:endParaRPr lang="en-US" sz="1600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600" dirty="0" smtClean="0"/>
              <a:t>Figure 1 </a:t>
            </a:r>
            <a:r>
              <a:rPr lang="en-US" sz="1600" dirty="0"/>
              <a:t>shows the basic flow of </a:t>
            </a:r>
            <a:r>
              <a:rPr lang="en-US" sz="1600" dirty="0" smtClean="0"/>
              <a:t>transactions involved </a:t>
            </a:r>
            <a:r>
              <a:rPr lang="en-US" sz="1600" dirty="0"/>
              <a:t>in purchases done using credit cards</a:t>
            </a:r>
            <a:r>
              <a:rPr lang="en-US" sz="1600" dirty="0" smtClean="0"/>
              <a:t>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86998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9563" y="1143000"/>
            <a:ext cx="852487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1751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4162" y="305336"/>
            <a:ext cx="835503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Types and Techniques of Credit Card </a:t>
            </a:r>
            <a:r>
              <a:rPr lang="en-US" sz="2000" b="1" dirty="0" smtClean="0"/>
              <a:t>Frauds</a:t>
            </a:r>
          </a:p>
          <a:p>
            <a:r>
              <a:rPr lang="en-US" i="1" dirty="0"/>
              <a:t>Traditional </a:t>
            </a:r>
            <a:r>
              <a:rPr lang="en-US" i="1" dirty="0" smtClean="0"/>
              <a:t>Techniques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Paper-based </a:t>
            </a:r>
            <a:r>
              <a:rPr lang="en-US" sz="1600" dirty="0"/>
              <a:t>fraud </a:t>
            </a:r>
            <a:r>
              <a:rPr lang="en-US" sz="1600" dirty="0" smtClean="0"/>
              <a:t>– wherein </a:t>
            </a:r>
            <a:r>
              <a:rPr lang="en-US" sz="1600" dirty="0"/>
              <a:t>a criminal uses stolen or fake documents such as utility bills and bank statements that can build up useful personally </a:t>
            </a:r>
            <a:r>
              <a:rPr lang="en-US" sz="1600" dirty="0" smtClean="0"/>
              <a:t>Identifiable </a:t>
            </a:r>
            <a:r>
              <a:rPr lang="en-US" sz="1600" dirty="0"/>
              <a:t>Information (PII) </a:t>
            </a:r>
            <a:r>
              <a:rPr lang="en-US" sz="1600" dirty="0" smtClean="0"/>
              <a:t>to </a:t>
            </a:r>
            <a:r>
              <a:rPr lang="en-US" sz="1600" dirty="0"/>
              <a:t>open an account in someone else’s name</a:t>
            </a:r>
            <a:r>
              <a:rPr lang="en-US" sz="1600" dirty="0" smtClean="0"/>
              <a:t>.</a:t>
            </a:r>
          </a:p>
          <a:p>
            <a:endParaRPr lang="en-US" sz="500" dirty="0" smtClean="0"/>
          </a:p>
          <a:p>
            <a:r>
              <a:rPr lang="en-US" i="1" dirty="0" smtClean="0"/>
              <a:t>Application </a:t>
            </a:r>
            <a:r>
              <a:rPr lang="en-US" i="1" dirty="0"/>
              <a:t>fraud </a:t>
            </a:r>
            <a:endParaRPr lang="en-US" i="1" dirty="0" smtClean="0"/>
          </a:p>
          <a:p>
            <a:r>
              <a:rPr lang="en-US" sz="1600" b="1" dirty="0" smtClean="0"/>
              <a:t>1. ID theft: </a:t>
            </a:r>
            <a:r>
              <a:rPr lang="en-US" sz="1600" dirty="0" smtClean="0"/>
              <a:t>Where an individual pretends to be someone else.</a:t>
            </a:r>
          </a:p>
          <a:p>
            <a:r>
              <a:rPr lang="en-US" sz="1600" b="1" dirty="0" smtClean="0"/>
              <a:t>2. Financial fraud: </a:t>
            </a:r>
            <a:r>
              <a:rPr lang="en-US" sz="1600" dirty="0" smtClean="0"/>
              <a:t>Where an individual gives false information about his or her financial status to acquire credit.</a:t>
            </a:r>
          </a:p>
          <a:p>
            <a:endParaRPr lang="en-US" sz="800" dirty="0"/>
          </a:p>
          <a:p>
            <a:r>
              <a:rPr lang="en-US" i="1" dirty="0"/>
              <a:t>Modern </a:t>
            </a:r>
            <a:r>
              <a:rPr lang="en-US" i="1" dirty="0" smtClean="0"/>
              <a:t>Techniques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Skimming </a:t>
            </a:r>
            <a:r>
              <a:rPr lang="en-US" sz="1600" dirty="0"/>
              <a:t>to commit </a:t>
            </a:r>
            <a:r>
              <a:rPr lang="en-US" sz="1600" dirty="0" smtClean="0"/>
              <a:t>fraud</a:t>
            </a:r>
            <a:r>
              <a:rPr lang="en-US" sz="1600" dirty="0"/>
              <a:t> </a:t>
            </a:r>
            <a:r>
              <a:rPr lang="en-US" sz="1600" dirty="0" smtClean="0"/>
              <a:t>- the </a:t>
            </a:r>
            <a:r>
              <a:rPr lang="en-US" sz="1600" dirty="0"/>
              <a:t>information held on either the magnetic strip </a:t>
            </a:r>
            <a:r>
              <a:rPr lang="en-US" sz="1600" dirty="0" smtClean="0"/>
              <a:t>on the </a:t>
            </a:r>
            <a:r>
              <a:rPr lang="en-US" sz="1600" dirty="0"/>
              <a:t>back of the credit card or the data stored on the smart chip are copied from one card to </a:t>
            </a:r>
            <a:r>
              <a:rPr lang="en-US" sz="1600" dirty="0" smtClean="0"/>
              <a:t>another.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Site </a:t>
            </a:r>
            <a:r>
              <a:rPr lang="en-US" sz="1600" dirty="0"/>
              <a:t>cloning and false merchant sites on the Internet </a:t>
            </a:r>
            <a:r>
              <a:rPr lang="en-US" sz="1600" dirty="0" smtClean="0"/>
              <a:t>- </a:t>
            </a:r>
            <a:r>
              <a:rPr lang="en-US" sz="1600" dirty="0"/>
              <a:t>designed to get people to hand over their credit card </a:t>
            </a:r>
            <a:r>
              <a:rPr lang="en-US" sz="1600" dirty="0" smtClean="0"/>
              <a:t>details.</a:t>
            </a:r>
          </a:p>
          <a:p>
            <a:endParaRPr lang="en-US" sz="500" b="1" dirty="0"/>
          </a:p>
          <a:p>
            <a:r>
              <a:rPr lang="en-US" sz="2000" b="1" dirty="0">
                <a:latin typeface="+mj-lt"/>
              </a:rPr>
              <a:t>Security Challenges Posed by Mobile Devices</a:t>
            </a:r>
          </a:p>
          <a:p>
            <a:r>
              <a:rPr lang="en-US" sz="1600" dirty="0" smtClean="0"/>
              <a:t>Some </a:t>
            </a:r>
            <a:r>
              <a:rPr lang="en-US" sz="1600" dirty="0"/>
              <a:t>well-known technical challenges in mobile security </a:t>
            </a:r>
            <a:r>
              <a:rPr lang="en-US" sz="1600" dirty="0" smtClean="0"/>
              <a:t>are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i="1" dirty="0" smtClean="0"/>
              <a:t>managing </a:t>
            </a:r>
            <a:r>
              <a:rPr lang="en-US" sz="1600" i="1" dirty="0"/>
              <a:t>the registry settings and </a:t>
            </a:r>
            <a:r>
              <a:rPr lang="en-US" sz="1600" i="1" dirty="0" smtClean="0"/>
              <a:t>configurations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i="1" dirty="0" smtClean="0"/>
              <a:t>authentication </a:t>
            </a:r>
            <a:r>
              <a:rPr lang="en-US" sz="1600" i="1" dirty="0"/>
              <a:t>service security</a:t>
            </a:r>
            <a:r>
              <a:rPr lang="en-US" sz="1600" dirty="0"/>
              <a:t>, </a:t>
            </a:r>
            <a:r>
              <a:rPr lang="en-US" sz="1600" i="1" dirty="0"/>
              <a:t>cryptography </a:t>
            </a:r>
            <a:r>
              <a:rPr lang="en-US" sz="1600" i="1" dirty="0" smtClean="0"/>
              <a:t>security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i="1" dirty="0" smtClean="0"/>
              <a:t>Lightweight </a:t>
            </a:r>
            <a:r>
              <a:rPr lang="en-US" sz="1600" i="1" dirty="0"/>
              <a:t>Directory Access Protocol </a:t>
            </a:r>
            <a:r>
              <a:rPr lang="en-US" sz="1600" dirty="0"/>
              <a:t>(</a:t>
            </a:r>
            <a:r>
              <a:rPr lang="en-US" sz="1600" i="1" dirty="0"/>
              <a:t>LDAP</a:t>
            </a:r>
            <a:r>
              <a:rPr lang="en-US" sz="1600" dirty="0"/>
              <a:t>) </a:t>
            </a:r>
            <a:r>
              <a:rPr lang="en-US" sz="1600" i="1" dirty="0" smtClean="0"/>
              <a:t>security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i="1" dirty="0" smtClean="0"/>
              <a:t>remote access </a:t>
            </a:r>
            <a:r>
              <a:rPr lang="en-US" sz="1600" i="1" dirty="0"/>
              <a:t>server </a:t>
            </a:r>
            <a:r>
              <a:rPr lang="en-US" sz="1600" dirty="0"/>
              <a:t>(</a:t>
            </a:r>
            <a:r>
              <a:rPr lang="en-US" sz="1600" i="1" dirty="0"/>
              <a:t>RAS </a:t>
            </a:r>
            <a:r>
              <a:rPr lang="en-US" sz="1600" dirty="0"/>
              <a:t>) </a:t>
            </a:r>
            <a:r>
              <a:rPr lang="en-US" sz="1600" i="1" dirty="0" smtClean="0"/>
              <a:t>security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i="1" dirty="0" smtClean="0"/>
              <a:t>media </a:t>
            </a:r>
            <a:r>
              <a:rPr lang="en-US" sz="1600" i="1" dirty="0"/>
              <a:t>player control </a:t>
            </a:r>
            <a:r>
              <a:rPr lang="en-US" sz="1600" i="1" dirty="0" smtClean="0"/>
              <a:t>security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i="1" dirty="0" smtClean="0"/>
              <a:t>networking </a:t>
            </a:r>
            <a:r>
              <a:rPr lang="en-US" sz="1600" i="1" dirty="0"/>
              <a:t>application program interface </a:t>
            </a:r>
            <a:r>
              <a:rPr lang="en-US" sz="1600" dirty="0"/>
              <a:t>(</a:t>
            </a:r>
            <a:r>
              <a:rPr lang="en-US" sz="1600" i="1" dirty="0"/>
              <a:t>API </a:t>
            </a:r>
            <a:r>
              <a:rPr lang="en-US" sz="1600" dirty="0" smtClean="0"/>
              <a:t>) </a:t>
            </a:r>
            <a:r>
              <a:rPr lang="en-US" sz="1600" i="1" dirty="0" smtClean="0"/>
              <a:t>security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13945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00" y="990600"/>
            <a:ext cx="8100248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Registry Settings for Mobile Devices</a:t>
            </a:r>
          </a:p>
          <a:p>
            <a:endParaRPr lang="en-US" sz="7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Microsoft ActiveSync acts </a:t>
            </a:r>
            <a:r>
              <a:rPr lang="en-US" sz="1600" dirty="0"/>
              <a:t>as the gateway between Windows-powered PC and Windows mobile-powered device</a:t>
            </a:r>
            <a:r>
              <a:rPr lang="en-US" sz="1600" dirty="0" smtClean="0"/>
              <a:t>, enabling </a:t>
            </a:r>
            <a:r>
              <a:rPr lang="en-US" sz="1600" dirty="0"/>
              <a:t>the transfer of applications such as Outlook information, Microsoft </a:t>
            </a:r>
            <a:r>
              <a:rPr lang="en-US" sz="1600" dirty="0" smtClean="0"/>
              <a:t>Office </a:t>
            </a:r>
            <a:r>
              <a:rPr lang="en-US" sz="1600" dirty="0"/>
              <a:t>documents, pictures</a:t>
            </a:r>
            <a:r>
              <a:rPr lang="en-US" sz="1600" dirty="0" smtClean="0"/>
              <a:t>, music</a:t>
            </a:r>
            <a:r>
              <a:rPr lang="en-US" sz="1600" dirty="0"/>
              <a:t>, videos and applications from a user’s desktop to his/her device.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It </a:t>
            </a:r>
            <a:r>
              <a:rPr lang="en-US" sz="1600" dirty="0"/>
              <a:t>can synchronize directly with the Microsoft exchange server so that the users can keep </a:t>
            </a:r>
            <a:r>
              <a:rPr lang="en-US" sz="1600" dirty="0" smtClean="0"/>
              <a:t>their E-Mails</a:t>
            </a:r>
            <a:r>
              <a:rPr lang="en-US" sz="1600" dirty="0"/>
              <a:t>, calendar, notes and contacts updated wirelessly when they are away from their PCs</a:t>
            </a:r>
            <a:r>
              <a:rPr lang="en-US" sz="1600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Establishing trusted groups through appropriate registry settings becomes crucial.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One of the most prevalent areas where this attention to security is applicable is within “group policy.”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The emphasis on most of the group policy settings is security.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New mobile applications are constantly being provided to help protect against Spyware, viruses, worms, malware and other Malicious Codes that run through the networks and the Internet.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The core problem to many of the mobile security issues on a Windows platform is that the baseline security is not configured properly.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Figure </a:t>
            </a:r>
            <a:r>
              <a:rPr lang="en-US" sz="1600" dirty="0"/>
              <a:t>2 displays an illustration of how some tools allow users to browse to the desired registry value on their mobile devices</a:t>
            </a:r>
            <a:r>
              <a:rPr lang="en-US" sz="16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0057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39257" y="914400"/>
            <a:ext cx="5105400" cy="505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8807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0999" y="557510"/>
            <a:ext cx="8451175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+mj-lt"/>
              </a:rPr>
              <a:t>Authentication </a:t>
            </a:r>
            <a:r>
              <a:rPr lang="en-US" sz="2000" b="1" dirty="0">
                <a:latin typeface="+mj-lt"/>
              </a:rPr>
              <a:t>Service Security</a:t>
            </a:r>
          </a:p>
          <a:p>
            <a:r>
              <a:rPr lang="en-US" sz="1600" dirty="0" smtClean="0"/>
              <a:t>There </a:t>
            </a:r>
            <a:r>
              <a:rPr lang="en-US" sz="1600" dirty="0"/>
              <a:t>are two components of security in mobile </a:t>
            </a:r>
            <a:r>
              <a:rPr lang="en-US" sz="1600" dirty="0" smtClean="0"/>
              <a:t>computing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1600" i="1" dirty="0" smtClean="0"/>
              <a:t>security </a:t>
            </a:r>
            <a:r>
              <a:rPr lang="en-US" sz="1600" i="1" dirty="0"/>
              <a:t>of devices </a:t>
            </a:r>
            <a:endParaRPr lang="en-US" sz="1600" dirty="0" smtClean="0"/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1600" i="1" dirty="0" smtClean="0"/>
              <a:t>security </a:t>
            </a:r>
            <a:r>
              <a:rPr lang="en-US" sz="1600" i="1" dirty="0"/>
              <a:t>in networks</a:t>
            </a:r>
            <a:r>
              <a:rPr lang="en-US" sz="1600" i="1" dirty="0" smtClean="0"/>
              <a:t>. </a:t>
            </a:r>
          </a:p>
          <a:p>
            <a:r>
              <a:rPr lang="en-US" sz="1600" dirty="0" smtClean="0"/>
              <a:t>A </a:t>
            </a:r>
            <a:r>
              <a:rPr lang="en-US" sz="1600" dirty="0"/>
              <a:t>secure network access involves mutual authentication between the device and the base stations or </a:t>
            </a:r>
            <a:r>
              <a:rPr lang="en-US" sz="1600" dirty="0" smtClean="0"/>
              <a:t>Web servers</a:t>
            </a:r>
            <a:r>
              <a:rPr lang="en-US" sz="1600" dirty="0"/>
              <a:t>.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Authentication </a:t>
            </a:r>
            <a:r>
              <a:rPr lang="en-US" sz="1600" dirty="0"/>
              <a:t>services security is important given the typical attacks on mobile devices through </a:t>
            </a:r>
            <a:r>
              <a:rPr lang="en-US" sz="1600" dirty="0" smtClean="0"/>
              <a:t>wireless networks</a:t>
            </a:r>
            <a:r>
              <a:rPr lang="en-US" sz="1600" dirty="0"/>
              <a:t>: </a:t>
            </a:r>
            <a:r>
              <a:rPr lang="en-US" sz="1600" i="1" dirty="0" err="1"/>
              <a:t>DoS</a:t>
            </a:r>
            <a:r>
              <a:rPr lang="en-US" sz="1600" i="1" dirty="0"/>
              <a:t> attacks</a:t>
            </a:r>
            <a:r>
              <a:rPr lang="en-US" sz="1600" dirty="0"/>
              <a:t>, </a:t>
            </a:r>
            <a:r>
              <a:rPr lang="en-US" sz="1600" i="1" dirty="0" smtClean="0"/>
              <a:t>traffic </a:t>
            </a:r>
            <a:r>
              <a:rPr lang="en-US" sz="1600" i="1" dirty="0"/>
              <a:t>analysis, eavesdropping</a:t>
            </a:r>
            <a:r>
              <a:rPr lang="en-US" sz="1600" dirty="0"/>
              <a:t>, </a:t>
            </a:r>
            <a:r>
              <a:rPr lang="en-US" sz="1600" i="1" dirty="0"/>
              <a:t>man-in-the-middle attacks </a:t>
            </a:r>
            <a:r>
              <a:rPr lang="en-US" sz="1600" dirty="0"/>
              <a:t>and </a:t>
            </a:r>
            <a:r>
              <a:rPr lang="en-US" sz="1600" i="1" dirty="0"/>
              <a:t>session hijacking</a:t>
            </a:r>
            <a:r>
              <a:rPr lang="en-US" sz="1600" dirty="0" smtClean="0"/>
              <a:t>.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600" dirty="0" smtClean="0"/>
              <a:t>Security </a:t>
            </a:r>
            <a:r>
              <a:rPr lang="en-US" sz="1600" dirty="0"/>
              <a:t>measures in this scenario </a:t>
            </a:r>
            <a:r>
              <a:rPr lang="en-US" sz="1600" dirty="0" smtClean="0"/>
              <a:t>come from </a:t>
            </a:r>
            <a:r>
              <a:rPr lang="en-US" sz="1600" i="1" dirty="0"/>
              <a:t>Wireless Application Protocols </a:t>
            </a:r>
            <a:r>
              <a:rPr lang="en-US" sz="1600" dirty="0"/>
              <a:t>(WAPs), use of </a:t>
            </a:r>
            <a:r>
              <a:rPr lang="en-US" sz="1600" i="1" dirty="0"/>
              <a:t>VPNs</a:t>
            </a:r>
            <a:r>
              <a:rPr lang="en-US" sz="1600" dirty="0"/>
              <a:t>, </a:t>
            </a:r>
            <a:r>
              <a:rPr lang="en-US" sz="1600" i="1" dirty="0"/>
              <a:t>media access control </a:t>
            </a:r>
            <a:r>
              <a:rPr lang="en-US" sz="1600" dirty="0"/>
              <a:t>(</a:t>
            </a:r>
            <a:r>
              <a:rPr lang="en-US" sz="1600" i="1" dirty="0"/>
              <a:t>MAC </a:t>
            </a:r>
            <a:r>
              <a:rPr lang="en-US" sz="1600" dirty="0"/>
              <a:t>) </a:t>
            </a:r>
            <a:r>
              <a:rPr lang="en-US" sz="1600" i="1" dirty="0"/>
              <a:t>address </a:t>
            </a:r>
            <a:r>
              <a:rPr lang="en-US" sz="1600" i="1" dirty="0" smtClean="0"/>
              <a:t>filtering </a:t>
            </a:r>
            <a:r>
              <a:rPr lang="en-US" sz="1600" dirty="0" smtClean="0"/>
              <a:t>and development </a:t>
            </a:r>
            <a:r>
              <a:rPr lang="en-US" sz="1600" dirty="0"/>
              <a:t>in 802.xx standards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2000" b="1" dirty="0">
                <a:latin typeface="+mj-lt"/>
              </a:rPr>
              <a:t>Cryptographic Security for Mobile Devices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i="1" dirty="0" smtClean="0"/>
              <a:t>Cryptographically </a:t>
            </a:r>
            <a:r>
              <a:rPr lang="en-US" sz="1600" i="1" dirty="0"/>
              <a:t>generated addresses </a:t>
            </a:r>
            <a:r>
              <a:rPr lang="en-US" sz="1600" dirty="0"/>
              <a:t>(CGA</a:t>
            </a:r>
            <a:r>
              <a:rPr lang="en-US" sz="1600" dirty="0" smtClean="0"/>
              <a:t>) is Internet </a:t>
            </a:r>
            <a:r>
              <a:rPr lang="en-US" sz="1600" dirty="0"/>
              <a:t>Protocol version 6 (IPv6) that addresses up to 64 address bits that are generated by hashing </a:t>
            </a:r>
            <a:r>
              <a:rPr lang="en-US" sz="1600" dirty="0" smtClean="0"/>
              <a:t>owner’s public-key </a:t>
            </a:r>
            <a:r>
              <a:rPr lang="en-US" sz="1600" dirty="0"/>
              <a:t>address.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The </a:t>
            </a:r>
            <a:r>
              <a:rPr lang="en-US" sz="1600" dirty="0"/>
              <a:t>address the owner uses is the corresponding private key to assert address </a:t>
            </a:r>
            <a:r>
              <a:rPr lang="en-US" sz="1600" dirty="0" smtClean="0"/>
              <a:t>ownership </a:t>
            </a:r>
            <a:r>
              <a:rPr lang="en-US" sz="1600" dirty="0"/>
              <a:t>and to sign messages sent from the address without a public-key infrastructure (PKI) or other security infrastructure.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Deployment of PKI provides many </a:t>
            </a:r>
            <a:r>
              <a:rPr lang="en-US" sz="1600" dirty="0" smtClean="0"/>
              <a:t>benefits </a:t>
            </a:r>
            <a:r>
              <a:rPr lang="en-US" sz="1600" dirty="0"/>
              <a:t>for users to secure their </a:t>
            </a:r>
            <a:r>
              <a:rPr lang="en-US" sz="1600" dirty="0" smtClean="0"/>
              <a:t>financial </a:t>
            </a:r>
            <a:r>
              <a:rPr lang="en-US" sz="1600" dirty="0"/>
              <a:t>transactions </a:t>
            </a:r>
            <a:r>
              <a:rPr lang="en-US" sz="1600" dirty="0" smtClean="0"/>
              <a:t>initiated from </a:t>
            </a:r>
            <a:r>
              <a:rPr lang="en-US" sz="1600" dirty="0"/>
              <a:t>mobile devices. </a:t>
            </a:r>
          </a:p>
        </p:txBody>
      </p:sp>
    </p:spTree>
    <p:extLst>
      <p:ext uri="{BB962C8B-B14F-4D97-AF65-F5344CB8AC3E}">
        <p14:creationId xmlns:p14="http://schemas.microsoft.com/office/powerpoint/2010/main" xmlns="" val="34949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1188</TotalTime>
  <Words>3140</Words>
  <Application>Microsoft Office PowerPoint</Application>
  <PresentationFormat>On-screen Show (4:3)</PresentationFormat>
  <Paragraphs>228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John Wiley and Sons,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Das, Rupnarayan - New Delhi</dc:creator>
  <cp:lastModifiedBy>ShreeShree</cp:lastModifiedBy>
  <cp:revision>170</cp:revision>
  <dcterms:created xsi:type="dcterms:W3CDTF">2013-02-04T04:52:43Z</dcterms:created>
  <dcterms:modified xsi:type="dcterms:W3CDTF">2021-02-18T05:43:55Z</dcterms:modified>
</cp:coreProperties>
</file>