
<file path=[Content_Types].xml><?xml version="1.0" encoding="utf-8"?>
<Types xmlns="http://schemas.openxmlformats.org/package/2006/content-types">
  <Default Extension="xml" ContentType="application/xml"/>
  <Default Extension="png" ContentType="image/png"/>
  <Default Extension="jpg" ContentType="image/jp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7"/>
  </p:notesMasterIdLst>
  <p:sldIdLst>
    <p:sldId id="256" r:id="rId2"/>
    <p:sldId id="257" r:id="rId3"/>
    <p:sldId id="258" r:id="rId4"/>
    <p:sldId id="259" r:id="rId5"/>
    <p:sldId id="260" r:id="rId6"/>
    <p:sldId id="261" r:id="rId7"/>
    <p:sldId id="290" r:id="rId8"/>
    <p:sldId id="265" r:id="rId9"/>
    <p:sldId id="262" r:id="rId10"/>
    <p:sldId id="263" r:id="rId11"/>
    <p:sldId id="268" r:id="rId12"/>
    <p:sldId id="270" r:id="rId13"/>
    <p:sldId id="266" r:id="rId14"/>
    <p:sldId id="267" r:id="rId15"/>
    <p:sldId id="271" r:id="rId16"/>
    <p:sldId id="272" r:id="rId17"/>
    <p:sldId id="273" r:id="rId18"/>
    <p:sldId id="274" r:id="rId19"/>
    <p:sldId id="275" r:id="rId20"/>
    <p:sldId id="284" r:id="rId21"/>
    <p:sldId id="285" r:id="rId22"/>
    <p:sldId id="286" r:id="rId23"/>
    <p:sldId id="287" r:id="rId24"/>
    <p:sldId id="288" r:id="rId25"/>
    <p:sldId id="289"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47" autoAdjust="0"/>
    <p:restoredTop sz="86188" autoAdjust="0"/>
  </p:normalViewPr>
  <p:slideViewPr>
    <p:cSldViewPr>
      <p:cViewPr>
        <p:scale>
          <a:sx n="103" d="100"/>
          <a:sy n="103" d="100"/>
        </p:scale>
        <p:origin x="1216" y="5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B452FA5-459D-8F43-B3BD-C395C4442D7E}" type="datetimeFigureOut">
              <a:rPr lang="en-US" smtClean="0"/>
              <a:t>8/24/16</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6CB0B02-3F12-0846-BBE0-C258666EB3D1}" type="slidenum">
              <a:rPr lang="en-US" smtClean="0"/>
              <a:t>‹#›</a:t>
            </a:fld>
            <a:endParaRPr lang="en-US"/>
          </a:p>
        </p:txBody>
      </p:sp>
    </p:spTree>
    <p:extLst>
      <p:ext uri="{BB962C8B-B14F-4D97-AF65-F5344CB8AC3E}">
        <p14:creationId xmlns:p14="http://schemas.microsoft.com/office/powerpoint/2010/main" val="212346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Carlo</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1</a:t>
            </a:fld>
            <a:endParaRPr lang="en-US"/>
          </a:p>
        </p:txBody>
      </p:sp>
    </p:spTree>
    <p:extLst>
      <p:ext uri="{BB962C8B-B14F-4D97-AF65-F5344CB8AC3E}">
        <p14:creationId xmlns:p14="http://schemas.microsoft.com/office/powerpoint/2010/main" val="2128352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err="1" smtClean="0"/>
              <a:t>Parv</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11</a:t>
            </a:fld>
            <a:endParaRPr lang="en-US"/>
          </a:p>
        </p:txBody>
      </p:sp>
    </p:spTree>
    <p:extLst>
      <p:ext uri="{BB962C8B-B14F-4D97-AF65-F5344CB8AC3E}">
        <p14:creationId xmlns:p14="http://schemas.microsoft.com/office/powerpoint/2010/main" val="55443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err="1" smtClean="0"/>
              <a:t>Parv</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12</a:t>
            </a:fld>
            <a:endParaRPr lang="en-US"/>
          </a:p>
        </p:txBody>
      </p:sp>
    </p:spTree>
    <p:extLst>
      <p:ext uri="{BB962C8B-B14F-4D97-AF65-F5344CB8AC3E}">
        <p14:creationId xmlns:p14="http://schemas.microsoft.com/office/powerpoint/2010/main" val="12641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err="1" smtClean="0"/>
              <a:t>Parv</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13</a:t>
            </a:fld>
            <a:endParaRPr lang="en-US"/>
          </a:p>
        </p:txBody>
      </p:sp>
    </p:spTree>
    <p:extLst>
      <p:ext uri="{BB962C8B-B14F-4D97-AF65-F5344CB8AC3E}">
        <p14:creationId xmlns:p14="http://schemas.microsoft.com/office/powerpoint/2010/main" val="146362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err="1" smtClean="0"/>
              <a:t>Parv</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14</a:t>
            </a:fld>
            <a:endParaRPr lang="en-US"/>
          </a:p>
        </p:txBody>
      </p:sp>
    </p:spTree>
    <p:extLst>
      <p:ext uri="{BB962C8B-B14F-4D97-AF65-F5344CB8AC3E}">
        <p14:creationId xmlns:p14="http://schemas.microsoft.com/office/powerpoint/2010/main" val="1374301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err="1" smtClean="0"/>
              <a:t>Parv</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15</a:t>
            </a:fld>
            <a:endParaRPr lang="en-US"/>
          </a:p>
        </p:txBody>
      </p:sp>
    </p:spTree>
    <p:extLst>
      <p:ext uri="{BB962C8B-B14F-4D97-AF65-F5344CB8AC3E}">
        <p14:creationId xmlns:p14="http://schemas.microsoft.com/office/powerpoint/2010/main" val="1242004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err="1" smtClean="0"/>
              <a:t>Parv</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16</a:t>
            </a:fld>
            <a:endParaRPr lang="en-US"/>
          </a:p>
        </p:txBody>
      </p:sp>
    </p:spTree>
    <p:extLst>
      <p:ext uri="{BB962C8B-B14F-4D97-AF65-F5344CB8AC3E}">
        <p14:creationId xmlns:p14="http://schemas.microsoft.com/office/powerpoint/2010/main" val="430993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err="1" smtClean="0"/>
              <a:t>Parv</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17</a:t>
            </a:fld>
            <a:endParaRPr lang="en-US"/>
          </a:p>
        </p:txBody>
      </p:sp>
    </p:spTree>
    <p:extLst>
      <p:ext uri="{BB962C8B-B14F-4D97-AF65-F5344CB8AC3E}">
        <p14:creationId xmlns:p14="http://schemas.microsoft.com/office/powerpoint/2010/main" val="2015692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Daniel</a:t>
            </a:r>
          </a:p>
          <a:p>
            <a:endParaRPr lang="en-US" dirty="0" smtClean="0"/>
          </a:p>
          <a:p>
            <a:endParaRPr lang="en-US" dirty="0" smtClean="0"/>
          </a:p>
          <a:p>
            <a:r>
              <a:rPr lang="en-US" dirty="0" smtClean="0"/>
              <a:t>Layer 7 — Application Layer: The application layer is the OSI layer closest to the end user, which means that both the OSI application layer and the user interact directly with the software application. This layer interacts with software applications that implement a communicating component. Such application programs fall outside the scope of the OSI model. Application layer functions typically include identifying communication partners, determining resource availability, and synchronizing communication. Examples of application layer implementations include Telnet, Hypertext Transfer Protocol (HTTP), File Transfer Protocol (FTP), NFS and Simple Mail Transfer Protocol (SMTP).</a:t>
            </a:r>
          </a:p>
          <a:p>
            <a:r>
              <a:rPr lang="en-US" dirty="0" smtClean="0"/>
              <a:t>Layer 6 — Presentation Layer: The presentation layer provides a variety of coding and conversion functions that are applied to application layer data. These functions ensure that information sent from the application layer of one system would be readable by the application layer of another system. Some examples of presentation layer coding and conversion schemes include common data representation formats, conversion of character representation formats, common data compression schemes, and common data encryption schemes, for example, </a:t>
            </a:r>
            <a:r>
              <a:rPr lang="en-US" dirty="0" err="1" smtClean="0"/>
              <a:t>eXternal</a:t>
            </a:r>
            <a:r>
              <a:rPr lang="en-US" dirty="0" smtClean="0"/>
              <a:t> Data Representation (XDR) used by Network File System (NFS).</a:t>
            </a:r>
          </a:p>
          <a:p>
            <a:r>
              <a:rPr lang="en-US" dirty="0" smtClean="0"/>
              <a:t>Layer 5 — Session Layer: The session layer establishes, manages, and terminates communication sessions. Communication sessions consist of service requests and service responses that occur between applications located in different network devices. These requests and responses are coordinated by protocols implemented at the session layer. Examples of session layer protocols include NetBIOS, PPTP, RPC and SSH etc.</a:t>
            </a:r>
          </a:p>
          <a:p>
            <a:r>
              <a:rPr lang="en-US" dirty="0" smtClean="0"/>
              <a:t>Layer 4 — Transport Layer: The transport layer accepts data from the session layer and segments the data for transport across the network. Generally, the transport layer is responsible for making sure that the data is delivered error-free and in the proper sequence. Flow control generally occurs at the transport layer. Transmission Control Protocol (TCP) and User Datagram Protocol (UDP) are popular transport layer protocols.</a:t>
            </a:r>
          </a:p>
          <a:p>
            <a:r>
              <a:rPr lang="en-US" dirty="0" smtClean="0"/>
              <a:t>Layer 3 — Network Layer: The network layer defines the network address, which differs from the MAC address. Some network layer implementations, such as the Internet Protocol (IP), define network addresses in a way that route selection can be determined systematically by comparing the source network address with the destination network address and applying the subnet mask. Because this layer defines the logical network layout, routers can use this layer to determine how to forward packets. Because of this, much of the design and configuration work for inter-networks happens at Layer 3, the network layer. The Internet Protocol (IP) and related protocols like ICMP, BGP </a:t>
            </a:r>
            <a:r>
              <a:rPr lang="en-US" dirty="0" err="1" smtClean="0"/>
              <a:t>etc</a:t>
            </a:r>
            <a:r>
              <a:rPr lang="en-US" dirty="0" smtClean="0"/>
              <a:t> are commonly used layer 3 protocols.</a:t>
            </a:r>
          </a:p>
          <a:p>
            <a:r>
              <a:rPr lang="en-US" dirty="0" smtClean="0"/>
              <a:t>Layer 2 — Data link Layer: The data link layer provides reliable transit of data across a physical network link. Different data link layer specifications define different network and protocol characteristics, including physical addressing, network topology, error notification, sequencing of frames, and flow control. Physical addressing (as opposed to network addressing) defines how devices are addressed at the data link layer. Asynchronous Transfer Mode (ATM) and Point-to-Point Protocol (PPP) are common examples of layer 2 protocols.</a:t>
            </a:r>
          </a:p>
          <a:p>
            <a:r>
              <a:rPr lang="en-US" dirty="0" smtClean="0"/>
              <a:t>Layer1 — Physical Layer: The physical layer defines the electrical, mechanical, procedural, and functional specifications for activating, maintaining, and deactivating the physical link between communicating network systems. Physical layer specifications define characteristics such as voltage levels, timing of voltage changes, physical data rates, maximum transmission distances, and physical connectors. Popular physical layer protocols include RS232, X.21, </a:t>
            </a:r>
            <a:r>
              <a:rPr lang="en-US" dirty="0" err="1" smtClean="0"/>
              <a:t>Firewire</a:t>
            </a:r>
            <a:r>
              <a:rPr lang="en-US" dirty="0" smtClean="0"/>
              <a:t> and SONET.</a:t>
            </a:r>
          </a:p>
          <a:p>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18</a:t>
            </a:fld>
            <a:endParaRPr lang="en-US"/>
          </a:p>
        </p:txBody>
      </p:sp>
    </p:spTree>
    <p:extLst>
      <p:ext uri="{BB962C8B-B14F-4D97-AF65-F5344CB8AC3E}">
        <p14:creationId xmlns:p14="http://schemas.microsoft.com/office/powerpoint/2010/main" val="1182156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Daniel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TCP/IP stack has four layers: Application, Transport, Internet, and Network. At each layer there are different protocols that are used to standardize the flow of information, and each one is a computer program (running on your computer) that's used to format the information into a packet as it's moving down the TCP/IP stack. A packet is a combination of the Application Layer data, the Transport Layer header (TCP or UDP), and the IP layer header (the Network Layer takes the packet and turns it into a frame).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user specifies a URL in their browser (either from a bookmark or by typing) the browser initiates a TCP connection to the Web server (or server pool) via its IP address as published in DNS. (Web servers by default use TCP port 80 to service incoming requests.). As part of this process, the browser also makes DNS lookup requests to convert the URL to an IP address after the server completes acknowledgement of its side of the TCP connection, the browser sends HTTP requests to the server to retrieve content for the URL. after the server replies with content for the Web page, the browser retrieves the content from the HTTP packets and display it accordingly. Content can include embedded URLs for advertising banners or other third-party content, that in turn triggers the browser to issue new TCP connection requests to those locations. The browser may also save temporary information about its connections to local files on the client computer called cookies.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06CB0B02-3F12-0846-BBE0-C258666EB3D1}" type="slidenum">
              <a:rPr lang="en-US" smtClean="0"/>
              <a:t>19</a:t>
            </a:fld>
            <a:endParaRPr lang="en-US"/>
          </a:p>
        </p:txBody>
      </p:sp>
    </p:spTree>
    <p:extLst>
      <p:ext uri="{BB962C8B-B14F-4D97-AF65-F5344CB8AC3E}">
        <p14:creationId xmlns:p14="http://schemas.microsoft.com/office/powerpoint/2010/main" val="2129598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Daniel</a:t>
            </a:r>
          </a:p>
          <a:p>
            <a:endParaRPr lang="en-US" dirty="0" smtClean="0"/>
          </a:p>
          <a:p>
            <a:r>
              <a:rPr lang="en-US" dirty="0" smtClean="0"/>
              <a:t>Focus on your problem/goal</a:t>
            </a:r>
            <a:r>
              <a:rPr lang="en-US" baseline="0" dirty="0" smtClean="0"/>
              <a:t> first</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20</a:t>
            </a:fld>
            <a:endParaRPr lang="en-US"/>
          </a:p>
        </p:txBody>
      </p:sp>
    </p:spTree>
    <p:extLst>
      <p:ext uri="{BB962C8B-B14F-4D97-AF65-F5344CB8AC3E}">
        <p14:creationId xmlns:p14="http://schemas.microsoft.com/office/powerpoint/2010/main" val="1411221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Carlo</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2</a:t>
            </a:fld>
            <a:endParaRPr lang="en-US"/>
          </a:p>
        </p:txBody>
      </p:sp>
    </p:spTree>
    <p:extLst>
      <p:ext uri="{BB962C8B-B14F-4D97-AF65-F5344CB8AC3E}">
        <p14:creationId xmlns:p14="http://schemas.microsoft.com/office/powerpoint/2010/main" val="587460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Daniel</a:t>
            </a:r>
          </a:p>
          <a:p>
            <a:endParaRPr lang="en-US" dirty="0" smtClean="0"/>
          </a:p>
          <a:p>
            <a:r>
              <a:rPr lang="en-US" dirty="0" smtClean="0"/>
              <a:t>Popularity</a:t>
            </a:r>
            <a:r>
              <a:rPr lang="en-US" baseline="0" dirty="0" smtClean="0"/>
              <a:t>, Support, Philosophy, Security, Documentation, Learning curve, Compatibility</a:t>
            </a:r>
          </a:p>
          <a:p>
            <a:endParaRPr lang="en-US" baseline="0" dirty="0" smtClean="0"/>
          </a:p>
          <a:p>
            <a:endParaRPr lang="en-US" baseline="0" dirty="0" smtClean="0"/>
          </a:p>
          <a:p>
            <a:r>
              <a:rPr lang="en-US" baseline="0" dirty="0" smtClean="0"/>
              <a:t>I think it is ionic framework and MEAN stack. Here is why I think so. Future is about building mobile first and cloud first. The future applications should be rapidly adaptable to change, they should scale easily and its better to use to similar software technologies for various mobile devices.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6CB0B02-3F12-0846-BBE0-C258666EB3D1}" type="slidenum">
              <a:rPr lang="en-US" smtClean="0"/>
              <a:t>21</a:t>
            </a:fld>
            <a:endParaRPr lang="en-US"/>
          </a:p>
        </p:txBody>
      </p:sp>
    </p:spTree>
    <p:extLst>
      <p:ext uri="{BB962C8B-B14F-4D97-AF65-F5344CB8AC3E}">
        <p14:creationId xmlns:p14="http://schemas.microsoft.com/office/powerpoint/2010/main" val="1586100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Daniel</a:t>
            </a:r>
          </a:p>
          <a:p>
            <a:endParaRPr lang="en-US" dirty="0" smtClean="0"/>
          </a:p>
          <a:p>
            <a:r>
              <a:rPr lang="en-US" dirty="0" smtClean="0"/>
              <a:t>Size of data</a:t>
            </a:r>
          </a:p>
          <a:p>
            <a:r>
              <a:rPr lang="en-US" dirty="0" smtClean="0"/>
              <a:t>Purposes</a:t>
            </a:r>
            <a:r>
              <a:rPr lang="en-US" baseline="0" dirty="0" smtClean="0"/>
              <a:t> of data</a:t>
            </a:r>
          </a:p>
          <a:p>
            <a:r>
              <a:rPr lang="en-US" baseline="0" dirty="0" smtClean="0"/>
              <a:t>How much you going to use them</a:t>
            </a:r>
          </a:p>
          <a:p>
            <a:r>
              <a:rPr lang="en-US" baseline="0" dirty="0" smtClean="0"/>
              <a:t>Security</a:t>
            </a:r>
          </a:p>
          <a:p>
            <a:r>
              <a:rPr lang="en-US" baseline="0" dirty="0" smtClean="0"/>
              <a:t>Money</a:t>
            </a:r>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06CB0B02-3F12-0846-BBE0-C258666EB3D1}" type="slidenum">
              <a:rPr lang="en-US" smtClean="0"/>
              <a:t>22</a:t>
            </a:fld>
            <a:endParaRPr lang="en-US"/>
          </a:p>
        </p:txBody>
      </p:sp>
    </p:spTree>
    <p:extLst>
      <p:ext uri="{BB962C8B-B14F-4D97-AF65-F5344CB8AC3E}">
        <p14:creationId xmlns:p14="http://schemas.microsoft.com/office/powerpoint/2010/main" val="882660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Daniel</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23</a:t>
            </a:fld>
            <a:endParaRPr lang="en-US"/>
          </a:p>
        </p:txBody>
      </p:sp>
    </p:spTree>
    <p:extLst>
      <p:ext uri="{BB962C8B-B14F-4D97-AF65-F5344CB8AC3E}">
        <p14:creationId xmlns:p14="http://schemas.microsoft.com/office/powerpoint/2010/main" val="59939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Daniel</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24</a:t>
            </a:fld>
            <a:endParaRPr lang="en-US"/>
          </a:p>
        </p:txBody>
      </p:sp>
    </p:spTree>
    <p:extLst>
      <p:ext uri="{BB962C8B-B14F-4D97-AF65-F5344CB8AC3E}">
        <p14:creationId xmlns:p14="http://schemas.microsoft.com/office/powerpoint/2010/main" val="235631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Daniel</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25</a:t>
            </a:fld>
            <a:endParaRPr lang="en-US"/>
          </a:p>
        </p:txBody>
      </p:sp>
    </p:spTree>
    <p:extLst>
      <p:ext uri="{BB962C8B-B14F-4D97-AF65-F5344CB8AC3E}">
        <p14:creationId xmlns:p14="http://schemas.microsoft.com/office/powerpoint/2010/main" val="30396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Everybody</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3</a:t>
            </a:fld>
            <a:endParaRPr lang="en-US"/>
          </a:p>
        </p:txBody>
      </p:sp>
    </p:spTree>
    <p:extLst>
      <p:ext uri="{BB962C8B-B14F-4D97-AF65-F5344CB8AC3E}">
        <p14:creationId xmlns:p14="http://schemas.microsoft.com/office/powerpoint/2010/main" val="1462869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{speaker: “Carlo”}</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4</a:t>
            </a:fld>
            <a:endParaRPr lang="en-US"/>
          </a:p>
        </p:txBody>
      </p:sp>
    </p:spTree>
    <p:extLst>
      <p:ext uri="{BB962C8B-B14F-4D97-AF65-F5344CB8AC3E}">
        <p14:creationId xmlns:p14="http://schemas.microsoft.com/office/powerpoint/2010/main" val="425950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Carlo</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5</a:t>
            </a:fld>
            <a:endParaRPr lang="en-US"/>
          </a:p>
        </p:txBody>
      </p:sp>
    </p:spTree>
    <p:extLst>
      <p:ext uri="{BB962C8B-B14F-4D97-AF65-F5344CB8AC3E}">
        <p14:creationId xmlns:p14="http://schemas.microsoft.com/office/powerpoint/2010/main" val="1391125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Carlo</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6</a:t>
            </a:fld>
            <a:endParaRPr lang="en-US"/>
          </a:p>
        </p:txBody>
      </p:sp>
    </p:spTree>
    <p:extLst>
      <p:ext uri="{BB962C8B-B14F-4D97-AF65-F5344CB8AC3E}">
        <p14:creationId xmlns:p14="http://schemas.microsoft.com/office/powerpoint/2010/main" val="301816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smtClean="0"/>
              <a:t>Carlo</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8</a:t>
            </a:fld>
            <a:endParaRPr lang="en-US"/>
          </a:p>
        </p:txBody>
      </p:sp>
    </p:spTree>
    <p:extLst>
      <p:ext uri="{BB962C8B-B14F-4D97-AF65-F5344CB8AC3E}">
        <p14:creationId xmlns:p14="http://schemas.microsoft.com/office/powerpoint/2010/main" val="2051023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err="1" smtClean="0"/>
              <a:t>Parv</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9</a:t>
            </a:fld>
            <a:endParaRPr lang="en-US"/>
          </a:p>
        </p:txBody>
      </p:sp>
    </p:spTree>
    <p:extLst>
      <p:ext uri="{BB962C8B-B14F-4D97-AF65-F5344CB8AC3E}">
        <p14:creationId xmlns:p14="http://schemas.microsoft.com/office/powerpoint/2010/main" val="765855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28950" y="642938"/>
            <a:ext cx="3086100" cy="1736725"/>
          </a:xfrm>
        </p:spPr>
      </p:sp>
      <p:sp>
        <p:nvSpPr>
          <p:cNvPr id="3" name="Notes Placeholder 2"/>
          <p:cNvSpPr>
            <a:spLocks noGrp="1"/>
          </p:cNvSpPr>
          <p:nvPr>
            <p:ph type="body" idx="1"/>
          </p:nvPr>
        </p:nvSpPr>
        <p:spPr/>
        <p:txBody>
          <a:bodyPr/>
          <a:lstStyle/>
          <a:p>
            <a:r>
              <a:rPr lang="en-US" dirty="0" err="1" smtClean="0"/>
              <a:t>Parv</a:t>
            </a:r>
            <a:endParaRPr lang="en-US" dirty="0"/>
          </a:p>
        </p:txBody>
      </p:sp>
      <p:sp>
        <p:nvSpPr>
          <p:cNvPr id="4" name="Slide Number Placeholder 3"/>
          <p:cNvSpPr>
            <a:spLocks noGrp="1"/>
          </p:cNvSpPr>
          <p:nvPr>
            <p:ph type="sldNum" sz="quarter" idx="10"/>
          </p:nvPr>
        </p:nvSpPr>
        <p:spPr/>
        <p:txBody>
          <a:bodyPr/>
          <a:lstStyle/>
          <a:p>
            <a:fld id="{06CB0B02-3F12-0846-BBE0-C258666EB3D1}" type="slidenum">
              <a:rPr lang="en-US" smtClean="0"/>
              <a:t>10</a:t>
            </a:fld>
            <a:endParaRPr lang="en-US"/>
          </a:p>
        </p:txBody>
      </p:sp>
    </p:spTree>
    <p:extLst>
      <p:ext uri="{BB962C8B-B14F-4D97-AF65-F5344CB8AC3E}">
        <p14:creationId xmlns:p14="http://schemas.microsoft.com/office/powerpoint/2010/main" val="197993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213949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312896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318677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121055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180850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8/24/16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264211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8/24/16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152803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8/24/16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200504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234422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4244970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uk-UA" smtClean="0"/>
              <a:t>‹#›</a:t>
            </a:fld>
            <a:endParaRPr lang="uk-UA"/>
          </a:p>
        </p:txBody>
      </p:sp>
    </p:spTree>
    <p:extLst>
      <p:ext uri="{BB962C8B-B14F-4D97-AF65-F5344CB8AC3E}">
        <p14:creationId xmlns:p14="http://schemas.microsoft.com/office/powerpoint/2010/main" val="24775445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8/24/16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uk-UA" smtClean="0"/>
              <a:t>‹#›</a:t>
            </a:fld>
            <a:endParaRPr lang="uk-UA"/>
          </a:p>
        </p:txBody>
      </p:sp>
    </p:spTree>
    <p:extLst>
      <p:ext uri="{BB962C8B-B14F-4D97-AF65-F5344CB8AC3E}">
        <p14:creationId xmlns:p14="http://schemas.microsoft.com/office/powerpoint/2010/main" val="5110781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99" y="5062790"/>
            <a:ext cx="8982710" cy="80645"/>
          </a:xfrm>
          <a:custGeom>
            <a:avLst/>
            <a:gdLst/>
            <a:ahLst/>
            <a:cxnLst/>
            <a:rect l="l" t="t" r="r" b="b"/>
            <a:pathLst>
              <a:path w="8982710" h="80645">
                <a:moveTo>
                  <a:pt x="0" y="0"/>
                </a:moveTo>
                <a:lnTo>
                  <a:pt x="8982581" y="0"/>
                </a:lnTo>
                <a:lnTo>
                  <a:pt x="8982581" y="80649"/>
                </a:lnTo>
                <a:lnTo>
                  <a:pt x="0" y="80649"/>
                </a:lnTo>
                <a:lnTo>
                  <a:pt x="0" y="0"/>
                </a:lnTo>
                <a:close/>
              </a:path>
            </a:pathLst>
          </a:custGeom>
          <a:solidFill>
            <a:srgbClr val="5E2B96"/>
          </a:solidFill>
        </p:spPr>
        <p:txBody>
          <a:bodyPr wrap="square" lIns="0" tIns="0" rIns="0" bIns="0" rtlCol="0"/>
          <a:lstStyle/>
          <a:p>
            <a:endParaRPr/>
          </a:p>
        </p:txBody>
      </p:sp>
      <p:sp>
        <p:nvSpPr>
          <p:cNvPr id="3" name="object 3"/>
          <p:cNvSpPr/>
          <p:nvPr/>
        </p:nvSpPr>
        <p:spPr>
          <a:xfrm>
            <a:off x="-71809" y="2714617"/>
            <a:ext cx="9645328" cy="2524133"/>
          </a:xfrm>
          <a:custGeom>
            <a:avLst/>
            <a:gdLst/>
            <a:ahLst/>
            <a:cxnLst/>
            <a:rect l="l" t="t" r="r" b="b"/>
            <a:pathLst>
              <a:path w="8982710" h="2411729">
                <a:moveTo>
                  <a:pt x="0" y="0"/>
                </a:moveTo>
                <a:lnTo>
                  <a:pt x="8982581" y="0"/>
                </a:lnTo>
                <a:lnTo>
                  <a:pt x="8982581" y="2411695"/>
                </a:lnTo>
                <a:lnTo>
                  <a:pt x="0" y="2411695"/>
                </a:lnTo>
                <a:lnTo>
                  <a:pt x="0" y="0"/>
                </a:lnTo>
                <a:close/>
              </a:path>
            </a:pathLst>
          </a:custGeom>
          <a:solidFill>
            <a:srgbClr val="5E2B96"/>
          </a:solidFill>
        </p:spPr>
        <p:txBody>
          <a:bodyPr wrap="square" lIns="0" tIns="0" rIns="0" bIns="0" rtlCol="0"/>
          <a:lstStyle/>
          <a:p>
            <a:endParaRPr/>
          </a:p>
        </p:txBody>
      </p:sp>
      <p:sp>
        <p:nvSpPr>
          <p:cNvPr id="4" name="object 4"/>
          <p:cNvSpPr txBox="1">
            <a:spLocks noGrp="1"/>
          </p:cNvSpPr>
          <p:nvPr>
            <p:ph type="title"/>
          </p:nvPr>
        </p:nvSpPr>
        <p:spPr>
          <a:xfrm>
            <a:off x="558901" y="992836"/>
            <a:ext cx="1660525" cy="461665"/>
          </a:xfrm>
          <a:prstGeom prst="rect">
            <a:avLst/>
          </a:prstGeom>
        </p:spPr>
        <p:txBody>
          <a:bodyPr vert="horz" wrap="square" lIns="0" tIns="0" rIns="0" bIns="0" rtlCol="0">
            <a:spAutoFit/>
          </a:bodyPr>
          <a:lstStyle/>
          <a:p>
            <a:pPr marL="12700">
              <a:lnSpc>
                <a:spcPct val="100000"/>
              </a:lnSpc>
            </a:pPr>
            <a:r>
              <a:rPr sz="3000" spc="-65" dirty="0">
                <a:latin typeface="Helvetica"/>
                <a:cs typeface="Helvetica"/>
              </a:rPr>
              <a:t>IO</a:t>
            </a:r>
            <a:r>
              <a:rPr sz="3000" spc="-260" dirty="0">
                <a:latin typeface="Helvetica"/>
                <a:cs typeface="Helvetica"/>
              </a:rPr>
              <a:t> </a:t>
            </a:r>
            <a:r>
              <a:rPr sz="3000" spc="30" dirty="0">
                <a:latin typeface="Helvetica"/>
                <a:cs typeface="Helvetica"/>
              </a:rPr>
              <a:t>Lab</a:t>
            </a:r>
            <a:endParaRPr sz="3000" dirty="0">
              <a:latin typeface="Helvetica"/>
              <a:cs typeface="Helvetica"/>
            </a:endParaRPr>
          </a:p>
        </p:txBody>
      </p:sp>
      <p:sp>
        <p:nvSpPr>
          <p:cNvPr id="6" name="object 6"/>
          <p:cNvSpPr txBox="1"/>
          <p:nvPr/>
        </p:nvSpPr>
        <p:spPr>
          <a:xfrm>
            <a:off x="2697265" y="3272401"/>
            <a:ext cx="3820160" cy="994503"/>
          </a:xfrm>
          <a:prstGeom prst="rect">
            <a:avLst/>
          </a:prstGeom>
        </p:spPr>
        <p:txBody>
          <a:bodyPr vert="horz" wrap="square" lIns="0" tIns="0" rIns="0" bIns="0" rtlCol="0">
            <a:spAutoFit/>
          </a:bodyPr>
          <a:lstStyle/>
          <a:p>
            <a:pPr algn="ctr">
              <a:lnSpc>
                <a:spcPct val="100000"/>
              </a:lnSpc>
            </a:pPr>
            <a:r>
              <a:rPr sz="2400" spc="-140" dirty="0" smtClean="0">
                <a:solidFill>
                  <a:srgbClr val="FFFFFF"/>
                </a:solidFill>
                <a:latin typeface="Arial"/>
                <a:cs typeface="Arial"/>
              </a:rPr>
              <a:t>Lec</a:t>
            </a:r>
            <a:r>
              <a:rPr sz="2400" spc="-195" dirty="0" smtClean="0">
                <a:solidFill>
                  <a:srgbClr val="FFFFFF"/>
                </a:solidFill>
                <a:latin typeface="Arial"/>
                <a:cs typeface="Arial"/>
              </a:rPr>
              <a:t> </a:t>
            </a:r>
            <a:r>
              <a:rPr sz="2400" spc="-145" dirty="0">
                <a:solidFill>
                  <a:srgbClr val="FFFFFF"/>
                </a:solidFill>
                <a:latin typeface="Arial"/>
                <a:cs typeface="Arial"/>
              </a:rPr>
              <a:t>1</a:t>
            </a:r>
            <a:r>
              <a:rPr sz="2400" spc="-195" dirty="0">
                <a:solidFill>
                  <a:srgbClr val="FFFFFF"/>
                </a:solidFill>
                <a:latin typeface="Arial"/>
                <a:cs typeface="Arial"/>
              </a:rPr>
              <a:t> </a:t>
            </a:r>
            <a:r>
              <a:rPr sz="2400" spc="-55" dirty="0">
                <a:solidFill>
                  <a:srgbClr val="FFFFFF"/>
                </a:solidFill>
                <a:latin typeface="Arial"/>
                <a:cs typeface="Arial"/>
              </a:rPr>
              <a:t>-</a:t>
            </a:r>
            <a:r>
              <a:rPr sz="2400" spc="-195" dirty="0">
                <a:solidFill>
                  <a:srgbClr val="FFFFFF"/>
                </a:solidFill>
                <a:latin typeface="Arial"/>
                <a:cs typeface="Arial"/>
              </a:rPr>
              <a:t> </a:t>
            </a:r>
            <a:r>
              <a:rPr sz="2400" spc="5" dirty="0">
                <a:solidFill>
                  <a:srgbClr val="FFFFFF"/>
                </a:solidFill>
                <a:latin typeface="Arial"/>
                <a:cs typeface="Arial"/>
              </a:rPr>
              <a:t>Introduction</a:t>
            </a:r>
            <a:endParaRPr sz="2400" dirty="0">
              <a:latin typeface="Arial"/>
              <a:cs typeface="Arial"/>
            </a:endParaRPr>
          </a:p>
          <a:p>
            <a:pPr algn="ctr">
              <a:lnSpc>
                <a:spcPct val="100000"/>
              </a:lnSpc>
              <a:spcBef>
                <a:spcPts val="1995"/>
              </a:spcBef>
            </a:pPr>
            <a:r>
              <a:rPr lang="en-US" sz="2400" spc="-60" dirty="0" smtClean="0">
                <a:solidFill>
                  <a:srgbClr val="FFFFFF"/>
                </a:solidFill>
                <a:latin typeface="Arial"/>
                <a:cs typeface="Arial"/>
              </a:rPr>
              <a:t>August </a:t>
            </a:r>
            <a:r>
              <a:rPr sz="2400" spc="-145" dirty="0" smtClean="0">
                <a:solidFill>
                  <a:srgbClr val="FFFFFF"/>
                </a:solidFill>
                <a:latin typeface="Arial"/>
                <a:cs typeface="Arial"/>
              </a:rPr>
              <a:t>2</a:t>
            </a:r>
            <a:r>
              <a:rPr lang="en-US" sz="2400" spc="-145" dirty="0" smtClean="0">
                <a:solidFill>
                  <a:srgbClr val="FFFFFF"/>
                </a:solidFill>
                <a:latin typeface="Arial"/>
                <a:cs typeface="Arial"/>
              </a:rPr>
              <a:t>4 </a:t>
            </a:r>
            <a:r>
              <a:rPr sz="2400" spc="-390" dirty="0" smtClean="0">
                <a:solidFill>
                  <a:srgbClr val="FFFFFF"/>
                </a:solidFill>
                <a:latin typeface="Arial"/>
                <a:cs typeface="Arial"/>
              </a:rPr>
              <a:t> </a:t>
            </a:r>
            <a:r>
              <a:rPr sz="2400" spc="-145" dirty="0">
                <a:solidFill>
                  <a:srgbClr val="FFFFFF"/>
                </a:solidFill>
                <a:latin typeface="Arial"/>
                <a:cs typeface="Arial"/>
              </a:rPr>
              <a:t>2016</a:t>
            </a:r>
            <a:endParaRPr sz="24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99" y="5024640"/>
            <a:ext cx="8982710" cy="119380"/>
          </a:xfrm>
          <a:custGeom>
            <a:avLst/>
            <a:gdLst/>
            <a:ahLst/>
            <a:cxnLst/>
            <a:rect l="l" t="t" r="r" b="b"/>
            <a:pathLst>
              <a:path w="8982710" h="119379">
                <a:moveTo>
                  <a:pt x="0" y="0"/>
                </a:moveTo>
                <a:lnTo>
                  <a:pt x="8982581" y="0"/>
                </a:lnTo>
                <a:lnTo>
                  <a:pt x="8982581" y="118799"/>
                </a:lnTo>
                <a:lnTo>
                  <a:pt x="0" y="118799"/>
                </a:lnTo>
                <a:lnTo>
                  <a:pt x="0" y="0"/>
                </a:lnTo>
                <a:close/>
              </a:path>
            </a:pathLst>
          </a:custGeom>
          <a:solidFill>
            <a:srgbClr val="5E2B96"/>
          </a:solidFill>
        </p:spPr>
        <p:txBody>
          <a:bodyPr wrap="square" lIns="0" tIns="0" rIns="0" bIns="0" rtlCol="0"/>
          <a:lstStyle/>
          <a:p>
            <a:endParaRPr/>
          </a:p>
        </p:txBody>
      </p:sp>
      <p:sp>
        <p:nvSpPr>
          <p:cNvPr id="3" name="object 3"/>
          <p:cNvSpPr txBox="1"/>
          <p:nvPr/>
        </p:nvSpPr>
        <p:spPr>
          <a:xfrm>
            <a:off x="228600" y="4629150"/>
            <a:ext cx="3296285" cy="323165"/>
          </a:xfrm>
          <a:prstGeom prst="rect">
            <a:avLst/>
          </a:prstGeom>
        </p:spPr>
        <p:txBody>
          <a:bodyPr vert="horz" wrap="square" lIns="0" tIns="0" rIns="0" bIns="0" rtlCol="0">
            <a:spAutoFit/>
          </a:bodyPr>
          <a:lstStyle/>
          <a:p>
            <a:pPr marL="12700">
              <a:lnSpc>
                <a:spcPct val="100000"/>
              </a:lnSpc>
            </a:pPr>
            <a:r>
              <a:rPr sz="2100" spc="-15" dirty="0">
                <a:latin typeface="Arial"/>
                <a:cs typeface="Arial"/>
              </a:rPr>
              <a:t>Info</a:t>
            </a:r>
            <a:r>
              <a:rPr sz="2100" spc="-175" dirty="0">
                <a:latin typeface="Arial"/>
                <a:cs typeface="Arial"/>
              </a:rPr>
              <a:t> </a:t>
            </a:r>
            <a:r>
              <a:rPr sz="2100" spc="-125" dirty="0">
                <a:latin typeface="Arial"/>
                <a:cs typeface="Arial"/>
              </a:rPr>
              <a:t>202</a:t>
            </a:r>
            <a:r>
              <a:rPr sz="2100" spc="-175" dirty="0">
                <a:latin typeface="Arial"/>
                <a:cs typeface="Arial"/>
              </a:rPr>
              <a:t> </a:t>
            </a:r>
            <a:r>
              <a:rPr sz="2100" spc="-25" dirty="0">
                <a:latin typeface="Arial"/>
                <a:cs typeface="Arial"/>
              </a:rPr>
              <a:t>principles</a:t>
            </a:r>
            <a:r>
              <a:rPr sz="2100" spc="-175" dirty="0">
                <a:latin typeface="Arial"/>
                <a:cs typeface="Arial"/>
              </a:rPr>
              <a:t> </a:t>
            </a:r>
            <a:r>
              <a:rPr sz="2100" spc="15" dirty="0">
                <a:latin typeface="Arial"/>
                <a:cs typeface="Arial"/>
              </a:rPr>
              <a:t>in</a:t>
            </a:r>
            <a:r>
              <a:rPr sz="2100" spc="-175" dirty="0">
                <a:latin typeface="Arial"/>
                <a:cs typeface="Arial"/>
              </a:rPr>
              <a:t> </a:t>
            </a:r>
            <a:r>
              <a:rPr sz="2100" spc="-25" dirty="0">
                <a:latin typeface="Arial"/>
                <a:cs typeface="Arial"/>
              </a:rPr>
              <a:t>practice</a:t>
            </a:r>
            <a:endParaRPr sz="2100" dirty="0">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2576421835"/>
              </p:ext>
            </p:extLst>
          </p:nvPr>
        </p:nvGraphicFramePr>
        <p:xfrm>
          <a:off x="119063" y="112912"/>
          <a:ext cx="8896386" cy="4441219"/>
        </p:xfrm>
        <a:graphic>
          <a:graphicData uri="http://schemas.openxmlformats.org/drawingml/2006/table">
            <a:tbl>
              <a:tblPr firstRow="1" bandRow="1">
                <a:tableStyleId>{2D5ABB26-0587-4C30-8999-92F81FD0307C}</a:tableStyleId>
              </a:tblPr>
              <a:tblGrid>
                <a:gridCol w="4560344"/>
                <a:gridCol w="2088133"/>
                <a:gridCol w="2247909"/>
              </a:tblGrid>
              <a:tr h="815862">
                <a:tc>
                  <a:txBody>
                    <a:bodyPr/>
                    <a:lstStyle/>
                    <a:p>
                      <a:pPr>
                        <a:lnSpc>
                          <a:spcPct val="100000"/>
                        </a:lnSpc>
                        <a:spcBef>
                          <a:spcPts val="30"/>
                        </a:spcBef>
                      </a:pPr>
                      <a:endParaRPr sz="1300">
                        <a:latin typeface="Helvetica"/>
                        <a:cs typeface="Helvetica"/>
                      </a:endParaRPr>
                    </a:p>
                    <a:p>
                      <a:pPr algn="ctr">
                        <a:lnSpc>
                          <a:spcPct val="100000"/>
                        </a:lnSpc>
                        <a:spcBef>
                          <a:spcPts val="5"/>
                        </a:spcBef>
                      </a:pPr>
                      <a:r>
                        <a:rPr sz="1600" b="1" spc="25" dirty="0">
                          <a:latin typeface="Helvetica"/>
                          <a:cs typeface="Helvetica"/>
                        </a:rPr>
                        <a:t>202</a:t>
                      </a:r>
                      <a:r>
                        <a:rPr sz="1600" b="1" spc="-110" dirty="0">
                          <a:latin typeface="Helvetica"/>
                          <a:cs typeface="Helvetica"/>
                        </a:rPr>
                        <a:t> </a:t>
                      </a:r>
                      <a:r>
                        <a:rPr sz="1600" b="1" spc="-65" dirty="0">
                          <a:latin typeface="Helvetica"/>
                          <a:cs typeface="Helvetica"/>
                        </a:rPr>
                        <a:t>Concepts</a:t>
                      </a:r>
                      <a:endParaRPr sz="1600">
                        <a:latin typeface="Helvetica"/>
                        <a:cs typeface="Helvetica"/>
                      </a:endParaRPr>
                    </a:p>
                  </a:txBody>
                  <a:tcPr marL="0" marR="0" marT="0" marB="0">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marL="696595" marR="220345" indent="-470534">
                        <a:lnSpc>
                          <a:spcPct val="113300"/>
                        </a:lnSpc>
                        <a:spcBef>
                          <a:spcPts val="125"/>
                        </a:spcBef>
                      </a:pPr>
                      <a:r>
                        <a:rPr sz="1600" b="1" spc="-50" dirty="0">
                          <a:latin typeface="Helvetica"/>
                          <a:cs typeface="Helvetica"/>
                        </a:rPr>
                        <a:t>Delivered</a:t>
                      </a:r>
                      <a:r>
                        <a:rPr sz="1600" b="1" spc="-100" dirty="0">
                          <a:latin typeface="Helvetica"/>
                          <a:cs typeface="Helvetica"/>
                        </a:rPr>
                        <a:t> </a:t>
                      </a:r>
                      <a:r>
                        <a:rPr sz="1600" b="1" spc="-65" dirty="0">
                          <a:latin typeface="Helvetica"/>
                          <a:cs typeface="Helvetica"/>
                        </a:rPr>
                        <a:t>through  </a:t>
                      </a:r>
                      <a:r>
                        <a:rPr sz="1600" b="1" spc="-40" dirty="0">
                          <a:latin typeface="Helvetica"/>
                          <a:cs typeface="Helvetica"/>
                        </a:rPr>
                        <a:t>Module</a:t>
                      </a:r>
                      <a:endParaRPr sz="1600">
                        <a:latin typeface="Helvetica"/>
                        <a:cs typeface="Helvetica"/>
                      </a:endParaRPr>
                    </a:p>
                  </a:txBody>
                  <a:tcPr marL="0" marR="0" marT="0" marB="0">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a:lnSpc>
                          <a:spcPct val="100000"/>
                        </a:lnSpc>
                        <a:spcBef>
                          <a:spcPts val="30"/>
                        </a:spcBef>
                      </a:pPr>
                      <a:endParaRPr sz="1300">
                        <a:latin typeface="Helvetica"/>
                        <a:cs typeface="Helvetica"/>
                      </a:endParaRPr>
                    </a:p>
                    <a:p>
                      <a:pPr algn="ctr">
                        <a:lnSpc>
                          <a:spcPct val="100000"/>
                        </a:lnSpc>
                        <a:spcBef>
                          <a:spcPts val="5"/>
                        </a:spcBef>
                      </a:pPr>
                      <a:r>
                        <a:rPr sz="1600" b="1" spc="-45" dirty="0">
                          <a:latin typeface="Helvetica"/>
                          <a:cs typeface="Helvetica"/>
                        </a:rPr>
                        <a:t>Topic</a:t>
                      </a:r>
                      <a:endParaRPr sz="1600">
                        <a:latin typeface="Helvetica"/>
                        <a:cs typeface="Helvetica"/>
                      </a:endParaRPr>
                    </a:p>
                  </a:txBody>
                  <a:tcPr marL="0" marR="0" marT="0" marB="0">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r>
              <a:tr h="480060">
                <a:tc>
                  <a:txBody>
                    <a:bodyPr/>
                    <a:lstStyle/>
                    <a:p>
                      <a:pPr marL="23495">
                        <a:lnSpc>
                          <a:spcPct val="100000"/>
                        </a:lnSpc>
                        <a:spcBef>
                          <a:spcPts val="425"/>
                        </a:spcBef>
                      </a:pPr>
                      <a:r>
                        <a:rPr sz="1600" spc="15" dirty="0">
                          <a:latin typeface="Helvetica"/>
                          <a:cs typeface="Helvetica"/>
                        </a:rPr>
                        <a:t>Architectural </a:t>
                      </a:r>
                      <a:r>
                        <a:rPr sz="1600" spc="15" dirty="0" smtClean="0">
                          <a:latin typeface="Helvetica"/>
                          <a:cs typeface="Helvetica"/>
                        </a:rPr>
                        <a:t>Think</a:t>
                      </a:r>
                      <a:r>
                        <a:rPr lang="en-US" sz="1600" spc="15" dirty="0" smtClean="0">
                          <a:latin typeface="Helvetica"/>
                          <a:cs typeface="Helvetica"/>
                        </a:rPr>
                        <a:t>ing/Controlled Vocabulary</a:t>
                      </a:r>
                      <a:endParaRPr sz="1600" dirty="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marL="23495">
                        <a:lnSpc>
                          <a:spcPct val="100000"/>
                        </a:lnSpc>
                        <a:spcBef>
                          <a:spcPts val="425"/>
                        </a:spcBef>
                      </a:pPr>
                      <a:r>
                        <a:rPr sz="1600" dirty="0">
                          <a:latin typeface="Helvetica"/>
                          <a:cs typeface="Helvetica"/>
                        </a:rPr>
                        <a:t>Front</a:t>
                      </a:r>
                      <a:r>
                        <a:rPr sz="1600" spc="-140" dirty="0">
                          <a:latin typeface="Helvetica"/>
                          <a:cs typeface="Helvetica"/>
                        </a:rPr>
                        <a:t> </a:t>
                      </a:r>
                      <a:r>
                        <a:rPr sz="1600" spc="-55" dirty="0">
                          <a:latin typeface="Helvetica"/>
                          <a:cs typeface="Helvetica"/>
                        </a:rPr>
                        <a:t>End</a:t>
                      </a:r>
                      <a:endParaRPr sz="160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marL="23495">
                        <a:lnSpc>
                          <a:spcPct val="100000"/>
                        </a:lnSpc>
                        <a:spcBef>
                          <a:spcPts val="425"/>
                        </a:spcBef>
                      </a:pPr>
                      <a:r>
                        <a:rPr sz="1600" spc="-10" dirty="0">
                          <a:latin typeface="Helvetica"/>
                          <a:cs typeface="Helvetica"/>
                        </a:rPr>
                        <a:t>HTML</a:t>
                      </a:r>
                      <a:r>
                        <a:rPr sz="1600" b="1" spc="-10" dirty="0">
                          <a:latin typeface="Helvetica"/>
                          <a:cs typeface="Helvetica"/>
                        </a:rPr>
                        <a:t>/</a:t>
                      </a:r>
                      <a:r>
                        <a:rPr sz="1600" spc="-10" dirty="0">
                          <a:latin typeface="Helvetica"/>
                          <a:cs typeface="Helvetica"/>
                        </a:rPr>
                        <a:t>CSS</a:t>
                      </a:r>
                      <a:r>
                        <a:rPr sz="1600" b="1" spc="-10" dirty="0">
                          <a:latin typeface="Helvetica"/>
                          <a:cs typeface="Helvetica"/>
                        </a:rPr>
                        <a:t>/</a:t>
                      </a:r>
                      <a:r>
                        <a:rPr sz="1600" spc="-10" dirty="0">
                          <a:latin typeface="Helvetica"/>
                          <a:cs typeface="Helvetica"/>
                        </a:rPr>
                        <a:t>Javascript</a:t>
                      </a:r>
                      <a:endParaRPr sz="160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r>
              <a:tr h="815862">
                <a:tc>
                  <a:txBody>
                    <a:bodyPr/>
                    <a:lstStyle/>
                    <a:p>
                      <a:pPr>
                        <a:lnSpc>
                          <a:spcPct val="100000"/>
                        </a:lnSpc>
                      </a:pPr>
                      <a:endParaRPr sz="1600" dirty="0">
                        <a:latin typeface="Helvetica"/>
                        <a:cs typeface="Helvetica"/>
                      </a:endParaRPr>
                    </a:p>
                    <a:p>
                      <a:pPr marL="23495">
                        <a:lnSpc>
                          <a:spcPct val="100000"/>
                        </a:lnSpc>
                        <a:spcBef>
                          <a:spcPts val="1055"/>
                        </a:spcBef>
                      </a:pPr>
                      <a:r>
                        <a:rPr sz="1600" spc="15" dirty="0">
                          <a:latin typeface="Helvetica"/>
                          <a:cs typeface="Helvetica"/>
                        </a:rPr>
                        <a:t>Architectural</a:t>
                      </a:r>
                      <a:r>
                        <a:rPr sz="1600" spc="-114" dirty="0">
                          <a:latin typeface="Helvetica"/>
                          <a:cs typeface="Helvetica"/>
                        </a:rPr>
                        <a:t> </a:t>
                      </a:r>
                      <a:r>
                        <a:rPr sz="1600" dirty="0">
                          <a:latin typeface="Helvetica"/>
                          <a:cs typeface="Helvetica"/>
                        </a:rPr>
                        <a:t>Thinking</a:t>
                      </a: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a:lnSpc>
                          <a:spcPct val="100000"/>
                        </a:lnSpc>
                      </a:pPr>
                      <a:endParaRPr sz="1600">
                        <a:latin typeface="Helvetica"/>
                        <a:cs typeface="Helvetica"/>
                      </a:endParaRPr>
                    </a:p>
                    <a:p>
                      <a:pPr marL="23495">
                        <a:lnSpc>
                          <a:spcPct val="100000"/>
                        </a:lnSpc>
                        <a:spcBef>
                          <a:spcPts val="1055"/>
                        </a:spcBef>
                      </a:pPr>
                      <a:r>
                        <a:rPr sz="1600" dirty="0">
                          <a:latin typeface="Helvetica"/>
                          <a:cs typeface="Helvetica"/>
                        </a:rPr>
                        <a:t>Front</a:t>
                      </a:r>
                      <a:r>
                        <a:rPr sz="1600" spc="-140" dirty="0">
                          <a:latin typeface="Helvetica"/>
                          <a:cs typeface="Helvetica"/>
                        </a:rPr>
                        <a:t> </a:t>
                      </a:r>
                      <a:r>
                        <a:rPr sz="1600" spc="-55" dirty="0">
                          <a:latin typeface="Helvetica"/>
                          <a:cs typeface="Helvetica"/>
                        </a:rPr>
                        <a:t>End</a:t>
                      </a:r>
                      <a:endParaRPr sz="160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marL="23495" marR="271145">
                        <a:lnSpc>
                          <a:spcPct val="113300"/>
                        </a:lnSpc>
                        <a:spcBef>
                          <a:spcPts val="209"/>
                        </a:spcBef>
                      </a:pPr>
                      <a:r>
                        <a:rPr sz="1600" spc="-5" dirty="0">
                          <a:latin typeface="Helvetica"/>
                          <a:cs typeface="Helvetica"/>
                        </a:rPr>
                        <a:t>Systems</a:t>
                      </a:r>
                      <a:r>
                        <a:rPr sz="1600" spc="-65" dirty="0">
                          <a:latin typeface="Helvetica"/>
                          <a:cs typeface="Helvetica"/>
                        </a:rPr>
                        <a:t> </a:t>
                      </a:r>
                      <a:r>
                        <a:rPr sz="1600" spc="10" dirty="0">
                          <a:latin typeface="Helvetica"/>
                          <a:cs typeface="Helvetica"/>
                        </a:rPr>
                        <a:t>Architecture  </a:t>
                      </a:r>
                      <a:r>
                        <a:rPr sz="1600" spc="-5" dirty="0">
                          <a:latin typeface="Helvetica"/>
                          <a:cs typeface="Helvetica"/>
                        </a:rPr>
                        <a:t>Planning</a:t>
                      </a:r>
                      <a:endParaRPr sz="160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r>
              <a:tr h="675797">
                <a:tc>
                  <a:txBody>
                    <a:bodyPr/>
                    <a:lstStyle/>
                    <a:p>
                      <a:pPr marL="23495" marR="29845">
                        <a:lnSpc>
                          <a:spcPct val="113300"/>
                        </a:lnSpc>
                        <a:spcBef>
                          <a:spcPts val="209"/>
                        </a:spcBef>
                      </a:pPr>
                      <a:r>
                        <a:rPr sz="1600" spc="-10" dirty="0">
                          <a:latin typeface="Helvetica"/>
                          <a:cs typeface="Helvetica"/>
                        </a:rPr>
                        <a:t>Relationships, </a:t>
                      </a:r>
                      <a:r>
                        <a:rPr sz="1600" spc="5" dirty="0">
                          <a:latin typeface="Helvetica"/>
                          <a:cs typeface="Helvetica"/>
                        </a:rPr>
                        <a:t>Taxonomies </a:t>
                      </a:r>
                      <a:r>
                        <a:rPr sz="1600" spc="-10" dirty="0">
                          <a:latin typeface="Helvetica"/>
                          <a:cs typeface="Helvetica"/>
                        </a:rPr>
                        <a:t>and </a:t>
                      </a:r>
                      <a:r>
                        <a:rPr sz="1600" spc="-15" dirty="0" smtClean="0">
                          <a:latin typeface="Helvetica"/>
                          <a:cs typeface="Helvetica"/>
                        </a:rPr>
                        <a:t>Ontologies</a:t>
                      </a:r>
                      <a:endParaRPr sz="1600" dirty="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a:lnSpc>
                          <a:spcPct val="100000"/>
                        </a:lnSpc>
                      </a:pPr>
                      <a:endParaRPr sz="1600">
                        <a:latin typeface="Helvetica"/>
                        <a:cs typeface="Helvetica"/>
                      </a:endParaRPr>
                    </a:p>
                    <a:p>
                      <a:pPr marL="23495">
                        <a:lnSpc>
                          <a:spcPct val="100000"/>
                        </a:lnSpc>
                        <a:spcBef>
                          <a:spcPts val="1055"/>
                        </a:spcBef>
                      </a:pPr>
                      <a:r>
                        <a:rPr sz="1600" spc="-15" dirty="0">
                          <a:latin typeface="Helvetica"/>
                          <a:cs typeface="Helvetica"/>
                        </a:rPr>
                        <a:t>Back</a:t>
                      </a:r>
                      <a:r>
                        <a:rPr sz="1600" spc="-130" dirty="0">
                          <a:latin typeface="Helvetica"/>
                          <a:cs typeface="Helvetica"/>
                        </a:rPr>
                        <a:t> </a:t>
                      </a:r>
                      <a:r>
                        <a:rPr sz="1600" spc="-55" dirty="0">
                          <a:latin typeface="Helvetica"/>
                          <a:cs typeface="Helvetica"/>
                        </a:rPr>
                        <a:t>End</a:t>
                      </a:r>
                      <a:endParaRPr sz="160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marL="23495">
                        <a:lnSpc>
                          <a:spcPct val="100000"/>
                        </a:lnSpc>
                        <a:spcBef>
                          <a:spcPts val="464"/>
                        </a:spcBef>
                      </a:pPr>
                      <a:r>
                        <a:rPr sz="1600" spc="15" dirty="0">
                          <a:latin typeface="Helvetica"/>
                          <a:cs typeface="Helvetica"/>
                        </a:rPr>
                        <a:t>Modelling</a:t>
                      </a:r>
                      <a:endParaRPr sz="1600" dirty="0">
                        <a:latin typeface="Helvetica"/>
                        <a:cs typeface="Helvetica"/>
                      </a:endParaRPr>
                    </a:p>
                    <a:p>
                      <a:pPr marL="23495">
                        <a:lnSpc>
                          <a:spcPct val="100000"/>
                        </a:lnSpc>
                        <a:spcBef>
                          <a:spcPts val="885"/>
                        </a:spcBef>
                      </a:pPr>
                      <a:r>
                        <a:rPr sz="1600" spc="-55" dirty="0">
                          <a:latin typeface="Helvetica"/>
                          <a:cs typeface="Helvetica"/>
                        </a:rPr>
                        <a:t>DBs</a:t>
                      </a:r>
                      <a:endParaRPr sz="1600" dirty="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r>
              <a:tr h="811530">
                <a:tc>
                  <a:txBody>
                    <a:bodyPr/>
                    <a:lstStyle/>
                    <a:p>
                      <a:pPr>
                        <a:lnSpc>
                          <a:spcPct val="100000"/>
                        </a:lnSpc>
                        <a:spcBef>
                          <a:spcPts val="40"/>
                        </a:spcBef>
                      </a:pPr>
                      <a:endParaRPr sz="2200" dirty="0">
                        <a:latin typeface="Helvetica"/>
                        <a:cs typeface="Helvetica"/>
                      </a:endParaRPr>
                    </a:p>
                    <a:p>
                      <a:pPr marL="23495">
                        <a:lnSpc>
                          <a:spcPct val="100000"/>
                        </a:lnSpc>
                      </a:pPr>
                      <a:r>
                        <a:rPr lang="en-US" sz="1600" spc="-10" dirty="0" smtClean="0">
                          <a:latin typeface="Helvetica"/>
                          <a:cs typeface="Helvetica"/>
                        </a:rPr>
                        <a:t>Classification</a:t>
                      </a:r>
                      <a:r>
                        <a:rPr lang="en-US" sz="1600" spc="-10" baseline="0" dirty="0" smtClean="0">
                          <a:latin typeface="Helvetica"/>
                          <a:cs typeface="Helvetica"/>
                        </a:rPr>
                        <a:t> System, G</a:t>
                      </a:r>
                      <a:r>
                        <a:rPr sz="1600" spc="-10" dirty="0" smtClean="0">
                          <a:latin typeface="Helvetica"/>
                          <a:cs typeface="Helvetica"/>
                        </a:rPr>
                        <a:t>ranularity </a:t>
                      </a:r>
                      <a:r>
                        <a:rPr sz="1600" spc="-10" dirty="0">
                          <a:latin typeface="Helvetica"/>
                          <a:cs typeface="Helvetica"/>
                        </a:rPr>
                        <a:t>and</a:t>
                      </a:r>
                      <a:r>
                        <a:rPr sz="1600" spc="-175" dirty="0">
                          <a:latin typeface="Helvetica"/>
                          <a:cs typeface="Helvetica"/>
                        </a:rPr>
                        <a:t> </a:t>
                      </a:r>
                      <a:r>
                        <a:rPr sz="1600" spc="20" dirty="0">
                          <a:latin typeface="Helvetica"/>
                          <a:cs typeface="Helvetica"/>
                        </a:rPr>
                        <a:t>Abstraction</a:t>
                      </a:r>
                      <a:endParaRPr sz="1600" dirty="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a:lnSpc>
                          <a:spcPct val="100000"/>
                        </a:lnSpc>
                        <a:spcBef>
                          <a:spcPts val="30"/>
                        </a:spcBef>
                      </a:pPr>
                      <a:endParaRPr sz="2300">
                        <a:latin typeface="Helvetica"/>
                        <a:cs typeface="Helvetica"/>
                      </a:endParaRPr>
                    </a:p>
                    <a:p>
                      <a:pPr marL="23495">
                        <a:lnSpc>
                          <a:spcPct val="100000"/>
                        </a:lnSpc>
                      </a:pPr>
                      <a:r>
                        <a:rPr sz="1600" spc="-15" dirty="0">
                          <a:latin typeface="Helvetica"/>
                          <a:cs typeface="Helvetica"/>
                        </a:rPr>
                        <a:t>Back</a:t>
                      </a:r>
                      <a:r>
                        <a:rPr sz="1600" spc="-130" dirty="0">
                          <a:latin typeface="Helvetica"/>
                          <a:cs typeface="Helvetica"/>
                        </a:rPr>
                        <a:t> </a:t>
                      </a:r>
                      <a:r>
                        <a:rPr sz="1600" spc="-55" dirty="0">
                          <a:latin typeface="Helvetica"/>
                          <a:cs typeface="Helvetica"/>
                        </a:rPr>
                        <a:t>End</a:t>
                      </a:r>
                      <a:endParaRPr sz="160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marL="23495">
                        <a:lnSpc>
                          <a:spcPct val="100000"/>
                        </a:lnSpc>
                        <a:spcBef>
                          <a:spcPts val="1015"/>
                        </a:spcBef>
                      </a:pPr>
                      <a:r>
                        <a:rPr lang="en-US" sz="1600" spc="-55" dirty="0" smtClean="0">
                          <a:latin typeface="Helvetica"/>
                          <a:cs typeface="Helvetica"/>
                        </a:rPr>
                        <a:t>ORMs</a:t>
                      </a:r>
                      <a:endParaRPr sz="1600" dirty="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r>
              <a:tr h="480060">
                <a:tc>
                  <a:txBody>
                    <a:bodyPr/>
                    <a:lstStyle/>
                    <a:p>
                      <a:pPr marL="23495">
                        <a:lnSpc>
                          <a:spcPct val="100000"/>
                        </a:lnSpc>
                        <a:spcBef>
                          <a:spcPts val="100"/>
                        </a:spcBef>
                      </a:pPr>
                      <a:r>
                        <a:rPr lang="en-US" sz="1600" dirty="0" smtClean="0">
                          <a:latin typeface="Helvetica"/>
                          <a:cs typeface="Helvetica"/>
                        </a:rPr>
                        <a:t>Organizing Interactions</a:t>
                      </a:r>
                      <a:endParaRPr sz="1600" dirty="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marL="23495">
                        <a:lnSpc>
                          <a:spcPct val="100000"/>
                        </a:lnSpc>
                        <a:spcBef>
                          <a:spcPts val="150"/>
                        </a:spcBef>
                      </a:pPr>
                      <a:r>
                        <a:rPr sz="1600" spc="-10" dirty="0">
                          <a:latin typeface="Helvetica"/>
                          <a:cs typeface="Helvetica"/>
                        </a:rPr>
                        <a:t>Advanced</a:t>
                      </a:r>
                      <a:r>
                        <a:rPr sz="1600" spc="-114" dirty="0">
                          <a:latin typeface="Helvetica"/>
                          <a:cs typeface="Helvetica"/>
                        </a:rPr>
                        <a:t> </a:t>
                      </a:r>
                      <a:r>
                        <a:rPr sz="1600" spc="30" dirty="0">
                          <a:latin typeface="Helvetica"/>
                          <a:cs typeface="Helvetica"/>
                        </a:rPr>
                        <a:t>topics</a:t>
                      </a:r>
                      <a:endParaRPr sz="160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marL="23495">
                        <a:lnSpc>
                          <a:spcPct val="100000"/>
                        </a:lnSpc>
                        <a:spcBef>
                          <a:spcPts val="715"/>
                        </a:spcBef>
                      </a:pPr>
                      <a:r>
                        <a:rPr sz="1600" spc="-15" dirty="0">
                          <a:latin typeface="Helvetica"/>
                          <a:cs typeface="Helvetica"/>
                        </a:rPr>
                        <a:t>Using </a:t>
                      </a:r>
                      <a:r>
                        <a:rPr sz="1600" spc="-15" dirty="0" smtClean="0">
                          <a:latin typeface="Helvetica"/>
                          <a:cs typeface="Helvetica"/>
                        </a:rPr>
                        <a:t>APIs</a:t>
                      </a:r>
                      <a:r>
                        <a:rPr lang="en-US" sz="1600" spc="-15" dirty="0" smtClean="0">
                          <a:latin typeface="Helvetica"/>
                          <a:cs typeface="Helvetica"/>
                        </a:rPr>
                        <a:t>/API</a:t>
                      </a:r>
                      <a:r>
                        <a:rPr lang="en-US" sz="1600" spc="-15" baseline="0" dirty="0" smtClean="0">
                          <a:latin typeface="Helvetica"/>
                          <a:cs typeface="Helvetica"/>
                        </a:rPr>
                        <a:t> Design</a:t>
                      </a:r>
                      <a:endParaRPr sz="1600" dirty="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r>
              <a:tr h="362048">
                <a:tc>
                  <a:txBody>
                    <a:bodyPr/>
                    <a:lstStyle/>
                    <a:p>
                      <a:pPr marL="23495">
                        <a:lnSpc>
                          <a:spcPct val="100000"/>
                        </a:lnSpc>
                        <a:spcBef>
                          <a:spcPts val="150"/>
                        </a:spcBef>
                      </a:pPr>
                      <a:r>
                        <a:rPr sz="1600" dirty="0">
                          <a:latin typeface="Helvetica"/>
                          <a:cs typeface="Helvetica"/>
                        </a:rPr>
                        <a:t>Document </a:t>
                      </a:r>
                      <a:r>
                        <a:rPr sz="1600" spc="-30" dirty="0">
                          <a:latin typeface="Helvetica"/>
                          <a:cs typeface="Helvetica"/>
                        </a:rPr>
                        <a:t>Type</a:t>
                      </a:r>
                      <a:r>
                        <a:rPr sz="1600" spc="-120" dirty="0">
                          <a:latin typeface="Helvetica"/>
                          <a:cs typeface="Helvetica"/>
                        </a:rPr>
                        <a:t> </a:t>
                      </a:r>
                      <a:r>
                        <a:rPr sz="1600" dirty="0">
                          <a:latin typeface="Helvetica"/>
                          <a:cs typeface="Helvetica"/>
                        </a:rPr>
                        <a:t>Spectrum</a:t>
                      </a: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marL="23495">
                        <a:lnSpc>
                          <a:spcPct val="100000"/>
                        </a:lnSpc>
                        <a:spcBef>
                          <a:spcPts val="150"/>
                        </a:spcBef>
                      </a:pPr>
                      <a:r>
                        <a:rPr sz="1600" spc="-10" dirty="0">
                          <a:latin typeface="Helvetica"/>
                          <a:cs typeface="Helvetica"/>
                        </a:rPr>
                        <a:t>Advanced</a:t>
                      </a:r>
                      <a:r>
                        <a:rPr sz="1600" spc="-114" dirty="0">
                          <a:latin typeface="Helvetica"/>
                          <a:cs typeface="Helvetica"/>
                        </a:rPr>
                        <a:t> </a:t>
                      </a:r>
                      <a:r>
                        <a:rPr sz="1600" spc="30" dirty="0">
                          <a:latin typeface="Helvetica"/>
                          <a:cs typeface="Helvetica"/>
                        </a:rPr>
                        <a:t>topics</a:t>
                      </a:r>
                      <a:endParaRPr sz="160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c>
                  <a:txBody>
                    <a:bodyPr/>
                    <a:lstStyle/>
                    <a:p>
                      <a:pPr marL="23495">
                        <a:lnSpc>
                          <a:spcPct val="100000"/>
                        </a:lnSpc>
                        <a:spcBef>
                          <a:spcPts val="380"/>
                        </a:spcBef>
                      </a:pPr>
                      <a:r>
                        <a:rPr sz="1600" spc="-45" dirty="0">
                          <a:latin typeface="Helvetica"/>
                          <a:cs typeface="Helvetica"/>
                        </a:rPr>
                        <a:t>Web</a:t>
                      </a:r>
                      <a:r>
                        <a:rPr sz="1600" spc="-90" dirty="0">
                          <a:latin typeface="Helvetica"/>
                          <a:cs typeface="Helvetica"/>
                        </a:rPr>
                        <a:t> </a:t>
                      </a:r>
                      <a:r>
                        <a:rPr sz="1600" spc="-10" dirty="0">
                          <a:latin typeface="Helvetica"/>
                          <a:cs typeface="Helvetica"/>
                        </a:rPr>
                        <a:t>Scraping</a:t>
                      </a:r>
                      <a:endParaRPr sz="1600" dirty="0">
                        <a:latin typeface="Helvetica"/>
                        <a:cs typeface="Helvetica"/>
                      </a:endParaRPr>
                    </a:p>
                  </a:txBody>
                  <a:tcPr marL="0" marR="0" marT="0" marB="0" anchor="b">
                    <a:lnL w="9524">
                      <a:solidFill>
                        <a:srgbClr val="601BB8"/>
                      </a:solidFill>
                      <a:prstDash val="solid"/>
                    </a:lnL>
                    <a:lnR w="9524">
                      <a:solidFill>
                        <a:srgbClr val="601BB8"/>
                      </a:solidFill>
                      <a:prstDash val="solid"/>
                    </a:lnR>
                    <a:lnT w="9524">
                      <a:solidFill>
                        <a:srgbClr val="601BB8"/>
                      </a:solidFill>
                      <a:prstDash val="solid"/>
                    </a:lnT>
                    <a:lnB w="9524">
                      <a:solidFill>
                        <a:srgbClr val="601BB8"/>
                      </a:solidFill>
                      <a:prstDash val="soli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36801" y="-247650"/>
            <a:ext cx="4811999" cy="5562600"/>
          </a:xfrm>
          <a:custGeom>
            <a:avLst/>
            <a:gdLst/>
            <a:ahLst/>
            <a:cxnLst/>
            <a:rect l="l" t="t" r="r" b="b"/>
            <a:pathLst>
              <a:path w="4426584" h="4982210">
                <a:moveTo>
                  <a:pt x="0" y="0"/>
                </a:moveTo>
                <a:lnTo>
                  <a:pt x="4426499" y="0"/>
                </a:lnTo>
                <a:lnTo>
                  <a:pt x="4426499" y="4982099"/>
                </a:lnTo>
                <a:lnTo>
                  <a:pt x="0" y="4982099"/>
                </a:lnTo>
                <a:lnTo>
                  <a:pt x="0" y="0"/>
                </a:lnTo>
                <a:close/>
              </a:path>
            </a:pathLst>
          </a:custGeom>
          <a:solidFill>
            <a:srgbClr val="5E2B97"/>
          </a:solidFill>
        </p:spPr>
        <p:txBody>
          <a:bodyPr wrap="square" lIns="0" tIns="0" rIns="0" bIns="0" rtlCol="0"/>
          <a:lstStyle/>
          <a:p>
            <a:endParaRPr/>
          </a:p>
        </p:txBody>
      </p:sp>
      <p:sp>
        <p:nvSpPr>
          <p:cNvPr id="3" name="object 3"/>
          <p:cNvSpPr/>
          <p:nvPr/>
        </p:nvSpPr>
        <p:spPr>
          <a:xfrm>
            <a:off x="5029675" y="4495500"/>
            <a:ext cx="468630" cy="0"/>
          </a:xfrm>
          <a:custGeom>
            <a:avLst/>
            <a:gdLst/>
            <a:ahLst/>
            <a:cxnLst/>
            <a:rect l="l" t="t" r="r" b="b"/>
            <a:pathLst>
              <a:path w="468629">
                <a:moveTo>
                  <a:pt x="0" y="0"/>
                </a:moveTo>
                <a:lnTo>
                  <a:pt x="468299" y="0"/>
                </a:lnTo>
              </a:path>
            </a:pathLst>
          </a:custGeom>
          <a:ln w="19049">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304800" y="1809750"/>
            <a:ext cx="3657600" cy="462815"/>
          </a:xfrm>
          <a:prstGeom prst="rect">
            <a:avLst/>
          </a:prstGeom>
        </p:spPr>
        <p:txBody>
          <a:bodyPr vert="horz" wrap="square" lIns="0" tIns="0" rIns="0" bIns="0" rtlCol="0">
            <a:spAutoFit/>
          </a:bodyPr>
          <a:lstStyle/>
          <a:p>
            <a:pPr marL="12700" marR="5080" indent="281940">
              <a:lnSpc>
                <a:spcPct val="100299"/>
              </a:lnSpc>
            </a:pPr>
            <a:r>
              <a:rPr sz="3000" spc="-35" dirty="0" smtClean="0">
                <a:latin typeface="Helvetica"/>
                <a:cs typeface="Helvetica"/>
              </a:rPr>
              <a:t>Course</a:t>
            </a:r>
            <a:r>
              <a:rPr lang="en-US" sz="3000" spc="-35" dirty="0" smtClean="0">
                <a:latin typeface="Helvetica"/>
                <a:cs typeface="Helvetica"/>
              </a:rPr>
              <a:t> </a:t>
            </a:r>
            <a:r>
              <a:rPr sz="3000" spc="45" dirty="0" smtClean="0">
                <a:latin typeface="Helvetica"/>
                <a:cs typeface="Helvetica"/>
              </a:rPr>
              <a:t>Structure</a:t>
            </a:r>
            <a:endParaRPr sz="3000" dirty="0">
              <a:latin typeface="Helvetica"/>
              <a:cs typeface="Helvetic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727" y="515511"/>
            <a:ext cx="4263475" cy="461665"/>
          </a:xfrm>
          <a:prstGeom prst="rect">
            <a:avLst/>
          </a:prstGeom>
        </p:spPr>
        <p:txBody>
          <a:bodyPr vert="horz" wrap="square" lIns="0" tIns="0" rIns="0" bIns="0" rtlCol="0">
            <a:spAutoFit/>
          </a:bodyPr>
          <a:lstStyle/>
          <a:p>
            <a:pPr marL="12700">
              <a:lnSpc>
                <a:spcPct val="100000"/>
              </a:lnSpc>
            </a:pPr>
            <a:r>
              <a:rPr lang="en-US" sz="3000" b="1" spc="75" dirty="0" smtClean="0">
                <a:latin typeface="Arial"/>
                <a:cs typeface="Arial"/>
              </a:rPr>
              <a:t>Course Structure</a:t>
            </a:r>
            <a:endParaRPr sz="3000" dirty="0">
              <a:latin typeface="Arial"/>
              <a:cs typeface="Arial"/>
            </a:endParaRPr>
          </a:p>
        </p:txBody>
      </p:sp>
      <p:sp>
        <p:nvSpPr>
          <p:cNvPr id="3" name="object 3"/>
          <p:cNvSpPr/>
          <p:nvPr/>
        </p:nvSpPr>
        <p:spPr>
          <a:xfrm>
            <a:off x="667050" y="1826113"/>
            <a:ext cx="1304924" cy="128587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35366" y="1826113"/>
            <a:ext cx="1304924" cy="1285874"/>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5003683" y="1826113"/>
            <a:ext cx="1304924" cy="1285874"/>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7172000" y="1826113"/>
            <a:ext cx="1304924" cy="1285874"/>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665091" y="1492463"/>
            <a:ext cx="1308735" cy="215444"/>
          </a:xfrm>
          <a:prstGeom prst="rect">
            <a:avLst/>
          </a:prstGeom>
        </p:spPr>
        <p:txBody>
          <a:bodyPr vert="horz" wrap="square" lIns="0" tIns="0" rIns="0" bIns="0" rtlCol="0">
            <a:spAutoFit/>
          </a:bodyPr>
          <a:lstStyle/>
          <a:p>
            <a:pPr marL="12700">
              <a:lnSpc>
                <a:spcPct val="100000"/>
              </a:lnSpc>
            </a:pPr>
            <a:r>
              <a:rPr sz="1400" b="1" spc="-5" dirty="0"/>
              <a:t>Getting</a:t>
            </a:r>
            <a:r>
              <a:rPr sz="1400" b="1" spc="-45" dirty="0"/>
              <a:t> </a:t>
            </a:r>
            <a:r>
              <a:rPr sz="1400" b="1" spc="-5" dirty="0"/>
              <a:t>Started</a:t>
            </a:r>
            <a:endParaRPr sz="1400" b="1" dirty="0"/>
          </a:p>
        </p:txBody>
      </p:sp>
      <p:sp>
        <p:nvSpPr>
          <p:cNvPr id="8" name="object 8"/>
          <p:cNvSpPr txBox="1"/>
          <p:nvPr/>
        </p:nvSpPr>
        <p:spPr>
          <a:xfrm>
            <a:off x="3055162" y="1492463"/>
            <a:ext cx="864235" cy="215444"/>
          </a:xfrm>
          <a:prstGeom prst="rect">
            <a:avLst/>
          </a:prstGeom>
        </p:spPr>
        <p:txBody>
          <a:bodyPr vert="horz" wrap="square" lIns="0" tIns="0" rIns="0" bIns="0" rtlCol="0">
            <a:spAutoFit/>
          </a:bodyPr>
          <a:lstStyle/>
          <a:p>
            <a:pPr marL="12700">
              <a:lnSpc>
                <a:spcPct val="100000"/>
              </a:lnSpc>
            </a:pPr>
            <a:r>
              <a:rPr sz="1400" b="1" spc="-5" dirty="0">
                <a:latin typeface="Arial"/>
                <a:cs typeface="Arial"/>
              </a:rPr>
              <a:t>Front</a:t>
            </a:r>
            <a:r>
              <a:rPr sz="1400" b="1" spc="-75" dirty="0">
                <a:latin typeface="Arial"/>
                <a:cs typeface="Arial"/>
              </a:rPr>
              <a:t> </a:t>
            </a:r>
            <a:r>
              <a:rPr sz="1400" b="1" spc="-5" dirty="0">
                <a:latin typeface="Arial"/>
                <a:cs typeface="Arial"/>
              </a:rPr>
              <a:t>End</a:t>
            </a:r>
            <a:endParaRPr sz="1400">
              <a:latin typeface="Arial"/>
              <a:cs typeface="Arial"/>
            </a:endParaRPr>
          </a:p>
        </p:txBody>
      </p:sp>
      <p:sp>
        <p:nvSpPr>
          <p:cNvPr id="9" name="object 9"/>
          <p:cNvSpPr txBox="1"/>
          <p:nvPr/>
        </p:nvSpPr>
        <p:spPr>
          <a:xfrm>
            <a:off x="5238555" y="1492463"/>
            <a:ext cx="835025" cy="215444"/>
          </a:xfrm>
          <a:prstGeom prst="rect">
            <a:avLst/>
          </a:prstGeom>
        </p:spPr>
        <p:txBody>
          <a:bodyPr vert="horz" wrap="square" lIns="0" tIns="0" rIns="0" bIns="0" rtlCol="0">
            <a:spAutoFit/>
          </a:bodyPr>
          <a:lstStyle/>
          <a:p>
            <a:pPr marL="12700">
              <a:lnSpc>
                <a:spcPct val="100000"/>
              </a:lnSpc>
            </a:pPr>
            <a:r>
              <a:rPr sz="1400" b="1" spc="-5" dirty="0">
                <a:latin typeface="Arial"/>
                <a:cs typeface="Arial"/>
              </a:rPr>
              <a:t>Back</a:t>
            </a:r>
            <a:r>
              <a:rPr sz="1400" b="1" spc="-75" dirty="0">
                <a:latin typeface="Arial"/>
                <a:cs typeface="Arial"/>
              </a:rPr>
              <a:t> </a:t>
            </a:r>
            <a:r>
              <a:rPr sz="1400" b="1" spc="-5" dirty="0">
                <a:latin typeface="Arial"/>
                <a:cs typeface="Arial"/>
              </a:rPr>
              <a:t>End</a:t>
            </a:r>
            <a:endParaRPr sz="1400">
              <a:latin typeface="Arial"/>
              <a:cs typeface="Arial"/>
            </a:endParaRPr>
          </a:p>
        </p:txBody>
      </p:sp>
      <p:sp>
        <p:nvSpPr>
          <p:cNvPr id="10" name="object 10"/>
          <p:cNvSpPr txBox="1"/>
          <p:nvPr/>
        </p:nvSpPr>
        <p:spPr>
          <a:xfrm>
            <a:off x="7076587" y="1492463"/>
            <a:ext cx="1496695" cy="215444"/>
          </a:xfrm>
          <a:prstGeom prst="rect">
            <a:avLst/>
          </a:prstGeom>
        </p:spPr>
        <p:txBody>
          <a:bodyPr vert="horz" wrap="square" lIns="0" tIns="0" rIns="0" bIns="0" rtlCol="0">
            <a:spAutoFit/>
          </a:bodyPr>
          <a:lstStyle/>
          <a:p>
            <a:pPr marL="12700">
              <a:lnSpc>
                <a:spcPct val="100000"/>
              </a:lnSpc>
            </a:pPr>
            <a:r>
              <a:rPr sz="1400" b="1" spc="-5" dirty="0">
                <a:latin typeface="Arial"/>
                <a:cs typeface="Arial"/>
              </a:rPr>
              <a:t>Advanced</a:t>
            </a:r>
            <a:r>
              <a:rPr sz="1400" b="1" spc="-45" dirty="0">
                <a:latin typeface="Arial"/>
                <a:cs typeface="Arial"/>
              </a:rPr>
              <a:t> </a:t>
            </a:r>
            <a:r>
              <a:rPr sz="1400" b="1" spc="-5" dirty="0">
                <a:latin typeface="Arial"/>
                <a:cs typeface="Arial"/>
              </a:rPr>
              <a:t>Topics</a:t>
            </a:r>
            <a:endParaRPr sz="1400">
              <a:latin typeface="Arial"/>
              <a:cs typeface="Arial"/>
            </a:endParaRPr>
          </a:p>
        </p:txBody>
      </p:sp>
      <p:graphicFrame>
        <p:nvGraphicFramePr>
          <p:cNvPr id="11" name="object 11"/>
          <p:cNvGraphicFramePr>
            <a:graphicFrameLocks noGrp="1"/>
          </p:cNvGraphicFramePr>
          <p:nvPr/>
        </p:nvGraphicFramePr>
        <p:xfrm>
          <a:off x="694785" y="3312464"/>
          <a:ext cx="7715547" cy="1649730"/>
        </p:xfrm>
        <a:graphic>
          <a:graphicData uri="http://schemas.openxmlformats.org/drawingml/2006/table">
            <a:tbl>
              <a:tblPr firstRow="1" bandRow="1">
                <a:tableStyleId>{2D5ABB26-0587-4C30-8999-92F81FD0307C}</a:tableStyleId>
              </a:tblPr>
              <a:tblGrid>
                <a:gridCol w="1617489"/>
                <a:gridCol w="2303369"/>
                <a:gridCol w="2255309"/>
                <a:gridCol w="1539380"/>
              </a:tblGrid>
              <a:tr h="361950">
                <a:tc>
                  <a:txBody>
                    <a:bodyPr/>
                    <a:lstStyle/>
                    <a:p>
                      <a:pPr marR="360045" algn="ctr">
                        <a:lnSpc>
                          <a:spcPct val="100000"/>
                        </a:lnSpc>
                        <a:spcBef>
                          <a:spcPts val="234"/>
                        </a:spcBef>
                      </a:pPr>
                      <a:r>
                        <a:rPr sz="1400" spc="-5" dirty="0">
                          <a:latin typeface="Arial"/>
                          <a:cs typeface="Arial"/>
                        </a:rPr>
                        <a:t>Introduction</a:t>
                      </a:r>
                      <a:endParaRPr sz="1400">
                        <a:latin typeface="Arial"/>
                        <a:cs typeface="Arial"/>
                      </a:endParaRPr>
                    </a:p>
                  </a:txBody>
                  <a:tcPr marL="0" marR="0" marT="0" marB="0"/>
                </a:tc>
                <a:tc>
                  <a:txBody>
                    <a:bodyPr/>
                    <a:lstStyle/>
                    <a:p>
                      <a:pPr marL="46355" algn="ctr">
                        <a:lnSpc>
                          <a:spcPct val="100000"/>
                        </a:lnSpc>
                        <a:spcBef>
                          <a:spcPts val="234"/>
                        </a:spcBef>
                      </a:pPr>
                      <a:r>
                        <a:rPr sz="1400" spc="-5" dirty="0">
                          <a:latin typeface="Arial"/>
                          <a:cs typeface="Arial"/>
                        </a:rPr>
                        <a:t>HTML</a:t>
                      </a:r>
                      <a:endParaRPr sz="1400">
                        <a:latin typeface="Arial"/>
                        <a:cs typeface="Arial"/>
                      </a:endParaRPr>
                    </a:p>
                  </a:txBody>
                  <a:tcPr marL="0" marR="0" marT="0" marB="0"/>
                </a:tc>
                <a:tc>
                  <a:txBody>
                    <a:bodyPr/>
                    <a:lstStyle/>
                    <a:p>
                      <a:pPr marR="168275" algn="ctr">
                        <a:lnSpc>
                          <a:spcPct val="100000"/>
                        </a:lnSpc>
                        <a:spcBef>
                          <a:spcPts val="234"/>
                        </a:spcBef>
                      </a:pPr>
                      <a:r>
                        <a:rPr sz="1400" spc="-5" dirty="0">
                          <a:latin typeface="Arial"/>
                          <a:cs typeface="Arial"/>
                        </a:rPr>
                        <a:t>Web</a:t>
                      </a:r>
                      <a:r>
                        <a:rPr sz="1400" spc="-45" dirty="0">
                          <a:latin typeface="Arial"/>
                          <a:cs typeface="Arial"/>
                        </a:rPr>
                        <a:t> </a:t>
                      </a:r>
                      <a:r>
                        <a:rPr sz="1400" spc="-5" dirty="0">
                          <a:latin typeface="Arial"/>
                          <a:cs typeface="Arial"/>
                        </a:rPr>
                        <a:t>Frameworks</a:t>
                      </a:r>
                      <a:endParaRPr sz="1400">
                        <a:latin typeface="Arial"/>
                        <a:cs typeface="Arial"/>
                      </a:endParaRPr>
                    </a:p>
                  </a:txBody>
                  <a:tcPr marL="0" marR="0" marT="0" marB="0"/>
                </a:tc>
                <a:tc>
                  <a:txBody>
                    <a:bodyPr/>
                    <a:lstStyle/>
                    <a:p>
                      <a:pPr marL="496570" algn="ctr">
                        <a:lnSpc>
                          <a:spcPct val="100000"/>
                        </a:lnSpc>
                        <a:spcBef>
                          <a:spcPts val="234"/>
                        </a:spcBef>
                      </a:pPr>
                      <a:r>
                        <a:rPr sz="1400" spc="-5" dirty="0">
                          <a:latin typeface="Arial"/>
                          <a:cs typeface="Arial"/>
                        </a:rPr>
                        <a:t>APIs</a:t>
                      </a:r>
                      <a:endParaRPr sz="1400">
                        <a:latin typeface="Arial"/>
                        <a:cs typeface="Arial"/>
                      </a:endParaRPr>
                    </a:p>
                  </a:txBody>
                  <a:tcPr marL="0" marR="0" marT="0" marB="0"/>
                </a:tc>
              </a:tr>
              <a:tr h="434340">
                <a:tc>
                  <a:txBody>
                    <a:bodyPr/>
                    <a:lstStyle/>
                    <a:p>
                      <a:pPr marR="360045" algn="ctr">
                        <a:lnSpc>
                          <a:spcPct val="100000"/>
                        </a:lnSpc>
                        <a:spcBef>
                          <a:spcPts val="685"/>
                        </a:spcBef>
                      </a:pPr>
                      <a:r>
                        <a:rPr sz="1400" spc="-5" dirty="0">
                          <a:latin typeface="Arial"/>
                          <a:cs typeface="Arial"/>
                        </a:rPr>
                        <a:t>Fundamentals</a:t>
                      </a:r>
                      <a:endParaRPr sz="1400">
                        <a:latin typeface="Arial"/>
                        <a:cs typeface="Arial"/>
                      </a:endParaRPr>
                    </a:p>
                  </a:txBody>
                  <a:tcPr marL="0" marR="0" marT="0" marB="0"/>
                </a:tc>
                <a:tc>
                  <a:txBody>
                    <a:bodyPr/>
                    <a:lstStyle/>
                    <a:p>
                      <a:pPr marL="46355" algn="ctr">
                        <a:lnSpc>
                          <a:spcPct val="100000"/>
                        </a:lnSpc>
                        <a:spcBef>
                          <a:spcPts val="685"/>
                        </a:spcBef>
                      </a:pPr>
                      <a:r>
                        <a:rPr sz="1400" spc="-5" dirty="0">
                          <a:latin typeface="Arial"/>
                          <a:cs typeface="Arial"/>
                        </a:rPr>
                        <a:t>CSS</a:t>
                      </a:r>
                      <a:endParaRPr sz="1400">
                        <a:latin typeface="Arial"/>
                        <a:cs typeface="Arial"/>
                      </a:endParaRPr>
                    </a:p>
                  </a:txBody>
                  <a:tcPr marL="0" marR="0" marT="0" marB="0"/>
                </a:tc>
                <a:tc>
                  <a:txBody>
                    <a:bodyPr/>
                    <a:lstStyle/>
                    <a:p>
                      <a:pPr marR="168275" algn="ctr">
                        <a:lnSpc>
                          <a:spcPct val="100000"/>
                        </a:lnSpc>
                        <a:spcBef>
                          <a:spcPts val="685"/>
                        </a:spcBef>
                      </a:pPr>
                      <a:r>
                        <a:rPr sz="1400" spc="-5" dirty="0">
                          <a:latin typeface="Arial"/>
                          <a:cs typeface="Arial"/>
                        </a:rPr>
                        <a:t>Architecture</a:t>
                      </a:r>
                      <a:endParaRPr sz="1400">
                        <a:latin typeface="Arial"/>
                        <a:cs typeface="Arial"/>
                      </a:endParaRPr>
                    </a:p>
                  </a:txBody>
                  <a:tcPr marL="0" marR="0" marT="0" marB="0"/>
                </a:tc>
                <a:tc>
                  <a:txBody>
                    <a:bodyPr/>
                    <a:lstStyle/>
                    <a:p>
                      <a:pPr marL="497205" algn="ctr">
                        <a:lnSpc>
                          <a:spcPct val="100000"/>
                        </a:lnSpc>
                        <a:spcBef>
                          <a:spcPts val="685"/>
                        </a:spcBef>
                      </a:pPr>
                      <a:r>
                        <a:rPr sz="1400" spc="-5" dirty="0">
                          <a:latin typeface="Arial"/>
                          <a:cs typeface="Arial"/>
                        </a:rPr>
                        <a:t>Visualization</a:t>
                      </a:r>
                      <a:endParaRPr sz="1400">
                        <a:latin typeface="Arial"/>
                        <a:cs typeface="Arial"/>
                      </a:endParaRPr>
                    </a:p>
                  </a:txBody>
                  <a:tcPr marL="0" marR="0" marT="0" marB="0"/>
                </a:tc>
              </a:tr>
              <a:tr h="419100">
                <a:tc>
                  <a:txBody>
                    <a:bodyPr/>
                    <a:lstStyle/>
                    <a:p>
                      <a:pPr marR="360045" algn="ctr">
                        <a:lnSpc>
                          <a:spcPct val="100000"/>
                        </a:lnSpc>
                        <a:spcBef>
                          <a:spcPts val="685"/>
                        </a:spcBef>
                      </a:pPr>
                      <a:r>
                        <a:rPr sz="1400" spc="-5" dirty="0">
                          <a:latin typeface="Arial"/>
                          <a:cs typeface="Arial"/>
                        </a:rPr>
                        <a:t>Git</a:t>
                      </a:r>
                      <a:endParaRPr sz="1400">
                        <a:latin typeface="Arial"/>
                        <a:cs typeface="Arial"/>
                      </a:endParaRPr>
                    </a:p>
                  </a:txBody>
                  <a:tcPr marL="0" marR="0" marT="0" marB="0"/>
                </a:tc>
                <a:tc>
                  <a:txBody>
                    <a:bodyPr/>
                    <a:lstStyle/>
                    <a:p>
                      <a:pPr marL="46990" algn="ctr">
                        <a:lnSpc>
                          <a:spcPct val="100000"/>
                        </a:lnSpc>
                        <a:spcBef>
                          <a:spcPts val="685"/>
                        </a:spcBef>
                      </a:pPr>
                      <a:r>
                        <a:rPr sz="1400" spc="-5" dirty="0">
                          <a:latin typeface="Arial"/>
                          <a:cs typeface="Arial"/>
                        </a:rPr>
                        <a:t>Responsive</a:t>
                      </a:r>
                      <a:r>
                        <a:rPr sz="1400" spc="-30" dirty="0">
                          <a:latin typeface="Arial"/>
                          <a:cs typeface="Arial"/>
                        </a:rPr>
                        <a:t> </a:t>
                      </a:r>
                      <a:r>
                        <a:rPr sz="1400" spc="-5" dirty="0">
                          <a:latin typeface="Arial"/>
                          <a:cs typeface="Arial"/>
                        </a:rPr>
                        <a:t>Design</a:t>
                      </a:r>
                      <a:endParaRPr sz="1400">
                        <a:latin typeface="Arial"/>
                        <a:cs typeface="Arial"/>
                      </a:endParaRPr>
                    </a:p>
                  </a:txBody>
                  <a:tcPr marL="0" marR="0" marT="0" marB="0"/>
                </a:tc>
                <a:tc>
                  <a:txBody>
                    <a:bodyPr/>
                    <a:lstStyle/>
                    <a:p>
                      <a:pPr marR="168275" algn="ctr">
                        <a:lnSpc>
                          <a:spcPct val="100000"/>
                        </a:lnSpc>
                        <a:spcBef>
                          <a:spcPts val="685"/>
                        </a:spcBef>
                      </a:pPr>
                      <a:r>
                        <a:rPr sz="1400" spc="-5" dirty="0">
                          <a:latin typeface="Arial"/>
                          <a:cs typeface="Arial"/>
                        </a:rPr>
                        <a:t>Database</a:t>
                      </a:r>
                      <a:r>
                        <a:rPr sz="1400" spc="-40" dirty="0">
                          <a:latin typeface="Arial"/>
                          <a:cs typeface="Arial"/>
                        </a:rPr>
                        <a:t> </a:t>
                      </a:r>
                      <a:r>
                        <a:rPr sz="1400" spc="-5" dirty="0">
                          <a:latin typeface="Arial"/>
                          <a:cs typeface="Arial"/>
                        </a:rPr>
                        <a:t>Design</a:t>
                      </a:r>
                      <a:endParaRPr sz="1400">
                        <a:latin typeface="Arial"/>
                        <a:cs typeface="Arial"/>
                      </a:endParaRPr>
                    </a:p>
                  </a:txBody>
                  <a:tcPr marL="0" marR="0" marT="0" marB="0"/>
                </a:tc>
                <a:tc>
                  <a:txBody>
                    <a:bodyPr/>
                    <a:lstStyle/>
                    <a:p>
                      <a:pPr marL="497205" algn="ctr">
                        <a:lnSpc>
                          <a:spcPct val="100000"/>
                        </a:lnSpc>
                        <a:spcBef>
                          <a:spcPts val="685"/>
                        </a:spcBef>
                      </a:pPr>
                      <a:r>
                        <a:rPr sz="1400" spc="-5" dirty="0">
                          <a:latin typeface="Arial"/>
                          <a:cs typeface="Arial"/>
                        </a:rPr>
                        <a:t>Security</a:t>
                      </a:r>
                      <a:endParaRPr sz="1400">
                        <a:latin typeface="Arial"/>
                        <a:cs typeface="Arial"/>
                      </a:endParaRPr>
                    </a:p>
                  </a:txBody>
                  <a:tcPr marL="0" marR="0" marT="0" marB="0"/>
                </a:tc>
              </a:tr>
              <a:tr h="434340">
                <a:tc>
                  <a:txBody>
                    <a:bodyPr/>
                    <a:lstStyle/>
                    <a:p>
                      <a:pPr marR="360045" algn="ctr">
                        <a:lnSpc>
                          <a:spcPct val="100000"/>
                        </a:lnSpc>
                        <a:spcBef>
                          <a:spcPts val="685"/>
                        </a:spcBef>
                      </a:pPr>
                      <a:r>
                        <a:rPr sz="1400" spc="-5" dirty="0">
                          <a:latin typeface="Arial"/>
                          <a:cs typeface="Arial"/>
                        </a:rPr>
                        <a:t>Command</a:t>
                      </a:r>
                      <a:r>
                        <a:rPr sz="1400" spc="-55" dirty="0">
                          <a:latin typeface="Arial"/>
                          <a:cs typeface="Arial"/>
                        </a:rPr>
                        <a:t> </a:t>
                      </a:r>
                      <a:r>
                        <a:rPr sz="1400" spc="-5" dirty="0">
                          <a:latin typeface="Arial"/>
                          <a:cs typeface="Arial"/>
                        </a:rPr>
                        <a:t>Line</a:t>
                      </a:r>
                      <a:endParaRPr sz="1400">
                        <a:latin typeface="Arial"/>
                        <a:cs typeface="Arial"/>
                      </a:endParaRPr>
                    </a:p>
                  </a:txBody>
                  <a:tcPr marL="0" marR="0" marT="0" marB="0"/>
                </a:tc>
                <a:tc>
                  <a:txBody>
                    <a:bodyPr/>
                    <a:lstStyle/>
                    <a:p>
                      <a:pPr marL="46355" algn="ctr">
                        <a:lnSpc>
                          <a:spcPct val="100000"/>
                        </a:lnSpc>
                        <a:spcBef>
                          <a:spcPts val="685"/>
                        </a:spcBef>
                      </a:pPr>
                      <a:r>
                        <a:rPr sz="1400" spc="-5" dirty="0">
                          <a:latin typeface="Arial"/>
                          <a:cs typeface="Arial"/>
                        </a:rPr>
                        <a:t>JavaScript &amp;</a:t>
                      </a:r>
                      <a:r>
                        <a:rPr sz="1400" spc="-30" dirty="0">
                          <a:latin typeface="Arial"/>
                          <a:cs typeface="Arial"/>
                        </a:rPr>
                        <a:t> </a:t>
                      </a:r>
                      <a:r>
                        <a:rPr sz="1400" spc="-5" dirty="0">
                          <a:latin typeface="Arial"/>
                          <a:cs typeface="Arial"/>
                        </a:rPr>
                        <a:t>jQuery</a:t>
                      </a:r>
                      <a:endParaRPr sz="1400">
                        <a:latin typeface="Arial"/>
                        <a:cs typeface="Arial"/>
                      </a:endParaRPr>
                    </a:p>
                  </a:txBody>
                  <a:tcPr marL="0" marR="0" marT="0" marB="0"/>
                </a:tc>
                <a:tc>
                  <a:txBody>
                    <a:bodyPr/>
                    <a:lstStyle/>
                    <a:p>
                      <a:endParaRPr sz="1400">
                        <a:latin typeface="Arial"/>
                        <a:cs typeface="Arial"/>
                      </a:endParaRPr>
                    </a:p>
                  </a:txBody>
                  <a:tcPr marL="0" marR="0" marT="0" marB="0"/>
                </a:tc>
                <a:tc>
                  <a:txBody>
                    <a:bodyPr/>
                    <a:lstStyle/>
                    <a:p>
                      <a:pPr marL="497205" algn="ctr">
                        <a:lnSpc>
                          <a:spcPct val="100000"/>
                        </a:lnSpc>
                        <a:spcBef>
                          <a:spcPts val="685"/>
                        </a:spcBef>
                      </a:pPr>
                      <a:r>
                        <a:rPr sz="1400" spc="-5" dirty="0">
                          <a:latin typeface="Arial"/>
                          <a:cs typeface="Arial"/>
                        </a:rPr>
                        <a:t>Deployment</a:t>
                      </a:r>
                      <a:endParaRPr sz="1400">
                        <a:latin typeface="Arial"/>
                        <a:cs typeface="Arial"/>
                      </a:endParaRPr>
                    </a:p>
                  </a:txBody>
                  <a:tcPr marL="0" marR="0" marT="0" marB="0"/>
                </a:tc>
              </a:tr>
            </a:tbl>
          </a:graphicData>
        </a:graphic>
      </p:graphicFrame>
      <p:sp>
        <p:nvSpPr>
          <p:cNvPr id="12" name="object 12"/>
          <p:cNvSpPr/>
          <p:nvPr/>
        </p:nvSpPr>
        <p:spPr>
          <a:xfrm>
            <a:off x="1971974" y="2469050"/>
            <a:ext cx="863600" cy="0"/>
          </a:xfrm>
          <a:custGeom>
            <a:avLst/>
            <a:gdLst/>
            <a:ahLst/>
            <a:cxnLst/>
            <a:rect l="l" t="t" r="r" b="b"/>
            <a:pathLst>
              <a:path w="863600">
                <a:moveTo>
                  <a:pt x="0" y="0"/>
                </a:moveTo>
                <a:lnTo>
                  <a:pt x="863399" y="0"/>
                </a:lnTo>
              </a:path>
            </a:pathLst>
          </a:custGeom>
          <a:ln w="9524">
            <a:solidFill>
              <a:srgbClr val="666666"/>
            </a:solidFill>
          </a:ln>
        </p:spPr>
        <p:txBody>
          <a:bodyPr wrap="square" lIns="0" tIns="0" rIns="0" bIns="0" rtlCol="0"/>
          <a:lstStyle/>
          <a:p>
            <a:endParaRPr/>
          </a:p>
        </p:txBody>
      </p:sp>
      <p:sp>
        <p:nvSpPr>
          <p:cNvPr id="13" name="object 13"/>
          <p:cNvSpPr/>
          <p:nvPr/>
        </p:nvSpPr>
        <p:spPr>
          <a:xfrm>
            <a:off x="4140291" y="2469050"/>
            <a:ext cx="863600" cy="0"/>
          </a:xfrm>
          <a:custGeom>
            <a:avLst/>
            <a:gdLst/>
            <a:ahLst/>
            <a:cxnLst/>
            <a:rect l="l" t="t" r="r" b="b"/>
            <a:pathLst>
              <a:path w="863600">
                <a:moveTo>
                  <a:pt x="0" y="0"/>
                </a:moveTo>
                <a:lnTo>
                  <a:pt x="863399" y="0"/>
                </a:lnTo>
              </a:path>
            </a:pathLst>
          </a:custGeom>
          <a:ln w="9524">
            <a:solidFill>
              <a:srgbClr val="666666"/>
            </a:solidFill>
          </a:ln>
        </p:spPr>
        <p:txBody>
          <a:bodyPr wrap="square" lIns="0" tIns="0" rIns="0" bIns="0" rtlCol="0"/>
          <a:lstStyle/>
          <a:p>
            <a:endParaRPr/>
          </a:p>
        </p:txBody>
      </p:sp>
      <p:sp>
        <p:nvSpPr>
          <p:cNvPr id="14" name="object 14"/>
          <p:cNvSpPr/>
          <p:nvPr/>
        </p:nvSpPr>
        <p:spPr>
          <a:xfrm>
            <a:off x="6308608" y="2469050"/>
            <a:ext cx="863600" cy="0"/>
          </a:xfrm>
          <a:custGeom>
            <a:avLst/>
            <a:gdLst/>
            <a:ahLst/>
            <a:cxnLst/>
            <a:rect l="l" t="t" r="r" b="b"/>
            <a:pathLst>
              <a:path w="863600">
                <a:moveTo>
                  <a:pt x="0" y="0"/>
                </a:moveTo>
                <a:lnTo>
                  <a:pt x="863399" y="0"/>
                </a:lnTo>
              </a:path>
            </a:pathLst>
          </a:custGeom>
          <a:ln w="9524">
            <a:solidFill>
              <a:srgbClr val="666666"/>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35" dirty="0">
                <a:latin typeface="Helvetica"/>
                <a:cs typeface="Helvetica"/>
              </a:rPr>
              <a:t>Logistics</a:t>
            </a:r>
          </a:p>
        </p:txBody>
      </p:sp>
      <p:sp>
        <p:nvSpPr>
          <p:cNvPr id="3" name="object 3"/>
          <p:cNvSpPr txBox="1"/>
          <p:nvPr/>
        </p:nvSpPr>
        <p:spPr>
          <a:xfrm>
            <a:off x="429226" y="1226008"/>
            <a:ext cx="8663305" cy="2954655"/>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400" spc="-125" dirty="0">
                <a:latin typeface="Helvetica"/>
                <a:cs typeface="Helvetica"/>
              </a:rPr>
              <a:t>Course</a:t>
            </a:r>
            <a:r>
              <a:rPr sz="2400" spc="-245" dirty="0">
                <a:latin typeface="Helvetica"/>
                <a:cs typeface="Helvetica"/>
              </a:rPr>
              <a:t> </a:t>
            </a:r>
            <a:r>
              <a:rPr sz="2400" spc="-110" dirty="0" smtClean="0">
                <a:latin typeface="Helvetica"/>
                <a:cs typeface="Helvetica"/>
              </a:rPr>
              <a:t>Websites</a:t>
            </a:r>
            <a:endParaRPr lang="en-US" sz="2400" dirty="0">
              <a:latin typeface="Helvetica"/>
              <a:cs typeface="Helvetica"/>
            </a:endParaRPr>
          </a:p>
          <a:p>
            <a:pPr marL="812800" lvl="1" indent="-342900">
              <a:buFont typeface="Arial"/>
              <a:buChar char="•"/>
              <a:tabLst>
                <a:tab pos="425450" algn="l"/>
              </a:tabLst>
            </a:pPr>
            <a:r>
              <a:rPr sz="2400" b="1" spc="-130" dirty="0" smtClean="0">
                <a:latin typeface="Helvetica"/>
                <a:cs typeface="Helvetica"/>
              </a:rPr>
              <a:t>BCourses</a:t>
            </a:r>
            <a:r>
              <a:rPr sz="2400" spc="-130" dirty="0">
                <a:latin typeface="Helvetica"/>
                <a:cs typeface="Helvetica"/>
              </a:rPr>
              <a:t>: </a:t>
            </a:r>
            <a:r>
              <a:rPr sz="2400" spc="-70" dirty="0">
                <a:latin typeface="Helvetica"/>
                <a:cs typeface="Helvetica"/>
              </a:rPr>
              <a:t>Assignments, </a:t>
            </a:r>
            <a:r>
              <a:rPr sz="2400" spc="-95" dirty="0">
                <a:latin typeface="Helvetica"/>
                <a:cs typeface="Helvetica"/>
              </a:rPr>
              <a:t>Grades, </a:t>
            </a:r>
            <a:r>
              <a:rPr sz="2400" spc="-75" dirty="0">
                <a:latin typeface="Helvetica"/>
                <a:cs typeface="Helvetica"/>
              </a:rPr>
              <a:t>Reading </a:t>
            </a:r>
            <a:r>
              <a:rPr sz="2400" spc="-10" dirty="0">
                <a:latin typeface="Helvetica"/>
                <a:cs typeface="Helvetica"/>
              </a:rPr>
              <a:t>material,</a:t>
            </a:r>
            <a:r>
              <a:rPr sz="2400" spc="-340" dirty="0">
                <a:latin typeface="Helvetica"/>
                <a:cs typeface="Helvetica"/>
              </a:rPr>
              <a:t> </a:t>
            </a:r>
            <a:r>
              <a:rPr sz="2400" spc="-55" dirty="0" smtClean="0">
                <a:latin typeface="Helvetica"/>
                <a:cs typeface="Helvetica"/>
              </a:rPr>
              <a:t>Syllabus</a:t>
            </a:r>
            <a:endParaRPr lang="en-US" sz="2400" dirty="0">
              <a:latin typeface="Helvetica"/>
              <a:cs typeface="Helvetica"/>
            </a:endParaRPr>
          </a:p>
          <a:p>
            <a:pPr marL="812800" lvl="1" indent="-342900">
              <a:buFont typeface="Arial"/>
              <a:buChar char="•"/>
              <a:tabLst>
                <a:tab pos="425450" algn="l"/>
              </a:tabLst>
            </a:pPr>
            <a:r>
              <a:rPr sz="2400" b="1" spc="-65" dirty="0" smtClean="0">
                <a:latin typeface="Helvetica"/>
                <a:cs typeface="Helvetica"/>
              </a:rPr>
              <a:t>Github</a:t>
            </a:r>
            <a:r>
              <a:rPr sz="2400" spc="-65" dirty="0">
                <a:latin typeface="Helvetica"/>
                <a:cs typeface="Helvetica"/>
              </a:rPr>
              <a:t>: </a:t>
            </a:r>
            <a:r>
              <a:rPr sz="2400" spc="-95" dirty="0">
                <a:latin typeface="Helvetica"/>
                <a:cs typeface="Helvetica"/>
              </a:rPr>
              <a:t>Code, Resources, </a:t>
            </a:r>
            <a:r>
              <a:rPr sz="2400" spc="-50" dirty="0">
                <a:latin typeface="Helvetica"/>
                <a:cs typeface="Helvetica"/>
              </a:rPr>
              <a:t>Templates</a:t>
            </a:r>
            <a:r>
              <a:rPr sz="2400" spc="-295" dirty="0">
                <a:latin typeface="Helvetica"/>
                <a:cs typeface="Helvetica"/>
              </a:rPr>
              <a:t> </a:t>
            </a:r>
            <a:r>
              <a:rPr sz="2400" spc="-30" dirty="0" smtClean="0">
                <a:latin typeface="Helvetica"/>
                <a:cs typeface="Helvetica"/>
              </a:rPr>
              <a:t>etc</a:t>
            </a:r>
            <a:endParaRPr lang="en-US" sz="2400" spc="-30" dirty="0" smtClean="0">
              <a:latin typeface="Helvetica"/>
              <a:cs typeface="Helvetica"/>
            </a:endParaRPr>
          </a:p>
          <a:p>
            <a:pPr marL="355600" indent="-342900">
              <a:buFont typeface="Arial"/>
              <a:buChar char="•"/>
              <a:tabLst>
                <a:tab pos="425450" algn="l"/>
              </a:tabLst>
            </a:pPr>
            <a:r>
              <a:rPr sz="2400" spc="-80" dirty="0" smtClean="0">
                <a:latin typeface="Helvetica"/>
                <a:cs typeface="Helvetica"/>
              </a:rPr>
              <a:t>Grading</a:t>
            </a:r>
            <a:r>
              <a:rPr sz="2400" spc="-245" dirty="0" smtClean="0">
                <a:latin typeface="Helvetica"/>
                <a:cs typeface="Helvetica"/>
              </a:rPr>
              <a:t> </a:t>
            </a:r>
            <a:r>
              <a:rPr sz="2400" spc="-40" dirty="0" smtClean="0">
                <a:latin typeface="Helvetica"/>
                <a:cs typeface="Helvetica"/>
              </a:rPr>
              <a:t>policies</a:t>
            </a:r>
            <a:endParaRPr lang="en-US" sz="2400" dirty="0">
              <a:latin typeface="Helvetica"/>
              <a:cs typeface="Helvetica"/>
            </a:endParaRPr>
          </a:p>
          <a:p>
            <a:pPr marL="812800" lvl="1" indent="-342900">
              <a:buFont typeface="Arial"/>
              <a:buChar char="•"/>
              <a:tabLst>
                <a:tab pos="425450" algn="l"/>
              </a:tabLst>
            </a:pPr>
            <a:r>
              <a:rPr sz="2400" spc="-110" dirty="0" smtClean="0">
                <a:solidFill>
                  <a:srgbClr val="222222"/>
                </a:solidFill>
                <a:latin typeface="Helvetica"/>
                <a:cs typeface="Helvetica"/>
              </a:rPr>
              <a:t>40</a:t>
            </a:r>
            <a:r>
              <a:rPr sz="2400" spc="-110" dirty="0">
                <a:solidFill>
                  <a:srgbClr val="222222"/>
                </a:solidFill>
                <a:latin typeface="Helvetica"/>
                <a:cs typeface="Helvetica"/>
              </a:rPr>
              <a:t>% </a:t>
            </a:r>
            <a:r>
              <a:rPr sz="2400" spc="5" dirty="0">
                <a:solidFill>
                  <a:srgbClr val="222222"/>
                </a:solidFill>
                <a:latin typeface="Helvetica"/>
                <a:cs typeface="Helvetica"/>
              </a:rPr>
              <a:t>final </a:t>
            </a:r>
            <a:r>
              <a:rPr sz="2400" spc="-10" dirty="0">
                <a:solidFill>
                  <a:srgbClr val="222222"/>
                </a:solidFill>
                <a:latin typeface="Helvetica"/>
                <a:cs typeface="Helvetica"/>
              </a:rPr>
              <a:t>project</a:t>
            </a:r>
            <a:r>
              <a:rPr sz="2400" spc="-330" dirty="0">
                <a:solidFill>
                  <a:srgbClr val="222222"/>
                </a:solidFill>
                <a:latin typeface="Helvetica"/>
                <a:cs typeface="Helvetica"/>
              </a:rPr>
              <a:t> </a:t>
            </a:r>
            <a:r>
              <a:rPr sz="2400" spc="-30" dirty="0" smtClean="0">
                <a:solidFill>
                  <a:srgbClr val="222222"/>
                </a:solidFill>
                <a:latin typeface="Helvetica"/>
                <a:cs typeface="Helvetica"/>
              </a:rPr>
              <a:t>deliverable</a:t>
            </a:r>
            <a:endParaRPr lang="en-US" sz="2400" spc="-30" dirty="0">
              <a:solidFill>
                <a:srgbClr val="222222"/>
              </a:solidFill>
              <a:latin typeface="Helvetica"/>
              <a:cs typeface="Helvetica"/>
            </a:endParaRPr>
          </a:p>
          <a:p>
            <a:pPr marL="812800" lvl="1" indent="-342900">
              <a:buFont typeface="Arial"/>
              <a:buChar char="•"/>
              <a:tabLst>
                <a:tab pos="425450" algn="l"/>
              </a:tabLst>
            </a:pPr>
            <a:r>
              <a:rPr lang="en-US" sz="2400" spc="-30" dirty="0" smtClean="0">
                <a:solidFill>
                  <a:srgbClr val="222222"/>
                </a:solidFill>
                <a:latin typeface="Helvetica"/>
                <a:cs typeface="Helvetica"/>
              </a:rPr>
              <a:t>40% weekly submissions (assignments + project milestones + responses)</a:t>
            </a:r>
            <a:endParaRPr lang="en-US" sz="2400" dirty="0">
              <a:latin typeface="Helvetica"/>
              <a:cs typeface="Helvetica"/>
            </a:endParaRPr>
          </a:p>
          <a:p>
            <a:pPr marL="812800" lvl="1" indent="-342900">
              <a:buFont typeface="Arial"/>
              <a:buChar char="•"/>
              <a:tabLst>
                <a:tab pos="425450" algn="l"/>
              </a:tabLst>
            </a:pPr>
            <a:r>
              <a:rPr sz="2400" spc="-110" dirty="0" smtClean="0">
                <a:solidFill>
                  <a:srgbClr val="222222"/>
                </a:solidFill>
                <a:latin typeface="Helvetica"/>
                <a:cs typeface="Helvetica"/>
              </a:rPr>
              <a:t>20</a:t>
            </a:r>
            <a:r>
              <a:rPr sz="2400" spc="-110" dirty="0">
                <a:solidFill>
                  <a:srgbClr val="222222"/>
                </a:solidFill>
                <a:latin typeface="Helvetica"/>
                <a:cs typeface="Helvetica"/>
              </a:rPr>
              <a:t>%</a:t>
            </a:r>
            <a:r>
              <a:rPr sz="2400" spc="-155" dirty="0">
                <a:solidFill>
                  <a:srgbClr val="222222"/>
                </a:solidFill>
                <a:latin typeface="Helvetica"/>
                <a:cs typeface="Helvetica"/>
              </a:rPr>
              <a:t> </a:t>
            </a:r>
            <a:r>
              <a:rPr sz="2400" spc="5" dirty="0">
                <a:solidFill>
                  <a:srgbClr val="222222"/>
                </a:solidFill>
                <a:latin typeface="Helvetica"/>
                <a:cs typeface="Helvetica"/>
              </a:rPr>
              <a:t>participation</a:t>
            </a:r>
            <a:r>
              <a:rPr sz="2400" spc="-155" dirty="0">
                <a:solidFill>
                  <a:srgbClr val="222222"/>
                </a:solidFill>
                <a:latin typeface="Helvetica"/>
                <a:cs typeface="Helvetica"/>
              </a:rPr>
              <a:t> </a:t>
            </a:r>
            <a:r>
              <a:rPr sz="2400" spc="-30" dirty="0">
                <a:solidFill>
                  <a:srgbClr val="222222"/>
                </a:solidFill>
                <a:latin typeface="Helvetica"/>
                <a:cs typeface="Helvetica"/>
              </a:rPr>
              <a:t>(attendance</a:t>
            </a:r>
            <a:r>
              <a:rPr sz="2400" spc="-155" dirty="0">
                <a:solidFill>
                  <a:srgbClr val="222222"/>
                </a:solidFill>
                <a:latin typeface="Helvetica"/>
                <a:cs typeface="Helvetica"/>
              </a:rPr>
              <a:t> </a:t>
            </a:r>
            <a:r>
              <a:rPr sz="2400" spc="-35" dirty="0">
                <a:solidFill>
                  <a:srgbClr val="222222"/>
                </a:solidFill>
                <a:latin typeface="Helvetica"/>
                <a:cs typeface="Helvetica"/>
              </a:rPr>
              <a:t>and</a:t>
            </a:r>
            <a:r>
              <a:rPr sz="2400" spc="-155" dirty="0">
                <a:solidFill>
                  <a:srgbClr val="222222"/>
                </a:solidFill>
                <a:latin typeface="Helvetica"/>
                <a:cs typeface="Helvetica"/>
              </a:rPr>
              <a:t> </a:t>
            </a:r>
            <a:r>
              <a:rPr sz="2400" b="1" spc="-80" dirty="0">
                <a:solidFill>
                  <a:srgbClr val="222222"/>
                </a:solidFill>
                <a:latin typeface="Helvetica"/>
                <a:cs typeface="Helvetica"/>
              </a:rPr>
              <a:t>class</a:t>
            </a:r>
            <a:r>
              <a:rPr sz="2400" b="1" spc="-155" dirty="0">
                <a:solidFill>
                  <a:srgbClr val="222222"/>
                </a:solidFill>
                <a:latin typeface="Helvetica"/>
                <a:cs typeface="Helvetica"/>
              </a:rPr>
              <a:t> </a:t>
            </a:r>
            <a:r>
              <a:rPr sz="2400" b="1" spc="-15" dirty="0">
                <a:solidFill>
                  <a:srgbClr val="222222"/>
                </a:solidFill>
                <a:latin typeface="Helvetica"/>
                <a:cs typeface="Helvetica"/>
              </a:rPr>
              <a:t>work</a:t>
            </a:r>
            <a:r>
              <a:rPr sz="2400" spc="-15" dirty="0">
                <a:solidFill>
                  <a:srgbClr val="222222"/>
                </a:solidFill>
                <a:latin typeface="Helvetica"/>
                <a:cs typeface="Helvetica"/>
              </a:rPr>
              <a:t>)</a:t>
            </a:r>
            <a:endParaRPr sz="2400" dirty="0">
              <a:latin typeface="Helvetica"/>
              <a:cs typeface="Helvetic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35" dirty="0">
                <a:latin typeface="Helvetica"/>
                <a:cs typeface="Helvetica"/>
              </a:rPr>
              <a:t>Logistics</a:t>
            </a:r>
          </a:p>
        </p:txBody>
      </p:sp>
      <p:sp>
        <p:nvSpPr>
          <p:cNvPr id="3" name="object 3"/>
          <p:cNvSpPr txBox="1"/>
          <p:nvPr/>
        </p:nvSpPr>
        <p:spPr>
          <a:xfrm>
            <a:off x="429224" y="1226008"/>
            <a:ext cx="6809776" cy="2585323"/>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400" spc="-55" dirty="0">
                <a:latin typeface="Helvetica"/>
                <a:cs typeface="Helvetica"/>
              </a:rPr>
              <a:t>Final</a:t>
            </a:r>
            <a:r>
              <a:rPr sz="2400" spc="-265" dirty="0">
                <a:latin typeface="Helvetica"/>
                <a:cs typeface="Helvetica"/>
              </a:rPr>
              <a:t> </a:t>
            </a:r>
            <a:r>
              <a:rPr sz="2400" spc="-10" dirty="0" smtClean="0">
                <a:latin typeface="Helvetica"/>
                <a:cs typeface="Helvetica"/>
              </a:rPr>
              <a:t>project</a:t>
            </a:r>
            <a:endParaRPr lang="en-US" sz="2400" dirty="0">
              <a:latin typeface="Helvetica"/>
              <a:cs typeface="Helvetica"/>
            </a:endParaRPr>
          </a:p>
          <a:p>
            <a:pPr marL="812800" lvl="1" indent="-342900">
              <a:buFont typeface="Arial"/>
              <a:buChar char="•"/>
              <a:tabLst>
                <a:tab pos="425450" algn="l"/>
              </a:tabLst>
            </a:pPr>
            <a:r>
              <a:rPr sz="2400" spc="-25" dirty="0" smtClean="0">
                <a:latin typeface="Helvetica"/>
                <a:cs typeface="Helvetica"/>
              </a:rPr>
              <a:t>Functional</a:t>
            </a:r>
            <a:r>
              <a:rPr sz="2400" spc="-155" dirty="0" smtClean="0">
                <a:latin typeface="Helvetica"/>
                <a:cs typeface="Helvetica"/>
              </a:rPr>
              <a:t> </a:t>
            </a:r>
            <a:r>
              <a:rPr sz="2400" spc="-60" dirty="0">
                <a:latin typeface="Helvetica"/>
                <a:cs typeface="Helvetica"/>
              </a:rPr>
              <a:t>system</a:t>
            </a:r>
            <a:r>
              <a:rPr sz="2400" spc="-155" dirty="0">
                <a:latin typeface="Helvetica"/>
                <a:cs typeface="Helvetica"/>
              </a:rPr>
              <a:t> </a:t>
            </a:r>
            <a:r>
              <a:rPr sz="2400" spc="-40" dirty="0">
                <a:latin typeface="Helvetica"/>
                <a:cs typeface="Helvetica"/>
              </a:rPr>
              <a:t>-</a:t>
            </a:r>
            <a:r>
              <a:rPr sz="2400" spc="-155" dirty="0">
                <a:latin typeface="Helvetica"/>
                <a:cs typeface="Helvetica"/>
              </a:rPr>
              <a:t> </a:t>
            </a:r>
            <a:r>
              <a:rPr sz="2400" spc="20" dirty="0">
                <a:latin typeface="Helvetica"/>
                <a:cs typeface="Helvetica"/>
              </a:rPr>
              <a:t>not</a:t>
            </a:r>
            <a:r>
              <a:rPr sz="2400" spc="-155" dirty="0">
                <a:latin typeface="Helvetica"/>
                <a:cs typeface="Helvetica"/>
              </a:rPr>
              <a:t> </a:t>
            </a:r>
            <a:r>
              <a:rPr sz="2400" spc="-80" dirty="0">
                <a:latin typeface="Helvetica"/>
                <a:cs typeface="Helvetica"/>
              </a:rPr>
              <a:t>a</a:t>
            </a:r>
            <a:r>
              <a:rPr sz="2400" spc="-155" dirty="0">
                <a:latin typeface="Helvetica"/>
                <a:cs typeface="Helvetica"/>
              </a:rPr>
              <a:t> </a:t>
            </a:r>
            <a:r>
              <a:rPr sz="2400" dirty="0" smtClean="0">
                <a:latin typeface="Helvetica"/>
                <a:cs typeface="Helvetica"/>
              </a:rPr>
              <a:t>prototype</a:t>
            </a:r>
            <a:endParaRPr lang="en-US" sz="2400" dirty="0">
              <a:latin typeface="Helvetica"/>
              <a:cs typeface="Helvetica"/>
            </a:endParaRPr>
          </a:p>
          <a:p>
            <a:pPr marL="812800" lvl="1" indent="-342900">
              <a:buFont typeface="Arial"/>
              <a:buChar char="•"/>
              <a:tabLst>
                <a:tab pos="425450" algn="l"/>
              </a:tabLst>
            </a:pPr>
            <a:r>
              <a:rPr lang="en-US" sz="2400" spc="-30" dirty="0" smtClean="0">
                <a:latin typeface="Helvetica"/>
                <a:cs typeface="Helvetica"/>
              </a:rPr>
              <a:t>Mobile</a:t>
            </a:r>
            <a:r>
              <a:rPr lang="en-US" sz="2400" spc="-114" dirty="0" smtClean="0">
                <a:latin typeface="Helvetica"/>
                <a:cs typeface="Helvetica"/>
              </a:rPr>
              <a:t> </a:t>
            </a:r>
            <a:r>
              <a:rPr lang="en-US" sz="2400" spc="-5" dirty="0">
                <a:latin typeface="Helvetica"/>
                <a:cs typeface="Helvetica"/>
              </a:rPr>
              <a:t>or</a:t>
            </a:r>
            <a:r>
              <a:rPr lang="en-US" sz="2400" spc="-114" dirty="0">
                <a:latin typeface="Helvetica"/>
                <a:cs typeface="Helvetica"/>
              </a:rPr>
              <a:t> </a:t>
            </a:r>
            <a:r>
              <a:rPr lang="en-US" sz="2400" spc="-105" dirty="0">
                <a:latin typeface="Helvetica"/>
                <a:cs typeface="Helvetica"/>
              </a:rPr>
              <a:t>Web</a:t>
            </a:r>
            <a:r>
              <a:rPr lang="en-US" sz="2400" spc="-114" dirty="0">
                <a:latin typeface="Helvetica"/>
                <a:cs typeface="Helvetica"/>
              </a:rPr>
              <a:t> </a:t>
            </a:r>
            <a:r>
              <a:rPr lang="en-US" sz="2400" spc="-60" dirty="0">
                <a:latin typeface="Helvetica"/>
                <a:cs typeface="Helvetica"/>
              </a:rPr>
              <a:t>App</a:t>
            </a:r>
            <a:r>
              <a:rPr lang="en-US" sz="2400" spc="-114" dirty="0">
                <a:latin typeface="Helvetica"/>
                <a:cs typeface="Helvetica"/>
              </a:rPr>
              <a:t> </a:t>
            </a:r>
            <a:r>
              <a:rPr lang="en-US" sz="2400" spc="-5" dirty="0">
                <a:latin typeface="Helvetica"/>
                <a:cs typeface="Helvetica"/>
              </a:rPr>
              <a:t>or</a:t>
            </a:r>
            <a:r>
              <a:rPr lang="en-US" sz="2400" spc="-114" dirty="0">
                <a:latin typeface="Helvetica"/>
                <a:cs typeface="Helvetica"/>
              </a:rPr>
              <a:t> </a:t>
            </a:r>
            <a:r>
              <a:rPr lang="en-US" sz="2400" spc="-5" dirty="0">
                <a:latin typeface="Helvetica"/>
                <a:cs typeface="Helvetica"/>
              </a:rPr>
              <a:t>hybrid</a:t>
            </a:r>
            <a:r>
              <a:rPr lang="en-US" sz="2400" spc="-114" dirty="0">
                <a:latin typeface="Helvetica"/>
                <a:cs typeface="Helvetica"/>
              </a:rPr>
              <a:t> </a:t>
            </a:r>
            <a:r>
              <a:rPr lang="en-US" sz="2400" spc="20" dirty="0">
                <a:latin typeface="Helvetica"/>
                <a:cs typeface="Helvetica"/>
              </a:rPr>
              <a:t>with</a:t>
            </a:r>
            <a:r>
              <a:rPr lang="en-US" sz="2400" spc="-114" dirty="0">
                <a:latin typeface="Helvetica"/>
                <a:cs typeface="Helvetica"/>
              </a:rPr>
              <a:t> </a:t>
            </a:r>
            <a:r>
              <a:rPr lang="en-US" sz="2400" spc="-10" dirty="0">
                <a:latin typeface="Helvetica"/>
                <a:cs typeface="Helvetica"/>
              </a:rPr>
              <a:t>working</a:t>
            </a:r>
            <a:r>
              <a:rPr lang="en-US" sz="2400" spc="-114" dirty="0">
                <a:latin typeface="Helvetica"/>
                <a:cs typeface="Helvetica"/>
              </a:rPr>
              <a:t> </a:t>
            </a:r>
            <a:r>
              <a:rPr lang="en-US" sz="2400" spc="-30" dirty="0">
                <a:latin typeface="Helvetica"/>
                <a:cs typeface="Helvetica"/>
              </a:rPr>
              <a:t>and</a:t>
            </a:r>
            <a:r>
              <a:rPr lang="en-US" sz="2400" spc="-114" dirty="0">
                <a:latin typeface="Helvetica"/>
                <a:cs typeface="Helvetica"/>
              </a:rPr>
              <a:t> </a:t>
            </a:r>
            <a:r>
              <a:rPr lang="en-US" sz="2400" spc="-25" dirty="0">
                <a:latin typeface="Helvetica"/>
                <a:cs typeface="Helvetica"/>
              </a:rPr>
              <a:t>deployed</a:t>
            </a:r>
            <a:r>
              <a:rPr lang="en-US" sz="2400" spc="-114" dirty="0">
                <a:latin typeface="Helvetica"/>
                <a:cs typeface="Helvetica"/>
              </a:rPr>
              <a:t> </a:t>
            </a:r>
            <a:r>
              <a:rPr lang="en-US" sz="2400" spc="-25" dirty="0" smtClean="0">
                <a:latin typeface="Helvetica"/>
                <a:cs typeface="Helvetica"/>
              </a:rPr>
              <a:t>components</a:t>
            </a:r>
            <a:endParaRPr lang="en-US" sz="2400" dirty="0" smtClean="0">
              <a:latin typeface="Helvetica"/>
              <a:cs typeface="Helvetica"/>
            </a:endParaRPr>
          </a:p>
          <a:p>
            <a:pPr marL="812800" lvl="1" indent="-342900">
              <a:buFont typeface="Arial"/>
              <a:buChar char="•"/>
              <a:tabLst>
                <a:tab pos="425450" algn="l"/>
              </a:tabLst>
            </a:pPr>
            <a:r>
              <a:rPr lang="en-US" sz="2400" spc="-85" dirty="0" smtClean="0">
                <a:latin typeface="Helvetica"/>
                <a:cs typeface="Helvetica"/>
              </a:rPr>
              <a:t>Team </a:t>
            </a:r>
            <a:r>
              <a:rPr lang="en-US" sz="2400" spc="-90" dirty="0">
                <a:latin typeface="Helvetica"/>
                <a:cs typeface="Helvetica"/>
              </a:rPr>
              <a:t>size </a:t>
            </a:r>
            <a:r>
              <a:rPr lang="en-US" sz="2400" spc="-85" dirty="0">
                <a:latin typeface="Helvetica"/>
                <a:cs typeface="Helvetica"/>
              </a:rPr>
              <a:t>2 - 4</a:t>
            </a:r>
            <a:r>
              <a:rPr lang="en-US" sz="2400" spc="-310" dirty="0">
                <a:latin typeface="Helvetica"/>
                <a:cs typeface="Helvetica"/>
              </a:rPr>
              <a:t> </a:t>
            </a:r>
            <a:r>
              <a:rPr lang="en-US" sz="2400" spc="-60" dirty="0" smtClean="0">
                <a:latin typeface="Helvetica"/>
                <a:cs typeface="Helvetica"/>
              </a:rPr>
              <a:t>People</a:t>
            </a:r>
            <a:endParaRPr lang="en-US" sz="2400" dirty="0" smtClean="0">
              <a:latin typeface="Helvetica"/>
              <a:cs typeface="Helvetica"/>
            </a:endParaRPr>
          </a:p>
          <a:p>
            <a:pPr marL="812800" lvl="1" indent="-342900">
              <a:buFont typeface="Arial"/>
              <a:buChar char="•"/>
              <a:tabLst>
                <a:tab pos="425450" algn="l"/>
              </a:tabLst>
            </a:pPr>
            <a:r>
              <a:rPr lang="en-US" sz="2400" spc="-35" dirty="0" smtClean="0">
                <a:latin typeface="Helvetica"/>
                <a:cs typeface="Helvetica"/>
              </a:rPr>
              <a:t>Periodic</a:t>
            </a:r>
            <a:r>
              <a:rPr lang="en-US" sz="2400" spc="-145" dirty="0" smtClean="0">
                <a:latin typeface="Helvetica"/>
                <a:cs typeface="Helvetica"/>
              </a:rPr>
              <a:t> </a:t>
            </a:r>
            <a:r>
              <a:rPr lang="en-US" sz="2400" spc="-35" dirty="0">
                <a:latin typeface="Helvetica"/>
                <a:cs typeface="Helvetica"/>
              </a:rPr>
              <a:t>milestones</a:t>
            </a:r>
            <a:r>
              <a:rPr lang="en-US" sz="2400" spc="-145" dirty="0">
                <a:latin typeface="Helvetica"/>
                <a:cs typeface="Helvetica"/>
              </a:rPr>
              <a:t> </a:t>
            </a:r>
            <a:r>
              <a:rPr lang="en-US" sz="2400" spc="-35" dirty="0">
                <a:latin typeface="Helvetica"/>
                <a:cs typeface="Helvetica"/>
              </a:rPr>
              <a:t>and</a:t>
            </a:r>
            <a:r>
              <a:rPr lang="en-US" sz="2400" spc="-145" dirty="0">
                <a:latin typeface="Helvetica"/>
                <a:cs typeface="Helvetica"/>
              </a:rPr>
              <a:t> </a:t>
            </a:r>
            <a:r>
              <a:rPr lang="en-US" sz="2400" spc="-10" dirty="0">
                <a:latin typeface="Helvetica"/>
                <a:cs typeface="Helvetica"/>
              </a:rPr>
              <a:t>then</a:t>
            </a:r>
            <a:r>
              <a:rPr lang="en-US" sz="2400" spc="-145" dirty="0">
                <a:latin typeface="Helvetica"/>
                <a:cs typeface="Helvetica"/>
              </a:rPr>
              <a:t> </a:t>
            </a:r>
            <a:r>
              <a:rPr lang="en-US" sz="2400" spc="5" dirty="0">
                <a:latin typeface="Helvetica"/>
                <a:cs typeface="Helvetica"/>
              </a:rPr>
              <a:t>final</a:t>
            </a:r>
            <a:r>
              <a:rPr lang="en-US" sz="2400" spc="-145" dirty="0">
                <a:latin typeface="Helvetica"/>
                <a:cs typeface="Helvetica"/>
              </a:rPr>
              <a:t> </a:t>
            </a:r>
            <a:r>
              <a:rPr lang="en-US" sz="2400" spc="-30" dirty="0" smtClean="0">
                <a:latin typeface="Helvetica"/>
                <a:cs typeface="Helvetica"/>
              </a:rPr>
              <a:t>deliverable</a:t>
            </a:r>
            <a:endParaRPr lang="en-US" sz="2400" dirty="0" smtClean="0">
              <a:latin typeface="Helvetica"/>
              <a:cs typeface="Helvetica"/>
            </a:endParaRPr>
          </a:p>
          <a:p>
            <a:pPr marL="812800" lvl="1" indent="-342900">
              <a:buFont typeface="Arial"/>
              <a:buChar char="•"/>
              <a:tabLst>
                <a:tab pos="425450" algn="l"/>
              </a:tabLst>
            </a:pPr>
            <a:r>
              <a:rPr lang="en-US" sz="2400" spc="-75" dirty="0" smtClean="0">
                <a:latin typeface="Helvetica"/>
                <a:cs typeface="Helvetica"/>
              </a:rPr>
              <a:t>Ideas</a:t>
            </a:r>
            <a:r>
              <a:rPr lang="en-US" sz="2400" spc="-140" dirty="0" smtClean="0">
                <a:latin typeface="Helvetica"/>
                <a:cs typeface="Helvetica"/>
              </a:rPr>
              <a:t> </a:t>
            </a:r>
            <a:r>
              <a:rPr lang="en-US" sz="2400" spc="-40" dirty="0">
                <a:latin typeface="Helvetica"/>
                <a:cs typeface="Helvetica"/>
              </a:rPr>
              <a:t>-</a:t>
            </a:r>
            <a:r>
              <a:rPr lang="en-US" sz="2400" spc="-140" dirty="0">
                <a:latin typeface="Helvetica"/>
                <a:cs typeface="Helvetica"/>
              </a:rPr>
              <a:t> </a:t>
            </a:r>
            <a:r>
              <a:rPr lang="en-US" sz="2400" spc="5" dirty="0" smtClean="0">
                <a:latin typeface="Helvetica"/>
                <a:cs typeface="Helvetica"/>
              </a:rPr>
              <a:t>pitch</a:t>
            </a:r>
            <a:r>
              <a:rPr lang="en-US" sz="2400" spc="-140" dirty="0" smtClean="0">
                <a:latin typeface="Helvetica"/>
                <a:cs typeface="Helvetica"/>
              </a:rPr>
              <a:t> </a:t>
            </a:r>
            <a:r>
              <a:rPr lang="en-US" sz="2400" spc="-25" dirty="0">
                <a:latin typeface="Helvetica"/>
                <a:cs typeface="Helvetica"/>
              </a:rPr>
              <a:t>your</a:t>
            </a:r>
            <a:r>
              <a:rPr lang="en-US" sz="2400" spc="-140" dirty="0">
                <a:latin typeface="Helvetica"/>
                <a:cs typeface="Helvetica"/>
              </a:rPr>
              <a:t> </a:t>
            </a:r>
            <a:r>
              <a:rPr lang="en-US" sz="2400" spc="-20" dirty="0" smtClean="0">
                <a:latin typeface="Helvetica"/>
                <a:cs typeface="Helvetica"/>
              </a:rPr>
              <a:t>own</a:t>
            </a:r>
            <a:endParaRPr lang="en-US" sz="2400" dirty="0" smtClean="0">
              <a:latin typeface="Helvetica"/>
              <a:cs typeface="Helvetic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36801" y="-400050"/>
            <a:ext cx="4426585" cy="5943599"/>
          </a:xfrm>
          <a:custGeom>
            <a:avLst/>
            <a:gdLst/>
            <a:ahLst/>
            <a:cxnLst/>
            <a:rect l="l" t="t" r="r" b="b"/>
            <a:pathLst>
              <a:path w="4426584" h="4982210">
                <a:moveTo>
                  <a:pt x="0" y="0"/>
                </a:moveTo>
                <a:lnTo>
                  <a:pt x="4426499" y="0"/>
                </a:lnTo>
                <a:lnTo>
                  <a:pt x="4426499" y="4982099"/>
                </a:lnTo>
                <a:lnTo>
                  <a:pt x="0" y="4982099"/>
                </a:lnTo>
                <a:lnTo>
                  <a:pt x="0" y="0"/>
                </a:lnTo>
                <a:close/>
              </a:path>
            </a:pathLst>
          </a:custGeom>
          <a:solidFill>
            <a:srgbClr val="5E2B97"/>
          </a:solidFill>
        </p:spPr>
        <p:txBody>
          <a:bodyPr wrap="square" lIns="0" tIns="0" rIns="0" bIns="0" rtlCol="0"/>
          <a:lstStyle/>
          <a:p>
            <a:endParaRPr/>
          </a:p>
        </p:txBody>
      </p:sp>
      <p:sp>
        <p:nvSpPr>
          <p:cNvPr id="3" name="object 3"/>
          <p:cNvSpPr/>
          <p:nvPr/>
        </p:nvSpPr>
        <p:spPr>
          <a:xfrm>
            <a:off x="5029675" y="4495500"/>
            <a:ext cx="468630" cy="0"/>
          </a:xfrm>
          <a:custGeom>
            <a:avLst/>
            <a:gdLst/>
            <a:ahLst/>
            <a:cxnLst/>
            <a:rect l="l" t="t" r="r" b="b"/>
            <a:pathLst>
              <a:path w="468629">
                <a:moveTo>
                  <a:pt x="0" y="0"/>
                </a:moveTo>
                <a:lnTo>
                  <a:pt x="468299" y="0"/>
                </a:lnTo>
              </a:path>
            </a:pathLst>
          </a:custGeom>
          <a:ln w="19049">
            <a:solidFill>
              <a:srgbClr val="FFFFFF"/>
            </a:solidFill>
          </a:ln>
        </p:spPr>
        <p:txBody>
          <a:bodyPr wrap="square" lIns="0" tIns="0" rIns="0" bIns="0" rtlCol="0"/>
          <a:lstStyle/>
          <a:p>
            <a:endParaRPr/>
          </a:p>
        </p:txBody>
      </p:sp>
      <p:sp>
        <p:nvSpPr>
          <p:cNvPr id="4" name="object 4"/>
          <p:cNvSpPr txBox="1"/>
          <p:nvPr/>
        </p:nvSpPr>
        <p:spPr>
          <a:xfrm>
            <a:off x="1045262" y="2029246"/>
            <a:ext cx="2486660" cy="1068882"/>
          </a:xfrm>
          <a:prstGeom prst="rect">
            <a:avLst/>
          </a:prstGeom>
        </p:spPr>
        <p:txBody>
          <a:bodyPr vert="horz" wrap="square" lIns="0" tIns="0" rIns="0" bIns="0" rtlCol="0">
            <a:spAutoFit/>
          </a:bodyPr>
          <a:lstStyle/>
          <a:p>
            <a:pPr algn="ctr">
              <a:lnSpc>
                <a:spcPct val="100000"/>
              </a:lnSpc>
            </a:pPr>
            <a:r>
              <a:rPr sz="3000" b="1" spc="15" dirty="0">
                <a:latin typeface="Helvetica"/>
                <a:cs typeface="Helvetica"/>
              </a:rPr>
              <a:t>Immersion</a:t>
            </a:r>
            <a:endParaRPr sz="3000" dirty="0">
              <a:latin typeface="Helvetica"/>
              <a:cs typeface="Helvetica"/>
            </a:endParaRPr>
          </a:p>
          <a:p>
            <a:pPr algn="ctr">
              <a:lnSpc>
                <a:spcPct val="100000"/>
              </a:lnSpc>
              <a:spcBef>
                <a:spcPts val="1855"/>
              </a:spcBef>
            </a:pPr>
            <a:r>
              <a:rPr sz="2400" spc="-105" dirty="0">
                <a:latin typeface="Helvetica"/>
                <a:cs typeface="Helvetica"/>
              </a:rPr>
              <a:t>IOLab</a:t>
            </a:r>
            <a:r>
              <a:rPr sz="2400" spc="-245" dirty="0">
                <a:latin typeface="Helvetica"/>
                <a:cs typeface="Helvetica"/>
              </a:rPr>
              <a:t> </a:t>
            </a:r>
            <a:r>
              <a:rPr sz="2400" spc="-125" dirty="0">
                <a:latin typeface="Helvetica"/>
                <a:cs typeface="Helvetica"/>
              </a:rPr>
              <a:t>2016</a:t>
            </a:r>
            <a:endParaRPr sz="2400" dirty="0">
              <a:latin typeface="Helvetica"/>
              <a:cs typeface="Helvetica"/>
            </a:endParaRPr>
          </a:p>
        </p:txBody>
      </p:sp>
      <p:sp>
        <p:nvSpPr>
          <p:cNvPr id="5" name="object 5"/>
          <p:cNvSpPr txBox="1">
            <a:spLocks noGrp="1"/>
          </p:cNvSpPr>
          <p:nvPr>
            <p:ph type="title"/>
          </p:nvPr>
        </p:nvSpPr>
        <p:spPr>
          <a:xfrm>
            <a:off x="5446570" y="1617824"/>
            <a:ext cx="2823210" cy="1575957"/>
          </a:xfrm>
          <a:prstGeom prst="rect">
            <a:avLst/>
          </a:prstGeom>
        </p:spPr>
        <p:txBody>
          <a:bodyPr vert="horz" wrap="square" lIns="0" tIns="0" rIns="0" bIns="0" rtlCol="0">
            <a:spAutoFit/>
          </a:bodyPr>
          <a:lstStyle/>
          <a:p>
            <a:pPr marL="875030" marR="5080" indent="-862965">
              <a:lnSpc>
                <a:spcPct val="114599"/>
              </a:lnSpc>
            </a:pPr>
            <a:r>
              <a:rPr sz="3000" b="0" i="1" spc="-100" dirty="0">
                <a:solidFill>
                  <a:srgbClr val="FFFFFF"/>
                </a:solidFill>
                <a:latin typeface="Helvetica"/>
                <a:cs typeface="Helvetica"/>
              </a:rPr>
              <a:t>Connecting</a:t>
            </a:r>
            <a:r>
              <a:rPr sz="3000" b="0" i="1" spc="-260" dirty="0">
                <a:solidFill>
                  <a:srgbClr val="FFFFFF"/>
                </a:solidFill>
                <a:latin typeface="Helvetica"/>
                <a:cs typeface="Helvetica"/>
              </a:rPr>
              <a:t> </a:t>
            </a:r>
            <a:r>
              <a:rPr sz="3000" b="0" i="1" spc="-70" dirty="0">
                <a:solidFill>
                  <a:srgbClr val="FFFFFF"/>
                </a:solidFill>
                <a:latin typeface="Helvetica"/>
                <a:cs typeface="Helvetica"/>
              </a:rPr>
              <a:t>everything  </a:t>
            </a:r>
            <a:r>
              <a:rPr sz="3000" b="0" i="1" spc="-50" dirty="0">
                <a:solidFill>
                  <a:srgbClr val="FFFFFF"/>
                </a:solidFill>
                <a:latin typeface="Helvetica"/>
                <a:cs typeface="Helvetica"/>
              </a:rPr>
              <a:t>together</a:t>
            </a:r>
            <a:endParaRPr sz="3000" dirty="0">
              <a:latin typeface="Helvetica"/>
              <a:cs typeface="Helvetic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10" dirty="0">
                <a:latin typeface="Helvetica"/>
                <a:cs typeface="Helvetica"/>
              </a:rPr>
              <a:t>Immersion</a:t>
            </a:r>
          </a:p>
        </p:txBody>
      </p:sp>
      <p:sp>
        <p:nvSpPr>
          <p:cNvPr id="3" name="object 3"/>
          <p:cNvSpPr txBox="1"/>
          <p:nvPr/>
        </p:nvSpPr>
        <p:spPr>
          <a:xfrm>
            <a:off x="429226" y="1141958"/>
            <a:ext cx="7954009" cy="2954655"/>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400" spc="-95" dirty="0">
                <a:latin typeface="Helvetica"/>
                <a:cs typeface="Helvetica"/>
              </a:rPr>
              <a:t>What</a:t>
            </a:r>
            <a:r>
              <a:rPr sz="2400" spc="-200" dirty="0">
                <a:latin typeface="Helvetica"/>
                <a:cs typeface="Helvetica"/>
              </a:rPr>
              <a:t> </a:t>
            </a:r>
            <a:r>
              <a:rPr sz="2400" spc="-70" dirty="0">
                <a:latin typeface="Helvetica"/>
                <a:cs typeface="Helvetica"/>
              </a:rPr>
              <a:t>is</a:t>
            </a:r>
            <a:r>
              <a:rPr sz="2400" spc="-200" dirty="0">
                <a:latin typeface="Helvetica"/>
                <a:cs typeface="Helvetica"/>
              </a:rPr>
              <a:t> </a:t>
            </a:r>
            <a:r>
              <a:rPr sz="2400" spc="-110" dirty="0">
                <a:latin typeface="Helvetica"/>
                <a:cs typeface="Helvetica"/>
              </a:rPr>
              <a:t>a</a:t>
            </a:r>
            <a:r>
              <a:rPr sz="2400" spc="-200" dirty="0">
                <a:latin typeface="Helvetica"/>
                <a:cs typeface="Helvetica"/>
              </a:rPr>
              <a:t> </a:t>
            </a:r>
            <a:r>
              <a:rPr sz="2400" spc="-10" dirty="0">
                <a:latin typeface="Helvetica"/>
                <a:cs typeface="Helvetica"/>
              </a:rPr>
              <a:t>front-end</a:t>
            </a:r>
            <a:r>
              <a:rPr sz="2400" spc="-200" dirty="0">
                <a:latin typeface="Helvetica"/>
                <a:cs typeface="Helvetica"/>
              </a:rPr>
              <a:t> </a:t>
            </a:r>
            <a:r>
              <a:rPr sz="2400" spc="-140" dirty="0">
                <a:latin typeface="Helvetica"/>
                <a:cs typeface="Helvetica"/>
              </a:rPr>
              <a:t>&amp;</a:t>
            </a:r>
            <a:r>
              <a:rPr sz="2400" spc="-200" dirty="0">
                <a:latin typeface="Helvetica"/>
                <a:cs typeface="Helvetica"/>
              </a:rPr>
              <a:t> </a:t>
            </a:r>
            <a:r>
              <a:rPr sz="2400" spc="-85" dirty="0">
                <a:latin typeface="Helvetica"/>
                <a:cs typeface="Helvetica"/>
              </a:rPr>
              <a:t>back-end</a:t>
            </a:r>
            <a:r>
              <a:rPr sz="2400" spc="-85" dirty="0" smtClean="0">
                <a:latin typeface="Helvetica"/>
                <a:cs typeface="Helvetica"/>
              </a:rPr>
              <a:t>?</a:t>
            </a:r>
            <a:endParaRPr lang="en-US" sz="2400" dirty="0">
              <a:latin typeface="Helvetica"/>
              <a:cs typeface="Helvetica"/>
            </a:endParaRPr>
          </a:p>
          <a:p>
            <a:pPr marL="355600" indent="-342900">
              <a:lnSpc>
                <a:spcPct val="100000"/>
              </a:lnSpc>
              <a:buFont typeface="Arial"/>
              <a:buChar char="•"/>
              <a:tabLst>
                <a:tab pos="425450" algn="l"/>
              </a:tabLst>
            </a:pPr>
            <a:r>
              <a:rPr sz="2400" spc="-95" dirty="0" smtClean="0">
                <a:latin typeface="Helvetica"/>
                <a:cs typeface="Helvetica"/>
              </a:rPr>
              <a:t>What</a:t>
            </a:r>
            <a:r>
              <a:rPr sz="2400" spc="-180" dirty="0" smtClean="0">
                <a:latin typeface="Helvetica"/>
                <a:cs typeface="Helvetica"/>
              </a:rPr>
              <a:t> </a:t>
            </a:r>
            <a:r>
              <a:rPr sz="2400" spc="-75" dirty="0">
                <a:latin typeface="Helvetica"/>
                <a:cs typeface="Helvetica"/>
              </a:rPr>
              <a:t>are</a:t>
            </a:r>
            <a:r>
              <a:rPr sz="2400" spc="-180" dirty="0">
                <a:latin typeface="Helvetica"/>
                <a:cs typeface="Helvetica"/>
              </a:rPr>
              <a:t> </a:t>
            </a:r>
            <a:r>
              <a:rPr sz="2400" spc="-5" dirty="0">
                <a:latin typeface="Helvetica"/>
                <a:cs typeface="Helvetica"/>
              </a:rPr>
              <a:t>different</a:t>
            </a:r>
            <a:r>
              <a:rPr sz="2400" spc="-180" dirty="0">
                <a:latin typeface="Helvetica"/>
                <a:cs typeface="Helvetica"/>
              </a:rPr>
              <a:t> </a:t>
            </a:r>
            <a:r>
              <a:rPr sz="2400" spc="-50" dirty="0">
                <a:latin typeface="Helvetica"/>
                <a:cs typeface="Helvetica"/>
              </a:rPr>
              <a:t>technologies</a:t>
            </a:r>
            <a:r>
              <a:rPr sz="2400" spc="-180" dirty="0">
                <a:latin typeface="Helvetica"/>
                <a:cs typeface="Helvetica"/>
              </a:rPr>
              <a:t> </a:t>
            </a:r>
            <a:r>
              <a:rPr sz="2400" spc="35" dirty="0">
                <a:latin typeface="Helvetica"/>
                <a:cs typeface="Helvetica"/>
              </a:rPr>
              <a:t>that</a:t>
            </a:r>
            <a:r>
              <a:rPr sz="2400" spc="-180" dirty="0">
                <a:latin typeface="Helvetica"/>
                <a:cs typeface="Helvetica"/>
              </a:rPr>
              <a:t> </a:t>
            </a:r>
            <a:r>
              <a:rPr sz="2400" spc="-15" dirty="0">
                <a:latin typeface="Helvetica"/>
                <a:cs typeface="Helvetica"/>
              </a:rPr>
              <a:t>support</a:t>
            </a:r>
            <a:r>
              <a:rPr sz="2400" spc="-180" dirty="0">
                <a:latin typeface="Helvetica"/>
                <a:cs typeface="Helvetica"/>
              </a:rPr>
              <a:t> </a:t>
            </a:r>
            <a:r>
              <a:rPr sz="2400" spc="-75" dirty="0">
                <a:latin typeface="Helvetica"/>
                <a:cs typeface="Helvetica"/>
              </a:rPr>
              <a:t>them</a:t>
            </a:r>
            <a:r>
              <a:rPr sz="2400" spc="-75" dirty="0" smtClean="0">
                <a:latin typeface="Helvetica"/>
                <a:cs typeface="Helvetica"/>
              </a:rPr>
              <a:t>?</a:t>
            </a:r>
            <a:endParaRPr lang="en-US" sz="2400" dirty="0">
              <a:latin typeface="Helvetica"/>
              <a:cs typeface="Helvetica"/>
            </a:endParaRPr>
          </a:p>
          <a:p>
            <a:pPr marL="355600" indent="-342900">
              <a:lnSpc>
                <a:spcPct val="100000"/>
              </a:lnSpc>
              <a:buFont typeface="Arial"/>
              <a:buChar char="•"/>
              <a:tabLst>
                <a:tab pos="425450" algn="l"/>
              </a:tabLst>
            </a:pPr>
            <a:r>
              <a:rPr sz="2400" spc="-75" dirty="0" smtClean="0">
                <a:latin typeface="Helvetica"/>
                <a:cs typeface="Helvetica"/>
              </a:rPr>
              <a:t>How</a:t>
            </a:r>
            <a:r>
              <a:rPr sz="2400" spc="-190" dirty="0" smtClean="0">
                <a:latin typeface="Helvetica"/>
                <a:cs typeface="Helvetica"/>
              </a:rPr>
              <a:t> </a:t>
            </a:r>
            <a:r>
              <a:rPr sz="2400" spc="-20" dirty="0">
                <a:latin typeface="Helvetica"/>
                <a:cs typeface="Helvetica"/>
              </a:rPr>
              <a:t>do</a:t>
            </a:r>
            <a:r>
              <a:rPr sz="2400" spc="-190" dirty="0">
                <a:latin typeface="Helvetica"/>
                <a:cs typeface="Helvetica"/>
              </a:rPr>
              <a:t> </a:t>
            </a:r>
            <a:r>
              <a:rPr sz="2400" spc="-30" dirty="0">
                <a:latin typeface="Helvetica"/>
                <a:cs typeface="Helvetica"/>
              </a:rPr>
              <a:t>they</a:t>
            </a:r>
            <a:r>
              <a:rPr sz="2400" spc="-190" dirty="0">
                <a:latin typeface="Helvetica"/>
                <a:cs typeface="Helvetica"/>
              </a:rPr>
              <a:t> </a:t>
            </a:r>
            <a:r>
              <a:rPr sz="2400" spc="-10" dirty="0">
                <a:latin typeface="Helvetica"/>
                <a:cs typeface="Helvetica"/>
              </a:rPr>
              <a:t>work</a:t>
            </a:r>
            <a:r>
              <a:rPr sz="2400" spc="-190" dirty="0">
                <a:latin typeface="Helvetica"/>
                <a:cs typeface="Helvetica"/>
              </a:rPr>
              <a:t> </a:t>
            </a:r>
            <a:r>
              <a:rPr sz="2400" spc="-20" dirty="0">
                <a:latin typeface="Helvetica"/>
                <a:cs typeface="Helvetica"/>
              </a:rPr>
              <a:t>together</a:t>
            </a:r>
            <a:r>
              <a:rPr sz="2400" spc="-190" dirty="0">
                <a:latin typeface="Helvetica"/>
                <a:cs typeface="Helvetica"/>
              </a:rPr>
              <a:t> </a:t>
            </a:r>
            <a:r>
              <a:rPr sz="2400" spc="15" dirty="0">
                <a:latin typeface="Helvetica"/>
                <a:cs typeface="Helvetica"/>
              </a:rPr>
              <a:t>in</a:t>
            </a:r>
            <a:r>
              <a:rPr sz="2400" spc="-190" dirty="0">
                <a:latin typeface="Helvetica"/>
                <a:cs typeface="Helvetica"/>
              </a:rPr>
              <a:t> </a:t>
            </a:r>
            <a:r>
              <a:rPr sz="2400" spc="-10" dirty="0">
                <a:latin typeface="Helvetica"/>
                <a:cs typeface="Helvetica"/>
              </a:rPr>
              <a:t>the</a:t>
            </a:r>
            <a:r>
              <a:rPr sz="2400" spc="-190" dirty="0">
                <a:latin typeface="Helvetica"/>
                <a:cs typeface="Helvetica"/>
              </a:rPr>
              <a:t> </a:t>
            </a:r>
            <a:r>
              <a:rPr sz="2400" spc="-5" dirty="0">
                <a:latin typeface="Helvetica"/>
                <a:cs typeface="Helvetica"/>
              </a:rPr>
              <a:t>application</a:t>
            </a:r>
            <a:r>
              <a:rPr sz="2400" spc="-190" dirty="0">
                <a:latin typeface="Helvetica"/>
                <a:cs typeface="Helvetica"/>
              </a:rPr>
              <a:t> </a:t>
            </a:r>
            <a:r>
              <a:rPr sz="2400" spc="-45" dirty="0">
                <a:latin typeface="Helvetica"/>
                <a:cs typeface="Helvetica"/>
              </a:rPr>
              <a:t>architecture</a:t>
            </a:r>
            <a:r>
              <a:rPr sz="2400" spc="-45" dirty="0" smtClean="0">
                <a:latin typeface="Helvetica"/>
                <a:cs typeface="Helvetica"/>
              </a:rPr>
              <a:t>?</a:t>
            </a:r>
            <a:endParaRPr lang="en-US" sz="2400" dirty="0">
              <a:latin typeface="Helvetica"/>
              <a:cs typeface="Helvetica"/>
            </a:endParaRPr>
          </a:p>
          <a:p>
            <a:pPr marL="355600" indent="-342900">
              <a:lnSpc>
                <a:spcPct val="100000"/>
              </a:lnSpc>
              <a:buFont typeface="Arial"/>
              <a:buChar char="•"/>
              <a:tabLst>
                <a:tab pos="425450" algn="l"/>
              </a:tabLst>
            </a:pPr>
            <a:r>
              <a:rPr sz="2400" spc="-70" dirty="0" smtClean="0">
                <a:latin typeface="Helvetica"/>
                <a:cs typeface="Helvetica"/>
              </a:rPr>
              <a:t>Know </a:t>
            </a:r>
            <a:r>
              <a:rPr sz="2400" spc="-30" dirty="0">
                <a:latin typeface="Helvetica"/>
                <a:cs typeface="Helvetica"/>
              </a:rPr>
              <a:t>your</a:t>
            </a:r>
            <a:r>
              <a:rPr sz="2400" spc="-385" dirty="0">
                <a:latin typeface="Helvetica"/>
                <a:cs typeface="Helvetica"/>
              </a:rPr>
              <a:t> </a:t>
            </a:r>
            <a:r>
              <a:rPr sz="2400" spc="-35" dirty="0" smtClean="0">
                <a:latin typeface="Helvetica"/>
                <a:cs typeface="Helvetica"/>
              </a:rPr>
              <a:t>tech</a:t>
            </a:r>
            <a:endParaRPr lang="en-US" sz="2400" dirty="0">
              <a:latin typeface="Helvetica"/>
              <a:cs typeface="Helvetica"/>
            </a:endParaRPr>
          </a:p>
          <a:p>
            <a:pPr marL="812800" lvl="1" indent="-342900">
              <a:buFont typeface="Arial"/>
              <a:buChar char="•"/>
              <a:tabLst>
                <a:tab pos="425450" algn="l"/>
              </a:tabLst>
            </a:pPr>
            <a:r>
              <a:rPr sz="2400" spc="-145" dirty="0" smtClean="0">
                <a:latin typeface="Helvetica"/>
                <a:cs typeface="Helvetica"/>
              </a:rPr>
              <a:t>HTML </a:t>
            </a:r>
            <a:r>
              <a:rPr sz="2400" spc="-55" dirty="0">
                <a:latin typeface="Helvetica"/>
                <a:cs typeface="Helvetica"/>
              </a:rPr>
              <a:t>,</a:t>
            </a:r>
            <a:r>
              <a:rPr sz="2400" spc="-220" dirty="0">
                <a:latin typeface="Helvetica"/>
                <a:cs typeface="Helvetica"/>
              </a:rPr>
              <a:t> </a:t>
            </a:r>
            <a:r>
              <a:rPr sz="2400" spc="-254" dirty="0" smtClean="0">
                <a:latin typeface="Helvetica"/>
                <a:cs typeface="Helvetica"/>
              </a:rPr>
              <a:t>CSS</a:t>
            </a:r>
            <a:endParaRPr lang="en-US" sz="2400" dirty="0">
              <a:latin typeface="Helvetica"/>
              <a:cs typeface="Helvetica"/>
            </a:endParaRPr>
          </a:p>
          <a:p>
            <a:pPr marL="812800" lvl="1" indent="-342900">
              <a:buFont typeface="Arial"/>
              <a:buChar char="•"/>
              <a:tabLst>
                <a:tab pos="425450" algn="l"/>
              </a:tabLst>
            </a:pPr>
            <a:r>
              <a:rPr sz="2400" spc="-40" dirty="0" smtClean="0">
                <a:latin typeface="Helvetica"/>
                <a:cs typeface="Helvetica"/>
              </a:rPr>
              <a:t>JavaScript </a:t>
            </a:r>
            <a:r>
              <a:rPr sz="2400" spc="-210" dirty="0">
                <a:latin typeface="Helvetica"/>
                <a:cs typeface="Helvetica"/>
              </a:rPr>
              <a:t>Vs</a:t>
            </a:r>
            <a:r>
              <a:rPr sz="2400" spc="-335" dirty="0">
                <a:latin typeface="Helvetica"/>
                <a:cs typeface="Helvetica"/>
              </a:rPr>
              <a:t> </a:t>
            </a:r>
            <a:r>
              <a:rPr sz="2400" spc="-55" dirty="0" smtClean="0">
                <a:latin typeface="Helvetica"/>
                <a:cs typeface="Helvetica"/>
              </a:rPr>
              <a:t>jQuery</a:t>
            </a:r>
            <a:endParaRPr lang="en-US" sz="2400" dirty="0">
              <a:latin typeface="Helvetica"/>
              <a:cs typeface="Helvetica"/>
            </a:endParaRPr>
          </a:p>
          <a:p>
            <a:pPr marL="812800" lvl="1" indent="-342900">
              <a:buFont typeface="Arial"/>
              <a:buChar char="•"/>
              <a:tabLst>
                <a:tab pos="425450" algn="l"/>
              </a:tabLst>
            </a:pPr>
            <a:r>
              <a:rPr sz="2400" spc="-55" dirty="0" smtClean="0">
                <a:latin typeface="Helvetica"/>
                <a:cs typeface="Helvetica"/>
              </a:rPr>
              <a:t>Frameworks</a:t>
            </a:r>
            <a:endParaRPr lang="en-US" sz="2400" dirty="0">
              <a:latin typeface="Helvetica"/>
              <a:cs typeface="Helvetica"/>
            </a:endParaRPr>
          </a:p>
          <a:p>
            <a:pPr marL="812800" lvl="1" indent="-342900">
              <a:buFont typeface="Arial"/>
              <a:buChar char="•"/>
              <a:tabLst>
                <a:tab pos="425450" algn="l"/>
              </a:tabLst>
            </a:pPr>
            <a:r>
              <a:rPr sz="2400" spc="-85" dirty="0" smtClean="0">
                <a:latin typeface="Helvetica"/>
                <a:cs typeface="Helvetica"/>
              </a:rPr>
              <a:t>Databases</a:t>
            </a:r>
            <a:endParaRPr sz="2400" dirty="0">
              <a:latin typeface="Helvetica"/>
              <a:cs typeface="Helvetic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55" dirty="0">
                <a:latin typeface="Helvetica"/>
                <a:cs typeface="Helvetica"/>
              </a:rPr>
              <a:t>Class</a:t>
            </a:r>
            <a:r>
              <a:rPr sz="3000" spc="-180" dirty="0">
                <a:latin typeface="Helvetica"/>
                <a:cs typeface="Helvetica"/>
              </a:rPr>
              <a:t> </a:t>
            </a:r>
            <a:r>
              <a:rPr sz="3000" spc="10" dirty="0">
                <a:latin typeface="Helvetica"/>
                <a:cs typeface="Helvetica"/>
              </a:rPr>
              <a:t>exercise</a:t>
            </a:r>
          </a:p>
        </p:txBody>
      </p:sp>
      <p:sp>
        <p:nvSpPr>
          <p:cNvPr id="3" name="object 3"/>
          <p:cNvSpPr txBox="1"/>
          <p:nvPr/>
        </p:nvSpPr>
        <p:spPr>
          <a:xfrm>
            <a:off x="429226" y="1141958"/>
            <a:ext cx="4994275" cy="2215991"/>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400" spc="-10" dirty="0">
                <a:latin typeface="Helvetica"/>
                <a:cs typeface="Helvetica"/>
              </a:rPr>
              <a:t>Split</a:t>
            </a:r>
            <a:r>
              <a:rPr sz="2400" spc="-204" dirty="0">
                <a:latin typeface="Helvetica"/>
                <a:cs typeface="Helvetica"/>
              </a:rPr>
              <a:t> </a:t>
            </a:r>
            <a:r>
              <a:rPr sz="2400" spc="35" dirty="0">
                <a:latin typeface="Helvetica"/>
                <a:cs typeface="Helvetica"/>
              </a:rPr>
              <a:t>into</a:t>
            </a:r>
            <a:r>
              <a:rPr sz="2400" spc="-204" dirty="0">
                <a:latin typeface="Helvetica"/>
                <a:cs typeface="Helvetica"/>
              </a:rPr>
              <a:t> </a:t>
            </a:r>
            <a:r>
              <a:rPr sz="2400" spc="-60" dirty="0">
                <a:latin typeface="Helvetica"/>
                <a:cs typeface="Helvetica"/>
              </a:rPr>
              <a:t>groups</a:t>
            </a:r>
            <a:r>
              <a:rPr sz="2400" spc="-204" dirty="0">
                <a:latin typeface="Helvetica"/>
                <a:cs typeface="Helvetica"/>
              </a:rPr>
              <a:t> </a:t>
            </a:r>
            <a:r>
              <a:rPr sz="2400" dirty="0">
                <a:latin typeface="Helvetica"/>
                <a:cs typeface="Helvetica"/>
              </a:rPr>
              <a:t>of</a:t>
            </a:r>
            <a:r>
              <a:rPr sz="2400" spc="-204" dirty="0">
                <a:latin typeface="Helvetica"/>
                <a:cs typeface="Helvetica"/>
              </a:rPr>
              <a:t> </a:t>
            </a:r>
            <a:r>
              <a:rPr sz="2400" spc="-114" dirty="0">
                <a:latin typeface="Helvetica"/>
                <a:cs typeface="Helvetica"/>
              </a:rPr>
              <a:t>4-</a:t>
            </a:r>
            <a:r>
              <a:rPr sz="2400" spc="-114" dirty="0" smtClean="0">
                <a:latin typeface="Helvetica"/>
                <a:cs typeface="Helvetica"/>
              </a:rPr>
              <a:t>6</a:t>
            </a:r>
            <a:endParaRPr lang="en-US" sz="2400" dirty="0">
              <a:latin typeface="Helvetica"/>
              <a:cs typeface="Helvetica"/>
            </a:endParaRPr>
          </a:p>
          <a:p>
            <a:pPr marL="355600" indent="-342900">
              <a:lnSpc>
                <a:spcPct val="100000"/>
              </a:lnSpc>
              <a:buFont typeface="Arial"/>
              <a:buChar char="•"/>
              <a:tabLst>
                <a:tab pos="425450" algn="l"/>
              </a:tabLst>
            </a:pPr>
            <a:r>
              <a:rPr sz="2400" spc="-85" dirty="0" smtClean="0">
                <a:latin typeface="Helvetica"/>
                <a:cs typeface="Helvetica"/>
              </a:rPr>
              <a:t>Draw </a:t>
            </a:r>
            <a:r>
              <a:rPr sz="2400" spc="-25" dirty="0">
                <a:latin typeface="Helvetica"/>
                <a:cs typeface="Helvetica"/>
              </a:rPr>
              <a:t>how </a:t>
            </a:r>
            <a:r>
              <a:rPr sz="2400" spc="-50" dirty="0">
                <a:latin typeface="Helvetica"/>
                <a:cs typeface="Helvetica"/>
              </a:rPr>
              <a:t>you </a:t>
            </a:r>
            <a:r>
              <a:rPr sz="2400" spc="25" dirty="0">
                <a:latin typeface="Helvetica"/>
                <a:cs typeface="Helvetica"/>
              </a:rPr>
              <a:t>think </a:t>
            </a:r>
            <a:r>
              <a:rPr sz="2400" spc="-45" dirty="0">
                <a:latin typeface="Helvetica"/>
                <a:cs typeface="Helvetica"/>
              </a:rPr>
              <a:t>LinkedIn </a:t>
            </a:r>
            <a:r>
              <a:rPr sz="2400" spc="-70" dirty="0">
                <a:latin typeface="Helvetica"/>
                <a:cs typeface="Helvetica"/>
              </a:rPr>
              <a:t>is  </a:t>
            </a:r>
            <a:r>
              <a:rPr sz="2400" spc="-25" dirty="0">
                <a:latin typeface="Helvetica"/>
                <a:cs typeface="Helvetica"/>
              </a:rPr>
              <a:t>architected </a:t>
            </a:r>
            <a:r>
              <a:rPr sz="2400" spc="-45" dirty="0">
                <a:latin typeface="Helvetica"/>
                <a:cs typeface="Helvetica"/>
              </a:rPr>
              <a:t>(client-server</a:t>
            </a:r>
            <a:r>
              <a:rPr sz="2400" spc="-385" dirty="0">
                <a:latin typeface="Helvetica"/>
                <a:cs typeface="Helvetica"/>
              </a:rPr>
              <a:t> </a:t>
            </a:r>
            <a:r>
              <a:rPr sz="2400" spc="-35" dirty="0">
                <a:latin typeface="Helvetica"/>
                <a:cs typeface="Helvetica"/>
              </a:rPr>
              <a:t>model</a:t>
            </a:r>
            <a:r>
              <a:rPr sz="2400" spc="-35" dirty="0" smtClean="0">
                <a:latin typeface="Helvetica"/>
                <a:cs typeface="Helvetica"/>
              </a:rPr>
              <a:t>)</a:t>
            </a:r>
            <a:endParaRPr lang="en-US" sz="2400" dirty="0">
              <a:latin typeface="Helvetica"/>
              <a:cs typeface="Helvetica"/>
            </a:endParaRPr>
          </a:p>
          <a:p>
            <a:pPr marL="355600" indent="-342900">
              <a:lnSpc>
                <a:spcPct val="100000"/>
              </a:lnSpc>
              <a:buFont typeface="Arial"/>
              <a:buChar char="•"/>
              <a:tabLst>
                <a:tab pos="425450" algn="l"/>
              </a:tabLst>
            </a:pPr>
            <a:r>
              <a:rPr sz="2400" spc="-40" dirty="0" smtClean="0">
                <a:latin typeface="Helvetica"/>
                <a:cs typeface="Helvetica"/>
              </a:rPr>
              <a:t>Detail</a:t>
            </a:r>
            <a:r>
              <a:rPr sz="2400" spc="-195" dirty="0" smtClean="0">
                <a:latin typeface="Helvetica"/>
                <a:cs typeface="Helvetica"/>
              </a:rPr>
              <a:t> </a:t>
            </a:r>
            <a:r>
              <a:rPr sz="2400" spc="-70" dirty="0">
                <a:latin typeface="Helvetica"/>
                <a:cs typeface="Helvetica"/>
              </a:rPr>
              <a:t>one</a:t>
            </a:r>
            <a:r>
              <a:rPr sz="2400" spc="-195" dirty="0">
                <a:latin typeface="Helvetica"/>
                <a:cs typeface="Helvetica"/>
              </a:rPr>
              <a:t> </a:t>
            </a:r>
            <a:r>
              <a:rPr sz="2400" spc="-55" dirty="0">
                <a:latin typeface="Helvetica"/>
                <a:cs typeface="Helvetica"/>
              </a:rPr>
              <a:t>specific</a:t>
            </a:r>
            <a:r>
              <a:rPr sz="2400" spc="-195" dirty="0">
                <a:latin typeface="Helvetica"/>
                <a:cs typeface="Helvetica"/>
              </a:rPr>
              <a:t> </a:t>
            </a:r>
            <a:r>
              <a:rPr sz="2400" spc="-85" dirty="0">
                <a:latin typeface="Helvetica"/>
                <a:cs typeface="Helvetica"/>
              </a:rPr>
              <a:t>user</a:t>
            </a:r>
            <a:r>
              <a:rPr sz="2400" spc="-195" dirty="0">
                <a:latin typeface="Helvetica"/>
                <a:cs typeface="Helvetica"/>
              </a:rPr>
              <a:t> </a:t>
            </a:r>
            <a:r>
              <a:rPr sz="2400" dirty="0">
                <a:latin typeface="Helvetica"/>
                <a:cs typeface="Helvetica"/>
              </a:rPr>
              <a:t>interaction</a:t>
            </a:r>
            <a:r>
              <a:rPr sz="2400" spc="-195" dirty="0">
                <a:latin typeface="Helvetica"/>
                <a:cs typeface="Helvetica"/>
              </a:rPr>
              <a:t> </a:t>
            </a:r>
            <a:r>
              <a:rPr sz="2400" spc="-75" dirty="0">
                <a:latin typeface="Helvetica"/>
                <a:cs typeface="Helvetica"/>
              </a:rPr>
              <a:t>(  </a:t>
            </a:r>
            <a:r>
              <a:rPr sz="2400" spc="-65" dirty="0">
                <a:latin typeface="Helvetica"/>
                <a:cs typeface="Helvetica"/>
              </a:rPr>
              <a:t>endorsements </a:t>
            </a:r>
            <a:r>
              <a:rPr sz="2400" spc="-5" dirty="0">
                <a:latin typeface="Helvetica"/>
                <a:cs typeface="Helvetica"/>
              </a:rPr>
              <a:t>or </a:t>
            </a:r>
            <a:r>
              <a:rPr sz="2400" spc="-30" dirty="0">
                <a:latin typeface="Helvetica"/>
                <a:cs typeface="Helvetica"/>
              </a:rPr>
              <a:t>connection  </a:t>
            </a:r>
            <a:r>
              <a:rPr sz="2400" spc="-70" dirty="0">
                <a:latin typeface="Helvetica"/>
                <a:cs typeface="Helvetica"/>
              </a:rPr>
              <a:t>requests</a:t>
            </a:r>
            <a:r>
              <a:rPr sz="2400" spc="-70" dirty="0" smtClean="0">
                <a:latin typeface="Helvetica"/>
                <a:cs typeface="Helvetica"/>
              </a:rPr>
              <a:t>)</a:t>
            </a:r>
            <a:endParaRPr lang="en-US" sz="2400" dirty="0">
              <a:latin typeface="Helvetica"/>
              <a:cs typeface="Helvetica"/>
            </a:endParaRPr>
          </a:p>
        </p:txBody>
      </p:sp>
      <p:sp>
        <p:nvSpPr>
          <p:cNvPr id="4" name="object 4"/>
          <p:cNvSpPr/>
          <p:nvPr/>
        </p:nvSpPr>
        <p:spPr>
          <a:xfrm>
            <a:off x="7467600" y="1123950"/>
            <a:ext cx="1384451" cy="29363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20" dirty="0">
                <a:latin typeface="Helvetica"/>
                <a:cs typeface="Helvetica"/>
              </a:rPr>
              <a:t>Refresher</a:t>
            </a:r>
            <a:r>
              <a:rPr sz="3000" spc="-130" dirty="0">
                <a:latin typeface="Helvetica"/>
                <a:cs typeface="Helvetica"/>
              </a:rPr>
              <a:t> </a:t>
            </a:r>
            <a:r>
              <a:rPr sz="3000" spc="250" dirty="0">
                <a:latin typeface="Helvetica"/>
                <a:cs typeface="Helvetica"/>
              </a:rPr>
              <a:t>-</a:t>
            </a:r>
            <a:r>
              <a:rPr sz="3000" spc="-130" dirty="0">
                <a:latin typeface="Helvetica"/>
                <a:cs typeface="Helvetica"/>
              </a:rPr>
              <a:t> </a:t>
            </a:r>
            <a:r>
              <a:rPr sz="3000" spc="50" dirty="0">
                <a:latin typeface="Helvetica"/>
                <a:cs typeface="Helvetica"/>
              </a:rPr>
              <a:t>how</a:t>
            </a:r>
            <a:r>
              <a:rPr sz="3000" spc="-130" dirty="0">
                <a:latin typeface="Helvetica"/>
                <a:cs typeface="Helvetica"/>
              </a:rPr>
              <a:t> </a:t>
            </a:r>
            <a:r>
              <a:rPr sz="3000" spc="80" dirty="0">
                <a:latin typeface="Helvetica"/>
                <a:cs typeface="Helvetica"/>
              </a:rPr>
              <a:t>the</a:t>
            </a:r>
            <a:r>
              <a:rPr sz="3000" spc="-130" dirty="0">
                <a:latin typeface="Helvetica"/>
                <a:cs typeface="Helvetica"/>
              </a:rPr>
              <a:t> </a:t>
            </a:r>
            <a:r>
              <a:rPr sz="3000" spc="130" dirty="0">
                <a:latin typeface="Helvetica"/>
                <a:cs typeface="Helvetica"/>
              </a:rPr>
              <a:t>web</a:t>
            </a:r>
            <a:r>
              <a:rPr sz="3000" spc="-130" dirty="0">
                <a:latin typeface="Helvetica"/>
                <a:cs typeface="Helvetica"/>
              </a:rPr>
              <a:t> </a:t>
            </a:r>
            <a:r>
              <a:rPr sz="3000" spc="5" dirty="0">
                <a:latin typeface="Helvetica"/>
                <a:cs typeface="Helvetica"/>
              </a:rPr>
              <a:t>works</a:t>
            </a:r>
          </a:p>
        </p:txBody>
      </p:sp>
      <p:sp>
        <p:nvSpPr>
          <p:cNvPr id="3" name="object 3"/>
          <p:cNvSpPr txBox="1"/>
          <p:nvPr/>
        </p:nvSpPr>
        <p:spPr>
          <a:xfrm>
            <a:off x="657826" y="1090998"/>
            <a:ext cx="7495574" cy="3724096"/>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200" spc="-10" dirty="0">
                <a:latin typeface="Arial"/>
                <a:cs typeface="Arial"/>
              </a:rPr>
              <a:t>Traditionally </a:t>
            </a:r>
            <a:r>
              <a:rPr sz="2200" spc="-110" dirty="0">
                <a:latin typeface="Arial"/>
                <a:cs typeface="Arial"/>
              </a:rPr>
              <a:t>a </a:t>
            </a:r>
            <a:r>
              <a:rPr sz="2200" spc="-35" dirty="0">
                <a:latin typeface="Arial"/>
                <a:cs typeface="Arial"/>
              </a:rPr>
              <a:t>2-tiered</a:t>
            </a:r>
            <a:r>
              <a:rPr sz="2200" spc="-445" dirty="0">
                <a:latin typeface="Arial"/>
                <a:cs typeface="Arial"/>
              </a:rPr>
              <a:t> </a:t>
            </a:r>
            <a:r>
              <a:rPr sz="2200" spc="-45" dirty="0" smtClean="0">
                <a:latin typeface="Arial"/>
                <a:cs typeface="Arial"/>
              </a:rPr>
              <a:t>approach</a:t>
            </a:r>
            <a:endParaRPr lang="en-US" sz="2200" spc="-45" dirty="0">
              <a:latin typeface="Arial"/>
              <a:cs typeface="Arial"/>
            </a:endParaRPr>
          </a:p>
          <a:p>
            <a:pPr marL="812800" lvl="1" indent="-342900">
              <a:buFont typeface="Arial"/>
              <a:buChar char="•"/>
              <a:tabLst>
                <a:tab pos="425450" algn="l"/>
              </a:tabLst>
            </a:pPr>
            <a:r>
              <a:rPr lang="en-US" sz="2200" spc="-55" dirty="0" smtClean="0">
                <a:latin typeface="Helvetica"/>
                <a:cs typeface="Helvetica"/>
              </a:rPr>
              <a:t>Client</a:t>
            </a:r>
            <a:r>
              <a:rPr lang="en-US" sz="2200" spc="-55" dirty="0">
                <a:latin typeface="Helvetica"/>
                <a:cs typeface="Helvetica"/>
              </a:rPr>
              <a:t>-</a:t>
            </a:r>
            <a:r>
              <a:rPr lang="en-US" sz="2200" spc="-55" dirty="0" smtClean="0">
                <a:latin typeface="Helvetica"/>
                <a:cs typeface="Helvetica"/>
              </a:rPr>
              <a:t>Server</a:t>
            </a:r>
          </a:p>
          <a:p>
            <a:pPr marL="812800" lvl="1" indent="-342900">
              <a:buFont typeface="Arial"/>
              <a:buChar char="•"/>
              <a:tabLst>
                <a:tab pos="425450" algn="l"/>
              </a:tabLst>
            </a:pPr>
            <a:r>
              <a:rPr lang="en-US" sz="2200" spc="-35" dirty="0" smtClean="0">
                <a:latin typeface="Helvetica"/>
                <a:cs typeface="Helvetica"/>
              </a:rPr>
              <a:t>Client</a:t>
            </a:r>
            <a:r>
              <a:rPr lang="en-US" sz="2200" spc="-140" dirty="0" smtClean="0">
                <a:latin typeface="Helvetica"/>
                <a:cs typeface="Helvetica"/>
              </a:rPr>
              <a:t> </a:t>
            </a:r>
            <a:r>
              <a:rPr lang="en-US" sz="2200" spc="-85" dirty="0">
                <a:latin typeface="Helvetica"/>
                <a:cs typeface="Helvetica"/>
              </a:rPr>
              <a:t>sends</a:t>
            </a:r>
            <a:r>
              <a:rPr lang="en-US" sz="2200" spc="-140" dirty="0">
                <a:latin typeface="Helvetica"/>
                <a:cs typeface="Helvetica"/>
              </a:rPr>
              <a:t> </a:t>
            </a:r>
            <a:r>
              <a:rPr lang="en-US" sz="2200" spc="-40" dirty="0">
                <a:latin typeface="Helvetica"/>
                <a:cs typeface="Helvetica"/>
              </a:rPr>
              <a:t>request,</a:t>
            </a:r>
            <a:r>
              <a:rPr lang="en-US" sz="2200" spc="-140" dirty="0">
                <a:latin typeface="Helvetica"/>
                <a:cs typeface="Helvetica"/>
              </a:rPr>
              <a:t> </a:t>
            </a:r>
            <a:r>
              <a:rPr lang="en-US" sz="2200" spc="-65" dirty="0">
                <a:latin typeface="Helvetica"/>
                <a:cs typeface="Helvetica"/>
              </a:rPr>
              <a:t>server</a:t>
            </a:r>
            <a:r>
              <a:rPr lang="en-US" sz="2200" spc="-140" dirty="0">
                <a:latin typeface="Helvetica"/>
                <a:cs typeface="Helvetica"/>
              </a:rPr>
              <a:t> </a:t>
            </a:r>
            <a:r>
              <a:rPr lang="en-US" sz="2200" spc="-85" dirty="0">
                <a:latin typeface="Helvetica"/>
                <a:cs typeface="Helvetica"/>
              </a:rPr>
              <a:t>processes</a:t>
            </a:r>
            <a:r>
              <a:rPr lang="en-US" sz="2200" spc="-140" dirty="0">
                <a:latin typeface="Helvetica"/>
                <a:cs typeface="Helvetica"/>
              </a:rPr>
              <a:t> </a:t>
            </a:r>
            <a:r>
              <a:rPr lang="en-US" sz="2200" spc="-35" dirty="0">
                <a:latin typeface="Helvetica"/>
                <a:cs typeface="Helvetica"/>
              </a:rPr>
              <a:t>and</a:t>
            </a:r>
            <a:r>
              <a:rPr lang="en-US" sz="2200" spc="-140" dirty="0">
                <a:latin typeface="Helvetica"/>
                <a:cs typeface="Helvetica"/>
              </a:rPr>
              <a:t> </a:t>
            </a:r>
            <a:r>
              <a:rPr lang="en-US" sz="2200" spc="-55" dirty="0" smtClean="0">
                <a:latin typeface="Helvetica"/>
                <a:cs typeface="Helvetica"/>
              </a:rPr>
              <a:t>responds</a:t>
            </a:r>
          </a:p>
          <a:p>
            <a:pPr marL="355600" indent="-342900">
              <a:buFont typeface="Arial"/>
              <a:buChar char="•"/>
              <a:tabLst>
                <a:tab pos="425450" algn="l"/>
              </a:tabLst>
            </a:pPr>
            <a:r>
              <a:rPr lang="en-US" sz="2200" spc="-10" dirty="0" smtClean="0">
                <a:latin typeface="Helvetica"/>
                <a:cs typeface="Helvetica"/>
              </a:rPr>
              <a:t>Multi</a:t>
            </a:r>
            <a:r>
              <a:rPr lang="en-US" sz="2200" spc="-10" dirty="0">
                <a:latin typeface="Helvetica"/>
                <a:cs typeface="Helvetica"/>
              </a:rPr>
              <a:t>-tiered</a:t>
            </a:r>
            <a:r>
              <a:rPr lang="en-US" sz="2200" spc="-260" dirty="0">
                <a:latin typeface="Helvetica"/>
                <a:cs typeface="Helvetica"/>
              </a:rPr>
              <a:t> </a:t>
            </a:r>
            <a:r>
              <a:rPr lang="en-US" sz="2200" spc="-35" dirty="0" smtClean="0">
                <a:latin typeface="Helvetica"/>
                <a:cs typeface="Helvetica"/>
              </a:rPr>
              <a:t>paradigm</a:t>
            </a:r>
            <a:endParaRPr lang="en-US" sz="2200" dirty="0" smtClean="0">
              <a:latin typeface="Helvetica"/>
              <a:cs typeface="Helvetica"/>
            </a:endParaRPr>
          </a:p>
          <a:p>
            <a:pPr marL="812800" lvl="1" indent="-342900">
              <a:buFont typeface="Arial"/>
              <a:buChar char="•"/>
              <a:tabLst>
                <a:tab pos="425450" algn="l"/>
              </a:tabLst>
            </a:pPr>
            <a:r>
              <a:rPr lang="en-US" sz="2200" spc="-40" dirty="0" smtClean="0">
                <a:latin typeface="Helvetica"/>
                <a:cs typeface="Helvetica"/>
              </a:rPr>
              <a:t>Encapsulation</a:t>
            </a:r>
            <a:r>
              <a:rPr lang="en-US" sz="2200" spc="-155" dirty="0" smtClean="0">
                <a:latin typeface="Helvetica"/>
                <a:cs typeface="Helvetica"/>
              </a:rPr>
              <a:t> </a:t>
            </a:r>
            <a:r>
              <a:rPr lang="en-US" sz="2200" dirty="0">
                <a:latin typeface="Helvetica"/>
                <a:cs typeface="Helvetica"/>
              </a:rPr>
              <a:t>of</a:t>
            </a:r>
            <a:r>
              <a:rPr lang="en-US" sz="2200" spc="-155" dirty="0">
                <a:latin typeface="Helvetica"/>
                <a:cs typeface="Helvetica"/>
              </a:rPr>
              <a:t> </a:t>
            </a:r>
            <a:r>
              <a:rPr lang="en-US" sz="2200" spc="-5" dirty="0">
                <a:latin typeface="Helvetica"/>
                <a:cs typeface="Helvetica"/>
              </a:rPr>
              <a:t>application</a:t>
            </a:r>
            <a:r>
              <a:rPr lang="en-US" sz="2200" spc="-155" dirty="0">
                <a:latin typeface="Helvetica"/>
                <a:cs typeface="Helvetica"/>
              </a:rPr>
              <a:t> </a:t>
            </a:r>
            <a:r>
              <a:rPr lang="en-US" sz="2200" spc="-75" dirty="0" smtClean="0">
                <a:latin typeface="Helvetica"/>
                <a:cs typeface="Helvetica"/>
              </a:rPr>
              <a:t>services</a:t>
            </a:r>
            <a:endParaRPr lang="en-US" sz="2200" dirty="0" smtClean="0">
              <a:latin typeface="Helvetica"/>
              <a:cs typeface="Helvetica"/>
            </a:endParaRPr>
          </a:p>
          <a:p>
            <a:pPr marL="812800" lvl="1" indent="-342900">
              <a:buFont typeface="Arial"/>
              <a:buChar char="•"/>
              <a:tabLst>
                <a:tab pos="425450" algn="l"/>
              </a:tabLst>
            </a:pPr>
            <a:r>
              <a:rPr lang="en-US" sz="2200" spc="-25" dirty="0" smtClean="0">
                <a:latin typeface="Helvetica"/>
                <a:cs typeface="Helvetica"/>
              </a:rPr>
              <a:t>Scalability</a:t>
            </a:r>
            <a:endParaRPr lang="en-US" sz="2200" dirty="0" smtClean="0">
              <a:latin typeface="Helvetica"/>
              <a:cs typeface="Helvetica"/>
            </a:endParaRPr>
          </a:p>
          <a:p>
            <a:pPr marL="812800" lvl="1" indent="-342900">
              <a:buFont typeface="Arial"/>
              <a:buChar char="•"/>
              <a:tabLst>
                <a:tab pos="425450" algn="l"/>
              </a:tabLst>
            </a:pPr>
            <a:r>
              <a:rPr lang="en-US" sz="2200" spc="-80" dirty="0" smtClean="0">
                <a:latin typeface="Helvetica"/>
                <a:cs typeface="Helvetica"/>
              </a:rPr>
              <a:t>Examples</a:t>
            </a:r>
            <a:r>
              <a:rPr lang="en-US" sz="2200" spc="-135" dirty="0" smtClean="0">
                <a:latin typeface="Helvetica"/>
                <a:cs typeface="Helvetica"/>
              </a:rPr>
              <a:t> </a:t>
            </a:r>
            <a:r>
              <a:rPr lang="en-US" sz="2200" spc="-40" dirty="0">
                <a:latin typeface="Helvetica"/>
                <a:cs typeface="Helvetica"/>
              </a:rPr>
              <a:t>-</a:t>
            </a:r>
            <a:r>
              <a:rPr lang="en-US" sz="2200" spc="-135" dirty="0">
                <a:latin typeface="Helvetica"/>
                <a:cs typeface="Helvetica"/>
              </a:rPr>
              <a:t> </a:t>
            </a:r>
            <a:r>
              <a:rPr lang="en-US" sz="2200" spc="-40" dirty="0">
                <a:latin typeface="Helvetica"/>
                <a:cs typeface="Helvetica"/>
              </a:rPr>
              <a:t>web</a:t>
            </a:r>
            <a:r>
              <a:rPr lang="en-US" sz="2200" spc="-135" dirty="0">
                <a:latin typeface="Helvetica"/>
                <a:cs typeface="Helvetica"/>
              </a:rPr>
              <a:t> </a:t>
            </a:r>
            <a:r>
              <a:rPr lang="en-US" sz="2200" spc="-65" dirty="0">
                <a:latin typeface="Helvetica"/>
                <a:cs typeface="Helvetica"/>
              </a:rPr>
              <a:t>server,</a:t>
            </a:r>
            <a:r>
              <a:rPr lang="en-US" sz="2200" spc="-135" dirty="0">
                <a:latin typeface="Helvetica"/>
                <a:cs typeface="Helvetica"/>
              </a:rPr>
              <a:t> </a:t>
            </a:r>
            <a:r>
              <a:rPr lang="en-US" sz="2200" spc="-15" dirty="0">
                <a:latin typeface="Helvetica"/>
                <a:cs typeface="Helvetica"/>
              </a:rPr>
              <a:t>load</a:t>
            </a:r>
            <a:r>
              <a:rPr lang="en-US" sz="2200" spc="-135" dirty="0">
                <a:latin typeface="Helvetica"/>
                <a:cs typeface="Helvetica"/>
              </a:rPr>
              <a:t> </a:t>
            </a:r>
            <a:r>
              <a:rPr lang="en-US" sz="2200" spc="-50" dirty="0">
                <a:latin typeface="Helvetica"/>
                <a:cs typeface="Helvetica"/>
              </a:rPr>
              <a:t>balancers,</a:t>
            </a:r>
            <a:r>
              <a:rPr lang="en-US" sz="2200" spc="-135" dirty="0">
                <a:latin typeface="Helvetica"/>
                <a:cs typeface="Helvetica"/>
              </a:rPr>
              <a:t> </a:t>
            </a:r>
            <a:r>
              <a:rPr lang="en-US" sz="2200" spc="-75" dirty="0">
                <a:latin typeface="Helvetica"/>
                <a:cs typeface="Helvetica"/>
              </a:rPr>
              <a:t>services</a:t>
            </a:r>
            <a:r>
              <a:rPr lang="en-US" sz="2200" spc="-135" dirty="0">
                <a:latin typeface="Helvetica"/>
                <a:cs typeface="Helvetica"/>
              </a:rPr>
              <a:t> </a:t>
            </a:r>
            <a:r>
              <a:rPr lang="en-US" sz="2200" spc="-95" dirty="0">
                <a:latin typeface="Helvetica"/>
                <a:cs typeface="Helvetica"/>
              </a:rPr>
              <a:t>(message</a:t>
            </a:r>
            <a:r>
              <a:rPr lang="en-US" sz="2200" spc="-135" dirty="0">
                <a:latin typeface="Helvetica"/>
                <a:cs typeface="Helvetica"/>
              </a:rPr>
              <a:t> </a:t>
            </a:r>
            <a:r>
              <a:rPr lang="en-US" sz="2200" spc="-70" dirty="0">
                <a:latin typeface="Helvetica"/>
                <a:cs typeface="Helvetica"/>
              </a:rPr>
              <a:t>queues,</a:t>
            </a:r>
            <a:r>
              <a:rPr lang="en-US" sz="2200" spc="-135" dirty="0">
                <a:latin typeface="Helvetica"/>
                <a:cs typeface="Helvetica"/>
              </a:rPr>
              <a:t> </a:t>
            </a:r>
            <a:r>
              <a:rPr lang="en-US" sz="2200" dirty="0">
                <a:latin typeface="Helvetica"/>
                <a:cs typeface="Helvetica"/>
              </a:rPr>
              <a:t>file</a:t>
            </a:r>
            <a:r>
              <a:rPr lang="en-US" sz="2200" spc="-135" dirty="0">
                <a:latin typeface="Helvetica"/>
                <a:cs typeface="Helvetica"/>
              </a:rPr>
              <a:t> </a:t>
            </a:r>
            <a:r>
              <a:rPr lang="en-US" sz="2200" spc="-75" dirty="0">
                <a:latin typeface="Helvetica"/>
                <a:cs typeface="Helvetica"/>
              </a:rPr>
              <a:t>servers</a:t>
            </a:r>
            <a:r>
              <a:rPr lang="en-US" sz="2200" spc="-75" dirty="0" smtClean="0">
                <a:latin typeface="Helvetica"/>
                <a:cs typeface="Helvetica"/>
              </a:rPr>
              <a:t>)</a:t>
            </a:r>
            <a:endParaRPr lang="en-US" sz="2200" dirty="0" smtClean="0">
              <a:latin typeface="Helvetica"/>
              <a:cs typeface="Helvetica"/>
            </a:endParaRPr>
          </a:p>
          <a:p>
            <a:pPr marL="355600" indent="-342900">
              <a:buFont typeface="Arial"/>
              <a:buChar char="•"/>
              <a:tabLst>
                <a:tab pos="425450" algn="l"/>
              </a:tabLst>
            </a:pPr>
            <a:r>
              <a:rPr lang="en-US" sz="2200" spc="-50" dirty="0" smtClean="0">
                <a:latin typeface="Helvetica"/>
                <a:cs typeface="Helvetica"/>
              </a:rPr>
              <a:t>Mobile </a:t>
            </a:r>
            <a:r>
              <a:rPr lang="en-US" sz="2200" spc="-80" dirty="0">
                <a:latin typeface="Helvetica"/>
                <a:cs typeface="Helvetica"/>
              </a:rPr>
              <a:t>apps</a:t>
            </a:r>
            <a:r>
              <a:rPr lang="en-US" sz="2200" spc="-380" dirty="0">
                <a:latin typeface="Helvetica"/>
                <a:cs typeface="Helvetica"/>
              </a:rPr>
              <a:t> </a:t>
            </a:r>
            <a:r>
              <a:rPr lang="en-US" sz="2200" spc="-40" dirty="0" smtClean="0">
                <a:latin typeface="Helvetica"/>
                <a:cs typeface="Helvetica"/>
              </a:rPr>
              <a:t>enablement</a:t>
            </a:r>
            <a:endParaRPr lang="en-US" sz="2200" dirty="0" smtClean="0">
              <a:latin typeface="Helvetica"/>
              <a:cs typeface="Helvetica"/>
            </a:endParaRPr>
          </a:p>
          <a:p>
            <a:pPr marL="812800" lvl="1" indent="-342900">
              <a:buFont typeface="Arial"/>
              <a:buChar char="•"/>
              <a:tabLst>
                <a:tab pos="425450" algn="l"/>
              </a:tabLst>
            </a:pPr>
            <a:r>
              <a:rPr lang="en-US" sz="2200" spc="-140" dirty="0" smtClean="0">
                <a:latin typeface="Helvetica"/>
                <a:cs typeface="Helvetica"/>
              </a:rPr>
              <a:t>API</a:t>
            </a:r>
            <a:r>
              <a:rPr lang="en-US" sz="2200" spc="-155" dirty="0" smtClean="0">
                <a:latin typeface="Helvetica"/>
                <a:cs typeface="Helvetica"/>
              </a:rPr>
              <a:t> </a:t>
            </a:r>
            <a:r>
              <a:rPr lang="en-US" sz="2200" spc="-70" dirty="0">
                <a:latin typeface="Helvetica"/>
                <a:cs typeface="Helvetica"/>
              </a:rPr>
              <a:t>Layer</a:t>
            </a:r>
            <a:r>
              <a:rPr lang="en-US" sz="2200" spc="-155" dirty="0">
                <a:latin typeface="Helvetica"/>
                <a:cs typeface="Helvetica"/>
              </a:rPr>
              <a:t> </a:t>
            </a:r>
            <a:r>
              <a:rPr lang="en-US" sz="2200" spc="-25" dirty="0">
                <a:latin typeface="Helvetica"/>
                <a:cs typeface="Helvetica"/>
              </a:rPr>
              <a:t>on</a:t>
            </a:r>
            <a:r>
              <a:rPr lang="en-US" sz="2200" spc="-155" dirty="0">
                <a:latin typeface="Helvetica"/>
                <a:cs typeface="Helvetica"/>
              </a:rPr>
              <a:t> </a:t>
            </a:r>
            <a:r>
              <a:rPr lang="en-US" sz="2200" spc="25" dirty="0">
                <a:latin typeface="Helvetica"/>
                <a:cs typeface="Helvetica"/>
              </a:rPr>
              <a:t>top</a:t>
            </a:r>
            <a:r>
              <a:rPr lang="en-US" sz="2200" spc="-155" dirty="0">
                <a:latin typeface="Helvetica"/>
                <a:cs typeface="Helvetica"/>
              </a:rPr>
              <a:t> </a:t>
            </a:r>
            <a:r>
              <a:rPr lang="en-US" sz="2200" dirty="0">
                <a:latin typeface="Helvetica"/>
                <a:cs typeface="Helvetica"/>
              </a:rPr>
              <a:t>of</a:t>
            </a:r>
            <a:r>
              <a:rPr lang="en-US" sz="2200" spc="-155" dirty="0">
                <a:latin typeface="Helvetica"/>
                <a:cs typeface="Helvetica"/>
              </a:rPr>
              <a:t> </a:t>
            </a:r>
            <a:r>
              <a:rPr lang="en-US" sz="2200" spc="-40" dirty="0">
                <a:latin typeface="Helvetica"/>
                <a:cs typeface="Helvetica"/>
              </a:rPr>
              <a:t>web</a:t>
            </a:r>
            <a:r>
              <a:rPr lang="en-US" sz="2200" spc="-155" dirty="0">
                <a:latin typeface="Helvetica"/>
                <a:cs typeface="Helvetica"/>
              </a:rPr>
              <a:t> </a:t>
            </a:r>
            <a:r>
              <a:rPr lang="en-US" sz="2200" spc="-60" dirty="0">
                <a:latin typeface="Helvetica"/>
                <a:cs typeface="Helvetica"/>
              </a:rPr>
              <a:t>apps</a:t>
            </a:r>
            <a:endParaRPr lang="en-US" sz="2200" dirty="0">
              <a:latin typeface="Helvetica"/>
              <a:cs typeface="Helvetica"/>
            </a:endParaRPr>
          </a:p>
          <a:p>
            <a:pPr marL="424815" indent="-412115">
              <a:lnSpc>
                <a:spcPct val="100000"/>
              </a:lnSpc>
              <a:buChar char="●"/>
              <a:tabLst>
                <a:tab pos="425450" algn="l"/>
              </a:tabLst>
            </a:pPr>
            <a:endParaRPr sz="2200" dirty="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creen Shot 2016-08-24 at 4.53.3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764"/>
            <a:ext cx="9144000" cy="499058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99" y="5024640"/>
            <a:ext cx="8982710" cy="119380"/>
          </a:xfrm>
          <a:custGeom>
            <a:avLst/>
            <a:gdLst/>
            <a:ahLst/>
            <a:cxnLst/>
            <a:rect l="l" t="t" r="r" b="b"/>
            <a:pathLst>
              <a:path w="8982710" h="119379">
                <a:moveTo>
                  <a:pt x="0" y="0"/>
                </a:moveTo>
                <a:lnTo>
                  <a:pt x="8982581" y="0"/>
                </a:lnTo>
                <a:lnTo>
                  <a:pt x="8982581" y="118799"/>
                </a:lnTo>
                <a:lnTo>
                  <a:pt x="0" y="118799"/>
                </a:lnTo>
                <a:lnTo>
                  <a:pt x="0" y="0"/>
                </a:lnTo>
                <a:close/>
              </a:path>
            </a:pathLst>
          </a:custGeom>
          <a:solidFill>
            <a:srgbClr val="5E2B96"/>
          </a:solidFill>
        </p:spPr>
        <p:txBody>
          <a:bodyPr wrap="square" lIns="0" tIns="0" rIns="0" bIns="0" rtlCol="0"/>
          <a:lstStyle/>
          <a:p>
            <a:endParaRPr/>
          </a:p>
        </p:txBody>
      </p:sp>
      <p:sp>
        <p:nvSpPr>
          <p:cNvPr id="3" name="object 3"/>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30" dirty="0"/>
              <a:t>Today</a:t>
            </a:r>
          </a:p>
        </p:txBody>
      </p:sp>
      <p:sp>
        <p:nvSpPr>
          <p:cNvPr id="4" name="object 4"/>
          <p:cNvSpPr txBox="1"/>
          <p:nvPr/>
        </p:nvSpPr>
        <p:spPr>
          <a:xfrm>
            <a:off x="429223" y="1768930"/>
            <a:ext cx="3379470" cy="1846659"/>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400" spc="-125" dirty="0">
                <a:latin typeface="Arial"/>
                <a:cs typeface="Arial"/>
              </a:rPr>
              <a:t>Course</a:t>
            </a:r>
            <a:r>
              <a:rPr sz="2400" spc="-260" dirty="0">
                <a:latin typeface="Arial"/>
                <a:cs typeface="Arial"/>
              </a:rPr>
              <a:t> </a:t>
            </a:r>
            <a:r>
              <a:rPr sz="2400" spc="-130" dirty="0" smtClean="0">
                <a:latin typeface="Arial"/>
                <a:cs typeface="Arial"/>
              </a:rPr>
              <a:t>Goals</a:t>
            </a:r>
            <a:endParaRPr lang="en-US" sz="2400" dirty="0">
              <a:latin typeface="Arial"/>
              <a:cs typeface="Arial"/>
            </a:endParaRPr>
          </a:p>
          <a:p>
            <a:pPr marL="355600" indent="-342900">
              <a:lnSpc>
                <a:spcPct val="100000"/>
              </a:lnSpc>
              <a:buFont typeface="Arial"/>
              <a:buChar char="•"/>
              <a:tabLst>
                <a:tab pos="425450" algn="l"/>
              </a:tabLst>
            </a:pPr>
            <a:r>
              <a:rPr sz="2400" spc="-125" dirty="0" smtClean="0">
                <a:latin typeface="Arial"/>
                <a:cs typeface="Arial"/>
              </a:rPr>
              <a:t>Course</a:t>
            </a:r>
            <a:r>
              <a:rPr sz="2400" spc="-225" dirty="0" smtClean="0">
                <a:latin typeface="Arial"/>
                <a:cs typeface="Arial"/>
              </a:rPr>
              <a:t> </a:t>
            </a:r>
            <a:r>
              <a:rPr sz="2400" spc="-35" dirty="0" smtClean="0">
                <a:latin typeface="Arial"/>
                <a:cs typeface="Arial"/>
              </a:rPr>
              <a:t>Structure</a:t>
            </a:r>
            <a:endParaRPr lang="en-US" sz="2400" dirty="0">
              <a:latin typeface="Arial"/>
              <a:cs typeface="Arial"/>
            </a:endParaRPr>
          </a:p>
          <a:p>
            <a:pPr marL="355600" indent="-342900">
              <a:lnSpc>
                <a:spcPct val="100000"/>
              </a:lnSpc>
              <a:buFont typeface="Arial"/>
              <a:buChar char="•"/>
              <a:tabLst>
                <a:tab pos="425450" algn="l"/>
              </a:tabLst>
            </a:pPr>
            <a:r>
              <a:rPr sz="2400" spc="-65" dirty="0" smtClean="0">
                <a:latin typeface="Arial"/>
                <a:cs typeface="Arial"/>
              </a:rPr>
              <a:t>Logistics</a:t>
            </a:r>
            <a:endParaRPr lang="en-US" sz="2400" dirty="0">
              <a:latin typeface="Arial"/>
              <a:cs typeface="Arial"/>
            </a:endParaRPr>
          </a:p>
          <a:p>
            <a:pPr marL="355600" indent="-342900">
              <a:lnSpc>
                <a:spcPct val="100000"/>
              </a:lnSpc>
              <a:buFont typeface="Arial"/>
              <a:buChar char="•"/>
              <a:tabLst>
                <a:tab pos="425450" algn="l"/>
              </a:tabLst>
            </a:pPr>
            <a:r>
              <a:rPr sz="2400" spc="-120" dirty="0" smtClean="0">
                <a:latin typeface="Arial"/>
                <a:cs typeface="Arial"/>
              </a:rPr>
              <a:t>IOLab </a:t>
            </a:r>
            <a:r>
              <a:rPr sz="2400" spc="-145" dirty="0" smtClean="0">
                <a:latin typeface="Arial"/>
                <a:cs typeface="Arial"/>
              </a:rPr>
              <a:t>2016</a:t>
            </a:r>
            <a:r>
              <a:rPr lang="en-US" sz="2400" spc="-325" dirty="0">
                <a:latin typeface="Arial"/>
                <a:cs typeface="Arial"/>
              </a:rPr>
              <a:t> </a:t>
            </a:r>
            <a:r>
              <a:rPr sz="2400" b="1" spc="-75" dirty="0" smtClean="0">
                <a:latin typeface="Arial"/>
                <a:cs typeface="Arial"/>
              </a:rPr>
              <a:t>Immersion</a:t>
            </a:r>
            <a:endParaRPr lang="en-US" sz="2400" dirty="0">
              <a:latin typeface="Arial"/>
              <a:cs typeface="Arial"/>
            </a:endParaRPr>
          </a:p>
          <a:p>
            <a:pPr marL="355600" indent="-342900">
              <a:lnSpc>
                <a:spcPct val="100000"/>
              </a:lnSpc>
              <a:buFont typeface="Arial"/>
              <a:buChar char="•"/>
              <a:tabLst>
                <a:tab pos="425450" algn="l"/>
              </a:tabLst>
            </a:pPr>
            <a:r>
              <a:rPr sz="2400" spc="-80" dirty="0" smtClean="0">
                <a:latin typeface="Arial"/>
                <a:cs typeface="Arial"/>
              </a:rPr>
              <a:t>Questions</a:t>
            </a:r>
            <a:endParaRPr sz="24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45" dirty="0">
                <a:latin typeface="Helvetica"/>
                <a:cs typeface="Helvetica"/>
              </a:rPr>
              <a:t>Step</a:t>
            </a:r>
            <a:r>
              <a:rPr sz="3000" spc="-145" dirty="0">
                <a:latin typeface="Helvetica"/>
                <a:cs typeface="Helvetica"/>
              </a:rPr>
              <a:t> </a:t>
            </a:r>
            <a:r>
              <a:rPr sz="3000" spc="155" dirty="0">
                <a:latin typeface="Helvetica"/>
                <a:cs typeface="Helvetica"/>
              </a:rPr>
              <a:t>#1</a:t>
            </a:r>
            <a:r>
              <a:rPr sz="3000" spc="-145" dirty="0">
                <a:latin typeface="Helvetica"/>
                <a:cs typeface="Helvetica"/>
              </a:rPr>
              <a:t> </a:t>
            </a:r>
            <a:r>
              <a:rPr sz="3000" spc="250" dirty="0">
                <a:latin typeface="Helvetica"/>
                <a:cs typeface="Helvetica"/>
              </a:rPr>
              <a:t>-</a:t>
            </a:r>
            <a:r>
              <a:rPr sz="3000" spc="-145" dirty="0">
                <a:latin typeface="Helvetica"/>
                <a:cs typeface="Helvetica"/>
              </a:rPr>
              <a:t> </a:t>
            </a:r>
            <a:r>
              <a:rPr sz="3000" spc="40" dirty="0">
                <a:latin typeface="Helvetica"/>
                <a:cs typeface="Helvetica"/>
              </a:rPr>
              <a:t>Language</a:t>
            </a:r>
          </a:p>
        </p:txBody>
      </p:sp>
      <p:sp>
        <p:nvSpPr>
          <p:cNvPr id="3" name="object 3"/>
          <p:cNvSpPr txBox="1"/>
          <p:nvPr/>
        </p:nvSpPr>
        <p:spPr>
          <a:xfrm>
            <a:off x="381000" y="1093652"/>
            <a:ext cx="9448800" cy="3232936"/>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200" spc="-110" dirty="0">
                <a:latin typeface="Arial"/>
                <a:cs typeface="Arial"/>
              </a:rPr>
              <a:t>Tons </a:t>
            </a:r>
            <a:r>
              <a:rPr sz="2200" dirty="0">
                <a:latin typeface="Arial"/>
                <a:cs typeface="Arial"/>
              </a:rPr>
              <a:t>of</a:t>
            </a:r>
            <a:r>
              <a:rPr sz="2200" spc="-335" dirty="0">
                <a:latin typeface="Arial"/>
                <a:cs typeface="Arial"/>
              </a:rPr>
              <a:t> </a:t>
            </a:r>
            <a:r>
              <a:rPr sz="2200" spc="-15" dirty="0" smtClean="0">
                <a:latin typeface="Arial"/>
                <a:cs typeface="Arial"/>
              </a:rPr>
              <a:t>options</a:t>
            </a:r>
            <a:endParaRPr lang="en-US" sz="2200" spc="-15" dirty="0">
              <a:latin typeface="Arial"/>
              <a:cs typeface="Arial"/>
            </a:endParaRPr>
          </a:p>
          <a:p>
            <a:pPr marL="812800" lvl="1" indent="-342900">
              <a:buFont typeface="Arial"/>
              <a:buChar char="•"/>
              <a:tabLst>
                <a:tab pos="425450" algn="l"/>
              </a:tabLst>
            </a:pPr>
            <a:r>
              <a:rPr lang="en-US" sz="2200" spc="-35" dirty="0" smtClean="0">
                <a:latin typeface="Arial"/>
                <a:cs typeface="Arial"/>
              </a:rPr>
              <a:t>Python</a:t>
            </a:r>
            <a:r>
              <a:rPr lang="en-US" sz="2200" spc="-35" dirty="0">
                <a:latin typeface="Arial"/>
                <a:cs typeface="Arial"/>
              </a:rPr>
              <a:t>,</a:t>
            </a:r>
            <a:r>
              <a:rPr lang="en-US" sz="2200" spc="-370" dirty="0">
                <a:latin typeface="Arial"/>
                <a:cs typeface="Arial"/>
              </a:rPr>
              <a:t> </a:t>
            </a:r>
            <a:r>
              <a:rPr lang="en-US" sz="2200" spc="-65" dirty="0">
                <a:latin typeface="Arial"/>
                <a:cs typeface="Arial"/>
              </a:rPr>
              <a:t>Java, </a:t>
            </a:r>
            <a:r>
              <a:rPr lang="en-US" sz="2200" spc="-130" dirty="0">
                <a:latin typeface="Arial"/>
                <a:cs typeface="Arial"/>
              </a:rPr>
              <a:t>PHP, </a:t>
            </a:r>
            <a:r>
              <a:rPr lang="en-US" sz="2200" spc="-85" dirty="0" smtClean="0">
                <a:latin typeface="Arial"/>
                <a:cs typeface="Arial"/>
              </a:rPr>
              <a:t>Ruby, </a:t>
            </a:r>
            <a:r>
              <a:rPr lang="en-US" sz="2200" spc="-85" dirty="0" err="1" smtClean="0">
                <a:latin typeface="Arial"/>
                <a:cs typeface="Arial"/>
              </a:rPr>
              <a:t>Javascript</a:t>
            </a:r>
            <a:r>
              <a:rPr lang="en-US" sz="2200" spc="-85" dirty="0" smtClean="0">
                <a:latin typeface="Arial"/>
                <a:cs typeface="Arial"/>
              </a:rPr>
              <a:t>, </a:t>
            </a:r>
          </a:p>
          <a:p>
            <a:pPr marL="812800" lvl="1" indent="-342900">
              <a:buFont typeface="Arial"/>
              <a:buChar char="•"/>
              <a:tabLst>
                <a:tab pos="425450" algn="l"/>
              </a:tabLst>
            </a:pPr>
            <a:r>
              <a:rPr lang="en-US" sz="2200" spc="-25" dirty="0" smtClean="0">
                <a:latin typeface="Arial"/>
                <a:cs typeface="Arial"/>
              </a:rPr>
              <a:t>Similar</a:t>
            </a:r>
            <a:r>
              <a:rPr lang="en-US" sz="2200" spc="-145" dirty="0" smtClean="0">
                <a:latin typeface="Arial"/>
                <a:cs typeface="Arial"/>
              </a:rPr>
              <a:t> </a:t>
            </a:r>
            <a:r>
              <a:rPr lang="en-US" sz="2200" spc="-20" dirty="0" err="1" smtClean="0">
                <a:latin typeface="Arial"/>
                <a:cs typeface="Arial"/>
              </a:rPr>
              <a:t>principles</a:t>
            </a:r>
            <a:r>
              <a:rPr lang="en-US" sz="2200" spc="-55" dirty="0" err="1" smtClean="0">
                <a:latin typeface="Arial"/>
                <a:cs typeface="Arial"/>
              </a:rPr>
              <a:t>;</a:t>
            </a:r>
            <a:r>
              <a:rPr lang="en-US" sz="2200" spc="-5" dirty="0" err="1" smtClean="0">
                <a:latin typeface="Arial"/>
                <a:cs typeface="Arial"/>
              </a:rPr>
              <a:t>different</a:t>
            </a:r>
            <a:r>
              <a:rPr lang="en-US" sz="2200" spc="-145" dirty="0" smtClean="0">
                <a:latin typeface="Arial"/>
                <a:cs typeface="Arial"/>
              </a:rPr>
              <a:t> </a:t>
            </a:r>
            <a:r>
              <a:rPr lang="en-US" sz="2200" spc="-50" dirty="0">
                <a:latin typeface="Arial"/>
                <a:cs typeface="Arial"/>
              </a:rPr>
              <a:t>syntax</a:t>
            </a:r>
            <a:endParaRPr lang="en-US" sz="2200" dirty="0">
              <a:latin typeface="Arial"/>
              <a:cs typeface="Arial"/>
            </a:endParaRPr>
          </a:p>
          <a:p>
            <a:pPr marL="355600" indent="-342900">
              <a:lnSpc>
                <a:spcPct val="100000"/>
              </a:lnSpc>
              <a:spcBef>
                <a:spcPts val="290"/>
              </a:spcBef>
              <a:buFont typeface="Arial"/>
              <a:buChar char="•"/>
              <a:tabLst>
                <a:tab pos="425450" algn="l"/>
              </a:tabLst>
            </a:pPr>
            <a:r>
              <a:rPr lang="en-US" sz="2200" spc="-105" dirty="0">
                <a:latin typeface="Arial"/>
                <a:cs typeface="Arial"/>
              </a:rPr>
              <a:t>Language</a:t>
            </a:r>
            <a:r>
              <a:rPr lang="en-US" sz="2200" spc="-270" dirty="0">
                <a:latin typeface="Arial"/>
                <a:cs typeface="Arial"/>
              </a:rPr>
              <a:t> </a:t>
            </a:r>
            <a:r>
              <a:rPr lang="en-US" sz="2200" spc="-80" dirty="0" smtClean="0">
                <a:latin typeface="Arial"/>
                <a:cs typeface="Arial"/>
              </a:rPr>
              <a:t>choices</a:t>
            </a:r>
            <a:endParaRPr lang="en-US" sz="2200" dirty="0" smtClean="0">
              <a:latin typeface="Arial"/>
              <a:cs typeface="Arial"/>
            </a:endParaRPr>
          </a:p>
          <a:p>
            <a:pPr marL="812800" lvl="1" indent="-342900">
              <a:spcBef>
                <a:spcPts val="290"/>
              </a:spcBef>
              <a:buFont typeface="Arial"/>
              <a:buChar char="•"/>
              <a:tabLst>
                <a:tab pos="425450" algn="l"/>
              </a:tabLst>
            </a:pPr>
            <a:r>
              <a:rPr lang="en-US" sz="2200" spc="-30" dirty="0" smtClean="0">
                <a:latin typeface="Arial"/>
                <a:cs typeface="Arial"/>
              </a:rPr>
              <a:t>Support (</a:t>
            </a:r>
            <a:r>
              <a:rPr lang="en-US" sz="2200" spc="-55" dirty="0">
                <a:latin typeface="Arial"/>
                <a:cs typeface="Arial"/>
              </a:rPr>
              <a:t>Tools,</a:t>
            </a:r>
            <a:r>
              <a:rPr lang="en-US" sz="2200" spc="-145" dirty="0">
                <a:latin typeface="Arial"/>
                <a:cs typeface="Arial"/>
              </a:rPr>
              <a:t> </a:t>
            </a:r>
            <a:r>
              <a:rPr lang="en-US" sz="2200" spc="-40" dirty="0">
                <a:latin typeface="Arial"/>
                <a:cs typeface="Arial"/>
              </a:rPr>
              <a:t>Libraries),</a:t>
            </a:r>
            <a:r>
              <a:rPr lang="en-US" sz="2200" spc="-145" dirty="0">
                <a:latin typeface="Arial"/>
                <a:cs typeface="Arial"/>
              </a:rPr>
              <a:t> </a:t>
            </a:r>
            <a:r>
              <a:rPr lang="en-US" sz="2200" spc="-15" dirty="0">
                <a:latin typeface="Arial"/>
                <a:cs typeface="Arial"/>
              </a:rPr>
              <a:t>Platform,</a:t>
            </a:r>
            <a:r>
              <a:rPr lang="en-US" sz="2200" spc="-145" dirty="0">
                <a:latin typeface="Arial"/>
                <a:cs typeface="Arial"/>
              </a:rPr>
              <a:t> </a:t>
            </a:r>
            <a:r>
              <a:rPr lang="en-US" sz="2200" spc="-35" dirty="0">
                <a:latin typeface="Arial"/>
                <a:cs typeface="Arial"/>
              </a:rPr>
              <a:t>Problem</a:t>
            </a:r>
            <a:r>
              <a:rPr lang="en-US" sz="2200" spc="-145" dirty="0">
                <a:latin typeface="Arial"/>
                <a:cs typeface="Arial"/>
              </a:rPr>
              <a:t> </a:t>
            </a:r>
            <a:r>
              <a:rPr lang="en-US" sz="2200" spc="-15" dirty="0" smtClean="0">
                <a:latin typeface="Arial"/>
                <a:cs typeface="Arial"/>
              </a:rPr>
              <a:t>domain</a:t>
            </a:r>
            <a:endParaRPr lang="en-US" sz="2200" dirty="0" smtClean="0">
              <a:latin typeface="Arial"/>
              <a:cs typeface="Arial"/>
            </a:endParaRPr>
          </a:p>
          <a:p>
            <a:pPr marL="355600" indent="-342900">
              <a:spcBef>
                <a:spcPts val="290"/>
              </a:spcBef>
              <a:buFont typeface="Arial"/>
              <a:buChar char="•"/>
              <a:tabLst>
                <a:tab pos="425450" algn="l"/>
              </a:tabLst>
            </a:pPr>
            <a:r>
              <a:rPr lang="en-US" sz="2200" spc="-210" dirty="0" smtClean="0">
                <a:latin typeface="Arial"/>
                <a:cs typeface="Arial"/>
              </a:rPr>
              <a:t>Go </a:t>
            </a:r>
            <a:r>
              <a:rPr lang="en-US" sz="2200" spc="-75" dirty="0">
                <a:latin typeface="Arial"/>
                <a:cs typeface="Arial"/>
              </a:rPr>
              <a:t>deep, </a:t>
            </a:r>
            <a:r>
              <a:rPr lang="en-US" sz="2200" spc="25" dirty="0">
                <a:latin typeface="Arial"/>
                <a:cs typeface="Arial"/>
              </a:rPr>
              <a:t>not</a:t>
            </a:r>
            <a:r>
              <a:rPr lang="en-US" sz="2200" spc="-335" dirty="0">
                <a:latin typeface="Arial"/>
                <a:cs typeface="Arial"/>
              </a:rPr>
              <a:t> </a:t>
            </a:r>
            <a:r>
              <a:rPr lang="en-US" sz="2200" spc="-25" dirty="0" smtClean="0">
                <a:latin typeface="Arial"/>
                <a:cs typeface="Arial"/>
              </a:rPr>
              <a:t>broad</a:t>
            </a:r>
            <a:endParaRPr lang="en-US" sz="2200" dirty="0" smtClean="0">
              <a:latin typeface="Arial"/>
              <a:cs typeface="Arial"/>
            </a:endParaRPr>
          </a:p>
          <a:p>
            <a:pPr marL="355600" indent="-342900">
              <a:spcBef>
                <a:spcPts val="290"/>
              </a:spcBef>
              <a:buFont typeface="Arial"/>
              <a:buChar char="•"/>
              <a:tabLst>
                <a:tab pos="425450" algn="l"/>
              </a:tabLst>
            </a:pPr>
            <a:r>
              <a:rPr lang="en-US" sz="2200" spc="-50" dirty="0" err="1" smtClean="0">
                <a:latin typeface="Arial"/>
                <a:cs typeface="Arial"/>
              </a:rPr>
              <a:t>Instagram</a:t>
            </a:r>
            <a:r>
              <a:rPr lang="en-US" sz="2200" spc="-185" dirty="0" smtClean="0">
                <a:latin typeface="Arial"/>
                <a:cs typeface="Arial"/>
              </a:rPr>
              <a:t> </a:t>
            </a:r>
            <a:r>
              <a:rPr lang="en-US" sz="2200" spc="-55" dirty="0">
                <a:latin typeface="Arial"/>
                <a:cs typeface="Arial"/>
              </a:rPr>
              <a:t>(Python),</a:t>
            </a:r>
            <a:r>
              <a:rPr lang="en-US" sz="2200" spc="-185" dirty="0">
                <a:latin typeface="Arial"/>
                <a:cs typeface="Arial"/>
              </a:rPr>
              <a:t> </a:t>
            </a:r>
            <a:r>
              <a:rPr lang="en-US" sz="2200" spc="-45" dirty="0">
                <a:latin typeface="Arial"/>
                <a:cs typeface="Arial"/>
              </a:rPr>
              <a:t>LinkedIn</a:t>
            </a:r>
            <a:r>
              <a:rPr lang="en-US" sz="2200" spc="-185" dirty="0">
                <a:latin typeface="Arial"/>
                <a:cs typeface="Arial"/>
              </a:rPr>
              <a:t> </a:t>
            </a:r>
            <a:r>
              <a:rPr lang="en-US" sz="2200" spc="-80" dirty="0">
                <a:latin typeface="Arial"/>
                <a:cs typeface="Arial"/>
              </a:rPr>
              <a:t>(Java),</a:t>
            </a:r>
            <a:r>
              <a:rPr lang="en-US" sz="2200" spc="-185" dirty="0">
                <a:latin typeface="Arial"/>
                <a:cs typeface="Arial"/>
              </a:rPr>
              <a:t> </a:t>
            </a:r>
            <a:r>
              <a:rPr lang="en-US" sz="2200" spc="5" dirty="0">
                <a:latin typeface="Arial"/>
                <a:cs typeface="Arial"/>
              </a:rPr>
              <a:t>Twitter</a:t>
            </a:r>
            <a:r>
              <a:rPr lang="en-US" sz="2200" spc="-185" dirty="0">
                <a:latin typeface="Arial"/>
                <a:cs typeface="Arial"/>
              </a:rPr>
              <a:t> </a:t>
            </a:r>
            <a:r>
              <a:rPr lang="en-US" sz="2200" spc="-100" dirty="0">
                <a:latin typeface="Arial"/>
                <a:cs typeface="Arial"/>
              </a:rPr>
              <a:t>(Ruby</a:t>
            </a:r>
            <a:r>
              <a:rPr lang="en-US" sz="2200" spc="-100" dirty="0" smtClean="0">
                <a:latin typeface="Arial"/>
                <a:cs typeface="Arial"/>
              </a:rPr>
              <a:t>)</a:t>
            </a:r>
            <a:endParaRPr lang="en-US" sz="2200" dirty="0" smtClean="0">
              <a:latin typeface="Arial"/>
              <a:cs typeface="Arial"/>
            </a:endParaRPr>
          </a:p>
          <a:p>
            <a:pPr marL="812800" lvl="1" indent="-342900">
              <a:spcBef>
                <a:spcPts val="290"/>
              </a:spcBef>
              <a:buFont typeface="Arial"/>
              <a:buChar char="•"/>
              <a:tabLst>
                <a:tab pos="425450" algn="l"/>
              </a:tabLst>
            </a:pPr>
            <a:r>
              <a:rPr lang="en-US" sz="2200" spc="-100" dirty="0" smtClean="0">
                <a:latin typeface="Arial"/>
                <a:cs typeface="Arial"/>
              </a:rPr>
              <a:t>Change</a:t>
            </a:r>
            <a:r>
              <a:rPr lang="en-US" sz="2200" spc="-150" dirty="0" smtClean="0">
                <a:latin typeface="Arial"/>
                <a:cs typeface="Arial"/>
              </a:rPr>
              <a:t> </a:t>
            </a:r>
            <a:r>
              <a:rPr lang="en-US" sz="2200" spc="-40" dirty="0">
                <a:latin typeface="Arial"/>
                <a:cs typeface="Arial"/>
              </a:rPr>
              <a:t>-</a:t>
            </a:r>
            <a:r>
              <a:rPr lang="en-US" sz="2200" spc="-150" dirty="0">
                <a:latin typeface="Arial"/>
                <a:cs typeface="Arial"/>
              </a:rPr>
              <a:t> </a:t>
            </a:r>
            <a:r>
              <a:rPr lang="en-US" sz="2200" spc="-5" dirty="0">
                <a:latin typeface="Arial"/>
                <a:cs typeface="Arial"/>
              </a:rPr>
              <a:t>foundational</a:t>
            </a:r>
            <a:r>
              <a:rPr lang="en-US" sz="2200" spc="-150" dirty="0">
                <a:latin typeface="Arial"/>
                <a:cs typeface="Arial"/>
              </a:rPr>
              <a:t> </a:t>
            </a:r>
            <a:r>
              <a:rPr lang="en-US" sz="2200" spc="-80" dirty="0">
                <a:latin typeface="Arial"/>
                <a:cs typeface="Arial"/>
              </a:rPr>
              <a:t>versus</a:t>
            </a:r>
            <a:r>
              <a:rPr lang="en-US" sz="2200" spc="-150" dirty="0">
                <a:latin typeface="Arial"/>
                <a:cs typeface="Arial"/>
              </a:rPr>
              <a:t> </a:t>
            </a:r>
            <a:r>
              <a:rPr lang="en-US" sz="2200" spc="-45" dirty="0">
                <a:latin typeface="Arial"/>
                <a:cs typeface="Arial"/>
              </a:rPr>
              <a:t>scaling</a:t>
            </a:r>
            <a:r>
              <a:rPr lang="en-US" sz="2200" spc="-150" dirty="0">
                <a:latin typeface="Arial"/>
                <a:cs typeface="Arial"/>
              </a:rPr>
              <a:t> </a:t>
            </a:r>
            <a:r>
              <a:rPr lang="en-US" sz="2200" spc="-15" dirty="0">
                <a:latin typeface="Arial"/>
                <a:cs typeface="Arial"/>
              </a:rPr>
              <a:t>up</a:t>
            </a:r>
            <a:endParaRPr lang="en-US" sz="2200" dirty="0">
              <a:latin typeface="Arial"/>
              <a:cs typeface="Arial"/>
            </a:endParaRPr>
          </a:p>
          <a:p>
            <a:pPr marL="355600" indent="-342900">
              <a:lnSpc>
                <a:spcPct val="100000"/>
              </a:lnSpc>
              <a:buFont typeface="Arial"/>
              <a:buChar char="•"/>
              <a:tabLst>
                <a:tab pos="425450" algn="l"/>
              </a:tabLst>
            </a:pPr>
            <a:endParaRPr sz="2200" dirty="0">
              <a:latin typeface="Arial"/>
              <a:cs typeface="Aria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45" dirty="0"/>
              <a:t>Step</a:t>
            </a:r>
            <a:r>
              <a:rPr sz="3000" spc="-145" dirty="0"/>
              <a:t> </a:t>
            </a:r>
            <a:r>
              <a:rPr sz="3000" spc="270" dirty="0"/>
              <a:t>#2</a:t>
            </a:r>
            <a:r>
              <a:rPr sz="3000" spc="-145" dirty="0"/>
              <a:t> </a:t>
            </a:r>
            <a:r>
              <a:rPr sz="3000" spc="250" dirty="0"/>
              <a:t>-</a:t>
            </a:r>
            <a:r>
              <a:rPr sz="3000" spc="-145" dirty="0"/>
              <a:t> </a:t>
            </a:r>
            <a:r>
              <a:rPr sz="3000" spc="20" dirty="0"/>
              <a:t>Frameworks</a:t>
            </a:r>
          </a:p>
        </p:txBody>
      </p:sp>
      <p:sp>
        <p:nvSpPr>
          <p:cNvPr id="3" name="object 3"/>
          <p:cNvSpPr txBox="1"/>
          <p:nvPr/>
        </p:nvSpPr>
        <p:spPr>
          <a:xfrm>
            <a:off x="304800" y="1047750"/>
            <a:ext cx="7265670" cy="3936334"/>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400" spc="-180" dirty="0">
                <a:latin typeface="Arial"/>
                <a:cs typeface="Arial"/>
              </a:rPr>
              <a:t>Web</a:t>
            </a:r>
            <a:r>
              <a:rPr sz="2400" spc="-185" dirty="0">
                <a:latin typeface="Arial"/>
                <a:cs typeface="Arial"/>
              </a:rPr>
              <a:t> </a:t>
            </a:r>
            <a:r>
              <a:rPr sz="2400" spc="-80" dirty="0">
                <a:latin typeface="Arial"/>
                <a:cs typeface="Arial"/>
              </a:rPr>
              <a:t>apps</a:t>
            </a:r>
            <a:r>
              <a:rPr sz="2400" spc="-185" dirty="0">
                <a:latin typeface="Arial"/>
                <a:cs typeface="Arial"/>
              </a:rPr>
              <a:t> </a:t>
            </a:r>
            <a:r>
              <a:rPr sz="2400" spc="-90" dirty="0">
                <a:latin typeface="Arial"/>
                <a:cs typeface="Arial"/>
              </a:rPr>
              <a:t>have</a:t>
            </a:r>
            <a:r>
              <a:rPr sz="2400" spc="-185" dirty="0">
                <a:latin typeface="Arial"/>
                <a:cs typeface="Arial"/>
              </a:rPr>
              <a:t> </a:t>
            </a:r>
            <a:r>
              <a:rPr sz="2400" spc="-15" dirty="0">
                <a:latin typeface="Arial"/>
                <a:cs typeface="Arial"/>
              </a:rPr>
              <a:t>similar</a:t>
            </a:r>
            <a:r>
              <a:rPr sz="2400" spc="-185" dirty="0">
                <a:latin typeface="Arial"/>
                <a:cs typeface="Arial"/>
              </a:rPr>
              <a:t> </a:t>
            </a:r>
            <a:r>
              <a:rPr sz="2400" spc="-30" dirty="0">
                <a:latin typeface="Arial"/>
                <a:cs typeface="Arial"/>
              </a:rPr>
              <a:t>underlying</a:t>
            </a:r>
            <a:r>
              <a:rPr sz="2400" spc="-185" dirty="0">
                <a:latin typeface="Arial"/>
                <a:cs typeface="Arial"/>
              </a:rPr>
              <a:t> </a:t>
            </a:r>
            <a:r>
              <a:rPr sz="2400" spc="-75" dirty="0" smtClean="0">
                <a:latin typeface="Arial"/>
                <a:cs typeface="Arial"/>
              </a:rPr>
              <a:t>tasks</a:t>
            </a:r>
            <a:endParaRPr lang="en-US" sz="2400" dirty="0">
              <a:latin typeface="Arial"/>
              <a:cs typeface="Arial"/>
            </a:endParaRPr>
          </a:p>
          <a:p>
            <a:pPr marL="812800" lvl="1" indent="-342900">
              <a:buFont typeface="Arial"/>
              <a:buChar char="•"/>
              <a:tabLst>
                <a:tab pos="425450" algn="l"/>
              </a:tabLst>
            </a:pPr>
            <a:r>
              <a:rPr sz="2400" spc="-60" dirty="0" smtClean="0">
                <a:latin typeface="Arial"/>
                <a:cs typeface="Arial"/>
              </a:rPr>
              <a:t>Dealing </a:t>
            </a:r>
            <a:r>
              <a:rPr sz="2400" spc="30" dirty="0">
                <a:latin typeface="Arial"/>
                <a:cs typeface="Arial"/>
              </a:rPr>
              <a:t>with</a:t>
            </a:r>
            <a:r>
              <a:rPr sz="2400" spc="-355" dirty="0">
                <a:latin typeface="Arial"/>
                <a:cs typeface="Arial"/>
              </a:rPr>
              <a:t> </a:t>
            </a:r>
            <a:r>
              <a:rPr sz="2400" spc="-5" dirty="0">
                <a:latin typeface="Arial"/>
                <a:cs typeface="Arial"/>
              </a:rPr>
              <a:t>different </a:t>
            </a:r>
            <a:r>
              <a:rPr sz="2400" spc="-55" dirty="0" smtClean="0">
                <a:latin typeface="Arial"/>
                <a:cs typeface="Arial"/>
              </a:rPr>
              <a:t>requests</a:t>
            </a:r>
            <a:endParaRPr lang="en-US" sz="2400" dirty="0">
              <a:latin typeface="Arial"/>
              <a:cs typeface="Arial"/>
            </a:endParaRPr>
          </a:p>
          <a:p>
            <a:pPr marL="812800" lvl="1" indent="-342900">
              <a:buFont typeface="Arial"/>
              <a:buChar char="•"/>
              <a:tabLst>
                <a:tab pos="425450" algn="l"/>
              </a:tabLst>
            </a:pPr>
            <a:r>
              <a:rPr sz="2400" spc="-70" dirty="0" smtClean="0">
                <a:latin typeface="Arial"/>
                <a:cs typeface="Arial"/>
              </a:rPr>
              <a:t>Choosing</a:t>
            </a:r>
            <a:r>
              <a:rPr sz="2400" spc="-145" dirty="0" smtClean="0">
                <a:latin typeface="Arial"/>
                <a:cs typeface="Arial"/>
              </a:rPr>
              <a:t> </a:t>
            </a:r>
            <a:r>
              <a:rPr sz="2400" spc="-90" dirty="0">
                <a:latin typeface="Arial"/>
                <a:cs typeface="Arial"/>
              </a:rPr>
              <a:t>pages</a:t>
            </a:r>
            <a:r>
              <a:rPr sz="2400" spc="-145" dirty="0">
                <a:latin typeface="Arial"/>
                <a:cs typeface="Arial"/>
              </a:rPr>
              <a:t> </a:t>
            </a:r>
            <a:r>
              <a:rPr sz="2400" spc="40" dirty="0">
                <a:latin typeface="Arial"/>
                <a:cs typeface="Arial"/>
              </a:rPr>
              <a:t>to</a:t>
            </a:r>
            <a:r>
              <a:rPr sz="2400" spc="-145" dirty="0">
                <a:latin typeface="Arial"/>
                <a:cs typeface="Arial"/>
              </a:rPr>
              <a:t> </a:t>
            </a:r>
            <a:r>
              <a:rPr sz="2400" spc="-30" dirty="0">
                <a:latin typeface="Arial"/>
                <a:cs typeface="Arial"/>
              </a:rPr>
              <a:t>display</a:t>
            </a:r>
            <a:r>
              <a:rPr sz="2400" spc="-145" dirty="0">
                <a:latin typeface="Arial"/>
                <a:cs typeface="Arial"/>
              </a:rPr>
              <a:t> </a:t>
            </a:r>
            <a:r>
              <a:rPr sz="2400" spc="-160" dirty="0">
                <a:latin typeface="Arial"/>
                <a:cs typeface="Arial"/>
              </a:rPr>
              <a:t>+</a:t>
            </a:r>
            <a:r>
              <a:rPr sz="2400" spc="-145" dirty="0">
                <a:latin typeface="Arial"/>
                <a:cs typeface="Arial"/>
              </a:rPr>
              <a:t> </a:t>
            </a:r>
            <a:r>
              <a:rPr sz="2400" spc="-5" dirty="0">
                <a:latin typeface="Arial"/>
                <a:cs typeface="Arial"/>
              </a:rPr>
              <a:t>what</a:t>
            </a:r>
            <a:r>
              <a:rPr sz="2400" spc="-145" dirty="0">
                <a:latin typeface="Arial"/>
                <a:cs typeface="Arial"/>
              </a:rPr>
              <a:t> </a:t>
            </a:r>
            <a:r>
              <a:rPr sz="2400" spc="-5" dirty="0" smtClean="0">
                <a:latin typeface="Arial"/>
                <a:cs typeface="Arial"/>
              </a:rPr>
              <a:t>content</a:t>
            </a:r>
            <a:endParaRPr lang="en-US" sz="2400" dirty="0">
              <a:latin typeface="Arial"/>
              <a:cs typeface="Arial"/>
            </a:endParaRPr>
          </a:p>
          <a:p>
            <a:pPr marL="812800" lvl="1" indent="-342900">
              <a:buFont typeface="Arial"/>
              <a:buChar char="•"/>
              <a:tabLst>
                <a:tab pos="425450" algn="l"/>
              </a:tabLst>
            </a:pPr>
            <a:r>
              <a:rPr sz="2400" spc="-55" dirty="0" smtClean="0">
                <a:latin typeface="Arial"/>
                <a:cs typeface="Arial"/>
              </a:rPr>
              <a:t>Frameworks</a:t>
            </a:r>
            <a:r>
              <a:rPr sz="2400" spc="-155" dirty="0" smtClean="0">
                <a:latin typeface="Arial"/>
                <a:cs typeface="Arial"/>
              </a:rPr>
              <a:t> </a:t>
            </a:r>
            <a:r>
              <a:rPr sz="2400" spc="-20" dirty="0">
                <a:latin typeface="Arial"/>
                <a:cs typeface="Arial"/>
              </a:rPr>
              <a:t>help</a:t>
            </a:r>
            <a:r>
              <a:rPr sz="2400" spc="-155" dirty="0">
                <a:latin typeface="Arial"/>
                <a:cs typeface="Arial"/>
              </a:rPr>
              <a:t> </a:t>
            </a:r>
            <a:r>
              <a:rPr sz="2400" spc="-20" dirty="0">
                <a:latin typeface="Arial"/>
                <a:cs typeface="Arial"/>
              </a:rPr>
              <a:t>abstract</a:t>
            </a:r>
            <a:r>
              <a:rPr sz="2400" spc="-155" dirty="0">
                <a:latin typeface="Arial"/>
                <a:cs typeface="Arial"/>
              </a:rPr>
              <a:t> </a:t>
            </a:r>
            <a:r>
              <a:rPr sz="2400" spc="-60" dirty="0">
                <a:latin typeface="Arial"/>
                <a:cs typeface="Arial"/>
              </a:rPr>
              <a:t>these</a:t>
            </a:r>
            <a:r>
              <a:rPr sz="2400" spc="-155" dirty="0">
                <a:latin typeface="Arial"/>
                <a:cs typeface="Arial"/>
              </a:rPr>
              <a:t> </a:t>
            </a:r>
            <a:r>
              <a:rPr sz="2400" spc="-55" dirty="0">
                <a:latin typeface="Arial"/>
                <a:cs typeface="Arial"/>
              </a:rPr>
              <a:t>tasks</a:t>
            </a:r>
            <a:endParaRPr sz="2400" dirty="0">
              <a:latin typeface="Arial"/>
              <a:cs typeface="Arial"/>
            </a:endParaRPr>
          </a:p>
          <a:p>
            <a:pPr marL="355600" indent="-342900">
              <a:lnSpc>
                <a:spcPct val="100000"/>
              </a:lnSpc>
              <a:spcBef>
                <a:spcPts val="290"/>
              </a:spcBef>
              <a:buFont typeface="Arial"/>
              <a:buChar char="•"/>
              <a:tabLst>
                <a:tab pos="425450" algn="l"/>
              </a:tabLst>
            </a:pPr>
            <a:r>
              <a:rPr sz="2400" spc="-145" dirty="0">
                <a:latin typeface="Arial"/>
                <a:cs typeface="Arial"/>
              </a:rPr>
              <a:t>Each </a:t>
            </a:r>
            <a:r>
              <a:rPr sz="2400" spc="-75" dirty="0">
                <a:latin typeface="Arial"/>
                <a:cs typeface="Arial"/>
              </a:rPr>
              <a:t>language </a:t>
            </a:r>
            <a:r>
              <a:rPr sz="2400" spc="-110" dirty="0">
                <a:latin typeface="Arial"/>
                <a:cs typeface="Arial"/>
              </a:rPr>
              <a:t>has </a:t>
            </a:r>
            <a:r>
              <a:rPr sz="2400" spc="-10" dirty="0" smtClean="0">
                <a:latin typeface="Arial"/>
                <a:cs typeface="Arial"/>
              </a:rPr>
              <a:t>popular</a:t>
            </a:r>
            <a:r>
              <a:rPr lang="en-US" sz="2400" spc="-10" dirty="0" smtClean="0">
                <a:latin typeface="Arial"/>
                <a:cs typeface="Arial"/>
              </a:rPr>
              <a:t> </a:t>
            </a:r>
            <a:r>
              <a:rPr sz="2400" spc="-45" dirty="0" smtClean="0">
                <a:latin typeface="Arial"/>
                <a:cs typeface="Arial"/>
              </a:rPr>
              <a:t>frameworks</a:t>
            </a:r>
            <a:endParaRPr lang="en-US" sz="2400" dirty="0">
              <a:latin typeface="Arial"/>
              <a:cs typeface="Arial"/>
            </a:endParaRPr>
          </a:p>
          <a:p>
            <a:pPr marL="812800" lvl="1" indent="-342900">
              <a:spcBef>
                <a:spcPts val="290"/>
              </a:spcBef>
              <a:buFont typeface="Arial"/>
              <a:buChar char="•"/>
              <a:tabLst>
                <a:tab pos="425450" algn="l"/>
              </a:tabLst>
            </a:pPr>
            <a:r>
              <a:rPr sz="2400" spc="-30" dirty="0" smtClean="0">
                <a:latin typeface="Arial"/>
                <a:cs typeface="Arial"/>
              </a:rPr>
              <a:t>Python </a:t>
            </a:r>
            <a:r>
              <a:rPr sz="2400" spc="-55" dirty="0">
                <a:latin typeface="Arial"/>
                <a:cs typeface="Arial"/>
              </a:rPr>
              <a:t>:</a:t>
            </a:r>
            <a:r>
              <a:rPr sz="2400" spc="-375" dirty="0">
                <a:latin typeface="Arial"/>
                <a:cs typeface="Arial"/>
              </a:rPr>
              <a:t> </a:t>
            </a:r>
            <a:r>
              <a:rPr sz="2400" spc="-75" dirty="0">
                <a:latin typeface="Arial"/>
                <a:cs typeface="Arial"/>
              </a:rPr>
              <a:t>Flask, </a:t>
            </a:r>
            <a:r>
              <a:rPr sz="2400" spc="-65" dirty="0" smtClean="0">
                <a:latin typeface="Arial"/>
                <a:cs typeface="Arial"/>
              </a:rPr>
              <a:t>Django</a:t>
            </a:r>
            <a:endParaRPr lang="en-US" sz="2400" dirty="0">
              <a:latin typeface="Arial"/>
              <a:cs typeface="Arial"/>
            </a:endParaRPr>
          </a:p>
          <a:p>
            <a:pPr marL="812800" lvl="1" indent="-342900">
              <a:spcBef>
                <a:spcPts val="290"/>
              </a:spcBef>
              <a:buFont typeface="Arial"/>
              <a:buChar char="•"/>
              <a:tabLst>
                <a:tab pos="425450" algn="l"/>
              </a:tabLst>
            </a:pPr>
            <a:r>
              <a:rPr sz="2400" spc="-85" dirty="0" smtClean="0">
                <a:latin typeface="Arial"/>
                <a:cs typeface="Arial"/>
              </a:rPr>
              <a:t>Ruby </a:t>
            </a:r>
            <a:r>
              <a:rPr sz="2400" spc="-55" dirty="0">
                <a:latin typeface="Arial"/>
                <a:cs typeface="Arial"/>
              </a:rPr>
              <a:t>:</a:t>
            </a:r>
            <a:r>
              <a:rPr sz="2400" spc="-270" dirty="0">
                <a:latin typeface="Arial"/>
                <a:cs typeface="Arial"/>
              </a:rPr>
              <a:t> </a:t>
            </a:r>
            <a:r>
              <a:rPr sz="2400" spc="-80" dirty="0" smtClean="0">
                <a:latin typeface="Arial"/>
                <a:cs typeface="Arial"/>
              </a:rPr>
              <a:t>Rails</a:t>
            </a:r>
            <a:endParaRPr lang="en-US" sz="2400" dirty="0">
              <a:latin typeface="Arial"/>
              <a:cs typeface="Arial"/>
            </a:endParaRPr>
          </a:p>
          <a:p>
            <a:pPr marL="812800" lvl="1" indent="-342900">
              <a:spcBef>
                <a:spcPts val="290"/>
              </a:spcBef>
              <a:buFont typeface="Arial"/>
              <a:buChar char="•"/>
              <a:tabLst>
                <a:tab pos="425450" algn="l"/>
              </a:tabLst>
            </a:pPr>
            <a:r>
              <a:rPr sz="2400" spc="-15" dirty="0" smtClean="0">
                <a:latin typeface="Arial"/>
                <a:cs typeface="Arial"/>
              </a:rPr>
              <a:t>Build </a:t>
            </a:r>
            <a:r>
              <a:rPr sz="2400" spc="-25" dirty="0">
                <a:latin typeface="Arial"/>
                <a:cs typeface="Arial"/>
              </a:rPr>
              <a:t>your</a:t>
            </a:r>
            <a:r>
              <a:rPr sz="2400" spc="-315" dirty="0">
                <a:latin typeface="Arial"/>
                <a:cs typeface="Arial"/>
              </a:rPr>
              <a:t> </a:t>
            </a:r>
            <a:r>
              <a:rPr sz="2400" spc="-35" dirty="0">
                <a:latin typeface="Arial"/>
                <a:cs typeface="Arial"/>
              </a:rPr>
              <a:t>own..</a:t>
            </a:r>
            <a:endParaRPr sz="2400" dirty="0">
              <a:latin typeface="Arial"/>
              <a:cs typeface="Arial"/>
            </a:endParaRPr>
          </a:p>
          <a:p>
            <a:pPr marL="355600" indent="-342900">
              <a:lnSpc>
                <a:spcPct val="100000"/>
              </a:lnSpc>
              <a:spcBef>
                <a:spcPts val="290"/>
              </a:spcBef>
              <a:buFont typeface="Arial"/>
              <a:buChar char="•"/>
              <a:tabLst>
                <a:tab pos="425450" algn="l"/>
              </a:tabLst>
            </a:pPr>
            <a:r>
              <a:rPr sz="2400" spc="-60" dirty="0">
                <a:latin typeface="Arial"/>
                <a:cs typeface="Arial"/>
              </a:rPr>
              <a:t>Simple </a:t>
            </a:r>
            <a:r>
              <a:rPr sz="2400" spc="25" dirty="0">
                <a:latin typeface="Arial"/>
                <a:cs typeface="Arial"/>
              </a:rPr>
              <a:t>[build </a:t>
            </a:r>
            <a:r>
              <a:rPr sz="2400" spc="5" dirty="0">
                <a:latin typeface="Arial"/>
                <a:cs typeface="Arial"/>
              </a:rPr>
              <a:t>from </a:t>
            </a:r>
            <a:r>
              <a:rPr sz="2400" spc="-40" dirty="0">
                <a:latin typeface="Arial"/>
                <a:cs typeface="Arial"/>
              </a:rPr>
              <a:t>scratch] </a:t>
            </a:r>
            <a:r>
              <a:rPr sz="2400" spc="-140" dirty="0">
                <a:latin typeface="Arial"/>
                <a:cs typeface="Arial"/>
              </a:rPr>
              <a:t>vs </a:t>
            </a:r>
            <a:r>
              <a:rPr sz="2400" spc="-90" dirty="0">
                <a:latin typeface="Arial"/>
                <a:cs typeface="Arial"/>
              </a:rPr>
              <a:t>Complex</a:t>
            </a:r>
            <a:r>
              <a:rPr sz="2400" spc="-434" dirty="0">
                <a:latin typeface="Arial"/>
                <a:cs typeface="Arial"/>
              </a:rPr>
              <a:t> </a:t>
            </a:r>
            <a:r>
              <a:rPr sz="2400" spc="-30" dirty="0">
                <a:latin typeface="Arial"/>
                <a:cs typeface="Arial"/>
              </a:rPr>
              <a:t>[All-inclusive</a:t>
            </a:r>
            <a:r>
              <a:rPr sz="2400" spc="-30" dirty="0" smtClean="0">
                <a:latin typeface="Arial"/>
                <a:cs typeface="Arial"/>
              </a:rPr>
              <a:t>]</a:t>
            </a:r>
            <a:endParaRPr lang="en-US" sz="2400" dirty="0">
              <a:latin typeface="Arial"/>
              <a:cs typeface="Arial"/>
            </a:endParaRPr>
          </a:p>
          <a:p>
            <a:pPr marL="812800" lvl="1" indent="-342900">
              <a:spcBef>
                <a:spcPts val="290"/>
              </a:spcBef>
              <a:buFont typeface="Arial"/>
              <a:buChar char="•"/>
              <a:tabLst>
                <a:tab pos="425450" algn="l"/>
              </a:tabLst>
            </a:pPr>
            <a:r>
              <a:rPr sz="2400" spc="-75" dirty="0" smtClean="0">
                <a:latin typeface="Arial"/>
                <a:cs typeface="Arial"/>
              </a:rPr>
              <a:t>More </a:t>
            </a:r>
            <a:r>
              <a:rPr sz="2400" spc="10" dirty="0">
                <a:latin typeface="Arial"/>
                <a:cs typeface="Arial"/>
              </a:rPr>
              <a:t>in</a:t>
            </a:r>
            <a:r>
              <a:rPr sz="2400" spc="-375" dirty="0">
                <a:latin typeface="Arial"/>
                <a:cs typeface="Arial"/>
              </a:rPr>
              <a:t> </a:t>
            </a:r>
            <a:r>
              <a:rPr sz="2400" spc="-50" dirty="0">
                <a:latin typeface="Arial"/>
                <a:cs typeface="Arial"/>
              </a:rPr>
              <a:t>Module </a:t>
            </a:r>
            <a:r>
              <a:rPr sz="2400" spc="-110" dirty="0">
                <a:latin typeface="Arial"/>
                <a:cs typeface="Arial"/>
              </a:rPr>
              <a:t>3</a:t>
            </a:r>
            <a:endParaRPr sz="2400" dirty="0">
              <a:latin typeface="Arial"/>
              <a:cs typeface="Aria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45" dirty="0">
                <a:latin typeface="Helvetica"/>
                <a:cs typeface="Helvetica"/>
              </a:rPr>
              <a:t>Step</a:t>
            </a:r>
            <a:r>
              <a:rPr sz="3000" spc="-140" dirty="0">
                <a:latin typeface="Helvetica"/>
                <a:cs typeface="Helvetica"/>
              </a:rPr>
              <a:t> </a:t>
            </a:r>
            <a:r>
              <a:rPr sz="3000" spc="254" dirty="0">
                <a:latin typeface="Helvetica"/>
                <a:cs typeface="Helvetica"/>
              </a:rPr>
              <a:t>#3</a:t>
            </a:r>
            <a:r>
              <a:rPr sz="3000" spc="-140" dirty="0">
                <a:latin typeface="Helvetica"/>
                <a:cs typeface="Helvetica"/>
              </a:rPr>
              <a:t> </a:t>
            </a:r>
            <a:r>
              <a:rPr sz="3000" spc="250" dirty="0">
                <a:latin typeface="Helvetica"/>
                <a:cs typeface="Helvetica"/>
              </a:rPr>
              <a:t>-</a:t>
            </a:r>
            <a:r>
              <a:rPr sz="3000" spc="-140" dirty="0">
                <a:latin typeface="Helvetica"/>
                <a:cs typeface="Helvetica"/>
              </a:rPr>
              <a:t> </a:t>
            </a:r>
            <a:r>
              <a:rPr sz="3000" spc="65" dirty="0">
                <a:latin typeface="Helvetica"/>
                <a:cs typeface="Helvetica"/>
              </a:rPr>
              <a:t>Data</a:t>
            </a:r>
            <a:r>
              <a:rPr sz="3000" spc="-140" dirty="0">
                <a:latin typeface="Helvetica"/>
                <a:cs typeface="Helvetica"/>
              </a:rPr>
              <a:t> </a:t>
            </a:r>
            <a:r>
              <a:rPr sz="3000" spc="-20" dirty="0">
                <a:latin typeface="Helvetica"/>
                <a:cs typeface="Helvetica"/>
              </a:rPr>
              <a:t>&amp;</a:t>
            </a:r>
            <a:r>
              <a:rPr sz="3000" spc="-140" dirty="0">
                <a:latin typeface="Helvetica"/>
                <a:cs typeface="Helvetica"/>
              </a:rPr>
              <a:t> </a:t>
            </a:r>
            <a:r>
              <a:rPr sz="3000" spc="40" dirty="0">
                <a:latin typeface="Helvetica"/>
                <a:cs typeface="Helvetica"/>
              </a:rPr>
              <a:t>Infrastructure</a:t>
            </a:r>
          </a:p>
        </p:txBody>
      </p:sp>
      <p:sp>
        <p:nvSpPr>
          <p:cNvPr id="3" name="object 3"/>
          <p:cNvSpPr txBox="1"/>
          <p:nvPr/>
        </p:nvSpPr>
        <p:spPr>
          <a:xfrm>
            <a:off x="429226" y="1226008"/>
            <a:ext cx="8714774" cy="3385542"/>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200" dirty="0">
                <a:latin typeface="Helvetica"/>
                <a:cs typeface="Helvetica"/>
              </a:rPr>
              <a:t>Information</a:t>
            </a:r>
            <a:r>
              <a:rPr sz="2200" spc="-229" dirty="0">
                <a:latin typeface="Helvetica"/>
                <a:cs typeface="Helvetica"/>
              </a:rPr>
              <a:t> </a:t>
            </a:r>
            <a:r>
              <a:rPr sz="2200" spc="-70" dirty="0" smtClean="0">
                <a:latin typeface="Helvetica"/>
                <a:cs typeface="Helvetica"/>
              </a:rPr>
              <a:t>persistence</a:t>
            </a:r>
            <a:endParaRPr lang="en-US" sz="2200" spc="-70" dirty="0">
              <a:latin typeface="Helvetica"/>
              <a:cs typeface="Helvetica"/>
            </a:endParaRPr>
          </a:p>
          <a:p>
            <a:pPr marL="812800" lvl="1" indent="-342900">
              <a:buFont typeface="Arial"/>
              <a:buChar char="•"/>
              <a:tabLst>
                <a:tab pos="425450" algn="l"/>
              </a:tabLst>
            </a:pPr>
            <a:r>
              <a:rPr lang="en-US" sz="2200" spc="-80" dirty="0" smtClean="0">
                <a:latin typeface="Helvetica"/>
                <a:cs typeface="Helvetica"/>
              </a:rPr>
              <a:t>Server</a:t>
            </a:r>
            <a:r>
              <a:rPr lang="en-US" sz="2200" spc="-140" dirty="0" smtClean="0">
                <a:latin typeface="Helvetica"/>
                <a:cs typeface="Helvetica"/>
              </a:rPr>
              <a:t> </a:t>
            </a:r>
            <a:r>
              <a:rPr lang="en-US" sz="2200" spc="-75" dirty="0">
                <a:latin typeface="Helvetica"/>
                <a:cs typeface="Helvetica"/>
              </a:rPr>
              <a:t>Side:</a:t>
            </a:r>
            <a:r>
              <a:rPr lang="en-US" sz="2200" spc="-140" dirty="0">
                <a:latin typeface="Helvetica"/>
                <a:cs typeface="Helvetica"/>
              </a:rPr>
              <a:t> </a:t>
            </a:r>
            <a:r>
              <a:rPr lang="en-US" sz="2200" spc="-75" dirty="0">
                <a:latin typeface="Helvetica"/>
                <a:cs typeface="Helvetica"/>
              </a:rPr>
              <a:t>Database,</a:t>
            </a:r>
            <a:r>
              <a:rPr lang="en-US" sz="2200" spc="-140" dirty="0">
                <a:latin typeface="Helvetica"/>
                <a:cs typeface="Helvetica"/>
              </a:rPr>
              <a:t> </a:t>
            </a:r>
            <a:r>
              <a:rPr lang="en-US" sz="2200" spc="-60" dirty="0">
                <a:latin typeface="Helvetica"/>
                <a:cs typeface="Helvetica"/>
              </a:rPr>
              <a:t>Text</a:t>
            </a:r>
            <a:r>
              <a:rPr lang="en-US" sz="2200" spc="-140" dirty="0">
                <a:latin typeface="Helvetica"/>
                <a:cs typeface="Helvetica"/>
              </a:rPr>
              <a:t> </a:t>
            </a:r>
            <a:r>
              <a:rPr lang="en-US" sz="2200" spc="-70" dirty="0">
                <a:latin typeface="Helvetica"/>
                <a:cs typeface="Helvetica"/>
              </a:rPr>
              <a:t>Files,</a:t>
            </a:r>
            <a:r>
              <a:rPr lang="en-US" sz="2200" spc="-140" dirty="0">
                <a:latin typeface="Helvetica"/>
                <a:cs typeface="Helvetica"/>
              </a:rPr>
              <a:t> </a:t>
            </a:r>
            <a:r>
              <a:rPr lang="en-US" sz="2200" spc="-70" dirty="0" smtClean="0">
                <a:latin typeface="Helvetica"/>
                <a:cs typeface="Helvetica"/>
              </a:rPr>
              <a:t>Spreadsheets</a:t>
            </a:r>
            <a:endParaRPr lang="en-US" sz="2200" dirty="0" smtClean="0">
              <a:latin typeface="Helvetica"/>
              <a:cs typeface="Helvetica"/>
            </a:endParaRPr>
          </a:p>
          <a:p>
            <a:pPr marL="812800" lvl="1" indent="-342900">
              <a:buFont typeface="Arial"/>
              <a:buChar char="•"/>
              <a:tabLst>
                <a:tab pos="425450" algn="l"/>
              </a:tabLst>
            </a:pPr>
            <a:r>
              <a:rPr lang="en-US" sz="2200" spc="-35" dirty="0" smtClean="0">
                <a:latin typeface="Helvetica"/>
                <a:cs typeface="Helvetica"/>
              </a:rPr>
              <a:t>Client</a:t>
            </a:r>
            <a:r>
              <a:rPr lang="en-US" sz="2200" spc="-140" dirty="0" smtClean="0">
                <a:latin typeface="Helvetica"/>
                <a:cs typeface="Helvetica"/>
              </a:rPr>
              <a:t> </a:t>
            </a:r>
            <a:r>
              <a:rPr lang="en-US" sz="2200" spc="-75" dirty="0">
                <a:latin typeface="Helvetica"/>
                <a:cs typeface="Helvetica"/>
              </a:rPr>
              <a:t>Side:</a:t>
            </a:r>
            <a:r>
              <a:rPr lang="en-US" sz="2200" spc="-140" dirty="0">
                <a:latin typeface="Helvetica"/>
                <a:cs typeface="Helvetica"/>
              </a:rPr>
              <a:t> </a:t>
            </a:r>
            <a:r>
              <a:rPr lang="en-US" sz="2200" spc="-55" dirty="0">
                <a:latin typeface="Helvetica"/>
                <a:cs typeface="Helvetica"/>
              </a:rPr>
              <a:t>Local</a:t>
            </a:r>
            <a:r>
              <a:rPr lang="en-US" sz="2200" spc="-140" dirty="0">
                <a:latin typeface="Helvetica"/>
                <a:cs typeface="Helvetica"/>
              </a:rPr>
              <a:t> </a:t>
            </a:r>
            <a:r>
              <a:rPr lang="en-US" sz="2200" spc="-50" dirty="0">
                <a:latin typeface="Helvetica"/>
                <a:cs typeface="Helvetica"/>
              </a:rPr>
              <a:t>storage</a:t>
            </a:r>
            <a:r>
              <a:rPr lang="en-US" sz="2200" spc="-140" dirty="0">
                <a:latin typeface="Helvetica"/>
                <a:cs typeface="Helvetica"/>
              </a:rPr>
              <a:t> </a:t>
            </a:r>
            <a:r>
              <a:rPr lang="en-US" sz="2200" spc="-35" dirty="0">
                <a:latin typeface="Helvetica"/>
                <a:cs typeface="Helvetica"/>
              </a:rPr>
              <a:t>via</a:t>
            </a:r>
            <a:r>
              <a:rPr lang="en-US" sz="2200" spc="-140" dirty="0">
                <a:latin typeface="Helvetica"/>
                <a:cs typeface="Helvetica"/>
              </a:rPr>
              <a:t> </a:t>
            </a:r>
            <a:r>
              <a:rPr lang="en-US" sz="2200" spc="-145" dirty="0">
                <a:latin typeface="Helvetica"/>
                <a:cs typeface="Helvetica"/>
              </a:rPr>
              <a:t>HTML</a:t>
            </a:r>
            <a:r>
              <a:rPr lang="en-US" sz="2200" spc="-140" dirty="0">
                <a:latin typeface="Helvetica"/>
                <a:cs typeface="Helvetica"/>
              </a:rPr>
              <a:t> </a:t>
            </a:r>
            <a:r>
              <a:rPr lang="en-US" sz="2200" spc="-110" dirty="0" smtClean="0">
                <a:latin typeface="Helvetica"/>
                <a:cs typeface="Helvetica"/>
              </a:rPr>
              <a:t>5</a:t>
            </a:r>
            <a:endParaRPr lang="en-US" sz="2200" dirty="0" smtClean="0">
              <a:latin typeface="Helvetica"/>
              <a:cs typeface="Helvetica"/>
            </a:endParaRPr>
          </a:p>
          <a:p>
            <a:pPr marL="355600" indent="-342900">
              <a:buFont typeface="Arial"/>
              <a:buChar char="•"/>
              <a:tabLst>
                <a:tab pos="425450" algn="l"/>
              </a:tabLst>
            </a:pPr>
            <a:r>
              <a:rPr lang="en-US" sz="2200" spc="-110" dirty="0" smtClean="0">
                <a:latin typeface="Helvetica"/>
                <a:cs typeface="Helvetica"/>
              </a:rPr>
              <a:t>Databases</a:t>
            </a:r>
            <a:endParaRPr lang="en-US" sz="2200" dirty="0" smtClean="0">
              <a:latin typeface="Helvetica"/>
              <a:cs typeface="Helvetica"/>
            </a:endParaRPr>
          </a:p>
          <a:p>
            <a:pPr marL="812800" lvl="1" indent="-342900">
              <a:buFont typeface="Arial"/>
              <a:buChar char="•"/>
              <a:tabLst>
                <a:tab pos="425450" algn="l"/>
              </a:tabLst>
            </a:pPr>
            <a:r>
              <a:rPr lang="en-US" sz="2200" b="1" spc="-180" dirty="0" smtClean="0">
                <a:latin typeface="Helvetica"/>
                <a:cs typeface="Helvetica"/>
              </a:rPr>
              <a:t>SQL </a:t>
            </a:r>
            <a:r>
              <a:rPr lang="en-US" sz="2200" spc="-180" dirty="0">
                <a:latin typeface="Helvetica"/>
                <a:cs typeface="Helvetica"/>
              </a:rPr>
              <a:t>RDBMS: </a:t>
            </a:r>
            <a:r>
              <a:rPr lang="en-US" sz="2200" spc="-25" dirty="0">
                <a:latin typeface="Helvetica"/>
                <a:cs typeface="Helvetica"/>
              </a:rPr>
              <a:t>Structured; </a:t>
            </a:r>
            <a:r>
              <a:rPr lang="en-US" sz="2200" b="1" spc="-135" dirty="0" err="1">
                <a:latin typeface="Helvetica"/>
                <a:cs typeface="Helvetica"/>
              </a:rPr>
              <a:t>NoSQL</a:t>
            </a:r>
            <a:r>
              <a:rPr lang="en-US" sz="2200" spc="-135" dirty="0">
                <a:latin typeface="Helvetica"/>
                <a:cs typeface="Helvetica"/>
              </a:rPr>
              <a:t>:</a:t>
            </a:r>
            <a:r>
              <a:rPr lang="en-US" sz="2200" spc="-195" dirty="0">
                <a:latin typeface="Helvetica"/>
                <a:cs typeface="Helvetica"/>
              </a:rPr>
              <a:t> </a:t>
            </a:r>
            <a:r>
              <a:rPr lang="en-US" sz="2200" spc="-25" dirty="0" smtClean="0">
                <a:latin typeface="Helvetica"/>
                <a:cs typeface="Helvetica"/>
              </a:rPr>
              <a:t>Unstructured</a:t>
            </a:r>
            <a:endParaRPr lang="en-US" sz="2200" dirty="0" smtClean="0">
              <a:latin typeface="Helvetica"/>
              <a:cs typeface="Helvetica"/>
            </a:endParaRPr>
          </a:p>
          <a:p>
            <a:pPr marL="355600" indent="-342900">
              <a:buFont typeface="Arial"/>
              <a:buChar char="•"/>
              <a:tabLst>
                <a:tab pos="425450" algn="l"/>
              </a:tabLst>
            </a:pPr>
            <a:r>
              <a:rPr lang="en-US" sz="2200" spc="-70" dirty="0" smtClean="0">
                <a:latin typeface="Helvetica"/>
                <a:cs typeface="Helvetica"/>
              </a:rPr>
              <a:t>Cloud </a:t>
            </a:r>
            <a:r>
              <a:rPr lang="en-US" sz="2200" spc="-80" dirty="0">
                <a:latin typeface="Helvetica"/>
                <a:cs typeface="Helvetica"/>
              </a:rPr>
              <a:t>Storage </a:t>
            </a:r>
            <a:r>
              <a:rPr lang="en-US" sz="2200" spc="-45" dirty="0">
                <a:latin typeface="Helvetica"/>
                <a:cs typeface="Helvetica"/>
              </a:rPr>
              <a:t>via</a:t>
            </a:r>
            <a:r>
              <a:rPr lang="en-US" sz="2200" spc="-484" dirty="0">
                <a:latin typeface="Helvetica"/>
                <a:cs typeface="Helvetica"/>
              </a:rPr>
              <a:t>  </a:t>
            </a:r>
            <a:r>
              <a:rPr lang="en-US" sz="2200" spc="-185" dirty="0" smtClean="0">
                <a:latin typeface="Helvetica"/>
                <a:cs typeface="Helvetica"/>
              </a:rPr>
              <a:t>API</a:t>
            </a:r>
            <a:endParaRPr lang="en-US" sz="2200" dirty="0" smtClean="0">
              <a:latin typeface="Helvetica"/>
              <a:cs typeface="Helvetica"/>
            </a:endParaRPr>
          </a:p>
          <a:p>
            <a:pPr marL="812800" lvl="1" indent="-342900">
              <a:buFont typeface="Arial"/>
              <a:buChar char="•"/>
              <a:tabLst>
                <a:tab pos="425450" algn="l"/>
              </a:tabLst>
            </a:pPr>
            <a:r>
              <a:rPr lang="en-US" sz="2200" spc="-75" dirty="0" smtClean="0">
                <a:latin typeface="Helvetica"/>
                <a:cs typeface="Helvetica"/>
              </a:rPr>
              <a:t>Firebase</a:t>
            </a:r>
            <a:r>
              <a:rPr lang="en-US" sz="2200" spc="-75" dirty="0">
                <a:latin typeface="Helvetica"/>
                <a:cs typeface="Helvetica"/>
              </a:rPr>
              <a:t>. </a:t>
            </a:r>
            <a:r>
              <a:rPr lang="en-US" sz="2200" spc="-85" dirty="0">
                <a:latin typeface="Helvetica"/>
                <a:cs typeface="Helvetica"/>
              </a:rPr>
              <a:t>Google</a:t>
            </a:r>
            <a:r>
              <a:rPr lang="en-US" sz="2200" spc="-225" dirty="0">
                <a:latin typeface="Helvetica"/>
                <a:cs typeface="Helvetica"/>
              </a:rPr>
              <a:t> </a:t>
            </a:r>
            <a:r>
              <a:rPr lang="en-US" sz="2200" spc="-114" dirty="0" smtClean="0">
                <a:latin typeface="Helvetica"/>
                <a:cs typeface="Helvetica"/>
              </a:rPr>
              <a:t>Docs</a:t>
            </a:r>
            <a:endParaRPr lang="en-US" sz="2200" dirty="0" smtClean="0">
              <a:latin typeface="Helvetica"/>
              <a:cs typeface="Helvetica"/>
            </a:endParaRPr>
          </a:p>
          <a:p>
            <a:pPr marL="355600" indent="-342900">
              <a:buFont typeface="Arial"/>
              <a:buChar char="•"/>
              <a:tabLst>
                <a:tab pos="425450" algn="l"/>
              </a:tabLst>
            </a:pPr>
            <a:r>
              <a:rPr lang="en-US" sz="2200" spc="-65" dirty="0" smtClean="0">
                <a:latin typeface="Helvetica"/>
                <a:cs typeface="Helvetica"/>
              </a:rPr>
              <a:t>Module</a:t>
            </a:r>
            <a:r>
              <a:rPr lang="en-US" sz="2200" spc="-280" dirty="0" smtClean="0">
                <a:latin typeface="Helvetica"/>
                <a:cs typeface="Helvetica"/>
              </a:rPr>
              <a:t> </a:t>
            </a:r>
            <a:r>
              <a:rPr lang="en-US" sz="2200" spc="-145" dirty="0" smtClean="0">
                <a:latin typeface="Helvetica"/>
                <a:cs typeface="Helvetica"/>
              </a:rPr>
              <a:t>3</a:t>
            </a:r>
            <a:endParaRPr lang="en-US" sz="2200" dirty="0" smtClean="0">
              <a:latin typeface="Helvetica"/>
              <a:cs typeface="Helvetica"/>
            </a:endParaRPr>
          </a:p>
          <a:p>
            <a:pPr marL="812800" lvl="1" indent="-342900">
              <a:buFont typeface="Arial"/>
              <a:buChar char="•"/>
              <a:tabLst>
                <a:tab pos="425450" algn="l"/>
              </a:tabLst>
            </a:pPr>
            <a:r>
              <a:rPr lang="en-US" sz="2200" spc="-65" dirty="0" smtClean="0">
                <a:latin typeface="Helvetica"/>
                <a:cs typeface="Helvetica"/>
              </a:rPr>
              <a:t>Designing</a:t>
            </a:r>
            <a:r>
              <a:rPr lang="en-US" sz="2200" spc="-145" dirty="0" smtClean="0">
                <a:latin typeface="Helvetica"/>
                <a:cs typeface="Helvetica"/>
              </a:rPr>
              <a:t> </a:t>
            </a:r>
            <a:r>
              <a:rPr lang="en-US" sz="2200" spc="-80" dirty="0">
                <a:latin typeface="Helvetica"/>
                <a:cs typeface="Helvetica"/>
              </a:rPr>
              <a:t>a</a:t>
            </a:r>
            <a:r>
              <a:rPr lang="en-US" sz="2200" spc="-145" dirty="0">
                <a:latin typeface="Helvetica"/>
                <a:cs typeface="Helvetica"/>
              </a:rPr>
              <a:t> </a:t>
            </a:r>
            <a:r>
              <a:rPr lang="en-US" sz="2200" spc="-5" dirty="0">
                <a:latin typeface="Helvetica"/>
                <a:cs typeface="Helvetica"/>
              </a:rPr>
              <a:t>relational</a:t>
            </a:r>
            <a:r>
              <a:rPr lang="en-US" sz="2200" spc="-145" dirty="0">
                <a:latin typeface="Helvetica"/>
                <a:cs typeface="Helvetica"/>
              </a:rPr>
              <a:t> </a:t>
            </a:r>
            <a:r>
              <a:rPr lang="en-US" sz="2200" spc="-130" dirty="0">
                <a:latin typeface="Helvetica"/>
                <a:cs typeface="Helvetica"/>
              </a:rPr>
              <a:t>DB,</a:t>
            </a:r>
            <a:r>
              <a:rPr lang="en-US" sz="2200" spc="-145" dirty="0">
                <a:latin typeface="Helvetica"/>
                <a:cs typeface="Helvetica"/>
              </a:rPr>
              <a:t> </a:t>
            </a:r>
            <a:r>
              <a:rPr lang="en-US" sz="2200" spc="-150" dirty="0" err="1">
                <a:latin typeface="Helvetica"/>
                <a:cs typeface="Helvetica"/>
              </a:rPr>
              <a:t>NoSQL</a:t>
            </a:r>
            <a:r>
              <a:rPr lang="en-US" sz="2200" spc="-145" dirty="0">
                <a:latin typeface="Helvetica"/>
                <a:cs typeface="Helvetica"/>
              </a:rPr>
              <a:t> </a:t>
            </a:r>
            <a:r>
              <a:rPr lang="en-US" sz="2200" spc="-40" dirty="0">
                <a:latin typeface="Helvetica"/>
                <a:cs typeface="Helvetica"/>
              </a:rPr>
              <a:t>-</a:t>
            </a:r>
            <a:r>
              <a:rPr lang="en-US" sz="2200" spc="-145" dirty="0">
                <a:latin typeface="Helvetica"/>
                <a:cs typeface="Helvetica"/>
              </a:rPr>
              <a:t> </a:t>
            </a:r>
            <a:r>
              <a:rPr lang="en-US" sz="2200" spc="-100" dirty="0" err="1">
                <a:latin typeface="Helvetica"/>
                <a:cs typeface="Helvetica"/>
              </a:rPr>
              <a:t>MongoDB</a:t>
            </a:r>
            <a:r>
              <a:rPr lang="en-US" sz="2200" spc="-145" dirty="0">
                <a:latin typeface="Helvetica"/>
                <a:cs typeface="Helvetica"/>
              </a:rPr>
              <a:t> </a:t>
            </a:r>
            <a:r>
              <a:rPr lang="en-US" sz="2200" spc="-40" dirty="0">
                <a:latin typeface="Helvetica"/>
                <a:cs typeface="Helvetica"/>
              </a:rPr>
              <a:t>etc..</a:t>
            </a:r>
            <a:endParaRPr lang="en-US" sz="2200" dirty="0">
              <a:latin typeface="Helvetica"/>
              <a:cs typeface="Helvetica"/>
            </a:endParaRPr>
          </a:p>
          <a:p>
            <a:pPr marL="424815" indent="-412115">
              <a:lnSpc>
                <a:spcPct val="100000"/>
              </a:lnSpc>
              <a:buChar char="●"/>
              <a:tabLst>
                <a:tab pos="425450" algn="l"/>
              </a:tabLst>
            </a:pPr>
            <a:endParaRPr sz="2200" dirty="0">
              <a:latin typeface="Helvetica"/>
              <a:cs typeface="Helvetic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45" dirty="0">
                <a:latin typeface="Helvetica"/>
                <a:cs typeface="Helvetica"/>
              </a:rPr>
              <a:t>Step</a:t>
            </a:r>
            <a:r>
              <a:rPr sz="3000" spc="-140" dirty="0">
                <a:latin typeface="Helvetica"/>
                <a:cs typeface="Helvetica"/>
              </a:rPr>
              <a:t> </a:t>
            </a:r>
            <a:r>
              <a:rPr sz="3000" spc="265" dirty="0">
                <a:latin typeface="Helvetica"/>
                <a:cs typeface="Helvetica"/>
              </a:rPr>
              <a:t>#4</a:t>
            </a:r>
            <a:r>
              <a:rPr sz="3000" spc="-140" dirty="0">
                <a:latin typeface="Helvetica"/>
                <a:cs typeface="Helvetica"/>
              </a:rPr>
              <a:t> </a:t>
            </a:r>
            <a:r>
              <a:rPr sz="3000" spc="250" dirty="0">
                <a:latin typeface="Helvetica"/>
                <a:cs typeface="Helvetica"/>
              </a:rPr>
              <a:t>-</a:t>
            </a:r>
            <a:r>
              <a:rPr sz="3000" spc="-140" dirty="0">
                <a:latin typeface="Helvetica"/>
                <a:cs typeface="Helvetica"/>
              </a:rPr>
              <a:t> </a:t>
            </a:r>
            <a:r>
              <a:rPr sz="3000" spc="25" dirty="0">
                <a:latin typeface="Helvetica"/>
                <a:cs typeface="Helvetica"/>
              </a:rPr>
              <a:t>Add</a:t>
            </a:r>
            <a:r>
              <a:rPr sz="3000" spc="-140" dirty="0">
                <a:latin typeface="Helvetica"/>
                <a:cs typeface="Helvetica"/>
              </a:rPr>
              <a:t> </a:t>
            </a:r>
            <a:r>
              <a:rPr sz="3000" spc="35" dirty="0">
                <a:latin typeface="Helvetica"/>
                <a:cs typeface="Helvetica"/>
              </a:rPr>
              <a:t>Magic</a:t>
            </a:r>
          </a:p>
        </p:txBody>
      </p:sp>
      <p:sp>
        <p:nvSpPr>
          <p:cNvPr id="3" name="object 3"/>
          <p:cNvSpPr txBox="1"/>
          <p:nvPr/>
        </p:nvSpPr>
        <p:spPr>
          <a:xfrm>
            <a:off x="429226" y="1226008"/>
            <a:ext cx="9400574" cy="3385542"/>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200" spc="-185" dirty="0">
                <a:latin typeface="Arial"/>
                <a:cs typeface="Arial"/>
              </a:rPr>
              <a:t>API</a:t>
            </a:r>
            <a:r>
              <a:rPr sz="2200" spc="-270" dirty="0">
                <a:latin typeface="Arial"/>
                <a:cs typeface="Arial"/>
              </a:rPr>
              <a:t> </a:t>
            </a:r>
            <a:r>
              <a:rPr sz="2200" spc="-95" dirty="0" smtClean="0">
                <a:latin typeface="Arial"/>
                <a:cs typeface="Arial"/>
              </a:rPr>
              <a:t>Layer</a:t>
            </a:r>
            <a:endParaRPr lang="en-US" sz="2200" spc="-95" dirty="0">
              <a:latin typeface="Arial"/>
              <a:cs typeface="Arial"/>
            </a:endParaRPr>
          </a:p>
          <a:p>
            <a:pPr marL="812800" lvl="1" indent="-342900">
              <a:buFont typeface="Arial"/>
              <a:buChar char="•"/>
              <a:tabLst>
                <a:tab pos="425450" algn="l"/>
              </a:tabLst>
            </a:pPr>
            <a:r>
              <a:rPr lang="en-US" sz="2200" spc="-10" dirty="0" smtClean="0">
                <a:latin typeface="Arial"/>
                <a:cs typeface="Arial"/>
              </a:rPr>
              <a:t>Interact</a:t>
            </a:r>
            <a:r>
              <a:rPr lang="en-US" sz="2200" spc="-150" dirty="0" smtClean="0">
                <a:latin typeface="Arial"/>
                <a:cs typeface="Arial"/>
              </a:rPr>
              <a:t> </a:t>
            </a:r>
            <a:r>
              <a:rPr lang="en-US" sz="2200" spc="30" dirty="0">
                <a:latin typeface="Arial"/>
                <a:cs typeface="Arial"/>
              </a:rPr>
              <a:t>with</a:t>
            </a:r>
            <a:r>
              <a:rPr lang="en-US" sz="2200" spc="-150" dirty="0">
                <a:latin typeface="Arial"/>
                <a:cs typeface="Arial"/>
              </a:rPr>
              <a:t> </a:t>
            </a:r>
            <a:r>
              <a:rPr lang="en-US" sz="2200" spc="-5" dirty="0">
                <a:latin typeface="Arial"/>
                <a:cs typeface="Arial"/>
              </a:rPr>
              <a:t>other</a:t>
            </a:r>
            <a:r>
              <a:rPr lang="en-US" sz="2200" spc="-150" dirty="0">
                <a:latin typeface="Arial"/>
                <a:cs typeface="Arial"/>
              </a:rPr>
              <a:t> </a:t>
            </a:r>
            <a:r>
              <a:rPr lang="en-US" sz="2200" spc="-70" dirty="0">
                <a:latin typeface="Arial"/>
                <a:cs typeface="Arial"/>
              </a:rPr>
              <a:t>services,</a:t>
            </a:r>
            <a:r>
              <a:rPr lang="en-US" sz="2200" spc="-150" dirty="0">
                <a:latin typeface="Arial"/>
                <a:cs typeface="Arial"/>
              </a:rPr>
              <a:t> </a:t>
            </a:r>
            <a:r>
              <a:rPr lang="en-US" sz="2200" spc="-50" dirty="0">
                <a:latin typeface="Arial"/>
                <a:cs typeface="Arial"/>
              </a:rPr>
              <a:t>set</a:t>
            </a:r>
            <a:r>
              <a:rPr lang="en-US" sz="2200" spc="-150" dirty="0">
                <a:latin typeface="Arial"/>
                <a:cs typeface="Arial"/>
              </a:rPr>
              <a:t> </a:t>
            </a:r>
            <a:r>
              <a:rPr lang="en-US" sz="2200" spc="-15" dirty="0">
                <a:latin typeface="Arial"/>
                <a:cs typeface="Arial"/>
              </a:rPr>
              <a:t>up</a:t>
            </a:r>
            <a:r>
              <a:rPr lang="en-US" sz="2200" spc="-150" dirty="0">
                <a:latin typeface="Arial"/>
                <a:cs typeface="Arial"/>
              </a:rPr>
              <a:t> </a:t>
            </a:r>
            <a:r>
              <a:rPr lang="en-US" sz="2200" spc="-25" dirty="0">
                <a:latin typeface="Arial"/>
                <a:cs typeface="Arial"/>
              </a:rPr>
              <a:t>your</a:t>
            </a:r>
            <a:r>
              <a:rPr lang="en-US" sz="2200" spc="-150" dirty="0">
                <a:latin typeface="Arial"/>
                <a:cs typeface="Arial"/>
              </a:rPr>
              <a:t> </a:t>
            </a:r>
            <a:r>
              <a:rPr lang="en-US" sz="2200" spc="-20" dirty="0" smtClean="0">
                <a:latin typeface="Arial"/>
                <a:cs typeface="Arial"/>
              </a:rPr>
              <a:t>own</a:t>
            </a:r>
            <a:endParaRPr lang="en-US" sz="2200" dirty="0" smtClean="0">
              <a:latin typeface="Arial"/>
              <a:cs typeface="Arial"/>
            </a:endParaRPr>
          </a:p>
          <a:p>
            <a:pPr marL="355600" indent="-342900">
              <a:buFont typeface="Arial"/>
              <a:buChar char="•"/>
              <a:tabLst>
                <a:tab pos="425450" algn="l"/>
              </a:tabLst>
            </a:pPr>
            <a:r>
              <a:rPr lang="en-US" sz="2200" spc="-75" dirty="0" smtClean="0">
                <a:latin typeface="Arial"/>
                <a:cs typeface="Arial"/>
              </a:rPr>
              <a:t>Deploy </a:t>
            </a:r>
            <a:r>
              <a:rPr lang="en-US" sz="2200" spc="-30" dirty="0">
                <a:latin typeface="Arial"/>
                <a:cs typeface="Arial"/>
              </a:rPr>
              <a:t>your</a:t>
            </a:r>
            <a:r>
              <a:rPr lang="en-US" sz="2200" spc="-360" dirty="0">
                <a:latin typeface="Arial"/>
                <a:cs typeface="Arial"/>
              </a:rPr>
              <a:t> </a:t>
            </a:r>
            <a:r>
              <a:rPr lang="en-US" sz="2200" spc="-5" dirty="0" smtClean="0">
                <a:latin typeface="Arial"/>
                <a:cs typeface="Arial"/>
              </a:rPr>
              <a:t>stuff</a:t>
            </a:r>
            <a:endParaRPr lang="en-US" sz="2200" dirty="0" smtClean="0">
              <a:latin typeface="Arial"/>
              <a:cs typeface="Arial"/>
            </a:endParaRPr>
          </a:p>
          <a:p>
            <a:pPr marL="812800" lvl="1" indent="-342900">
              <a:buFont typeface="Arial"/>
              <a:buChar char="•"/>
              <a:tabLst>
                <a:tab pos="425450" algn="l"/>
              </a:tabLst>
            </a:pPr>
            <a:r>
              <a:rPr lang="en-US" sz="2200" spc="-50" dirty="0" smtClean="0">
                <a:latin typeface="Arial"/>
                <a:cs typeface="Arial"/>
              </a:rPr>
              <a:t>Domain</a:t>
            </a:r>
            <a:r>
              <a:rPr lang="en-US" sz="2200" spc="-145" dirty="0" smtClean="0">
                <a:latin typeface="Arial"/>
                <a:cs typeface="Arial"/>
              </a:rPr>
              <a:t> </a:t>
            </a:r>
            <a:r>
              <a:rPr lang="en-US" sz="2200" spc="-55" dirty="0">
                <a:latin typeface="Arial"/>
                <a:cs typeface="Arial"/>
              </a:rPr>
              <a:t>name,</a:t>
            </a:r>
            <a:r>
              <a:rPr lang="en-US" sz="2200" spc="-145" dirty="0">
                <a:latin typeface="Arial"/>
                <a:cs typeface="Arial"/>
              </a:rPr>
              <a:t> </a:t>
            </a:r>
            <a:r>
              <a:rPr lang="en-US" sz="2200" spc="-80" dirty="0">
                <a:latin typeface="Arial"/>
                <a:cs typeface="Arial"/>
              </a:rPr>
              <a:t>Server</a:t>
            </a:r>
            <a:r>
              <a:rPr lang="en-US" sz="2200" spc="-145" dirty="0">
                <a:latin typeface="Arial"/>
                <a:cs typeface="Arial"/>
              </a:rPr>
              <a:t> </a:t>
            </a:r>
            <a:r>
              <a:rPr lang="en-US" sz="2200" spc="-80" dirty="0">
                <a:latin typeface="Arial"/>
                <a:cs typeface="Arial"/>
              </a:rPr>
              <a:t>space,</a:t>
            </a:r>
            <a:r>
              <a:rPr lang="en-US" sz="2200" spc="-145" dirty="0">
                <a:latin typeface="Arial"/>
                <a:cs typeface="Arial"/>
              </a:rPr>
              <a:t> </a:t>
            </a:r>
            <a:r>
              <a:rPr lang="en-US" sz="2200" spc="-25" dirty="0">
                <a:latin typeface="Arial"/>
                <a:cs typeface="Arial"/>
              </a:rPr>
              <a:t>hosting</a:t>
            </a:r>
            <a:r>
              <a:rPr lang="en-US" sz="2200" spc="-145" dirty="0">
                <a:latin typeface="Arial"/>
                <a:cs typeface="Arial"/>
              </a:rPr>
              <a:t> </a:t>
            </a:r>
            <a:r>
              <a:rPr lang="en-US" sz="2200" spc="-35" dirty="0" smtClean="0">
                <a:latin typeface="Arial"/>
                <a:cs typeface="Arial"/>
              </a:rPr>
              <a:t>etc.</a:t>
            </a:r>
            <a:endParaRPr lang="en-US" sz="2200" dirty="0" smtClean="0">
              <a:latin typeface="Arial"/>
              <a:cs typeface="Arial"/>
            </a:endParaRPr>
          </a:p>
          <a:p>
            <a:pPr marL="355600" indent="-342900">
              <a:buFont typeface="Arial"/>
              <a:buChar char="•"/>
              <a:tabLst>
                <a:tab pos="425450" algn="l"/>
              </a:tabLst>
            </a:pPr>
            <a:r>
              <a:rPr lang="en-US" sz="2200" spc="-60" dirty="0" smtClean="0">
                <a:latin typeface="Arial"/>
                <a:cs typeface="Arial"/>
              </a:rPr>
              <a:t>Security </a:t>
            </a:r>
            <a:r>
              <a:rPr lang="en-US" sz="2200" spc="-45" dirty="0">
                <a:latin typeface="Arial"/>
                <a:cs typeface="Arial"/>
              </a:rPr>
              <a:t>and</a:t>
            </a:r>
            <a:r>
              <a:rPr lang="en-US" sz="2200" spc="-350" dirty="0">
                <a:latin typeface="Arial"/>
                <a:cs typeface="Arial"/>
              </a:rPr>
              <a:t> </a:t>
            </a:r>
            <a:r>
              <a:rPr lang="en-US" sz="2200" spc="-80" dirty="0" smtClean="0">
                <a:latin typeface="Arial"/>
                <a:cs typeface="Arial"/>
              </a:rPr>
              <a:t>Scaling</a:t>
            </a:r>
            <a:endParaRPr lang="en-US" sz="2200" dirty="0" smtClean="0">
              <a:latin typeface="Arial"/>
              <a:cs typeface="Arial"/>
            </a:endParaRPr>
          </a:p>
          <a:p>
            <a:pPr marL="812800" lvl="1" indent="-342900">
              <a:buFont typeface="Arial"/>
              <a:buChar char="•"/>
              <a:tabLst>
                <a:tab pos="425450" algn="l"/>
              </a:tabLst>
            </a:pPr>
            <a:r>
              <a:rPr lang="en-US" sz="2200" spc="-60" dirty="0" smtClean="0">
                <a:latin typeface="Arial"/>
                <a:cs typeface="Arial"/>
              </a:rPr>
              <a:t>Common</a:t>
            </a:r>
            <a:r>
              <a:rPr lang="en-US" sz="2200" spc="-145" dirty="0" smtClean="0">
                <a:latin typeface="Arial"/>
                <a:cs typeface="Arial"/>
              </a:rPr>
              <a:t> </a:t>
            </a:r>
            <a:r>
              <a:rPr lang="en-US" sz="2200" spc="-30" dirty="0">
                <a:latin typeface="Arial"/>
                <a:cs typeface="Arial"/>
              </a:rPr>
              <a:t>attacks</a:t>
            </a:r>
            <a:r>
              <a:rPr lang="en-US" sz="2200" spc="-145" dirty="0">
                <a:latin typeface="Arial"/>
                <a:cs typeface="Arial"/>
              </a:rPr>
              <a:t> </a:t>
            </a:r>
            <a:r>
              <a:rPr lang="en-US" sz="2200" spc="-35" dirty="0">
                <a:latin typeface="Arial"/>
                <a:cs typeface="Arial"/>
              </a:rPr>
              <a:t>and</a:t>
            </a:r>
            <a:r>
              <a:rPr lang="en-US" sz="2200" spc="-145" dirty="0">
                <a:latin typeface="Arial"/>
                <a:cs typeface="Arial"/>
              </a:rPr>
              <a:t> </a:t>
            </a:r>
            <a:r>
              <a:rPr lang="en-US" sz="2200" spc="-20" dirty="0">
                <a:latin typeface="Arial"/>
                <a:cs typeface="Arial"/>
              </a:rPr>
              <a:t>how</a:t>
            </a:r>
            <a:r>
              <a:rPr lang="en-US" sz="2200" spc="-145" dirty="0">
                <a:latin typeface="Arial"/>
                <a:cs typeface="Arial"/>
              </a:rPr>
              <a:t> </a:t>
            </a:r>
            <a:r>
              <a:rPr lang="en-US" sz="2200" spc="40" dirty="0">
                <a:latin typeface="Arial"/>
                <a:cs typeface="Arial"/>
              </a:rPr>
              <a:t>to</a:t>
            </a:r>
            <a:r>
              <a:rPr lang="en-US" sz="2200" spc="-145" dirty="0">
                <a:latin typeface="Arial"/>
                <a:cs typeface="Arial"/>
              </a:rPr>
              <a:t> </a:t>
            </a:r>
            <a:r>
              <a:rPr lang="en-US" sz="2200" spc="-75" dirty="0">
                <a:latin typeface="Arial"/>
                <a:cs typeface="Arial"/>
              </a:rPr>
              <a:t>secure</a:t>
            </a:r>
            <a:r>
              <a:rPr lang="en-US" sz="2200" spc="-145" dirty="0">
                <a:latin typeface="Arial"/>
                <a:cs typeface="Arial"/>
              </a:rPr>
              <a:t> </a:t>
            </a:r>
            <a:r>
              <a:rPr lang="en-US" sz="2200" spc="-25" dirty="0">
                <a:latin typeface="Arial"/>
                <a:cs typeface="Arial"/>
              </a:rPr>
              <a:t>your</a:t>
            </a:r>
            <a:r>
              <a:rPr lang="en-US" sz="2200" spc="-145" dirty="0">
                <a:latin typeface="Arial"/>
                <a:cs typeface="Arial"/>
              </a:rPr>
              <a:t> </a:t>
            </a:r>
            <a:r>
              <a:rPr lang="en-US" sz="2200" spc="-30" dirty="0" smtClean="0">
                <a:latin typeface="Arial"/>
                <a:cs typeface="Arial"/>
              </a:rPr>
              <a:t>app</a:t>
            </a:r>
            <a:endParaRPr lang="en-US" sz="2200" dirty="0" smtClean="0">
              <a:latin typeface="Arial"/>
              <a:cs typeface="Arial"/>
            </a:endParaRPr>
          </a:p>
          <a:p>
            <a:pPr marL="812800" lvl="1" indent="-342900">
              <a:buFont typeface="Arial"/>
              <a:buChar char="•"/>
              <a:tabLst>
                <a:tab pos="425450" algn="l"/>
              </a:tabLst>
            </a:pPr>
            <a:r>
              <a:rPr lang="en-US" sz="2200" spc="-60" dirty="0" smtClean="0">
                <a:latin typeface="Arial"/>
                <a:cs typeface="Arial"/>
              </a:rPr>
              <a:t>Load </a:t>
            </a:r>
            <a:r>
              <a:rPr lang="en-US" sz="2200" spc="-35" dirty="0">
                <a:latin typeface="Arial"/>
                <a:cs typeface="Arial"/>
              </a:rPr>
              <a:t>balancing,</a:t>
            </a:r>
            <a:r>
              <a:rPr lang="en-US" sz="2200" spc="-275" dirty="0">
                <a:latin typeface="Arial"/>
                <a:cs typeface="Arial"/>
              </a:rPr>
              <a:t> </a:t>
            </a:r>
            <a:r>
              <a:rPr lang="en-US" sz="2200" spc="-40" dirty="0" err="1" smtClean="0">
                <a:latin typeface="Arial"/>
                <a:cs typeface="Arial"/>
              </a:rPr>
              <a:t>etc</a:t>
            </a:r>
            <a:r>
              <a:rPr lang="is-IS" sz="2200" spc="-40" dirty="0" smtClean="0">
                <a:latin typeface="Arial"/>
                <a:cs typeface="Arial"/>
              </a:rPr>
              <a:t>…</a:t>
            </a:r>
            <a:endParaRPr lang="en-US" sz="2200" dirty="0" smtClean="0">
              <a:latin typeface="Arial"/>
              <a:cs typeface="Arial"/>
            </a:endParaRPr>
          </a:p>
          <a:p>
            <a:pPr marL="355600" indent="-342900">
              <a:buFont typeface="Arial"/>
              <a:buChar char="•"/>
              <a:tabLst>
                <a:tab pos="425450" algn="l"/>
              </a:tabLst>
            </a:pPr>
            <a:r>
              <a:rPr lang="en-US" sz="2200" spc="-65" dirty="0" smtClean="0">
                <a:latin typeface="Arial"/>
                <a:cs typeface="Arial"/>
              </a:rPr>
              <a:t>Module</a:t>
            </a:r>
            <a:r>
              <a:rPr lang="en-US" sz="2200" spc="-280" dirty="0" smtClean="0">
                <a:latin typeface="Arial"/>
                <a:cs typeface="Arial"/>
              </a:rPr>
              <a:t> </a:t>
            </a:r>
            <a:r>
              <a:rPr lang="en-US" sz="2200" spc="-145" dirty="0" smtClean="0">
                <a:latin typeface="Arial"/>
                <a:cs typeface="Arial"/>
              </a:rPr>
              <a:t>4</a:t>
            </a:r>
            <a:endParaRPr lang="en-US" sz="2200" dirty="0" smtClean="0">
              <a:latin typeface="Arial"/>
              <a:cs typeface="Arial"/>
            </a:endParaRPr>
          </a:p>
          <a:p>
            <a:pPr marL="812800" lvl="1" indent="-342900">
              <a:buFont typeface="Arial"/>
              <a:buChar char="•"/>
              <a:tabLst>
                <a:tab pos="425450" algn="l"/>
              </a:tabLst>
            </a:pPr>
            <a:r>
              <a:rPr lang="en-US" sz="2200" spc="-75" dirty="0" smtClean="0">
                <a:latin typeface="Arial"/>
                <a:cs typeface="Arial"/>
              </a:rPr>
              <a:t>Advanced</a:t>
            </a:r>
            <a:r>
              <a:rPr lang="en-US" sz="2200" spc="-140" dirty="0" smtClean="0">
                <a:latin typeface="Arial"/>
                <a:cs typeface="Arial"/>
              </a:rPr>
              <a:t> </a:t>
            </a:r>
            <a:r>
              <a:rPr lang="en-US" sz="2200" spc="-10" dirty="0">
                <a:latin typeface="Arial"/>
                <a:cs typeface="Arial"/>
              </a:rPr>
              <a:t>tools</a:t>
            </a:r>
            <a:r>
              <a:rPr lang="en-US" sz="2200" spc="-140" dirty="0">
                <a:latin typeface="Arial"/>
                <a:cs typeface="Arial"/>
              </a:rPr>
              <a:t> </a:t>
            </a:r>
            <a:r>
              <a:rPr lang="en-US" sz="2200" spc="35" dirty="0">
                <a:latin typeface="Arial"/>
                <a:cs typeface="Arial"/>
              </a:rPr>
              <a:t>will</a:t>
            </a:r>
            <a:r>
              <a:rPr lang="en-US" sz="2200" spc="-140" dirty="0">
                <a:latin typeface="Arial"/>
                <a:cs typeface="Arial"/>
              </a:rPr>
              <a:t> </a:t>
            </a:r>
            <a:r>
              <a:rPr lang="en-US" sz="2200" spc="-20" dirty="0">
                <a:latin typeface="Arial"/>
                <a:cs typeface="Arial"/>
              </a:rPr>
              <a:t>help</a:t>
            </a:r>
            <a:r>
              <a:rPr lang="en-US" sz="2200" spc="-140" dirty="0">
                <a:latin typeface="Arial"/>
                <a:cs typeface="Arial"/>
              </a:rPr>
              <a:t> </a:t>
            </a:r>
            <a:r>
              <a:rPr lang="en-US" sz="2200" spc="-40" dirty="0">
                <a:latin typeface="Arial"/>
                <a:cs typeface="Arial"/>
              </a:rPr>
              <a:t>you</a:t>
            </a:r>
            <a:r>
              <a:rPr lang="en-US" sz="2200" spc="-140" dirty="0">
                <a:latin typeface="Arial"/>
                <a:cs typeface="Arial"/>
              </a:rPr>
              <a:t> </a:t>
            </a:r>
            <a:r>
              <a:rPr lang="en-US" sz="2200" spc="-5" dirty="0">
                <a:latin typeface="Arial"/>
                <a:cs typeface="Arial"/>
              </a:rPr>
              <a:t>run</a:t>
            </a:r>
            <a:r>
              <a:rPr lang="en-US" sz="2200" spc="-140" dirty="0">
                <a:latin typeface="Arial"/>
                <a:cs typeface="Arial"/>
              </a:rPr>
              <a:t> </a:t>
            </a:r>
            <a:r>
              <a:rPr lang="en-US" sz="2200" spc="30" dirty="0">
                <a:latin typeface="Arial"/>
                <a:cs typeface="Arial"/>
              </a:rPr>
              <a:t>with</a:t>
            </a:r>
            <a:r>
              <a:rPr lang="en-US" sz="2200" spc="-140" dirty="0">
                <a:latin typeface="Arial"/>
                <a:cs typeface="Arial"/>
              </a:rPr>
              <a:t> </a:t>
            </a:r>
            <a:r>
              <a:rPr lang="en-US" sz="2200" spc="-25" dirty="0">
                <a:latin typeface="Arial"/>
                <a:cs typeface="Arial"/>
              </a:rPr>
              <a:t>your</a:t>
            </a:r>
            <a:r>
              <a:rPr lang="en-US" sz="2200" spc="-140" dirty="0">
                <a:latin typeface="Arial"/>
                <a:cs typeface="Arial"/>
              </a:rPr>
              <a:t> </a:t>
            </a:r>
            <a:r>
              <a:rPr lang="en-US" sz="2200" spc="-30" dirty="0">
                <a:latin typeface="Arial"/>
                <a:cs typeface="Arial"/>
              </a:rPr>
              <a:t>app</a:t>
            </a:r>
            <a:endParaRPr lang="en-US" sz="2200" dirty="0">
              <a:latin typeface="Arial"/>
              <a:cs typeface="Arial"/>
            </a:endParaRPr>
          </a:p>
          <a:p>
            <a:pPr marL="355600" indent="-342900">
              <a:lnSpc>
                <a:spcPct val="100000"/>
              </a:lnSpc>
              <a:buFont typeface="Arial"/>
              <a:buChar char="•"/>
              <a:tabLst>
                <a:tab pos="425450" algn="l"/>
              </a:tabLst>
            </a:pPr>
            <a:endParaRPr sz="22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15" dirty="0">
                <a:latin typeface="Helvetica"/>
                <a:cs typeface="Helvetica"/>
              </a:rPr>
              <a:t>Summary</a:t>
            </a:r>
          </a:p>
        </p:txBody>
      </p:sp>
      <p:sp>
        <p:nvSpPr>
          <p:cNvPr id="3" name="object 3"/>
          <p:cNvSpPr txBox="1"/>
          <p:nvPr/>
        </p:nvSpPr>
        <p:spPr>
          <a:xfrm>
            <a:off x="429224" y="973128"/>
            <a:ext cx="8714776" cy="3724096"/>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200" spc="-65" dirty="0">
                <a:latin typeface="Helvetica"/>
                <a:cs typeface="Helvetica"/>
              </a:rPr>
              <a:t>Module </a:t>
            </a:r>
            <a:r>
              <a:rPr sz="2200" spc="-145" dirty="0">
                <a:latin typeface="Helvetica"/>
                <a:cs typeface="Helvetica"/>
              </a:rPr>
              <a:t>1 </a:t>
            </a:r>
            <a:r>
              <a:rPr sz="2200" spc="-140" dirty="0">
                <a:latin typeface="Helvetica"/>
                <a:cs typeface="Helvetica"/>
              </a:rPr>
              <a:t>&amp; </a:t>
            </a:r>
            <a:r>
              <a:rPr sz="2200" spc="-145" dirty="0">
                <a:latin typeface="Helvetica"/>
                <a:cs typeface="Helvetica"/>
              </a:rPr>
              <a:t>2 </a:t>
            </a:r>
            <a:r>
              <a:rPr sz="2200" spc="-70" dirty="0">
                <a:latin typeface="Helvetica"/>
                <a:cs typeface="Helvetica"/>
              </a:rPr>
              <a:t>:</a:t>
            </a:r>
            <a:r>
              <a:rPr sz="2200" spc="-459" dirty="0">
                <a:latin typeface="Helvetica"/>
                <a:cs typeface="Helvetica"/>
              </a:rPr>
              <a:t> </a:t>
            </a:r>
            <a:r>
              <a:rPr sz="2200" spc="-25" dirty="0">
                <a:latin typeface="Helvetica"/>
                <a:cs typeface="Helvetica"/>
              </a:rPr>
              <a:t>Intro/Front-</a:t>
            </a:r>
            <a:r>
              <a:rPr sz="2200" spc="-25" dirty="0" smtClean="0">
                <a:latin typeface="Helvetica"/>
                <a:cs typeface="Helvetica"/>
              </a:rPr>
              <a:t>End</a:t>
            </a:r>
            <a:endParaRPr lang="en-US" sz="2200" dirty="0">
              <a:latin typeface="Helvetica"/>
              <a:cs typeface="Helvetica"/>
            </a:endParaRPr>
          </a:p>
          <a:p>
            <a:pPr marL="812800" lvl="1" indent="-342900">
              <a:buFont typeface="Arial"/>
              <a:buChar char="•"/>
              <a:tabLst>
                <a:tab pos="425450" algn="l"/>
              </a:tabLst>
            </a:pPr>
            <a:r>
              <a:rPr sz="2200" spc="-130" dirty="0" smtClean="0">
                <a:latin typeface="Helvetica"/>
                <a:cs typeface="Helvetica"/>
              </a:rPr>
              <a:t>HTML</a:t>
            </a:r>
            <a:r>
              <a:rPr sz="2200" spc="-130" dirty="0">
                <a:latin typeface="Helvetica"/>
                <a:cs typeface="Helvetica"/>
              </a:rPr>
              <a:t>,</a:t>
            </a:r>
            <a:r>
              <a:rPr sz="2200" spc="-140" dirty="0">
                <a:latin typeface="Helvetica"/>
                <a:cs typeface="Helvetica"/>
              </a:rPr>
              <a:t> </a:t>
            </a:r>
            <a:r>
              <a:rPr sz="2200" spc="-254" dirty="0">
                <a:latin typeface="Helvetica"/>
                <a:cs typeface="Helvetica"/>
              </a:rPr>
              <a:t>CSS</a:t>
            </a:r>
            <a:r>
              <a:rPr sz="2200" spc="-140" dirty="0">
                <a:latin typeface="Helvetica"/>
                <a:cs typeface="Helvetica"/>
              </a:rPr>
              <a:t> </a:t>
            </a:r>
            <a:r>
              <a:rPr sz="2200" spc="-55" dirty="0">
                <a:latin typeface="Helvetica"/>
                <a:cs typeface="Helvetica"/>
              </a:rPr>
              <a:t>,</a:t>
            </a:r>
            <a:r>
              <a:rPr sz="2200" spc="-140" dirty="0">
                <a:latin typeface="Helvetica"/>
                <a:cs typeface="Helvetica"/>
              </a:rPr>
              <a:t> </a:t>
            </a:r>
            <a:r>
              <a:rPr sz="2200" spc="-40" dirty="0">
                <a:latin typeface="Helvetica"/>
                <a:cs typeface="Helvetica"/>
              </a:rPr>
              <a:t>best</a:t>
            </a:r>
            <a:r>
              <a:rPr sz="2200" spc="-140" dirty="0">
                <a:latin typeface="Helvetica"/>
                <a:cs typeface="Helvetica"/>
              </a:rPr>
              <a:t> </a:t>
            </a:r>
            <a:r>
              <a:rPr sz="2200" spc="-40" dirty="0">
                <a:latin typeface="Helvetica"/>
                <a:cs typeface="Helvetica"/>
              </a:rPr>
              <a:t>practices</a:t>
            </a:r>
            <a:r>
              <a:rPr sz="2200" spc="-140" dirty="0">
                <a:latin typeface="Helvetica"/>
                <a:cs typeface="Helvetica"/>
              </a:rPr>
              <a:t> </a:t>
            </a:r>
            <a:r>
              <a:rPr sz="2200" spc="5" dirty="0">
                <a:latin typeface="Helvetica"/>
                <a:cs typeface="Helvetica"/>
              </a:rPr>
              <a:t>for</a:t>
            </a:r>
            <a:r>
              <a:rPr sz="2200" spc="-140" dirty="0">
                <a:latin typeface="Helvetica"/>
                <a:cs typeface="Helvetica"/>
              </a:rPr>
              <a:t> </a:t>
            </a:r>
            <a:r>
              <a:rPr sz="2200" spc="-40" dirty="0">
                <a:latin typeface="Helvetica"/>
                <a:cs typeface="Helvetica"/>
              </a:rPr>
              <a:t>good</a:t>
            </a:r>
            <a:r>
              <a:rPr sz="2200" spc="-140" dirty="0">
                <a:latin typeface="Helvetica"/>
                <a:cs typeface="Helvetica"/>
              </a:rPr>
              <a:t> </a:t>
            </a:r>
            <a:r>
              <a:rPr sz="2200" spc="-55" dirty="0" smtClean="0">
                <a:latin typeface="Helvetica"/>
                <a:cs typeface="Helvetica"/>
              </a:rPr>
              <a:t>design</a:t>
            </a:r>
            <a:endParaRPr lang="en-US" sz="2200" dirty="0">
              <a:latin typeface="Helvetica"/>
              <a:cs typeface="Helvetica"/>
            </a:endParaRPr>
          </a:p>
          <a:p>
            <a:pPr marL="812800" lvl="1" indent="-342900">
              <a:buFont typeface="Arial"/>
              <a:buChar char="•"/>
              <a:tabLst>
                <a:tab pos="425450" algn="l"/>
              </a:tabLst>
            </a:pPr>
            <a:r>
              <a:rPr sz="2200" spc="-40" dirty="0" smtClean="0">
                <a:latin typeface="Helvetica"/>
                <a:cs typeface="Helvetica"/>
              </a:rPr>
              <a:t>JavaScript </a:t>
            </a:r>
            <a:r>
              <a:rPr sz="2200" spc="-45" dirty="0" smtClean="0">
                <a:latin typeface="Helvetica"/>
                <a:cs typeface="Helvetica"/>
              </a:rPr>
              <a:t>breathes</a:t>
            </a:r>
            <a:r>
              <a:rPr lang="en-US" sz="2200" spc="-295" dirty="0">
                <a:latin typeface="Helvetica"/>
                <a:cs typeface="Helvetica"/>
              </a:rPr>
              <a:t> </a:t>
            </a:r>
            <a:r>
              <a:rPr sz="2200" dirty="0" smtClean="0">
                <a:latin typeface="Helvetica"/>
                <a:cs typeface="Helvetica"/>
              </a:rPr>
              <a:t>life</a:t>
            </a:r>
            <a:endParaRPr lang="en-US" sz="2200" dirty="0">
              <a:latin typeface="Helvetica"/>
              <a:cs typeface="Helvetica"/>
            </a:endParaRPr>
          </a:p>
          <a:p>
            <a:pPr marL="812800" lvl="1" indent="-342900">
              <a:buFont typeface="Arial"/>
              <a:buChar char="•"/>
              <a:tabLst>
                <a:tab pos="425450" algn="l"/>
              </a:tabLst>
            </a:pPr>
            <a:r>
              <a:rPr sz="2200" spc="-55" dirty="0" smtClean="0">
                <a:latin typeface="Helvetica"/>
                <a:cs typeface="Helvetica"/>
              </a:rPr>
              <a:t>jQuery </a:t>
            </a:r>
            <a:r>
              <a:rPr sz="2200" spc="-20" dirty="0">
                <a:latin typeface="Helvetica"/>
                <a:cs typeface="Helvetica"/>
              </a:rPr>
              <a:t>simplifies </a:t>
            </a:r>
            <a:r>
              <a:rPr sz="2200" spc="-45" dirty="0">
                <a:latin typeface="Helvetica"/>
                <a:cs typeface="Helvetica"/>
              </a:rPr>
              <a:t>in-page</a:t>
            </a:r>
            <a:r>
              <a:rPr sz="2200" spc="-385" dirty="0">
                <a:latin typeface="Helvetica"/>
                <a:cs typeface="Helvetica"/>
              </a:rPr>
              <a:t> </a:t>
            </a:r>
            <a:r>
              <a:rPr sz="2200" spc="-15" dirty="0" smtClean="0">
                <a:latin typeface="Helvetica"/>
                <a:cs typeface="Helvetica"/>
              </a:rPr>
              <a:t>interactions</a:t>
            </a:r>
            <a:endParaRPr lang="en-US" sz="2200" dirty="0">
              <a:latin typeface="Helvetica"/>
              <a:cs typeface="Helvetica"/>
            </a:endParaRPr>
          </a:p>
          <a:p>
            <a:pPr marL="355600" indent="-342900">
              <a:buFont typeface="Arial"/>
              <a:buChar char="•"/>
              <a:tabLst>
                <a:tab pos="425450" algn="l"/>
              </a:tabLst>
            </a:pPr>
            <a:r>
              <a:rPr sz="2200" spc="-65" dirty="0" smtClean="0">
                <a:latin typeface="Helvetica"/>
                <a:cs typeface="Helvetica"/>
              </a:rPr>
              <a:t>Module </a:t>
            </a:r>
            <a:r>
              <a:rPr sz="2200" spc="-145" dirty="0">
                <a:latin typeface="Helvetica"/>
                <a:cs typeface="Helvetica"/>
              </a:rPr>
              <a:t>3 </a:t>
            </a:r>
            <a:r>
              <a:rPr sz="2200" spc="-70" dirty="0">
                <a:latin typeface="Helvetica"/>
                <a:cs typeface="Helvetica"/>
              </a:rPr>
              <a:t>:</a:t>
            </a:r>
            <a:r>
              <a:rPr sz="2200" spc="-425" dirty="0">
                <a:latin typeface="Helvetica"/>
                <a:cs typeface="Helvetica"/>
              </a:rPr>
              <a:t> </a:t>
            </a:r>
            <a:r>
              <a:rPr sz="2200" spc="-105" dirty="0">
                <a:latin typeface="Helvetica"/>
                <a:cs typeface="Helvetica"/>
              </a:rPr>
              <a:t>Back-</a:t>
            </a:r>
            <a:r>
              <a:rPr sz="2200" spc="-105" dirty="0" smtClean="0">
                <a:latin typeface="Helvetica"/>
                <a:cs typeface="Helvetica"/>
              </a:rPr>
              <a:t>End</a:t>
            </a:r>
            <a:endParaRPr lang="en-US" sz="2200" dirty="0">
              <a:latin typeface="Helvetica"/>
              <a:cs typeface="Helvetica"/>
            </a:endParaRPr>
          </a:p>
          <a:p>
            <a:pPr marL="812800" lvl="1" indent="-342900">
              <a:buFont typeface="Arial"/>
              <a:buChar char="•"/>
              <a:tabLst>
                <a:tab pos="425450" algn="l"/>
              </a:tabLst>
            </a:pPr>
            <a:r>
              <a:rPr sz="2200" spc="-100" dirty="0" smtClean="0">
                <a:latin typeface="Helvetica"/>
                <a:cs typeface="Helvetica"/>
              </a:rPr>
              <a:t>Choose</a:t>
            </a:r>
            <a:r>
              <a:rPr sz="2200" spc="-150" dirty="0" smtClean="0">
                <a:latin typeface="Helvetica"/>
                <a:cs typeface="Helvetica"/>
              </a:rPr>
              <a:t> </a:t>
            </a:r>
            <a:r>
              <a:rPr sz="2200" spc="-80" dirty="0">
                <a:latin typeface="Helvetica"/>
                <a:cs typeface="Helvetica"/>
              </a:rPr>
              <a:t>a</a:t>
            </a:r>
            <a:r>
              <a:rPr sz="2200" spc="-150" dirty="0">
                <a:latin typeface="Helvetica"/>
                <a:cs typeface="Helvetica"/>
              </a:rPr>
              <a:t> </a:t>
            </a:r>
            <a:r>
              <a:rPr sz="2200" spc="-55" dirty="0">
                <a:latin typeface="Helvetica"/>
                <a:cs typeface="Helvetica"/>
              </a:rPr>
              <a:t>language</a:t>
            </a:r>
            <a:r>
              <a:rPr sz="2200" spc="-150" dirty="0">
                <a:latin typeface="Helvetica"/>
                <a:cs typeface="Helvetica"/>
              </a:rPr>
              <a:t> </a:t>
            </a:r>
            <a:r>
              <a:rPr sz="2200" spc="-25" dirty="0">
                <a:latin typeface="Helvetica"/>
                <a:cs typeface="Helvetica"/>
              </a:rPr>
              <a:t>you’re</a:t>
            </a:r>
            <a:r>
              <a:rPr sz="2200" spc="-150" dirty="0">
                <a:latin typeface="Helvetica"/>
                <a:cs typeface="Helvetica"/>
              </a:rPr>
              <a:t> </a:t>
            </a:r>
            <a:r>
              <a:rPr sz="2200" spc="-10" dirty="0">
                <a:latin typeface="Helvetica"/>
                <a:cs typeface="Helvetica"/>
              </a:rPr>
              <a:t>comfortable</a:t>
            </a:r>
            <a:r>
              <a:rPr sz="2200" spc="-150" dirty="0">
                <a:latin typeface="Helvetica"/>
                <a:cs typeface="Helvetica"/>
              </a:rPr>
              <a:t> </a:t>
            </a:r>
            <a:r>
              <a:rPr sz="2200" spc="10" dirty="0">
                <a:latin typeface="Helvetica"/>
                <a:cs typeface="Helvetica"/>
              </a:rPr>
              <a:t>with:</a:t>
            </a:r>
            <a:r>
              <a:rPr sz="2200" spc="-150" dirty="0">
                <a:latin typeface="Helvetica"/>
                <a:cs typeface="Helvetica"/>
              </a:rPr>
              <a:t> </a:t>
            </a:r>
            <a:r>
              <a:rPr sz="2200" b="1" spc="-55" dirty="0" smtClean="0">
                <a:latin typeface="Helvetica"/>
                <a:cs typeface="Helvetica"/>
              </a:rPr>
              <a:t>Python</a:t>
            </a:r>
            <a:endParaRPr lang="en-US" sz="2200" dirty="0">
              <a:latin typeface="Helvetica"/>
              <a:cs typeface="Helvetica"/>
            </a:endParaRPr>
          </a:p>
          <a:p>
            <a:pPr marL="812800" lvl="1" indent="-342900">
              <a:buFont typeface="Arial"/>
              <a:buChar char="•"/>
              <a:tabLst>
                <a:tab pos="425450" algn="l"/>
              </a:tabLst>
            </a:pPr>
            <a:r>
              <a:rPr sz="2200" spc="-225" dirty="0" smtClean="0">
                <a:latin typeface="Helvetica"/>
                <a:cs typeface="Helvetica"/>
              </a:rPr>
              <a:t>A </a:t>
            </a:r>
            <a:r>
              <a:rPr sz="2200" spc="-60" dirty="0" smtClean="0">
                <a:latin typeface="Helvetica"/>
                <a:cs typeface="Helvetica"/>
              </a:rPr>
              <a:t> </a:t>
            </a:r>
            <a:r>
              <a:rPr sz="2200" spc="-25" dirty="0">
                <a:latin typeface="Helvetica"/>
                <a:cs typeface="Helvetica"/>
              </a:rPr>
              <a:t>web-framework</a:t>
            </a:r>
            <a:r>
              <a:rPr sz="2200" spc="-145" dirty="0">
                <a:latin typeface="Helvetica"/>
                <a:cs typeface="Helvetica"/>
              </a:rPr>
              <a:t> </a:t>
            </a:r>
            <a:r>
              <a:rPr sz="2200" spc="25" dirty="0">
                <a:latin typeface="Helvetica"/>
                <a:cs typeface="Helvetica"/>
              </a:rPr>
              <a:t>that</a:t>
            </a:r>
            <a:r>
              <a:rPr sz="2200" spc="-145" dirty="0">
                <a:latin typeface="Helvetica"/>
                <a:cs typeface="Helvetica"/>
              </a:rPr>
              <a:t> </a:t>
            </a:r>
            <a:r>
              <a:rPr sz="2200" spc="-25" dirty="0">
                <a:latin typeface="Helvetica"/>
                <a:cs typeface="Helvetica"/>
              </a:rPr>
              <a:t>allows</a:t>
            </a:r>
            <a:r>
              <a:rPr sz="2200" spc="-145" dirty="0">
                <a:latin typeface="Helvetica"/>
                <a:cs typeface="Helvetica"/>
              </a:rPr>
              <a:t> </a:t>
            </a:r>
            <a:r>
              <a:rPr sz="2200" spc="-40" dirty="0">
                <a:latin typeface="Helvetica"/>
                <a:cs typeface="Helvetica"/>
              </a:rPr>
              <a:t>you</a:t>
            </a:r>
            <a:r>
              <a:rPr sz="2200" spc="-145" dirty="0">
                <a:latin typeface="Helvetica"/>
                <a:cs typeface="Helvetica"/>
              </a:rPr>
              <a:t> </a:t>
            </a:r>
            <a:r>
              <a:rPr sz="2200" spc="40" dirty="0">
                <a:latin typeface="Helvetica"/>
                <a:cs typeface="Helvetica"/>
              </a:rPr>
              <a:t>to</a:t>
            </a:r>
            <a:r>
              <a:rPr sz="2200" spc="-145" dirty="0">
                <a:latin typeface="Helvetica"/>
                <a:cs typeface="Helvetica"/>
              </a:rPr>
              <a:t> </a:t>
            </a:r>
            <a:r>
              <a:rPr sz="2200" spc="15" dirty="0">
                <a:latin typeface="Helvetica"/>
                <a:cs typeface="Helvetica"/>
              </a:rPr>
              <a:t>build</a:t>
            </a:r>
            <a:r>
              <a:rPr sz="2200" spc="-145" dirty="0">
                <a:latin typeface="Helvetica"/>
                <a:cs typeface="Helvetica"/>
              </a:rPr>
              <a:t> </a:t>
            </a:r>
            <a:r>
              <a:rPr sz="2200" spc="-15" dirty="0">
                <a:latin typeface="Helvetica"/>
                <a:cs typeface="Helvetica"/>
              </a:rPr>
              <a:t>up</a:t>
            </a:r>
            <a:r>
              <a:rPr sz="2200" spc="-145" dirty="0">
                <a:latin typeface="Helvetica"/>
                <a:cs typeface="Helvetica"/>
              </a:rPr>
              <a:t> </a:t>
            </a:r>
            <a:r>
              <a:rPr sz="2200" spc="-10" dirty="0">
                <a:latin typeface="Helvetica"/>
                <a:cs typeface="Helvetica"/>
              </a:rPr>
              <a:t>rapidly:</a:t>
            </a:r>
            <a:r>
              <a:rPr sz="2200" spc="-145" dirty="0">
                <a:latin typeface="Helvetica"/>
                <a:cs typeface="Helvetica"/>
              </a:rPr>
              <a:t> </a:t>
            </a:r>
            <a:r>
              <a:rPr sz="2200" b="1" spc="-80" dirty="0" smtClean="0">
                <a:latin typeface="Helvetica"/>
                <a:cs typeface="Helvetica"/>
              </a:rPr>
              <a:t>Flask</a:t>
            </a:r>
            <a:endParaRPr lang="en-US" sz="2200" dirty="0">
              <a:latin typeface="Helvetica"/>
              <a:cs typeface="Helvetica"/>
            </a:endParaRPr>
          </a:p>
          <a:p>
            <a:pPr marL="812800" lvl="1" indent="-342900">
              <a:buFont typeface="Arial"/>
              <a:buChar char="•"/>
              <a:tabLst>
                <a:tab pos="425450" algn="l"/>
              </a:tabLst>
            </a:pPr>
            <a:r>
              <a:rPr sz="2200" spc="-105" dirty="0" smtClean="0">
                <a:latin typeface="Helvetica"/>
                <a:cs typeface="Helvetica"/>
              </a:rPr>
              <a:t>Give</a:t>
            </a:r>
            <a:r>
              <a:rPr sz="2200" spc="-140" dirty="0" smtClean="0">
                <a:latin typeface="Helvetica"/>
                <a:cs typeface="Helvetica"/>
              </a:rPr>
              <a:t> </a:t>
            </a:r>
            <a:r>
              <a:rPr sz="2200" spc="-40" dirty="0">
                <a:latin typeface="Helvetica"/>
                <a:cs typeface="Helvetica"/>
              </a:rPr>
              <a:t>you</a:t>
            </a:r>
            <a:r>
              <a:rPr sz="2200" spc="-140" dirty="0">
                <a:latin typeface="Helvetica"/>
                <a:cs typeface="Helvetica"/>
              </a:rPr>
              <a:t> </a:t>
            </a:r>
            <a:r>
              <a:rPr sz="2200" spc="-80" dirty="0">
                <a:latin typeface="Helvetica"/>
                <a:cs typeface="Helvetica"/>
              </a:rPr>
              <a:t>a</a:t>
            </a:r>
            <a:r>
              <a:rPr sz="2200" spc="-140" dirty="0">
                <a:latin typeface="Helvetica"/>
                <a:cs typeface="Helvetica"/>
              </a:rPr>
              <a:t> </a:t>
            </a:r>
            <a:r>
              <a:rPr sz="2200" spc="-15" dirty="0">
                <a:latin typeface="Helvetica"/>
                <a:cs typeface="Helvetica"/>
              </a:rPr>
              <a:t>flavour</a:t>
            </a:r>
            <a:r>
              <a:rPr sz="2200" spc="-140" dirty="0">
                <a:latin typeface="Helvetica"/>
                <a:cs typeface="Helvetica"/>
              </a:rPr>
              <a:t> </a:t>
            </a:r>
            <a:r>
              <a:rPr sz="2200" dirty="0">
                <a:latin typeface="Helvetica"/>
                <a:cs typeface="Helvetica"/>
              </a:rPr>
              <a:t>of</a:t>
            </a:r>
            <a:r>
              <a:rPr sz="2200" spc="-140" dirty="0">
                <a:latin typeface="Helvetica"/>
                <a:cs typeface="Helvetica"/>
              </a:rPr>
              <a:t> </a:t>
            </a:r>
            <a:r>
              <a:rPr sz="2200" spc="-5" dirty="0">
                <a:latin typeface="Helvetica"/>
                <a:cs typeface="Helvetica"/>
              </a:rPr>
              <a:t>other</a:t>
            </a:r>
            <a:r>
              <a:rPr sz="2200" spc="-140" dirty="0">
                <a:latin typeface="Helvetica"/>
                <a:cs typeface="Helvetica"/>
              </a:rPr>
              <a:t> </a:t>
            </a:r>
            <a:r>
              <a:rPr sz="2200" spc="-35" dirty="0">
                <a:latin typeface="Helvetica"/>
                <a:cs typeface="Helvetica"/>
              </a:rPr>
              <a:t>frameworks:</a:t>
            </a:r>
            <a:r>
              <a:rPr sz="2200" spc="-140" dirty="0">
                <a:latin typeface="Helvetica"/>
                <a:cs typeface="Helvetica"/>
              </a:rPr>
              <a:t> </a:t>
            </a:r>
            <a:r>
              <a:rPr sz="2200" spc="-55" dirty="0">
                <a:latin typeface="Helvetica"/>
                <a:cs typeface="Helvetica"/>
              </a:rPr>
              <a:t>Meteor,</a:t>
            </a:r>
            <a:r>
              <a:rPr sz="2200" spc="-140" dirty="0">
                <a:latin typeface="Helvetica"/>
                <a:cs typeface="Helvetica"/>
              </a:rPr>
              <a:t> </a:t>
            </a:r>
            <a:r>
              <a:rPr sz="2200" spc="-65" dirty="0" smtClean="0">
                <a:latin typeface="Helvetica"/>
                <a:cs typeface="Helvetica"/>
              </a:rPr>
              <a:t>Django</a:t>
            </a:r>
            <a:endParaRPr lang="en-US" sz="2200" dirty="0">
              <a:latin typeface="Helvetica"/>
              <a:cs typeface="Helvetica"/>
            </a:endParaRPr>
          </a:p>
          <a:p>
            <a:pPr marL="812800" lvl="1" indent="-342900">
              <a:buFont typeface="Arial"/>
              <a:buChar char="•"/>
              <a:tabLst>
                <a:tab pos="425450" algn="l"/>
              </a:tabLst>
            </a:pPr>
            <a:r>
              <a:rPr sz="2200" spc="-75" dirty="0" smtClean="0">
                <a:latin typeface="Helvetica"/>
                <a:cs typeface="Helvetica"/>
              </a:rPr>
              <a:t>Databases!</a:t>
            </a:r>
            <a:endParaRPr lang="en-US" sz="2200" dirty="0">
              <a:latin typeface="Helvetica"/>
              <a:cs typeface="Helvetica"/>
            </a:endParaRPr>
          </a:p>
          <a:p>
            <a:pPr marL="355600" indent="-342900">
              <a:buFont typeface="Arial"/>
              <a:buChar char="•"/>
              <a:tabLst>
                <a:tab pos="425450" algn="l"/>
              </a:tabLst>
            </a:pPr>
            <a:r>
              <a:rPr sz="2200" spc="-65" dirty="0" smtClean="0">
                <a:latin typeface="Helvetica"/>
                <a:cs typeface="Helvetica"/>
              </a:rPr>
              <a:t>Module </a:t>
            </a:r>
            <a:r>
              <a:rPr sz="2200" spc="-145" dirty="0">
                <a:latin typeface="Helvetica"/>
                <a:cs typeface="Helvetica"/>
              </a:rPr>
              <a:t>4</a:t>
            </a:r>
            <a:r>
              <a:rPr sz="2200" spc="-400" dirty="0">
                <a:latin typeface="Helvetica"/>
                <a:cs typeface="Helvetica"/>
              </a:rPr>
              <a:t> </a:t>
            </a:r>
            <a:r>
              <a:rPr sz="2200" spc="-70" dirty="0" smtClean="0">
                <a:latin typeface="Helvetica"/>
                <a:cs typeface="Helvetica"/>
              </a:rPr>
              <a:t>:</a:t>
            </a:r>
            <a:endParaRPr lang="en-US" sz="2200" dirty="0">
              <a:latin typeface="Helvetica"/>
              <a:cs typeface="Helvetica"/>
            </a:endParaRPr>
          </a:p>
          <a:p>
            <a:pPr marL="812800" lvl="1" indent="-342900">
              <a:buFont typeface="Arial"/>
              <a:buChar char="•"/>
              <a:tabLst>
                <a:tab pos="425450" algn="l"/>
              </a:tabLst>
            </a:pPr>
            <a:r>
              <a:rPr sz="2200" spc="-40" dirty="0" smtClean="0">
                <a:latin typeface="Helvetica"/>
                <a:cs typeface="Helvetica"/>
              </a:rPr>
              <a:t>Deployment </a:t>
            </a:r>
            <a:r>
              <a:rPr sz="2200" spc="-35" dirty="0">
                <a:latin typeface="Helvetica"/>
                <a:cs typeface="Helvetica"/>
              </a:rPr>
              <a:t>and </a:t>
            </a:r>
            <a:r>
              <a:rPr sz="2200" spc="-5" dirty="0">
                <a:latin typeface="Helvetica"/>
                <a:cs typeface="Helvetica"/>
              </a:rPr>
              <a:t>other</a:t>
            </a:r>
            <a:r>
              <a:rPr sz="2200" spc="-370" dirty="0">
                <a:latin typeface="Helvetica"/>
                <a:cs typeface="Helvetica"/>
              </a:rPr>
              <a:t> </a:t>
            </a:r>
            <a:r>
              <a:rPr sz="2200" spc="-10" dirty="0">
                <a:latin typeface="Helvetica"/>
                <a:cs typeface="Helvetica"/>
              </a:rPr>
              <a:t>tools</a:t>
            </a:r>
            <a:endParaRPr sz="2200" dirty="0">
              <a:latin typeface="Helvetica"/>
              <a:cs typeface="Helvetic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25" dirty="0">
                <a:latin typeface="Calibri (Headings)"/>
                <a:cs typeface="Calibri (Headings)"/>
              </a:rPr>
              <a:t>Quick</a:t>
            </a:r>
            <a:r>
              <a:rPr sz="3000" spc="-200" dirty="0"/>
              <a:t> </a:t>
            </a:r>
            <a:r>
              <a:rPr sz="3000" spc="15" dirty="0"/>
              <a:t>Poll</a:t>
            </a:r>
          </a:p>
        </p:txBody>
      </p:sp>
      <p:sp>
        <p:nvSpPr>
          <p:cNvPr id="3" name="object 3"/>
          <p:cNvSpPr txBox="1"/>
          <p:nvPr/>
        </p:nvSpPr>
        <p:spPr>
          <a:xfrm>
            <a:off x="429226" y="1226009"/>
            <a:ext cx="1600835" cy="1123384"/>
          </a:xfrm>
          <a:prstGeom prst="rect">
            <a:avLst/>
          </a:prstGeom>
        </p:spPr>
        <p:txBody>
          <a:bodyPr vert="horz" wrap="square" lIns="0" tIns="0" rIns="0" bIns="0" rtlCol="0">
            <a:spAutoFit/>
          </a:bodyPr>
          <a:lstStyle/>
          <a:p>
            <a:pPr marL="424815" indent="-412115">
              <a:lnSpc>
                <a:spcPct val="100000"/>
              </a:lnSpc>
              <a:buChar char="●"/>
              <a:tabLst>
                <a:tab pos="425450" algn="l"/>
              </a:tabLst>
            </a:pPr>
            <a:r>
              <a:rPr sz="2200" spc="-60" dirty="0">
                <a:latin typeface="Helvetica"/>
                <a:cs typeface="Helvetica"/>
              </a:rPr>
              <a:t>Linux</a:t>
            </a:r>
            <a:endParaRPr sz="2200" dirty="0">
              <a:latin typeface="Helvetica"/>
              <a:cs typeface="Helvetica"/>
            </a:endParaRPr>
          </a:p>
          <a:p>
            <a:pPr marL="424815" indent="-412115">
              <a:lnSpc>
                <a:spcPct val="100000"/>
              </a:lnSpc>
              <a:spcBef>
                <a:spcPts val="420"/>
              </a:spcBef>
              <a:buChar char="●"/>
              <a:tabLst>
                <a:tab pos="425450" algn="l"/>
              </a:tabLst>
            </a:pPr>
            <a:r>
              <a:rPr sz="2200" spc="-85" dirty="0">
                <a:latin typeface="Helvetica"/>
                <a:cs typeface="Helvetica"/>
              </a:rPr>
              <a:t>Windows</a:t>
            </a:r>
            <a:endParaRPr sz="2200" dirty="0">
              <a:latin typeface="Helvetica"/>
              <a:cs typeface="Helvetica"/>
            </a:endParaRPr>
          </a:p>
          <a:p>
            <a:pPr marL="424815" indent="-412115">
              <a:lnSpc>
                <a:spcPct val="100000"/>
              </a:lnSpc>
              <a:spcBef>
                <a:spcPts val="420"/>
              </a:spcBef>
              <a:buChar char="●"/>
              <a:tabLst>
                <a:tab pos="425450" algn="l"/>
              </a:tabLst>
            </a:pPr>
            <a:r>
              <a:rPr sz="2200" spc="-160" dirty="0">
                <a:latin typeface="Helvetica"/>
                <a:cs typeface="Helvetica"/>
              </a:rPr>
              <a:t>Mac</a:t>
            </a:r>
            <a:endParaRPr sz="2200" dirty="0">
              <a:latin typeface="Helvetica"/>
              <a:cs typeface="Helveti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99" y="5024640"/>
            <a:ext cx="8982710" cy="119380"/>
          </a:xfrm>
          <a:custGeom>
            <a:avLst/>
            <a:gdLst/>
            <a:ahLst/>
            <a:cxnLst/>
            <a:rect l="l" t="t" r="r" b="b"/>
            <a:pathLst>
              <a:path w="8982710" h="119379">
                <a:moveTo>
                  <a:pt x="0" y="0"/>
                </a:moveTo>
                <a:lnTo>
                  <a:pt x="8982581" y="0"/>
                </a:lnTo>
                <a:lnTo>
                  <a:pt x="8982581" y="118799"/>
                </a:lnTo>
                <a:lnTo>
                  <a:pt x="0" y="118799"/>
                </a:lnTo>
                <a:lnTo>
                  <a:pt x="0" y="0"/>
                </a:lnTo>
                <a:close/>
              </a:path>
            </a:pathLst>
          </a:custGeom>
          <a:solidFill>
            <a:srgbClr val="5E2B96"/>
          </a:solidFill>
        </p:spPr>
        <p:txBody>
          <a:bodyPr wrap="square" lIns="0" tIns="0" rIns="0" bIns="0" rtlCol="0"/>
          <a:lstStyle/>
          <a:p>
            <a:endParaRPr/>
          </a:p>
        </p:txBody>
      </p:sp>
      <p:sp>
        <p:nvSpPr>
          <p:cNvPr id="3" name="object 3"/>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dirty="0"/>
              <a:t>Instructors</a:t>
            </a:r>
          </a:p>
        </p:txBody>
      </p:sp>
      <p:sp>
        <p:nvSpPr>
          <p:cNvPr id="4" name="object 4"/>
          <p:cNvSpPr txBox="1"/>
          <p:nvPr/>
        </p:nvSpPr>
        <p:spPr>
          <a:xfrm>
            <a:off x="429221" y="1226008"/>
            <a:ext cx="8130540" cy="2954655"/>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400" spc="-170" dirty="0">
                <a:latin typeface="Arial"/>
                <a:cs typeface="Arial"/>
              </a:rPr>
              <a:t>Bob</a:t>
            </a:r>
            <a:r>
              <a:rPr sz="2400" b="1" spc="-165" dirty="0">
                <a:latin typeface="Arial"/>
                <a:cs typeface="Arial"/>
              </a:rPr>
              <a:t> </a:t>
            </a:r>
            <a:r>
              <a:rPr sz="2400" spc="-90" dirty="0">
                <a:latin typeface="Arial"/>
                <a:cs typeface="Arial"/>
              </a:rPr>
              <a:t>Glushko</a:t>
            </a:r>
            <a:r>
              <a:rPr sz="2400" spc="-180" dirty="0">
                <a:latin typeface="Arial"/>
                <a:cs typeface="Arial"/>
              </a:rPr>
              <a:t> </a:t>
            </a:r>
            <a:r>
              <a:rPr sz="2400" spc="-80" dirty="0" smtClean="0">
                <a:latin typeface="Arial"/>
                <a:cs typeface="Arial"/>
              </a:rPr>
              <a:t>(Professor</a:t>
            </a:r>
            <a:r>
              <a:rPr sz="2400" spc="-180" dirty="0" smtClean="0">
                <a:latin typeface="Arial"/>
                <a:cs typeface="Arial"/>
              </a:rPr>
              <a:t> </a:t>
            </a:r>
            <a:r>
              <a:rPr sz="2400" spc="-55" dirty="0" smtClean="0">
                <a:latin typeface="Arial"/>
                <a:cs typeface="Arial"/>
              </a:rPr>
              <a:t>-</a:t>
            </a:r>
            <a:r>
              <a:rPr sz="2400" spc="-180" dirty="0" smtClean="0">
                <a:latin typeface="Arial"/>
                <a:cs typeface="Arial"/>
              </a:rPr>
              <a:t> </a:t>
            </a:r>
            <a:r>
              <a:rPr sz="2400" spc="-275" dirty="0" smtClean="0">
                <a:latin typeface="Arial"/>
                <a:cs typeface="Arial"/>
              </a:rPr>
              <a:t>UC</a:t>
            </a:r>
            <a:r>
              <a:rPr sz="2400" spc="-180" dirty="0" smtClean="0">
                <a:latin typeface="Arial"/>
                <a:cs typeface="Arial"/>
              </a:rPr>
              <a:t> </a:t>
            </a:r>
            <a:r>
              <a:rPr sz="2400" spc="-80" dirty="0" smtClean="0">
                <a:latin typeface="Arial"/>
                <a:cs typeface="Arial"/>
              </a:rPr>
              <a:t>Berkeley</a:t>
            </a:r>
            <a:r>
              <a:rPr sz="2400" spc="-180" dirty="0" smtClean="0">
                <a:latin typeface="Arial"/>
                <a:cs typeface="Arial"/>
              </a:rPr>
              <a:t> </a:t>
            </a:r>
            <a:r>
              <a:rPr sz="2400" spc="-75" dirty="0" smtClean="0">
                <a:latin typeface="Arial"/>
                <a:cs typeface="Arial"/>
              </a:rPr>
              <a:t>School</a:t>
            </a:r>
            <a:r>
              <a:rPr sz="2400" spc="-180" dirty="0" smtClean="0">
                <a:latin typeface="Arial"/>
                <a:cs typeface="Arial"/>
              </a:rPr>
              <a:t> </a:t>
            </a:r>
            <a:r>
              <a:rPr sz="2400" dirty="0" smtClean="0">
                <a:latin typeface="Arial"/>
                <a:cs typeface="Arial"/>
              </a:rPr>
              <a:t>of</a:t>
            </a:r>
            <a:r>
              <a:rPr sz="2400" spc="-180" dirty="0" smtClean="0">
                <a:latin typeface="Arial"/>
                <a:cs typeface="Arial"/>
              </a:rPr>
              <a:t> </a:t>
            </a:r>
            <a:r>
              <a:rPr sz="2400" spc="-10" dirty="0" smtClean="0">
                <a:latin typeface="Arial"/>
                <a:cs typeface="Arial"/>
              </a:rPr>
              <a:t>Information)</a:t>
            </a:r>
            <a:endParaRPr lang="en-US" sz="2400" dirty="0">
              <a:latin typeface="Arial"/>
              <a:cs typeface="Arial"/>
            </a:endParaRPr>
          </a:p>
          <a:p>
            <a:pPr marL="355600" indent="-342900">
              <a:lnSpc>
                <a:spcPct val="100000"/>
              </a:lnSpc>
              <a:buFont typeface="Arial"/>
              <a:buChar char="•"/>
              <a:tabLst>
                <a:tab pos="425450" algn="l"/>
              </a:tabLst>
            </a:pPr>
            <a:r>
              <a:rPr sz="2400" spc="10" dirty="0" smtClean="0">
                <a:latin typeface="Arial"/>
                <a:cs typeface="Arial"/>
              </a:rPr>
              <a:t>Daniel</a:t>
            </a:r>
            <a:r>
              <a:rPr sz="2400" b="1" spc="10" dirty="0" smtClean="0">
                <a:latin typeface="Arial"/>
                <a:cs typeface="Arial"/>
              </a:rPr>
              <a:t> </a:t>
            </a:r>
            <a:r>
              <a:rPr sz="2400" spc="35" dirty="0" smtClean="0">
                <a:latin typeface="Arial"/>
                <a:cs typeface="Arial"/>
              </a:rPr>
              <a:t>Chen </a:t>
            </a:r>
            <a:r>
              <a:rPr sz="2400" spc="-75" dirty="0" smtClean="0">
                <a:latin typeface="Arial"/>
                <a:cs typeface="Arial"/>
              </a:rPr>
              <a:t>(</a:t>
            </a:r>
            <a:r>
              <a:rPr sz="2400" spc="-60" dirty="0" smtClean="0">
                <a:latin typeface="Arial"/>
                <a:cs typeface="Arial"/>
              </a:rPr>
              <a:t>2nd </a:t>
            </a:r>
            <a:r>
              <a:rPr sz="2400" spc="-170" dirty="0" smtClean="0">
                <a:latin typeface="Arial"/>
                <a:cs typeface="Arial"/>
              </a:rPr>
              <a:t>Year</a:t>
            </a:r>
            <a:r>
              <a:rPr lang="en-US" sz="2400" spc="-335" dirty="0">
                <a:latin typeface="Arial"/>
                <a:cs typeface="Arial"/>
              </a:rPr>
              <a:t> </a:t>
            </a:r>
            <a:r>
              <a:rPr sz="2400" spc="-190" dirty="0" smtClean="0">
                <a:latin typeface="Arial"/>
                <a:cs typeface="Arial"/>
              </a:rPr>
              <a:t>MIMS)</a:t>
            </a:r>
            <a:endParaRPr lang="en-US" sz="2400" dirty="0">
              <a:latin typeface="Arial"/>
              <a:cs typeface="Arial"/>
            </a:endParaRPr>
          </a:p>
          <a:p>
            <a:pPr marL="812800" lvl="1" indent="-342900">
              <a:buFont typeface="Arial"/>
              <a:buChar char="•"/>
              <a:tabLst>
                <a:tab pos="425450" algn="l"/>
              </a:tabLst>
            </a:pPr>
            <a:r>
              <a:rPr sz="2400" spc="15" dirty="0" smtClean="0">
                <a:latin typeface="Arial"/>
                <a:cs typeface="Arial"/>
              </a:rPr>
              <a:t>Data </a:t>
            </a:r>
            <a:r>
              <a:rPr sz="2400" spc="-45" dirty="0" smtClean="0">
                <a:latin typeface="Arial"/>
                <a:cs typeface="Arial"/>
              </a:rPr>
              <a:t>Science</a:t>
            </a:r>
            <a:r>
              <a:rPr lang="en-US" sz="2400" spc="-45" dirty="0" smtClean="0">
                <a:latin typeface="Arial"/>
                <a:cs typeface="Arial"/>
              </a:rPr>
              <a:t>, </a:t>
            </a:r>
            <a:r>
              <a:rPr sz="2400" spc="35" dirty="0" smtClean="0">
                <a:latin typeface="Arial"/>
                <a:cs typeface="Arial"/>
              </a:rPr>
              <a:t>Information </a:t>
            </a:r>
            <a:r>
              <a:rPr sz="2400" dirty="0" smtClean="0">
                <a:latin typeface="Arial"/>
                <a:cs typeface="Arial"/>
              </a:rPr>
              <a:t>Architect</a:t>
            </a:r>
            <a:r>
              <a:rPr lang="en-US" sz="2400" dirty="0" smtClean="0">
                <a:latin typeface="Arial"/>
                <a:cs typeface="Arial"/>
              </a:rPr>
              <a:t>, </a:t>
            </a:r>
            <a:r>
              <a:rPr lang="en-US" sz="2400" spc="-45" dirty="0">
                <a:latin typeface="Arial"/>
                <a:cs typeface="Arial"/>
              </a:rPr>
              <a:t>Data </a:t>
            </a:r>
            <a:r>
              <a:rPr lang="en-US" sz="2400" spc="-45" dirty="0" smtClean="0">
                <a:latin typeface="Arial"/>
                <a:cs typeface="Arial"/>
              </a:rPr>
              <a:t>Engineering</a:t>
            </a:r>
          </a:p>
          <a:p>
            <a:pPr marL="355600" indent="-342900">
              <a:buFont typeface="Arial"/>
              <a:buChar char="•"/>
              <a:tabLst>
                <a:tab pos="425450" algn="l"/>
              </a:tabLst>
            </a:pPr>
            <a:r>
              <a:rPr sz="2400" spc="-50" dirty="0" smtClean="0">
                <a:latin typeface="Arial"/>
                <a:cs typeface="Arial"/>
              </a:rPr>
              <a:t>Carlo</a:t>
            </a:r>
            <a:r>
              <a:rPr sz="2400" b="1" spc="-80" dirty="0" smtClean="0">
                <a:latin typeface="Arial"/>
                <a:cs typeface="Arial"/>
              </a:rPr>
              <a:t> </a:t>
            </a:r>
            <a:r>
              <a:rPr sz="2400" spc="-5" dirty="0" smtClean="0">
                <a:latin typeface="Arial"/>
                <a:cs typeface="Arial"/>
              </a:rPr>
              <a:t>Liquido</a:t>
            </a:r>
            <a:r>
              <a:rPr lang="en-US" sz="2400" spc="-5" dirty="0" smtClean="0">
                <a:latin typeface="Arial"/>
                <a:cs typeface="Arial"/>
              </a:rPr>
              <a:t> </a:t>
            </a:r>
            <a:r>
              <a:rPr sz="2400" spc="-60" dirty="0" smtClean="0">
                <a:latin typeface="Arial"/>
                <a:cs typeface="Arial"/>
              </a:rPr>
              <a:t>(2nd </a:t>
            </a:r>
            <a:r>
              <a:rPr sz="2400" spc="-170" dirty="0" smtClean="0">
                <a:latin typeface="Arial"/>
                <a:cs typeface="Arial"/>
              </a:rPr>
              <a:t>Year</a:t>
            </a:r>
            <a:r>
              <a:rPr lang="en-US" sz="2400" spc="-390" dirty="0">
                <a:latin typeface="Arial"/>
                <a:cs typeface="Arial"/>
              </a:rPr>
              <a:t> </a:t>
            </a:r>
            <a:r>
              <a:rPr sz="2400" spc="-190" dirty="0" smtClean="0">
                <a:latin typeface="Arial"/>
                <a:cs typeface="Arial"/>
              </a:rPr>
              <a:t>MIMS)</a:t>
            </a:r>
            <a:endParaRPr lang="en-US" sz="2400" dirty="0">
              <a:latin typeface="Arial"/>
              <a:cs typeface="Arial"/>
            </a:endParaRPr>
          </a:p>
          <a:p>
            <a:pPr marL="812800" lvl="1" indent="-342900">
              <a:buFont typeface="Arial"/>
              <a:buChar char="•"/>
              <a:tabLst>
                <a:tab pos="425450" algn="l"/>
              </a:tabLst>
            </a:pPr>
            <a:r>
              <a:rPr sz="2400" spc="15" dirty="0" smtClean="0">
                <a:latin typeface="Arial"/>
                <a:cs typeface="Arial"/>
              </a:rPr>
              <a:t>Data </a:t>
            </a:r>
            <a:r>
              <a:rPr sz="2400" spc="-10" dirty="0" smtClean="0">
                <a:latin typeface="Arial"/>
                <a:cs typeface="Arial"/>
              </a:rPr>
              <a:t>Visualization, </a:t>
            </a:r>
            <a:r>
              <a:rPr sz="2400" spc="15" dirty="0" smtClean="0">
                <a:latin typeface="Arial"/>
                <a:cs typeface="Arial"/>
              </a:rPr>
              <a:t>Data </a:t>
            </a:r>
            <a:r>
              <a:rPr sz="2400" spc="-45" dirty="0" smtClean="0">
                <a:latin typeface="Arial"/>
                <a:cs typeface="Arial"/>
              </a:rPr>
              <a:t>Science, </a:t>
            </a:r>
            <a:r>
              <a:rPr sz="2400" spc="45" dirty="0" smtClean="0">
                <a:latin typeface="Arial"/>
                <a:cs typeface="Arial"/>
              </a:rPr>
              <a:t>Frontend </a:t>
            </a:r>
            <a:r>
              <a:rPr sz="2400" spc="-35" dirty="0" smtClean="0">
                <a:latin typeface="Arial"/>
                <a:cs typeface="Arial"/>
              </a:rPr>
              <a:t>Dev</a:t>
            </a:r>
            <a:r>
              <a:rPr sz="2400" spc="-385" dirty="0" smtClean="0">
                <a:latin typeface="Arial"/>
                <a:cs typeface="Arial"/>
              </a:rPr>
              <a:t> </a:t>
            </a:r>
            <a:r>
              <a:rPr sz="2400" spc="-110" dirty="0" smtClean="0">
                <a:latin typeface="Arial"/>
                <a:cs typeface="Arial"/>
              </a:rPr>
              <a:t>GSR</a:t>
            </a:r>
            <a:endParaRPr lang="en-US" sz="2400" spc="-110" dirty="0" smtClean="0">
              <a:latin typeface="Arial"/>
              <a:cs typeface="Arial"/>
            </a:endParaRPr>
          </a:p>
          <a:p>
            <a:pPr marL="355600" indent="-342900">
              <a:buFont typeface="Arial"/>
              <a:buChar char="•"/>
              <a:tabLst>
                <a:tab pos="425450" algn="l"/>
              </a:tabLst>
            </a:pPr>
            <a:r>
              <a:rPr sz="2400" spc="-75" dirty="0" smtClean="0">
                <a:latin typeface="Arial"/>
                <a:cs typeface="Arial"/>
              </a:rPr>
              <a:t>Parv</a:t>
            </a:r>
            <a:r>
              <a:rPr sz="2400" b="1" spc="-90" dirty="0" smtClean="0">
                <a:latin typeface="Arial"/>
                <a:cs typeface="Arial"/>
              </a:rPr>
              <a:t> </a:t>
            </a:r>
            <a:r>
              <a:rPr sz="2400" spc="10" dirty="0" smtClean="0">
                <a:latin typeface="Arial"/>
                <a:cs typeface="Arial"/>
              </a:rPr>
              <a:t>Sondhi</a:t>
            </a:r>
            <a:r>
              <a:rPr lang="en-US" sz="2400" spc="10" dirty="0" smtClean="0">
                <a:latin typeface="Arial"/>
                <a:cs typeface="Arial"/>
              </a:rPr>
              <a:t> </a:t>
            </a:r>
            <a:r>
              <a:rPr sz="2400" spc="-60" dirty="0" smtClean="0">
                <a:latin typeface="Arial"/>
                <a:cs typeface="Arial"/>
              </a:rPr>
              <a:t>(2nd </a:t>
            </a:r>
            <a:r>
              <a:rPr sz="2400" spc="-170" dirty="0" smtClean="0">
                <a:latin typeface="Arial"/>
                <a:cs typeface="Arial"/>
              </a:rPr>
              <a:t>Year</a:t>
            </a:r>
            <a:r>
              <a:rPr sz="2400" spc="-390" dirty="0" smtClean="0">
                <a:latin typeface="Arial"/>
                <a:cs typeface="Arial"/>
              </a:rPr>
              <a:t> </a:t>
            </a:r>
            <a:r>
              <a:rPr sz="2400" spc="-190" dirty="0" smtClean="0">
                <a:latin typeface="Arial"/>
                <a:cs typeface="Arial"/>
              </a:rPr>
              <a:t>MIMS)</a:t>
            </a:r>
            <a:endParaRPr lang="en-US" sz="2400" spc="-190" dirty="0" smtClean="0">
              <a:latin typeface="Arial"/>
              <a:cs typeface="Arial"/>
            </a:endParaRPr>
          </a:p>
          <a:p>
            <a:pPr marL="812800" lvl="1" indent="-342900">
              <a:buFont typeface="Arial"/>
              <a:buChar char="•"/>
              <a:tabLst>
                <a:tab pos="425450" algn="l"/>
              </a:tabLst>
            </a:pPr>
            <a:r>
              <a:rPr sz="2400" spc="40" dirty="0" smtClean="0">
                <a:latin typeface="Arial"/>
                <a:cs typeface="Arial"/>
              </a:rPr>
              <a:t>Product </a:t>
            </a:r>
            <a:r>
              <a:rPr sz="2400" spc="20" dirty="0" smtClean="0">
                <a:latin typeface="Arial"/>
                <a:cs typeface="Arial"/>
              </a:rPr>
              <a:t>Management </a:t>
            </a:r>
            <a:r>
              <a:rPr sz="2400" spc="55" dirty="0" smtClean="0">
                <a:latin typeface="Arial"/>
                <a:cs typeface="Arial"/>
              </a:rPr>
              <a:t>and </a:t>
            </a:r>
            <a:r>
              <a:rPr sz="2400" spc="-70" dirty="0" smtClean="0">
                <a:latin typeface="Arial"/>
                <a:cs typeface="Arial"/>
              </a:rPr>
              <a:t>UX </a:t>
            </a:r>
            <a:r>
              <a:rPr sz="2400" spc="-25" dirty="0" smtClean="0">
                <a:latin typeface="Arial"/>
                <a:cs typeface="Arial"/>
              </a:rPr>
              <a:t>Research, </a:t>
            </a:r>
            <a:r>
              <a:rPr sz="2400" spc="-20" dirty="0" smtClean="0">
                <a:latin typeface="Arial"/>
                <a:cs typeface="Arial"/>
              </a:rPr>
              <a:t>Backend</a:t>
            </a:r>
            <a:r>
              <a:rPr sz="2400" spc="-70" dirty="0" smtClean="0">
                <a:latin typeface="Arial"/>
                <a:cs typeface="Arial"/>
              </a:rPr>
              <a:t> </a:t>
            </a:r>
            <a:r>
              <a:rPr sz="2400" spc="-35" dirty="0" smtClean="0">
                <a:latin typeface="Arial"/>
                <a:cs typeface="Arial"/>
              </a:rPr>
              <a:t>Dev</a:t>
            </a:r>
            <a:r>
              <a:rPr lang="en-US" sz="2400" spc="-35" dirty="0" smtClean="0">
                <a:latin typeface="Arial"/>
                <a:cs typeface="Arial"/>
              </a:rPr>
              <a:t> </a:t>
            </a:r>
            <a:r>
              <a:rPr sz="2400" spc="-110" dirty="0" smtClean="0">
                <a:latin typeface="Arial"/>
                <a:cs typeface="Arial"/>
              </a:rPr>
              <a:t>GSR</a:t>
            </a:r>
            <a:endParaRPr sz="2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99" y="5024640"/>
            <a:ext cx="8982710" cy="119380"/>
          </a:xfrm>
          <a:custGeom>
            <a:avLst/>
            <a:gdLst/>
            <a:ahLst/>
            <a:cxnLst/>
            <a:rect l="l" t="t" r="r" b="b"/>
            <a:pathLst>
              <a:path w="8982710" h="119379">
                <a:moveTo>
                  <a:pt x="0" y="0"/>
                </a:moveTo>
                <a:lnTo>
                  <a:pt x="8982581" y="0"/>
                </a:lnTo>
                <a:lnTo>
                  <a:pt x="8982581" y="118799"/>
                </a:lnTo>
                <a:lnTo>
                  <a:pt x="0" y="118799"/>
                </a:lnTo>
                <a:lnTo>
                  <a:pt x="0" y="0"/>
                </a:lnTo>
                <a:close/>
              </a:path>
            </a:pathLst>
          </a:custGeom>
          <a:solidFill>
            <a:srgbClr val="5E2B96"/>
          </a:solidFill>
        </p:spPr>
        <p:txBody>
          <a:bodyPr wrap="square" lIns="0" tIns="0" rIns="0" bIns="0" rtlCol="0"/>
          <a:lstStyle/>
          <a:p>
            <a:endParaRPr>
              <a:latin typeface="Helvetica"/>
              <a:cs typeface="Helvetica"/>
            </a:endParaRPr>
          </a:p>
        </p:txBody>
      </p:sp>
      <p:sp>
        <p:nvSpPr>
          <p:cNvPr id="3" name="object 3"/>
          <p:cNvSpPr/>
          <p:nvPr/>
        </p:nvSpPr>
        <p:spPr>
          <a:xfrm>
            <a:off x="4636792" y="-171450"/>
            <a:ext cx="4659608" cy="5410200"/>
          </a:xfrm>
          <a:custGeom>
            <a:avLst/>
            <a:gdLst/>
            <a:ahLst/>
            <a:cxnLst/>
            <a:rect l="l" t="t" r="r" b="b"/>
            <a:pathLst>
              <a:path w="4426584" h="4982210">
                <a:moveTo>
                  <a:pt x="0" y="0"/>
                </a:moveTo>
                <a:lnTo>
                  <a:pt x="4426491" y="0"/>
                </a:lnTo>
                <a:lnTo>
                  <a:pt x="4426491" y="4982089"/>
                </a:lnTo>
                <a:lnTo>
                  <a:pt x="0" y="4982089"/>
                </a:lnTo>
                <a:lnTo>
                  <a:pt x="0" y="0"/>
                </a:lnTo>
                <a:close/>
              </a:path>
            </a:pathLst>
          </a:custGeom>
          <a:solidFill>
            <a:srgbClr val="5E2B96"/>
          </a:solidFill>
        </p:spPr>
        <p:txBody>
          <a:bodyPr wrap="square" lIns="0" tIns="0" rIns="0" bIns="0" rtlCol="0"/>
          <a:lstStyle/>
          <a:p>
            <a:endParaRPr>
              <a:latin typeface="Helvetica"/>
              <a:cs typeface="Helvetica"/>
            </a:endParaRPr>
          </a:p>
        </p:txBody>
      </p:sp>
      <p:sp>
        <p:nvSpPr>
          <p:cNvPr id="4" name="object 4"/>
          <p:cNvSpPr/>
          <p:nvPr/>
        </p:nvSpPr>
        <p:spPr>
          <a:xfrm>
            <a:off x="5029665" y="4495491"/>
            <a:ext cx="468630" cy="0"/>
          </a:xfrm>
          <a:custGeom>
            <a:avLst/>
            <a:gdLst/>
            <a:ahLst/>
            <a:cxnLst/>
            <a:rect l="l" t="t" r="r" b="b"/>
            <a:pathLst>
              <a:path w="468629">
                <a:moveTo>
                  <a:pt x="0" y="0"/>
                </a:moveTo>
                <a:lnTo>
                  <a:pt x="468299" y="0"/>
                </a:lnTo>
              </a:path>
            </a:pathLst>
          </a:custGeom>
          <a:ln w="19049">
            <a:solidFill>
              <a:srgbClr val="FFFFFF"/>
            </a:solidFill>
          </a:ln>
        </p:spPr>
        <p:txBody>
          <a:bodyPr wrap="square" lIns="0" tIns="0" rIns="0" bIns="0" rtlCol="0"/>
          <a:lstStyle/>
          <a:p>
            <a:endParaRPr>
              <a:latin typeface="Helvetica"/>
              <a:cs typeface="Helvetica"/>
            </a:endParaRPr>
          </a:p>
        </p:txBody>
      </p:sp>
      <p:sp>
        <p:nvSpPr>
          <p:cNvPr id="5" name="object 5"/>
          <p:cNvSpPr txBox="1">
            <a:spLocks noGrp="1"/>
          </p:cNvSpPr>
          <p:nvPr>
            <p:ph type="title"/>
          </p:nvPr>
        </p:nvSpPr>
        <p:spPr>
          <a:xfrm>
            <a:off x="743941" y="2090797"/>
            <a:ext cx="3089275" cy="461665"/>
          </a:xfrm>
          <a:prstGeom prst="rect">
            <a:avLst/>
          </a:prstGeom>
        </p:spPr>
        <p:txBody>
          <a:bodyPr vert="horz" wrap="square" lIns="0" tIns="0" rIns="0" bIns="0" rtlCol="0">
            <a:spAutoFit/>
          </a:bodyPr>
          <a:lstStyle/>
          <a:p>
            <a:pPr marL="12700">
              <a:lnSpc>
                <a:spcPct val="100000"/>
              </a:lnSpc>
            </a:pPr>
            <a:r>
              <a:rPr sz="3000" spc="-35" dirty="0">
                <a:latin typeface="Helvetica"/>
                <a:cs typeface="Helvetica"/>
              </a:rPr>
              <a:t>Course</a:t>
            </a:r>
            <a:r>
              <a:rPr sz="3000" spc="-229" dirty="0">
                <a:latin typeface="Helvetica"/>
                <a:cs typeface="Helvetica"/>
              </a:rPr>
              <a:t> </a:t>
            </a:r>
            <a:r>
              <a:rPr sz="3000" spc="-50" dirty="0">
                <a:latin typeface="Helvetica"/>
                <a:cs typeface="Helvetica"/>
              </a:rPr>
              <a:t>Goals</a:t>
            </a:r>
            <a:endParaRPr sz="3000" dirty="0">
              <a:latin typeface="Helvetica"/>
              <a:cs typeface="Helvetica"/>
            </a:endParaRPr>
          </a:p>
        </p:txBody>
      </p:sp>
      <p:sp>
        <p:nvSpPr>
          <p:cNvPr id="6" name="object 6"/>
          <p:cNvSpPr txBox="1"/>
          <p:nvPr/>
        </p:nvSpPr>
        <p:spPr>
          <a:xfrm>
            <a:off x="1427820" y="2844051"/>
            <a:ext cx="2458379" cy="369332"/>
          </a:xfrm>
          <a:prstGeom prst="rect">
            <a:avLst/>
          </a:prstGeom>
        </p:spPr>
        <p:txBody>
          <a:bodyPr vert="horz" wrap="square" lIns="0" tIns="0" rIns="0" bIns="0" rtlCol="0">
            <a:spAutoFit/>
          </a:bodyPr>
          <a:lstStyle/>
          <a:p>
            <a:pPr marL="12700">
              <a:lnSpc>
                <a:spcPct val="100000"/>
              </a:lnSpc>
            </a:pPr>
            <a:r>
              <a:rPr sz="2400" spc="-85" dirty="0">
                <a:latin typeface="Helvetica"/>
                <a:cs typeface="Helvetica"/>
              </a:rPr>
              <a:t>What</a:t>
            </a:r>
            <a:r>
              <a:rPr sz="2100" spc="-85" dirty="0">
                <a:latin typeface="Helvetica"/>
                <a:cs typeface="Helvetica"/>
              </a:rPr>
              <a:t> </a:t>
            </a:r>
            <a:r>
              <a:rPr sz="2100" spc="-60" dirty="0">
                <a:latin typeface="Helvetica"/>
                <a:cs typeface="Helvetica"/>
              </a:rPr>
              <a:t>is </a:t>
            </a:r>
            <a:r>
              <a:rPr sz="2100" spc="-140" dirty="0">
                <a:latin typeface="Helvetica"/>
                <a:cs typeface="Helvetica"/>
              </a:rPr>
              <a:t>IO</a:t>
            </a:r>
            <a:r>
              <a:rPr sz="2100" spc="-409" dirty="0">
                <a:latin typeface="Helvetica"/>
                <a:cs typeface="Helvetica"/>
              </a:rPr>
              <a:t> </a:t>
            </a:r>
            <a:r>
              <a:rPr sz="2100" spc="-130" dirty="0">
                <a:latin typeface="Helvetica"/>
                <a:cs typeface="Helvetica"/>
              </a:rPr>
              <a:t>Lab?</a:t>
            </a:r>
            <a:endParaRPr sz="2100" dirty="0">
              <a:latin typeface="Helvetica"/>
              <a:cs typeface="Helveti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99" y="5024640"/>
            <a:ext cx="8982710" cy="119380"/>
          </a:xfrm>
          <a:custGeom>
            <a:avLst/>
            <a:gdLst/>
            <a:ahLst/>
            <a:cxnLst/>
            <a:rect l="l" t="t" r="r" b="b"/>
            <a:pathLst>
              <a:path w="8982710" h="119379">
                <a:moveTo>
                  <a:pt x="0" y="0"/>
                </a:moveTo>
                <a:lnTo>
                  <a:pt x="8982581" y="0"/>
                </a:lnTo>
                <a:lnTo>
                  <a:pt x="8982581" y="118799"/>
                </a:lnTo>
                <a:lnTo>
                  <a:pt x="0" y="118799"/>
                </a:lnTo>
                <a:lnTo>
                  <a:pt x="0" y="0"/>
                </a:lnTo>
                <a:close/>
              </a:path>
            </a:pathLst>
          </a:custGeom>
          <a:solidFill>
            <a:srgbClr val="5E2B96"/>
          </a:solidFill>
        </p:spPr>
        <p:txBody>
          <a:bodyPr wrap="square" lIns="0" tIns="0" rIns="0" bIns="0" rtlCol="0"/>
          <a:lstStyle/>
          <a:p>
            <a:endParaRPr/>
          </a:p>
        </p:txBody>
      </p:sp>
      <p:sp>
        <p:nvSpPr>
          <p:cNvPr id="3" name="object 3"/>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10" dirty="0">
                <a:latin typeface="Helvetica"/>
                <a:cs typeface="Helvetica"/>
              </a:rPr>
              <a:t>Background</a:t>
            </a:r>
          </a:p>
        </p:txBody>
      </p:sp>
      <p:sp>
        <p:nvSpPr>
          <p:cNvPr id="4" name="object 4"/>
          <p:cNvSpPr txBox="1"/>
          <p:nvPr/>
        </p:nvSpPr>
        <p:spPr>
          <a:xfrm>
            <a:off x="429223" y="1226007"/>
            <a:ext cx="7797165" cy="1846659"/>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400" spc="-65" dirty="0">
                <a:latin typeface="Arial"/>
                <a:cs typeface="Arial"/>
              </a:rPr>
              <a:t>Previously</a:t>
            </a:r>
            <a:r>
              <a:rPr sz="2400" spc="-190" dirty="0">
                <a:latin typeface="Arial"/>
                <a:cs typeface="Arial"/>
              </a:rPr>
              <a:t> </a:t>
            </a:r>
            <a:r>
              <a:rPr sz="2400" spc="-35" dirty="0">
                <a:latin typeface="Arial"/>
                <a:cs typeface="Arial"/>
              </a:rPr>
              <a:t>offered</a:t>
            </a:r>
            <a:r>
              <a:rPr sz="2400" spc="-190" dirty="0">
                <a:latin typeface="Arial"/>
                <a:cs typeface="Arial"/>
              </a:rPr>
              <a:t> </a:t>
            </a:r>
            <a:r>
              <a:rPr sz="2400" spc="15" dirty="0" smtClean="0">
                <a:latin typeface="Arial"/>
                <a:cs typeface="Arial"/>
              </a:rPr>
              <a:t>i</a:t>
            </a:r>
            <a:r>
              <a:rPr lang="en-US" sz="2400" spc="15" dirty="0" smtClean="0">
                <a:latin typeface="Arial"/>
                <a:cs typeface="Arial"/>
              </a:rPr>
              <a:t>n Spring 2016, F</a:t>
            </a:r>
            <a:r>
              <a:rPr sz="2400" spc="-60" dirty="0" smtClean="0">
                <a:latin typeface="Arial"/>
                <a:cs typeface="Arial"/>
              </a:rPr>
              <a:t>all</a:t>
            </a:r>
            <a:r>
              <a:rPr sz="2400" spc="-195" dirty="0" smtClean="0">
                <a:latin typeface="Arial"/>
                <a:cs typeface="Arial"/>
              </a:rPr>
              <a:t> </a:t>
            </a:r>
            <a:r>
              <a:rPr sz="2400" spc="-130" dirty="0">
                <a:latin typeface="Arial"/>
                <a:cs typeface="Arial"/>
              </a:rPr>
              <a:t>2014,</a:t>
            </a:r>
            <a:r>
              <a:rPr sz="2400" spc="-195" dirty="0">
                <a:latin typeface="Arial"/>
                <a:cs typeface="Arial"/>
              </a:rPr>
              <a:t> </a:t>
            </a:r>
            <a:r>
              <a:rPr sz="2400" spc="-60" dirty="0">
                <a:latin typeface="Arial"/>
                <a:cs typeface="Arial"/>
              </a:rPr>
              <a:t>Fall</a:t>
            </a:r>
            <a:r>
              <a:rPr sz="2400" spc="-195" dirty="0">
                <a:latin typeface="Arial"/>
                <a:cs typeface="Arial"/>
              </a:rPr>
              <a:t> </a:t>
            </a:r>
            <a:r>
              <a:rPr sz="2400" spc="-130" dirty="0">
                <a:latin typeface="Arial"/>
                <a:cs typeface="Arial"/>
              </a:rPr>
              <a:t>2013,</a:t>
            </a:r>
            <a:r>
              <a:rPr sz="2400" spc="-195" dirty="0">
                <a:latin typeface="Arial"/>
                <a:cs typeface="Arial"/>
              </a:rPr>
              <a:t> </a:t>
            </a:r>
            <a:r>
              <a:rPr sz="2400" spc="-60" dirty="0">
                <a:latin typeface="Arial"/>
                <a:cs typeface="Arial"/>
              </a:rPr>
              <a:t>Fall</a:t>
            </a:r>
            <a:r>
              <a:rPr sz="2400" spc="-195" dirty="0">
                <a:latin typeface="Arial"/>
                <a:cs typeface="Arial"/>
              </a:rPr>
              <a:t> </a:t>
            </a:r>
            <a:r>
              <a:rPr sz="2400" spc="-145" dirty="0" smtClean="0">
                <a:latin typeface="Arial"/>
                <a:cs typeface="Arial"/>
              </a:rPr>
              <a:t>2012</a:t>
            </a:r>
            <a:endParaRPr lang="en-US" sz="2400" dirty="0">
              <a:latin typeface="Arial"/>
              <a:cs typeface="Arial"/>
            </a:endParaRPr>
          </a:p>
          <a:p>
            <a:pPr marL="355600" indent="-342900">
              <a:lnSpc>
                <a:spcPct val="100000"/>
              </a:lnSpc>
              <a:buFont typeface="Arial"/>
              <a:buChar char="•"/>
              <a:tabLst>
                <a:tab pos="425450" algn="l"/>
              </a:tabLst>
            </a:pPr>
            <a:r>
              <a:rPr sz="2400" spc="-25" dirty="0" smtClean="0">
                <a:latin typeface="Arial"/>
                <a:cs typeface="Arial"/>
              </a:rPr>
              <a:t>Building</a:t>
            </a:r>
            <a:r>
              <a:rPr sz="2400" spc="-180" dirty="0" smtClean="0">
                <a:latin typeface="Arial"/>
                <a:cs typeface="Arial"/>
              </a:rPr>
              <a:t> </a:t>
            </a:r>
            <a:r>
              <a:rPr sz="2400" spc="5" dirty="0">
                <a:latin typeface="Arial"/>
                <a:cs typeface="Arial"/>
              </a:rPr>
              <a:t>information</a:t>
            </a:r>
            <a:r>
              <a:rPr sz="2400" spc="-180" dirty="0">
                <a:latin typeface="Arial"/>
                <a:cs typeface="Arial"/>
              </a:rPr>
              <a:t> </a:t>
            </a:r>
            <a:r>
              <a:rPr sz="2400" spc="-100" dirty="0" smtClean="0">
                <a:latin typeface="Arial"/>
                <a:cs typeface="Arial"/>
              </a:rPr>
              <a:t>system</a:t>
            </a:r>
            <a:r>
              <a:rPr lang="en-US" sz="2400" spc="-100" dirty="0" smtClean="0">
                <a:latin typeface="Arial"/>
                <a:cs typeface="Arial"/>
              </a:rPr>
              <a:t>s: Full Stack Development</a:t>
            </a:r>
          </a:p>
          <a:p>
            <a:pPr marL="355600" indent="-342900">
              <a:lnSpc>
                <a:spcPct val="100000"/>
              </a:lnSpc>
              <a:buFont typeface="Arial"/>
              <a:buChar char="•"/>
              <a:tabLst>
                <a:tab pos="425450" algn="l"/>
              </a:tabLst>
            </a:pPr>
            <a:r>
              <a:rPr sz="2400" spc="-80" dirty="0" smtClean="0">
                <a:latin typeface="Arial"/>
                <a:cs typeface="Arial"/>
              </a:rPr>
              <a:t>Hands</a:t>
            </a:r>
            <a:r>
              <a:rPr sz="2400" spc="-80" dirty="0">
                <a:latin typeface="Arial"/>
                <a:cs typeface="Arial"/>
              </a:rPr>
              <a:t>-on</a:t>
            </a:r>
            <a:r>
              <a:rPr sz="2400" spc="-185" dirty="0">
                <a:latin typeface="Arial"/>
                <a:cs typeface="Arial"/>
              </a:rPr>
              <a:t> </a:t>
            </a:r>
            <a:r>
              <a:rPr sz="2400" spc="-45" dirty="0">
                <a:latin typeface="Arial"/>
                <a:cs typeface="Arial"/>
              </a:rPr>
              <a:t>approach</a:t>
            </a:r>
            <a:r>
              <a:rPr sz="2400" spc="-185" dirty="0">
                <a:latin typeface="Arial"/>
                <a:cs typeface="Arial"/>
              </a:rPr>
              <a:t> </a:t>
            </a:r>
            <a:r>
              <a:rPr sz="2400" spc="55" dirty="0">
                <a:latin typeface="Arial"/>
                <a:cs typeface="Arial"/>
              </a:rPr>
              <a:t>to</a:t>
            </a:r>
            <a:r>
              <a:rPr sz="2400" spc="-185" dirty="0">
                <a:latin typeface="Arial"/>
                <a:cs typeface="Arial"/>
              </a:rPr>
              <a:t> </a:t>
            </a:r>
            <a:r>
              <a:rPr sz="2400" spc="-15" dirty="0">
                <a:latin typeface="Arial"/>
                <a:cs typeface="Arial"/>
              </a:rPr>
              <a:t>implementing</a:t>
            </a:r>
            <a:r>
              <a:rPr sz="2400" spc="-185" dirty="0">
                <a:latin typeface="Arial"/>
                <a:cs typeface="Arial"/>
              </a:rPr>
              <a:t> </a:t>
            </a:r>
            <a:r>
              <a:rPr sz="2400" spc="-145" dirty="0">
                <a:latin typeface="Arial"/>
                <a:cs typeface="Arial"/>
              </a:rPr>
              <a:t>202</a:t>
            </a:r>
            <a:r>
              <a:rPr sz="2400" spc="-185" dirty="0">
                <a:latin typeface="Arial"/>
                <a:cs typeface="Arial"/>
              </a:rPr>
              <a:t> </a:t>
            </a:r>
            <a:r>
              <a:rPr sz="2400" spc="-60" dirty="0" smtClean="0">
                <a:latin typeface="Arial"/>
                <a:cs typeface="Arial"/>
              </a:rPr>
              <a:t>concepts</a:t>
            </a:r>
            <a:endParaRPr lang="en-US" sz="2400" spc="-60" dirty="0">
              <a:latin typeface="Arial"/>
              <a:cs typeface="Arial"/>
            </a:endParaRPr>
          </a:p>
          <a:p>
            <a:pPr marL="355600" indent="-342900">
              <a:lnSpc>
                <a:spcPct val="100000"/>
              </a:lnSpc>
              <a:buFont typeface="Arial"/>
              <a:buChar char="•"/>
              <a:tabLst>
                <a:tab pos="425450" algn="l"/>
              </a:tabLst>
            </a:pPr>
            <a:r>
              <a:rPr sz="2400" spc="-25" dirty="0" smtClean="0">
                <a:latin typeface="Arial"/>
                <a:cs typeface="Arial"/>
              </a:rPr>
              <a:t>Not</a:t>
            </a:r>
            <a:r>
              <a:rPr sz="2400" spc="-195" dirty="0" smtClean="0">
                <a:latin typeface="Arial"/>
                <a:cs typeface="Arial"/>
              </a:rPr>
              <a:t> </a:t>
            </a:r>
            <a:r>
              <a:rPr sz="2400" spc="-5" dirty="0">
                <a:latin typeface="Arial"/>
                <a:cs typeface="Arial"/>
              </a:rPr>
              <a:t>just</a:t>
            </a:r>
            <a:r>
              <a:rPr sz="2400" spc="-195" dirty="0">
                <a:latin typeface="Arial"/>
                <a:cs typeface="Arial"/>
              </a:rPr>
              <a:t> </a:t>
            </a:r>
            <a:r>
              <a:rPr sz="2400" spc="-75" dirty="0">
                <a:latin typeface="Arial"/>
                <a:cs typeface="Arial"/>
              </a:rPr>
              <a:t>code</a:t>
            </a:r>
            <a:r>
              <a:rPr sz="2400" spc="-195" dirty="0">
                <a:latin typeface="Arial"/>
                <a:cs typeface="Arial"/>
              </a:rPr>
              <a:t> </a:t>
            </a:r>
            <a:r>
              <a:rPr sz="2400" spc="-55" dirty="0" smtClean="0">
                <a:latin typeface="Arial"/>
                <a:cs typeface="Arial"/>
              </a:rPr>
              <a:t>-</a:t>
            </a:r>
            <a:r>
              <a:rPr lang="en-US" sz="2400" spc="-195" dirty="0">
                <a:latin typeface="Arial"/>
                <a:cs typeface="Arial"/>
              </a:rPr>
              <a:t> </a:t>
            </a:r>
            <a:r>
              <a:rPr sz="2400" spc="35" dirty="0" smtClean="0">
                <a:latin typeface="Arial"/>
                <a:cs typeface="Arial"/>
              </a:rPr>
              <a:t>but</a:t>
            </a:r>
            <a:r>
              <a:rPr sz="2400" spc="-195" dirty="0" smtClean="0">
                <a:latin typeface="Arial"/>
                <a:cs typeface="Arial"/>
              </a:rPr>
              <a:t> </a:t>
            </a:r>
            <a:r>
              <a:rPr sz="2400" spc="-15" dirty="0">
                <a:latin typeface="Arial"/>
                <a:cs typeface="Arial"/>
              </a:rPr>
              <a:t>architect</a:t>
            </a:r>
            <a:endParaRPr sz="2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99" y="5024640"/>
            <a:ext cx="8982710" cy="119380"/>
          </a:xfrm>
          <a:custGeom>
            <a:avLst/>
            <a:gdLst/>
            <a:ahLst/>
            <a:cxnLst/>
            <a:rect l="l" t="t" r="r" b="b"/>
            <a:pathLst>
              <a:path w="8982710" h="119379">
                <a:moveTo>
                  <a:pt x="0" y="0"/>
                </a:moveTo>
                <a:lnTo>
                  <a:pt x="8982581" y="0"/>
                </a:lnTo>
                <a:lnTo>
                  <a:pt x="8982581" y="118799"/>
                </a:lnTo>
                <a:lnTo>
                  <a:pt x="0" y="118799"/>
                </a:lnTo>
                <a:lnTo>
                  <a:pt x="0" y="0"/>
                </a:lnTo>
                <a:close/>
              </a:path>
            </a:pathLst>
          </a:custGeom>
          <a:solidFill>
            <a:srgbClr val="5E2B96"/>
          </a:solidFill>
        </p:spPr>
        <p:txBody>
          <a:bodyPr wrap="square" lIns="0" tIns="0" rIns="0" bIns="0" rtlCol="0"/>
          <a:lstStyle/>
          <a:p>
            <a:endParaRPr>
              <a:latin typeface="Helvetica"/>
              <a:cs typeface="Helvetica"/>
            </a:endParaRPr>
          </a:p>
        </p:txBody>
      </p:sp>
      <p:sp>
        <p:nvSpPr>
          <p:cNvPr id="3" name="object 3"/>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30" dirty="0">
                <a:latin typeface="Helvetica"/>
                <a:cs typeface="Helvetica"/>
              </a:rPr>
              <a:t>Our</a:t>
            </a:r>
            <a:r>
              <a:rPr sz="3000" spc="-200" dirty="0">
                <a:latin typeface="Helvetica"/>
                <a:cs typeface="Helvetica"/>
              </a:rPr>
              <a:t> </a:t>
            </a:r>
            <a:r>
              <a:rPr sz="3000" spc="20" dirty="0">
                <a:latin typeface="Helvetica"/>
                <a:cs typeface="Helvetica"/>
              </a:rPr>
              <a:t>Objective</a:t>
            </a:r>
          </a:p>
        </p:txBody>
      </p:sp>
      <p:sp>
        <p:nvSpPr>
          <p:cNvPr id="4" name="object 4"/>
          <p:cNvSpPr txBox="1"/>
          <p:nvPr/>
        </p:nvSpPr>
        <p:spPr>
          <a:xfrm>
            <a:off x="429225" y="1226005"/>
            <a:ext cx="7959725" cy="2585323"/>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400" spc="-110" dirty="0">
                <a:latin typeface="Helvetica"/>
                <a:cs typeface="Helvetica"/>
              </a:rPr>
              <a:t>To</a:t>
            </a:r>
            <a:r>
              <a:rPr sz="2400" spc="-185" dirty="0">
                <a:latin typeface="Helvetica"/>
                <a:cs typeface="Helvetica"/>
              </a:rPr>
              <a:t> </a:t>
            </a:r>
            <a:r>
              <a:rPr sz="2400" spc="-25" dirty="0">
                <a:latin typeface="Helvetica"/>
                <a:cs typeface="Helvetica"/>
              </a:rPr>
              <a:t>help</a:t>
            </a:r>
            <a:r>
              <a:rPr sz="2400" spc="-185" dirty="0">
                <a:latin typeface="Helvetica"/>
                <a:cs typeface="Helvetica"/>
              </a:rPr>
              <a:t> </a:t>
            </a:r>
            <a:r>
              <a:rPr sz="2400" spc="-50" dirty="0">
                <a:latin typeface="Helvetica"/>
                <a:cs typeface="Helvetica"/>
              </a:rPr>
              <a:t>you</a:t>
            </a:r>
            <a:r>
              <a:rPr sz="2400" spc="-185" dirty="0">
                <a:latin typeface="Helvetica"/>
                <a:cs typeface="Helvetica"/>
              </a:rPr>
              <a:t> </a:t>
            </a:r>
            <a:r>
              <a:rPr sz="2400" b="1" spc="-125" dirty="0">
                <a:latin typeface="Helvetica"/>
                <a:cs typeface="Helvetica"/>
              </a:rPr>
              <a:t>design</a:t>
            </a:r>
            <a:r>
              <a:rPr sz="2400" b="1" spc="-185" dirty="0">
                <a:latin typeface="Helvetica"/>
                <a:cs typeface="Helvetica"/>
              </a:rPr>
              <a:t> </a:t>
            </a:r>
            <a:r>
              <a:rPr sz="2400" spc="-45" dirty="0">
                <a:latin typeface="Helvetica"/>
                <a:cs typeface="Helvetica"/>
              </a:rPr>
              <a:t>and</a:t>
            </a:r>
            <a:r>
              <a:rPr sz="2400" spc="-185" dirty="0">
                <a:latin typeface="Helvetica"/>
                <a:cs typeface="Helvetica"/>
              </a:rPr>
              <a:t> </a:t>
            </a:r>
            <a:r>
              <a:rPr sz="2400" b="1" spc="-80" dirty="0">
                <a:latin typeface="Helvetica"/>
                <a:cs typeface="Helvetica"/>
              </a:rPr>
              <a:t>develop</a:t>
            </a:r>
            <a:r>
              <a:rPr sz="2400" b="1" spc="-170" dirty="0">
                <a:latin typeface="Helvetica"/>
                <a:cs typeface="Helvetica"/>
              </a:rPr>
              <a:t> </a:t>
            </a:r>
            <a:r>
              <a:rPr sz="2400" spc="5" dirty="0">
                <a:latin typeface="Helvetica"/>
                <a:cs typeface="Helvetica"/>
              </a:rPr>
              <a:t>information</a:t>
            </a:r>
            <a:r>
              <a:rPr sz="2400" spc="-185" dirty="0">
                <a:latin typeface="Helvetica"/>
                <a:cs typeface="Helvetica"/>
              </a:rPr>
              <a:t> </a:t>
            </a:r>
            <a:r>
              <a:rPr sz="2400" spc="-100" dirty="0" smtClean="0">
                <a:latin typeface="Helvetica"/>
                <a:cs typeface="Helvetica"/>
              </a:rPr>
              <a:t>systems</a:t>
            </a:r>
            <a:endParaRPr lang="en-US" sz="2400" dirty="0" smtClean="0">
              <a:latin typeface="Helvetica"/>
              <a:cs typeface="Helvetica"/>
            </a:endParaRPr>
          </a:p>
          <a:p>
            <a:pPr marL="355600" indent="-342900">
              <a:lnSpc>
                <a:spcPct val="100000"/>
              </a:lnSpc>
              <a:buFont typeface="Arial"/>
              <a:buChar char="•"/>
              <a:tabLst>
                <a:tab pos="425450" algn="l"/>
              </a:tabLst>
            </a:pPr>
            <a:r>
              <a:rPr sz="2400" spc="-50" dirty="0" smtClean="0">
                <a:latin typeface="Helvetica"/>
                <a:cs typeface="Helvetica"/>
              </a:rPr>
              <a:t>Applying</a:t>
            </a:r>
            <a:r>
              <a:rPr sz="2400" spc="-190" dirty="0" smtClean="0">
                <a:latin typeface="Helvetica"/>
                <a:cs typeface="Helvetica"/>
              </a:rPr>
              <a:t> </a:t>
            </a:r>
            <a:r>
              <a:rPr sz="2400" spc="-25" dirty="0" smtClean="0">
                <a:latin typeface="Helvetica"/>
                <a:cs typeface="Helvetica"/>
              </a:rPr>
              <a:t>principles</a:t>
            </a:r>
            <a:r>
              <a:rPr sz="2400" spc="-190" dirty="0" smtClean="0">
                <a:latin typeface="Helvetica"/>
                <a:cs typeface="Helvetica"/>
              </a:rPr>
              <a:t> </a:t>
            </a:r>
            <a:r>
              <a:rPr sz="2400" spc="5" dirty="0" smtClean="0">
                <a:latin typeface="Helvetica"/>
                <a:cs typeface="Helvetica"/>
              </a:rPr>
              <a:t>from</a:t>
            </a:r>
            <a:r>
              <a:rPr sz="2400" spc="-190" dirty="0" smtClean="0">
                <a:latin typeface="Helvetica"/>
                <a:cs typeface="Helvetica"/>
              </a:rPr>
              <a:t> </a:t>
            </a:r>
            <a:r>
              <a:rPr sz="2400" b="1" i="1" spc="-80" dirty="0" smtClean="0">
                <a:latin typeface="Helvetica"/>
                <a:cs typeface="Helvetica"/>
              </a:rPr>
              <a:t>Info</a:t>
            </a:r>
            <a:r>
              <a:rPr sz="2400" b="1" i="1" spc="-195" dirty="0" smtClean="0">
                <a:latin typeface="Helvetica"/>
                <a:cs typeface="Helvetica"/>
              </a:rPr>
              <a:t> </a:t>
            </a:r>
            <a:r>
              <a:rPr sz="2400" b="1" i="1" spc="-110" dirty="0" smtClean="0">
                <a:latin typeface="Helvetica"/>
                <a:cs typeface="Helvetica"/>
              </a:rPr>
              <a:t>202</a:t>
            </a:r>
            <a:r>
              <a:rPr sz="2400" i="1" spc="-110" dirty="0" smtClean="0">
                <a:latin typeface="Helvetica"/>
                <a:cs typeface="Helvetica"/>
              </a:rPr>
              <a:t>:</a:t>
            </a:r>
            <a:r>
              <a:rPr sz="2400" i="1" spc="-215" dirty="0" smtClean="0">
                <a:latin typeface="Helvetica"/>
                <a:cs typeface="Helvetica"/>
              </a:rPr>
              <a:t> </a:t>
            </a:r>
            <a:r>
              <a:rPr sz="2400" i="1" spc="-35" dirty="0" smtClean="0">
                <a:latin typeface="Helvetica"/>
                <a:cs typeface="Helvetica"/>
              </a:rPr>
              <a:t>Information</a:t>
            </a:r>
            <a:r>
              <a:rPr sz="2400" i="1" spc="-215" dirty="0" smtClean="0">
                <a:latin typeface="Helvetica"/>
                <a:cs typeface="Helvetica"/>
              </a:rPr>
              <a:t> </a:t>
            </a:r>
            <a:r>
              <a:rPr sz="2400" i="1" spc="-65" dirty="0" smtClean="0">
                <a:latin typeface="Helvetica"/>
                <a:cs typeface="Helvetica"/>
              </a:rPr>
              <a:t>Organization  </a:t>
            </a:r>
            <a:r>
              <a:rPr sz="2400" i="1" spc="-60" dirty="0" smtClean="0">
                <a:latin typeface="Helvetica"/>
                <a:cs typeface="Helvetica"/>
              </a:rPr>
              <a:t>and</a:t>
            </a:r>
            <a:r>
              <a:rPr sz="2400" i="1" spc="-285" dirty="0" smtClean="0">
                <a:latin typeface="Helvetica"/>
                <a:cs typeface="Helvetica"/>
              </a:rPr>
              <a:t> </a:t>
            </a:r>
            <a:r>
              <a:rPr sz="2400" i="1" spc="-80" dirty="0" smtClean="0">
                <a:latin typeface="Helvetica"/>
                <a:cs typeface="Helvetica"/>
              </a:rPr>
              <a:t>Retrieval</a:t>
            </a:r>
            <a:endParaRPr lang="en-US" sz="2400" dirty="0">
              <a:latin typeface="Helvetica"/>
              <a:cs typeface="Helvetica"/>
            </a:endParaRPr>
          </a:p>
          <a:p>
            <a:pPr marL="355600" indent="-342900">
              <a:lnSpc>
                <a:spcPct val="100000"/>
              </a:lnSpc>
              <a:buFont typeface="Arial"/>
              <a:buChar char="•"/>
              <a:tabLst>
                <a:tab pos="425450" algn="l"/>
              </a:tabLst>
            </a:pPr>
            <a:r>
              <a:rPr sz="2400" spc="-135" dirty="0" smtClean="0">
                <a:latin typeface="Helvetica"/>
                <a:cs typeface="Helvetica"/>
              </a:rPr>
              <a:t>By</a:t>
            </a:r>
            <a:r>
              <a:rPr sz="2400" spc="-185" dirty="0" smtClean="0">
                <a:latin typeface="Helvetica"/>
                <a:cs typeface="Helvetica"/>
              </a:rPr>
              <a:t> </a:t>
            </a:r>
            <a:r>
              <a:rPr sz="2400" spc="-60" dirty="0">
                <a:latin typeface="Helvetica"/>
                <a:cs typeface="Helvetica"/>
              </a:rPr>
              <a:t>leveraging</a:t>
            </a:r>
            <a:r>
              <a:rPr sz="2400" spc="-185" dirty="0">
                <a:latin typeface="Helvetica"/>
                <a:cs typeface="Helvetica"/>
              </a:rPr>
              <a:t> </a:t>
            </a:r>
            <a:r>
              <a:rPr sz="2400" spc="-15" dirty="0">
                <a:latin typeface="Helvetica"/>
                <a:cs typeface="Helvetica"/>
              </a:rPr>
              <a:t>current</a:t>
            </a:r>
            <a:r>
              <a:rPr sz="2400" spc="-185" dirty="0">
                <a:latin typeface="Helvetica"/>
                <a:cs typeface="Helvetica"/>
              </a:rPr>
              <a:t> </a:t>
            </a:r>
            <a:r>
              <a:rPr sz="2400" spc="-55" dirty="0">
                <a:latin typeface="Helvetica"/>
                <a:cs typeface="Helvetica"/>
              </a:rPr>
              <a:t>web</a:t>
            </a:r>
            <a:r>
              <a:rPr sz="2400" spc="-185" dirty="0">
                <a:latin typeface="Helvetica"/>
                <a:cs typeface="Helvetica"/>
              </a:rPr>
              <a:t> </a:t>
            </a:r>
            <a:r>
              <a:rPr sz="2400" spc="-50" dirty="0">
                <a:latin typeface="Helvetica"/>
                <a:cs typeface="Helvetica"/>
              </a:rPr>
              <a:t>technologies</a:t>
            </a:r>
            <a:r>
              <a:rPr sz="2400" spc="-185" dirty="0">
                <a:latin typeface="Helvetica"/>
                <a:cs typeface="Helvetica"/>
              </a:rPr>
              <a:t> </a:t>
            </a:r>
            <a:r>
              <a:rPr sz="2400" spc="-45" dirty="0">
                <a:latin typeface="Helvetica"/>
                <a:cs typeface="Helvetica"/>
              </a:rPr>
              <a:t>and</a:t>
            </a:r>
            <a:r>
              <a:rPr sz="2400" spc="-185" dirty="0">
                <a:latin typeface="Helvetica"/>
                <a:cs typeface="Helvetica"/>
              </a:rPr>
              <a:t> </a:t>
            </a:r>
            <a:r>
              <a:rPr sz="2400" spc="-10" dirty="0" smtClean="0">
                <a:latin typeface="Helvetica"/>
                <a:cs typeface="Helvetica"/>
              </a:rPr>
              <a:t>tools</a:t>
            </a:r>
            <a:endParaRPr lang="en-US" sz="2400" dirty="0">
              <a:latin typeface="Helvetica"/>
              <a:cs typeface="Helvetica"/>
            </a:endParaRPr>
          </a:p>
          <a:p>
            <a:pPr marL="355600" indent="-342900">
              <a:lnSpc>
                <a:spcPct val="100000"/>
              </a:lnSpc>
              <a:buFont typeface="Arial"/>
              <a:buChar char="•"/>
              <a:tabLst>
                <a:tab pos="425450" algn="l"/>
              </a:tabLst>
            </a:pPr>
            <a:r>
              <a:rPr sz="2400" spc="-90" dirty="0" smtClean="0">
                <a:latin typeface="Helvetica"/>
                <a:cs typeface="Helvetica"/>
              </a:rPr>
              <a:t>Our</a:t>
            </a:r>
            <a:r>
              <a:rPr sz="2400" spc="-185" dirty="0" smtClean="0">
                <a:latin typeface="Helvetica"/>
                <a:cs typeface="Helvetica"/>
              </a:rPr>
              <a:t> </a:t>
            </a:r>
            <a:r>
              <a:rPr sz="2400" spc="-70" dirty="0">
                <a:latin typeface="Helvetica"/>
                <a:cs typeface="Helvetica"/>
              </a:rPr>
              <a:t>focus</a:t>
            </a:r>
            <a:r>
              <a:rPr sz="2400" spc="-185" dirty="0">
                <a:latin typeface="Helvetica"/>
                <a:cs typeface="Helvetica"/>
              </a:rPr>
              <a:t> </a:t>
            </a:r>
            <a:r>
              <a:rPr sz="2400" spc="-70" dirty="0">
                <a:latin typeface="Helvetica"/>
                <a:cs typeface="Helvetica"/>
              </a:rPr>
              <a:t>is</a:t>
            </a:r>
            <a:r>
              <a:rPr sz="2400" spc="-185" dirty="0">
                <a:latin typeface="Helvetica"/>
                <a:cs typeface="Helvetica"/>
              </a:rPr>
              <a:t> </a:t>
            </a:r>
            <a:r>
              <a:rPr sz="2400" spc="-30" dirty="0">
                <a:latin typeface="Helvetica"/>
                <a:cs typeface="Helvetica"/>
              </a:rPr>
              <a:t>on</a:t>
            </a:r>
            <a:r>
              <a:rPr sz="2400" spc="-185" dirty="0">
                <a:latin typeface="Helvetica"/>
                <a:cs typeface="Helvetica"/>
              </a:rPr>
              <a:t> </a:t>
            </a:r>
            <a:r>
              <a:rPr sz="2400" spc="-25" dirty="0">
                <a:latin typeface="Helvetica"/>
                <a:cs typeface="Helvetica"/>
              </a:rPr>
              <a:t>how</a:t>
            </a:r>
            <a:r>
              <a:rPr sz="2400" spc="-185" dirty="0">
                <a:latin typeface="Helvetica"/>
                <a:cs typeface="Helvetica"/>
              </a:rPr>
              <a:t> </a:t>
            </a:r>
            <a:r>
              <a:rPr sz="2400" spc="-50" dirty="0">
                <a:latin typeface="Helvetica"/>
                <a:cs typeface="Helvetica"/>
              </a:rPr>
              <a:t>you</a:t>
            </a:r>
            <a:r>
              <a:rPr sz="2400" spc="-185" dirty="0">
                <a:latin typeface="Helvetica"/>
                <a:cs typeface="Helvetica"/>
              </a:rPr>
              <a:t> </a:t>
            </a:r>
            <a:r>
              <a:rPr sz="2400" spc="-80" dirty="0">
                <a:latin typeface="Helvetica"/>
                <a:cs typeface="Helvetica"/>
              </a:rPr>
              <a:t>can</a:t>
            </a:r>
            <a:r>
              <a:rPr sz="2400" spc="-185" dirty="0">
                <a:latin typeface="Helvetica"/>
                <a:cs typeface="Helvetica"/>
              </a:rPr>
              <a:t> </a:t>
            </a:r>
            <a:r>
              <a:rPr sz="2400" spc="-10" dirty="0">
                <a:latin typeface="Helvetica"/>
                <a:cs typeface="Helvetica"/>
              </a:rPr>
              <a:t>implement</a:t>
            </a:r>
            <a:r>
              <a:rPr sz="2400" spc="-185" dirty="0">
                <a:latin typeface="Helvetica"/>
                <a:cs typeface="Helvetica"/>
              </a:rPr>
              <a:t> </a:t>
            </a:r>
            <a:r>
              <a:rPr sz="2400" spc="-75" dirty="0">
                <a:latin typeface="Helvetica"/>
                <a:cs typeface="Helvetica"/>
              </a:rPr>
              <a:t>these</a:t>
            </a:r>
            <a:r>
              <a:rPr sz="2400" spc="-185" dirty="0">
                <a:latin typeface="Helvetica"/>
                <a:cs typeface="Helvetica"/>
              </a:rPr>
              <a:t> </a:t>
            </a:r>
            <a:r>
              <a:rPr sz="2400" spc="-25" dirty="0">
                <a:latin typeface="Helvetica"/>
                <a:cs typeface="Helvetica"/>
              </a:rPr>
              <a:t>principles</a:t>
            </a:r>
            <a:r>
              <a:rPr sz="2400" spc="-185" dirty="0">
                <a:latin typeface="Helvetica"/>
                <a:cs typeface="Helvetica"/>
              </a:rPr>
              <a:t> </a:t>
            </a:r>
            <a:r>
              <a:rPr sz="2400" spc="15" dirty="0" smtClean="0">
                <a:latin typeface="Helvetica"/>
                <a:cs typeface="Helvetica"/>
              </a:rPr>
              <a:t>in</a:t>
            </a:r>
            <a:r>
              <a:rPr lang="en-US" sz="2400" spc="15" dirty="0" smtClean="0">
                <a:latin typeface="Helvetica"/>
                <a:cs typeface="Helvetica"/>
              </a:rPr>
              <a:t> </a:t>
            </a:r>
            <a:r>
              <a:rPr sz="2400" spc="-30" dirty="0" smtClean="0">
                <a:latin typeface="Helvetica"/>
                <a:cs typeface="Helvetica"/>
              </a:rPr>
              <a:t>you</a:t>
            </a:r>
            <a:r>
              <a:rPr lang="en-US" sz="2400" spc="-30" dirty="0" smtClean="0">
                <a:latin typeface="Helvetica"/>
                <a:cs typeface="Helvetica"/>
              </a:rPr>
              <a:t>r web a</a:t>
            </a:r>
            <a:r>
              <a:rPr sz="2400" spc="-10" dirty="0" smtClean="0">
                <a:latin typeface="Helvetica"/>
                <a:cs typeface="Helvetica"/>
              </a:rPr>
              <a:t>pplication</a:t>
            </a:r>
            <a:r>
              <a:rPr sz="2400" spc="-10" dirty="0">
                <a:latin typeface="Helvetica"/>
                <a:cs typeface="Helvetica"/>
              </a:rPr>
              <a:t>,</a:t>
            </a:r>
            <a:r>
              <a:rPr sz="2400" spc="-185" dirty="0">
                <a:latin typeface="Helvetica"/>
                <a:cs typeface="Helvetica"/>
              </a:rPr>
              <a:t> </a:t>
            </a:r>
            <a:r>
              <a:rPr sz="2400" spc="25" dirty="0">
                <a:latin typeface="Helvetica"/>
                <a:cs typeface="Helvetica"/>
              </a:rPr>
              <a:t>not</a:t>
            </a:r>
            <a:r>
              <a:rPr sz="2400" spc="-185" dirty="0">
                <a:latin typeface="Helvetica"/>
                <a:cs typeface="Helvetica"/>
              </a:rPr>
              <a:t> </a:t>
            </a:r>
            <a:r>
              <a:rPr sz="2400" spc="-45" dirty="0">
                <a:latin typeface="Helvetica"/>
                <a:cs typeface="Helvetica"/>
              </a:rPr>
              <a:t>teaching</a:t>
            </a:r>
            <a:r>
              <a:rPr sz="2400" spc="-185" dirty="0">
                <a:latin typeface="Helvetica"/>
                <a:cs typeface="Helvetica"/>
              </a:rPr>
              <a:t> </a:t>
            </a:r>
            <a:r>
              <a:rPr sz="2400" spc="-10" dirty="0">
                <a:latin typeface="Helvetica"/>
                <a:cs typeface="Helvetica"/>
              </a:rPr>
              <a:t>the</a:t>
            </a:r>
            <a:r>
              <a:rPr sz="2400" spc="-185" dirty="0">
                <a:latin typeface="Helvetica"/>
                <a:cs typeface="Helvetica"/>
              </a:rPr>
              <a:t> </a:t>
            </a:r>
            <a:r>
              <a:rPr sz="2400" spc="-25" dirty="0">
                <a:latin typeface="Helvetica"/>
                <a:cs typeface="Helvetica"/>
              </a:rPr>
              <a:t>principles</a:t>
            </a:r>
            <a:r>
              <a:rPr sz="2400" spc="-185" dirty="0">
                <a:latin typeface="Helvetica"/>
                <a:cs typeface="Helvetica"/>
              </a:rPr>
              <a:t> </a:t>
            </a:r>
            <a:r>
              <a:rPr sz="2400" spc="-75" dirty="0">
                <a:latin typeface="Helvetica"/>
                <a:cs typeface="Helvetica"/>
              </a:rPr>
              <a:t>themselves</a:t>
            </a:r>
            <a:endParaRPr sz="2400" dirty="0">
              <a:latin typeface="Helvetica"/>
              <a:cs typeface="Helvetic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Projects</a:t>
            </a:r>
            <a:endParaRPr lang="en-US" dirty="0"/>
          </a:p>
        </p:txBody>
      </p:sp>
      <p:sp>
        <p:nvSpPr>
          <p:cNvPr id="3" name="Tex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41427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99" y="5024640"/>
            <a:ext cx="8982710" cy="119380"/>
          </a:xfrm>
          <a:custGeom>
            <a:avLst/>
            <a:gdLst/>
            <a:ahLst/>
            <a:cxnLst/>
            <a:rect l="l" t="t" r="r" b="b"/>
            <a:pathLst>
              <a:path w="8982710" h="119379">
                <a:moveTo>
                  <a:pt x="0" y="0"/>
                </a:moveTo>
                <a:lnTo>
                  <a:pt x="8982581" y="0"/>
                </a:lnTo>
                <a:lnTo>
                  <a:pt x="8982581" y="118799"/>
                </a:lnTo>
                <a:lnTo>
                  <a:pt x="0" y="118799"/>
                </a:lnTo>
                <a:lnTo>
                  <a:pt x="0" y="0"/>
                </a:lnTo>
                <a:close/>
              </a:path>
            </a:pathLst>
          </a:custGeom>
          <a:solidFill>
            <a:srgbClr val="5E2B96"/>
          </a:solidFill>
        </p:spPr>
        <p:txBody>
          <a:bodyPr wrap="square" lIns="0" tIns="0" rIns="0" bIns="0" rtlCol="0"/>
          <a:lstStyle/>
          <a:p>
            <a:endParaRPr/>
          </a:p>
        </p:txBody>
      </p:sp>
      <p:sp>
        <p:nvSpPr>
          <p:cNvPr id="3" name="object 3"/>
          <p:cNvSpPr txBox="1">
            <a:spLocks noGrp="1"/>
          </p:cNvSpPr>
          <p:nvPr>
            <p:ph type="title"/>
          </p:nvPr>
        </p:nvSpPr>
        <p:spPr>
          <a:xfrm>
            <a:off x="457200" y="403771"/>
            <a:ext cx="8229600" cy="461665"/>
          </a:xfrm>
          <a:prstGeom prst="rect">
            <a:avLst/>
          </a:prstGeom>
        </p:spPr>
        <p:txBody>
          <a:bodyPr vert="horz" wrap="square" lIns="0" tIns="0" rIns="0" bIns="0" rtlCol="0">
            <a:spAutoFit/>
          </a:bodyPr>
          <a:lstStyle/>
          <a:p>
            <a:pPr marL="12700">
              <a:lnSpc>
                <a:spcPct val="100000"/>
              </a:lnSpc>
            </a:pPr>
            <a:r>
              <a:rPr sz="3000" spc="5" dirty="0">
                <a:latin typeface="Helvetica"/>
                <a:cs typeface="Helvetica"/>
              </a:rPr>
              <a:t>Learning</a:t>
            </a:r>
            <a:r>
              <a:rPr sz="3000" spc="-175" dirty="0">
                <a:latin typeface="Helvetica"/>
                <a:cs typeface="Helvetica"/>
              </a:rPr>
              <a:t> </a:t>
            </a:r>
            <a:r>
              <a:rPr sz="3000" spc="5" dirty="0">
                <a:latin typeface="Helvetica"/>
                <a:cs typeface="Helvetica"/>
              </a:rPr>
              <a:t>principles</a:t>
            </a:r>
          </a:p>
        </p:txBody>
      </p:sp>
      <p:sp>
        <p:nvSpPr>
          <p:cNvPr id="4" name="object 4"/>
          <p:cNvSpPr txBox="1"/>
          <p:nvPr/>
        </p:nvSpPr>
        <p:spPr>
          <a:xfrm>
            <a:off x="429223" y="1226006"/>
            <a:ext cx="6455410" cy="1754326"/>
          </a:xfrm>
          <a:prstGeom prst="rect">
            <a:avLst/>
          </a:prstGeom>
        </p:spPr>
        <p:txBody>
          <a:bodyPr vert="horz" wrap="square" lIns="0" tIns="0" rIns="0" bIns="0" rtlCol="0">
            <a:spAutoFit/>
          </a:bodyPr>
          <a:lstStyle/>
          <a:p>
            <a:pPr marL="355600" indent="-342900">
              <a:lnSpc>
                <a:spcPct val="100000"/>
              </a:lnSpc>
              <a:buFont typeface="Arial"/>
              <a:buChar char="•"/>
              <a:tabLst>
                <a:tab pos="425450" algn="l"/>
              </a:tabLst>
            </a:pPr>
            <a:r>
              <a:rPr sz="2400" spc="-25" dirty="0">
                <a:latin typeface="Helvetica"/>
                <a:cs typeface="Helvetica"/>
              </a:rPr>
              <a:t>Not</a:t>
            </a:r>
            <a:r>
              <a:rPr sz="2400" spc="-180" dirty="0">
                <a:latin typeface="Helvetica"/>
                <a:cs typeface="Helvetica"/>
              </a:rPr>
              <a:t> </a:t>
            </a:r>
            <a:r>
              <a:rPr sz="2400" spc="-10" dirty="0">
                <a:latin typeface="Helvetica"/>
                <a:cs typeface="Helvetica"/>
              </a:rPr>
              <a:t>about</a:t>
            </a:r>
            <a:r>
              <a:rPr sz="2400" spc="-180" dirty="0">
                <a:latin typeface="Helvetica"/>
                <a:cs typeface="Helvetica"/>
              </a:rPr>
              <a:t> </a:t>
            </a:r>
            <a:r>
              <a:rPr sz="2400" spc="-20" dirty="0">
                <a:latin typeface="Helvetica"/>
                <a:cs typeface="Helvetica"/>
              </a:rPr>
              <a:t>talking/demos</a:t>
            </a:r>
            <a:r>
              <a:rPr sz="2400" spc="-180" dirty="0">
                <a:latin typeface="Helvetica"/>
                <a:cs typeface="Helvetica"/>
              </a:rPr>
              <a:t> </a:t>
            </a:r>
            <a:r>
              <a:rPr sz="2400" spc="-55" dirty="0">
                <a:latin typeface="Helvetica"/>
                <a:cs typeface="Helvetica"/>
              </a:rPr>
              <a:t>-</a:t>
            </a:r>
            <a:r>
              <a:rPr sz="2400" spc="-180" dirty="0">
                <a:latin typeface="Helvetica"/>
                <a:cs typeface="Helvetica"/>
              </a:rPr>
              <a:t> </a:t>
            </a:r>
            <a:r>
              <a:rPr sz="2400" spc="-40" dirty="0">
                <a:latin typeface="Helvetica"/>
                <a:cs typeface="Helvetica"/>
              </a:rPr>
              <a:t>more</a:t>
            </a:r>
            <a:r>
              <a:rPr sz="2400" spc="-180" dirty="0">
                <a:latin typeface="Helvetica"/>
                <a:cs typeface="Helvetica"/>
              </a:rPr>
              <a:t> </a:t>
            </a:r>
            <a:r>
              <a:rPr sz="2400" spc="-10" dirty="0">
                <a:latin typeface="Helvetica"/>
                <a:cs typeface="Helvetica"/>
              </a:rPr>
              <a:t>about</a:t>
            </a:r>
            <a:r>
              <a:rPr sz="2400" spc="-180" dirty="0">
                <a:latin typeface="Helvetica"/>
                <a:cs typeface="Helvetica"/>
              </a:rPr>
              <a:t> </a:t>
            </a:r>
            <a:r>
              <a:rPr sz="2400" spc="-30" dirty="0" smtClean="0">
                <a:latin typeface="Helvetica"/>
                <a:cs typeface="Helvetica"/>
              </a:rPr>
              <a:t>practice</a:t>
            </a:r>
            <a:endParaRPr lang="en-US" sz="2400" dirty="0">
              <a:latin typeface="Helvetica"/>
              <a:cs typeface="Helvetica"/>
            </a:endParaRPr>
          </a:p>
          <a:p>
            <a:pPr marL="812800" lvl="1" indent="-342900">
              <a:buFont typeface="Arial"/>
              <a:buChar char="•"/>
              <a:tabLst>
                <a:tab pos="425450" algn="l"/>
              </a:tabLst>
            </a:pPr>
            <a:r>
              <a:rPr spc="-20" dirty="0" smtClean="0">
                <a:latin typeface="Helvetica"/>
                <a:cs typeface="Helvetica"/>
              </a:rPr>
              <a:t>Not</a:t>
            </a:r>
            <a:r>
              <a:rPr spc="-160" dirty="0" smtClean="0">
                <a:latin typeface="Helvetica"/>
                <a:cs typeface="Helvetica"/>
              </a:rPr>
              <a:t> </a:t>
            </a:r>
            <a:r>
              <a:rPr spc="-5" dirty="0">
                <a:latin typeface="Helvetica"/>
                <a:cs typeface="Helvetica"/>
              </a:rPr>
              <a:t>just</a:t>
            </a:r>
            <a:r>
              <a:rPr spc="-160" dirty="0">
                <a:latin typeface="Helvetica"/>
                <a:cs typeface="Helvetica"/>
              </a:rPr>
              <a:t> </a:t>
            </a:r>
            <a:r>
              <a:rPr spc="-45" dirty="0">
                <a:latin typeface="Helvetica"/>
                <a:cs typeface="Helvetica"/>
              </a:rPr>
              <a:t>read,</a:t>
            </a:r>
            <a:r>
              <a:rPr spc="-160" dirty="0">
                <a:latin typeface="Helvetica"/>
                <a:cs typeface="Helvetica"/>
              </a:rPr>
              <a:t> </a:t>
            </a:r>
            <a:r>
              <a:rPr spc="-35" dirty="0">
                <a:latin typeface="Helvetica"/>
                <a:cs typeface="Helvetica"/>
              </a:rPr>
              <a:t>dive</a:t>
            </a:r>
            <a:r>
              <a:rPr spc="-160" dirty="0">
                <a:latin typeface="Helvetica"/>
                <a:cs typeface="Helvetica"/>
              </a:rPr>
              <a:t> </a:t>
            </a:r>
            <a:r>
              <a:rPr spc="15" dirty="0">
                <a:latin typeface="Helvetica"/>
                <a:cs typeface="Helvetica"/>
              </a:rPr>
              <a:t>in</a:t>
            </a:r>
            <a:r>
              <a:rPr spc="15" dirty="0" smtClean="0">
                <a:latin typeface="Helvetica"/>
                <a:cs typeface="Helvetica"/>
              </a:rPr>
              <a:t>!</a:t>
            </a:r>
            <a:endParaRPr lang="en-US" spc="15" dirty="0" smtClean="0">
              <a:latin typeface="Helvetica"/>
              <a:cs typeface="Helvetica"/>
            </a:endParaRPr>
          </a:p>
          <a:p>
            <a:pPr marL="355600" indent="-342900">
              <a:buFont typeface="Arial"/>
              <a:buChar char="•"/>
              <a:tabLst>
                <a:tab pos="425450" algn="l"/>
              </a:tabLst>
            </a:pPr>
            <a:r>
              <a:rPr sz="2400" spc="-110" dirty="0" smtClean="0">
                <a:latin typeface="Helvetica"/>
                <a:cs typeface="Helvetica"/>
              </a:rPr>
              <a:t>Design</a:t>
            </a:r>
            <a:r>
              <a:rPr sz="2400" spc="-110" dirty="0">
                <a:latin typeface="Helvetica"/>
                <a:cs typeface="Helvetica"/>
              </a:rPr>
              <a:t>,</a:t>
            </a:r>
            <a:r>
              <a:rPr sz="2400" spc="-200" dirty="0">
                <a:latin typeface="Helvetica"/>
                <a:cs typeface="Helvetica"/>
              </a:rPr>
              <a:t> </a:t>
            </a:r>
            <a:r>
              <a:rPr sz="2400" spc="-15" dirty="0">
                <a:latin typeface="Helvetica"/>
                <a:cs typeface="Helvetica"/>
              </a:rPr>
              <a:t>plan</a:t>
            </a:r>
            <a:r>
              <a:rPr sz="2400" spc="-200" dirty="0">
                <a:latin typeface="Helvetica"/>
                <a:cs typeface="Helvetica"/>
              </a:rPr>
              <a:t> </a:t>
            </a:r>
            <a:r>
              <a:rPr sz="2400" spc="-45" dirty="0">
                <a:latin typeface="Helvetica"/>
                <a:cs typeface="Helvetica"/>
              </a:rPr>
              <a:t>before</a:t>
            </a:r>
            <a:r>
              <a:rPr sz="2400" spc="-200" dirty="0">
                <a:latin typeface="Helvetica"/>
                <a:cs typeface="Helvetica"/>
              </a:rPr>
              <a:t> </a:t>
            </a:r>
            <a:r>
              <a:rPr sz="2400" spc="-50" dirty="0">
                <a:latin typeface="Helvetica"/>
                <a:cs typeface="Helvetica"/>
              </a:rPr>
              <a:t>you</a:t>
            </a:r>
            <a:r>
              <a:rPr sz="2400" spc="-200" dirty="0">
                <a:latin typeface="Helvetica"/>
                <a:cs typeface="Helvetica"/>
              </a:rPr>
              <a:t> </a:t>
            </a:r>
            <a:r>
              <a:rPr sz="2400" spc="-75" dirty="0" smtClean="0">
                <a:latin typeface="Helvetica"/>
                <a:cs typeface="Helvetica"/>
              </a:rPr>
              <a:t>code</a:t>
            </a:r>
            <a:endParaRPr lang="en-US" sz="2400" dirty="0">
              <a:latin typeface="Helvetica"/>
              <a:cs typeface="Helvetica"/>
            </a:endParaRPr>
          </a:p>
          <a:p>
            <a:pPr marL="355600" indent="-342900">
              <a:buFont typeface="Arial"/>
              <a:buChar char="•"/>
              <a:tabLst>
                <a:tab pos="425450" algn="l"/>
              </a:tabLst>
            </a:pPr>
            <a:r>
              <a:rPr sz="2400" spc="-100" dirty="0" smtClean="0">
                <a:latin typeface="Helvetica"/>
                <a:cs typeface="Helvetica"/>
              </a:rPr>
              <a:t>Walk</a:t>
            </a:r>
            <a:r>
              <a:rPr sz="2400" spc="-100" dirty="0">
                <a:latin typeface="Helvetica"/>
                <a:cs typeface="Helvetica"/>
              </a:rPr>
              <a:t>,</a:t>
            </a:r>
            <a:r>
              <a:rPr sz="2400" spc="-200" dirty="0">
                <a:latin typeface="Helvetica"/>
                <a:cs typeface="Helvetica"/>
              </a:rPr>
              <a:t> </a:t>
            </a:r>
            <a:r>
              <a:rPr sz="2400" spc="-25" dirty="0">
                <a:latin typeface="Helvetica"/>
                <a:cs typeface="Helvetica"/>
              </a:rPr>
              <a:t>run,</a:t>
            </a:r>
            <a:r>
              <a:rPr sz="2400" spc="-200" dirty="0">
                <a:latin typeface="Helvetica"/>
                <a:cs typeface="Helvetica"/>
              </a:rPr>
              <a:t> </a:t>
            </a:r>
            <a:r>
              <a:rPr sz="2400" spc="-45" dirty="0">
                <a:latin typeface="Helvetica"/>
                <a:cs typeface="Helvetica"/>
              </a:rPr>
              <a:t>and</a:t>
            </a:r>
            <a:r>
              <a:rPr sz="2400" spc="-200" dirty="0">
                <a:latin typeface="Helvetica"/>
                <a:cs typeface="Helvetica"/>
              </a:rPr>
              <a:t> </a:t>
            </a:r>
            <a:r>
              <a:rPr sz="2400" dirty="0">
                <a:latin typeface="Helvetica"/>
                <a:cs typeface="Helvetica"/>
              </a:rPr>
              <a:t>fall.</a:t>
            </a:r>
            <a:r>
              <a:rPr sz="2400" spc="-200" dirty="0">
                <a:latin typeface="Helvetica"/>
                <a:cs typeface="Helvetica"/>
              </a:rPr>
              <a:t> </a:t>
            </a:r>
            <a:r>
              <a:rPr sz="2400" spc="-100" dirty="0" smtClean="0">
                <a:latin typeface="Helvetica"/>
                <a:cs typeface="Helvetica"/>
              </a:rPr>
              <a:t>Repeat</a:t>
            </a:r>
            <a:endParaRPr lang="en-US" sz="2400" dirty="0">
              <a:latin typeface="Helvetica"/>
              <a:cs typeface="Helvetica"/>
            </a:endParaRPr>
          </a:p>
          <a:p>
            <a:pPr marL="355600" indent="-342900">
              <a:buFont typeface="Arial"/>
              <a:buChar char="•"/>
              <a:tabLst>
                <a:tab pos="425450" algn="l"/>
              </a:tabLst>
            </a:pPr>
            <a:r>
              <a:rPr sz="2400" spc="-50" dirty="0" smtClean="0">
                <a:latin typeface="Helvetica"/>
                <a:cs typeface="Helvetica"/>
              </a:rPr>
              <a:t>Deliberate</a:t>
            </a:r>
            <a:r>
              <a:rPr sz="2400" spc="-190" dirty="0" smtClean="0">
                <a:latin typeface="Helvetica"/>
                <a:cs typeface="Helvetica"/>
              </a:rPr>
              <a:t> </a:t>
            </a:r>
            <a:r>
              <a:rPr sz="2400" spc="-60" dirty="0">
                <a:latin typeface="Helvetica"/>
                <a:cs typeface="Helvetica"/>
              </a:rPr>
              <a:t>Practice</a:t>
            </a:r>
            <a:r>
              <a:rPr sz="2400" spc="-190" dirty="0">
                <a:latin typeface="Helvetica"/>
                <a:cs typeface="Helvetica"/>
              </a:rPr>
              <a:t> </a:t>
            </a:r>
            <a:r>
              <a:rPr sz="2400" spc="-70" dirty="0">
                <a:latin typeface="Helvetica"/>
                <a:cs typeface="Helvetica"/>
              </a:rPr>
              <a:t>:</a:t>
            </a:r>
            <a:r>
              <a:rPr sz="2400" spc="-190" dirty="0">
                <a:latin typeface="Helvetica"/>
                <a:cs typeface="Helvetica"/>
              </a:rPr>
              <a:t> </a:t>
            </a:r>
            <a:r>
              <a:rPr lang="en-US" sz="2400" spc="-5" dirty="0">
                <a:latin typeface="Helvetica"/>
                <a:cs typeface="Helvetica"/>
              </a:rPr>
              <a:t>P</a:t>
            </a:r>
            <a:r>
              <a:rPr sz="2400" spc="-5" dirty="0" smtClean="0">
                <a:latin typeface="Helvetica"/>
                <a:cs typeface="Helvetica"/>
              </a:rPr>
              <a:t>air</a:t>
            </a:r>
            <a:r>
              <a:rPr sz="2400" spc="-190" dirty="0" smtClean="0">
                <a:latin typeface="Helvetica"/>
                <a:cs typeface="Helvetica"/>
              </a:rPr>
              <a:t> </a:t>
            </a:r>
            <a:r>
              <a:rPr lang="en-US" sz="2400" spc="-65" dirty="0" smtClean="0">
                <a:latin typeface="Helvetica"/>
                <a:cs typeface="Helvetica"/>
              </a:rPr>
              <a:t>Programming</a:t>
            </a:r>
            <a:endParaRPr sz="2400" dirty="0">
              <a:latin typeface="Helvetica"/>
              <a:cs typeface="Helvetic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79776" y="1962911"/>
            <a:ext cx="694944" cy="268224"/>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072128" y="1816607"/>
            <a:ext cx="2865120" cy="1182624"/>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79247" y="5026153"/>
            <a:ext cx="8985885" cy="117475"/>
          </a:xfrm>
          <a:custGeom>
            <a:avLst/>
            <a:gdLst/>
            <a:ahLst/>
            <a:cxnLst/>
            <a:rect l="l" t="t" r="r" b="b"/>
            <a:pathLst>
              <a:path w="8985885" h="117475">
                <a:moveTo>
                  <a:pt x="0" y="0"/>
                </a:moveTo>
                <a:lnTo>
                  <a:pt x="8985504" y="0"/>
                </a:lnTo>
                <a:lnTo>
                  <a:pt x="8985504" y="117348"/>
                </a:lnTo>
                <a:lnTo>
                  <a:pt x="0" y="117348"/>
                </a:lnTo>
                <a:lnTo>
                  <a:pt x="0" y="0"/>
                </a:lnTo>
                <a:close/>
              </a:path>
            </a:pathLst>
          </a:custGeom>
          <a:solidFill>
            <a:srgbClr val="5B2893"/>
          </a:solidFill>
        </p:spPr>
        <p:txBody>
          <a:bodyPr wrap="square" lIns="0" tIns="0" rIns="0" bIns="0" rtlCol="0"/>
          <a:lstStyle/>
          <a:p>
            <a:endParaRPr/>
          </a:p>
        </p:txBody>
      </p:sp>
      <p:sp>
        <p:nvSpPr>
          <p:cNvPr id="5" name="object 5"/>
          <p:cNvSpPr txBox="1">
            <a:spLocks noGrp="1"/>
          </p:cNvSpPr>
          <p:nvPr>
            <p:ph type="title"/>
          </p:nvPr>
        </p:nvSpPr>
        <p:spPr>
          <a:xfrm>
            <a:off x="1066800" y="315678"/>
            <a:ext cx="7619999" cy="461665"/>
          </a:xfrm>
          <a:prstGeom prst="rect">
            <a:avLst/>
          </a:prstGeom>
        </p:spPr>
        <p:txBody>
          <a:bodyPr vert="horz" wrap="square" lIns="0" tIns="0" rIns="0" bIns="0" rtlCol="0">
            <a:spAutoFit/>
          </a:bodyPr>
          <a:lstStyle/>
          <a:p>
            <a:pPr marL="12700">
              <a:lnSpc>
                <a:spcPct val="100000"/>
              </a:lnSpc>
            </a:pPr>
            <a:r>
              <a:rPr sz="3000" b="0" spc="25" dirty="0">
                <a:solidFill>
                  <a:srgbClr val="1A1A1A"/>
                </a:solidFill>
                <a:latin typeface="Helvetica"/>
                <a:cs typeface="Helvetica"/>
              </a:rPr>
              <a:t>They</a:t>
            </a:r>
            <a:r>
              <a:rPr sz="3000" b="0" spc="195" dirty="0">
                <a:solidFill>
                  <a:srgbClr val="1A1A1A"/>
                </a:solidFill>
                <a:latin typeface="Helvetica"/>
                <a:cs typeface="Helvetica"/>
              </a:rPr>
              <a:t> </a:t>
            </a:r>
            <a:r>
              <a:rPr sz="3000" b="0" spc="-250" dirty="0">
                <a:solidFill>
                  <a:srgbClr val="1A1A1A"/>
                </a:solidFill>
                <a:latin typeface="Helvetica"/>
                <a:cs typeface="Helvetica"/>
              </a:rPr>
              <a:t>a</a:t>
            </a:r>
            <a:r>
              <a:rPr sz="3000" b="0" spc="-395" dirty="0">
                <a:solidFill>
                  <a:srgbClr val="1A1A1A"/>
                </a:solidFill>
                <a:latin typeface="Helvetica"/>
                <a:cs typeface="Helvetica"/>
              </a:rPr>
              <a:t> </a:t>
            </a:r>
            <a:r>
              <a:rPr sz="3000" b="0" spc="45" dirty="0">
                <a:solidFill>
                  <a:srgbClr val="1A1A1A"/>
                </a:solidFill>
                <a:latin typeface="Helvetica"/>
                <a:cs typeface="Helvetica"/>
              </a:rPr>
              <a:t>re</a:t>
            </a:r>
            <a:r>
              <a:rPr sz="3000" b="0" spc="-45" dirty="0">
                <a:solidFill>
                  <a:srgbClr val="1A1A1A"/>
                </a:solidFill>
                <a:latin typeface="Helvetica"/>
                <a:cs typeface="Helvetica"/>
              </a:rPr>
              <a:t> </a:t>
            </a:r>
            <a:r>
              <a:rPr sz="3000" b="0" spc="-220" dirty="0">
                <a:solidFill>
                  <a:srgbClr val="1A1A1A"/>
                </a:solidFill>
                <a:latin typeface="Helvetica"/>
                <a:cs typeface="Helvetica"/>
              </a:rPr>
              <a:t>a</a:t>
            </a:r>
            <a:r>
              <a:rPr sz="3000" b="0" spc="-400" dirty="0">
                <a:solidFill>
                  <a:srgbClr val="1A1A1A"/>
                </a:solidFill>
                <a:latin typeface="Helvetica"/>
                <a:cs typeface="Helvetica"/>
              </a:rPr>
              <a:t> </a:t>
            </a:r>
            <a:r>
              <a:rPr sz="3000" b="0" spc="80" dirty="0">
                <a:solidFill>
                  <a:srgbClr val="1A1A1A"/>
                </a:solidFill>
                <a:latin typeface="Helvetica"/>
                <a:cs typeface="Helvetica"/>
              </a:rPr>
              <a:t>ll</a:t>
            </a:r>
            <a:r>
              <a:rPr sz="3000" b="0" spc="-35" dirty="0">
                <a:solidFill>
                  <a:srgbClr val="1A1A1A"/>
                </a:solidFill>
                <a:latin typeface="Helvetica"/>
                <a:cs typeface="Helvetica"/>
              </a:rPr>
              <a:t> </a:t>
            </a:r>
            <a:r>
              <a:rPr sz="3000" b="0" spc="15" dirty="0">
                <a:solidFill>
                  <a:srgbClr val="1A1A1A"/>
                </a:solidFill>
                <a:latin typeface="Helvetica"/>
                <a:cs typeface="Helvetica"/>
              </a:rPr>
              <a:t>'</a:t>
            </a:r>
            <a:r>
              <a:rPr sz="3000" b="0" spc="15" dirty="0" smtClean="0">
                <a:solidFill>
                  <a:srgbClr val="1A1A1A"/>
                </a:solidFill>
                <a:latin typeface="Helvetica"/>
                <a:cs typeface="Helvetica"/>
              </a:rPr>
              <a:t>'Orga</a:t>
            </a:r>
            <a:r>
              <a:rPr sz="3000" b="0" spc="50" dirty="0" smtClean="0">
                <a:solidFill>
                  <a:srgbClr val="1A1A1A"/>
                </a:solidFill>
                <a:latin typeface="Helvetica"/>
                <a:cs typeface="Helvetica"/>
              </a:rPr>
              <a:t>nizing</a:t>
            </a:r>
            <a:r>
              <a:rPr sz="3000" b="0" spc="-185" dirty="0" smtClean="0">
                <a:solidFill>
                  <a:srgbClr val="1A1A1A"/>
                </a:solidFill>
                <a:latin typeface="Helvetica"/>
                <a:cs typeface="Helvetica"/>
              </a:rPr>
              <a:t> </a:t>
            </a:r>
            <a:r>
              <a:rPr sz="3000" b="0" spc="50" dirty="0">
                <a:solidFill>
                  <a:srgbClr val="1A1A1A"/>
                </a:solidFill>
                <a:latin typeface="Helvetica"/>
                <a:cs typeface="Helvetica"/>
              </a:rPr>
              <a:t>Systems"</a:t>
            </a:r>
            <a:endParaRPr sz="3000" dirty="0">
              <a:latin typeface="Helvetica"/>
              <a:cs typeface="Helvetica"/>
            </a:endParaRPr>
          </a:p>
        </p:txBody>
      </p:sp>
      <p:sp>
        <p:nvSpPr>
          <p:cNvPr id="8" name="object 8"/>
          <p:cNvSpPr txBox="1"/>
          <p:nvPr/>
        </p:nvSpPr>
        <p:spPr>
          <a:xfrm>
            <a:off x="2109986" y="1223615"/>
            <a:ext cx="1870710" cy="449909"/>
          </a:xfrm>
          <a:prstGeom prst="rect">
            <a:avLst/>
          </a:prstGeom>
        </p:spPr>
        <p:txBody>
          <a:bodyPr vert="horz" wrap="square" lIns="0" tIns="0" rIns="0" bIns="0" rtlCol="0">
            <a:spAutoFit/>
          </a:bodyPr>
          <a:lstStyle/>
          <a:p>
            <a:pPr marL="356870" marR="5080" indent="-344805">
              <a:lnSpc>
                <a:spcPts val="1750"/>
              </a:lnSpc>
            </a:pPr>
            <a:r>
              <a:rPr sz="1500" spc="70" dirty="0">
                <a:solidFill>
                  <a:srgbClr val="1A1A1A"/>
                </a:solidFill>
                <a:latin typeface="Arial"/>
                <a:cs typeface="Arial"/>
              </a:rPr>
              <a:t>Arranged</a:t>
            </a:r>
            <a:r>
              <a:rPr sz="1500" spc="-75" dirty="0">
                <a:solidFill>
                  <a:srgbClr val="1A1A1A"/>
                </a:solidFill>
                <a:latin typeface="Arial"/>
                <a:cs typeface="Arial"/>
              </a:rPr>
              <a:t> </a:t>
            </a:r>
            <a:r>
              <a:rPr sz="1500" spc="30" dirty="0" smtClean="0">
                <a:solidFill>
                  <a:srgbClr val="1A1A1A"/>
                </a:solidFill>
                <a:latin typeface="Arial"/>
                <a:cs typeface="Arial"/>
              </a:rPr>
              <a:t>Collection  </a:t>
            </a:r>
            <a:r>
              <a:rPr sz="1500" spc="30" dirty="0">
                <a:solidFill>
                  <a:srgbClr val="1A1A1A"/>
                </a:solidFill>
                <a:latin typeface="Arial"/>
                <a:cs typeface="Arial"/>
              </a:rPr>
              <a:t>of</a:t>
            </a:r>
            <a:r>
              <a:rPr sz="1500" spc="70" dirty="0">
                <a:solidFill>
                  <a:srgbClr val="1A1A1A"/>
                </a:solidFill>
                <a:latin typeface="Arial"/>
                <a:cs typeface="Arial"/>
              </a:rPr>
              <a:t> </a:t>
            </a:r>
            <a:r>
              <a:rPr sz="1500" spc="10" dirty="0" smtClean="0">
                <a:solidFill>
                  <a:srgbClr val="2A2A2A"/>
                </a:solidFill>
                <a:latin typeface="Arial"/>
                <a:cs typeface="Arial"/>
              </a:rPr>
              <a:t>Resources</a:t>
            </a:r>
            <a:endParaRPr sz="1500" dirty="0">
              <a:latin typeface="Arial"/>
              <a:cs typeface="Arial"/>
            </a:endParaRPr>
          </a:p>
        </p:txBody>
      </p:sp>
      <p:sp>
        <p:nvSpPr>
          <p:cNvPr id="9" name="object 9"/>
          <p:cNvSpPr txBox="1"/>
          <p:nvPr/>
        </p:nvSpPr>
        <p:spPr>
          <a:xfrm>
            <a:off x="2352548" y="2532888"/>
            <a:ext cx="1220470" cy="1107996"/>
          </a:xfrm>
          <a:prstGeom prst="rect">
            <a:avLst/>
          </a:prstGeom>
        </p:spPr>
        <p:txBody>
          <a:bodyPr vert="horz" wrap="square" lIns="0" tIns="0" rIns="0" bIns="0" rtlCol="0">
            <a:spAutoFit/>
          </a:bodyPr>
          <a:lstStyle/>
          <a:p>
            <a:pPr marL="12700">
              <a:lnSpc>
                <a:spcPct val="100000"/>
              </a:lnSpc>
              <a:tabLst>
                <a:tab pos="826135" algn="l"/>
              </a:tabLst>
            </a:pPr>
            <a:r>
              <a:rPr sz="7200" spc="475" dirty="0">
                <a:solidFill>
                  <a:srgbClr val="6E7072"/>
                </a:solidFill>
                <a:latin typeface="Arial"/>
                <a:cs typeface="Arial"/>
              </a:rPr>
              <a:t>•	</a:t>
            </a:r>
            <a:r>
              <a:rPr sz="7200" spc="475" dirty="0">
                <a:solidFill>
                  <a:srgbClr val="283A74"/>
                </a:solidFill>
                <a:latin typeface="Arial"/>
                <a:cs typeface="Arial"/>
              </a:rPr>
              <a:t>•</a:t>
            </a:r>
            <a:endParaRPr sz="7200">
              <a:latin typeface="Arial"/>
              <a:cs typeface="Arial"/>
            </a:endParaRPr>
          </a:p>
        </p:txBody>
      </p:sp>
      <p:sp>
        <p:nvSpPr>
          <p:cNvPr id="10" name="object 10"/>
          <p:cNvSpPr txBox="1"/>
          <p:nvPr/>
        </p:nvSpPr>
        <p:spPr>
          <a:xfrm>
            <a:off x="4955542" y="3080005"/>
            <a:ext cx="2125345" cy="230832"/>
          </a:xfrm>
          <a:prstGeom prst="rect">
            <a:avLst/>
          </a:prstGeom>
        </p:spPr>
        <p:txBody>
          <a:bodyPr vert="horz" wrap="square" lIns="0" tIns="0" rIns="0" bIns="0" rtlCol="0">
            <a:spAutoFit/>
          </a:bodyPr>
          <a:lstStyle/>
          <a:p>
            <a:pPr marL="12700">
              <a:lnSpc>
                <a:spcPct val="100000"/>
              </a:lnSpc>
            </a:pPr>
            <a:r>
              <a:rPr sz="1500" spc="70" dirty="0">
                <a:solidFill>
                  <a:srgbClr val="1A1A1A"/>
                </a:solidFill>
                <a:latin typeface="Arial"/>
                <a:cs typeface="Arial"/>
              </a:rPr>
              <a:t>Supported</a:t>
            </a:r>
            <a:r>
              <a:rPr sz="1500" spc="-60" dirty="0">
                <a:solidFill>
                  <a:srgbClr val="1A1A1A"/>
                </a:solidFill>
                <a:latin typeface="Arial"/>
                <a:cs typeface="Arial"/>
              </a:rPr>
              <a:t> </a:t>
            </a:r>
            <a:r>
              <a:rPr sz="1500" spc="60" dirty="0">
                <a:solidFill>
                  <a:srgbClr val="2A2A2A"/>
                </a:solidFill>
                <a:latin typeface="Arial"/>
                <a:cs typeface="Arial"/>
              </a:rPr>
              <a:t>Interactions</a:t>
            </a:r>
            <a:endParaRPr sz="1500">
              <a:latin typeface="Arial"/>
              <a:cs typeface="Arial"/>
            </a:endParaRPr>
          </a:p>
        </p:txBody>
      </p:sp>
      <p:sp>
        <p:nvSpPr>
          <p:cNvPr id="11" name="object 11"/>
          <p:cNvSpPr txBox="1"/>
          <p:nvPr/>
        </p:nvSpPr>
        <p:spPr>
          <a:xfrm>
            <a:off x="2181862" y="3948176"/>
            <a:ext cx="5423535" cy="663216"/>
          </a:xfrm>
          <a:prstGeom prst="rect">
            <a:avLst/>
          </a:prstGeom>
        </p:spPr>
        <p:txBody>
          <a:bodyPr vert="horz" wrap="square" lIns="0" tIns="0" rIns="0" bIns="0" rtlCol="0">
            <a:spAutoFit/>
          </a:bodyPr>
          <a:lstStyle/>
          <a:p>
            <a:pPr marL="88900" marR="5080" indent="-76200">
              <a:lnSpc>
                <a:spcPts val="2570"/>
              </a:lnSpc>
              <a:tabLst>
                <a:tab pos="1835150" algn="l"/>
                <a:tab pos="3974465" algn="l"/>
              </a:tabLst>
            </a:pPr>
            <a:r>
              <a:rPr sz="2300" i="1" spc="-60" dirty="0">
                <a:solidFill>
                  <a:srgbClr val="E6181C"/>
                </a:solidFill>
                <a:latin typeface="Times New Roman"/>
                <a:cs typeface="Times New Roman"/>
              </a:rPr>
              <a:t>A</a:t>
            </a:r>
            <a:r>
              <a:rPr sz="2300" i="1" spc="175" dirty="0">
                <a:solidFill>
                  <a:srgbClr val="E6181C"/>
                </a:solidFill>
                <a:latin typeface="Times New Roman"/>
                <a:cs typeface="Times New Roman"/>
              </a:rPr>
              <a:t> </a:t>
            </a:r>
            <a:r>
              <a:rPr sz="2300" i="1" spc="-5" dirty="0">
                <a:solidFill>
                  <a:srgbClr val="E6181C"/>
                </a:solidFill>
                <a:latin typeface="Times New Roman"/>
                <a:cs typeface="Times New Roman"/>
              </a:rPr>
              <a:t>collection</a:t>
            </a:r>
            <a:r>
              <a:rPr sz="2300" i="1" spc="145" dirty="0">
                <a:solidFill>
                  <a:srgbClr val="E6181C"/>
                </a:solidFill>
                <a:latin typeface="Times New Roman"/>
                <a:cs typeface="Times New Roman"/>
              </a:rPr>
              <a:t> </a:t>
            </a:r>
            <a:r>
              <a:rPr sz="2300" i="1" spc="-180" dirty="0">
                <a:solidFill>
                  <a:srgbClr val="E6181C"/>
                </a:solidFill>
                <a:latin typeface="Times New Roman"/>
                <a:cs typeface="Times New Roman"/>
              </a:rPr>
              <a:t>of	</a:t>
            </a:r>
            <a:r>
              <a:rPr sz="2300" i="1" spc="-5" dirty="0">
                <a:solidFill>
                  <a:srgbClr val="E6181C"/>
                </a:solidFill>
                <a:latin typeface="Times New Roman"/>
                <a:cs typeface="Times New Roman"/>
              </a:rPr>
              <a:t>resources</a:t>
            </a:r>
            <a:r>
              <a:rPr sz="2300" i="1" spc="85" dirty="0">
                <a:solidFill>
                  <a:srgbClr val="E6181C"/>
                </a:solidFill>
                <a:latin typeface="Times New Roman"/>
                <a:cs typeface="Times New Roman"/>
              </a:rPr>
              <a:t> </a:t>
            </a:r>
            <a:r>
              <a:rPr sz="2300" i="1" spc="30" dirty="0">
                <a:solidFill>
                  <a:srgbClr val="E6181C"/>
                </a:solidFill>
                <a:latin typeface="Times New Roman"/>
                <a:cs typeface="Times New Roman"/>
              </a:rPr>
              <a:t>intentionally </a:t>
            </a:r>
            <a:r>
              <a:rPr sz="2300" i="1" spc="-70" dirty="0">
                <a:solidFill>
                  <a:srgbClr val="E6181C"/>
                </a:solidFill>
                <a:latin typeface="Times New Roman"/>
                <a:cs typeface="Times New Roman"/>
              </a:rPr>
              <a:t> </a:t>
            </a:r>
            <a:r>
              <a:rPr sz="2300" i="1" spc="-15" dirty="0">
                <a:solidFill>
                  <a:srgbClr val="E6181C"/>
                </a:solidFill>
                <a:latin typeface="Times New Roman"/>
                <a:cs typeface="Times New Roman"/>
              </a:rPr>
              <a:t>arra</a:t>
            </a:r>
            <a:r>
              <a:rPr sz="2300" i="1" spc="125" dirty="0">
                <a:solidFill>
                  <a:srgbClr val="E6181C"/>
                </a:solidFill>
                <a:latin typeface="Times New Roman"/>
                <a:cs typeface="Times New Roman"/>
              </a:rPr>
              <a:t>n</a:t>
            </a:r>
            <a:r>
              <a:rPr sz="2300" i="1" spc="-15" dirty="0">
                <a:solidFill>
                  <a:srgbClr val="E6181C"/>
                </a:solidFill>
                <a:latin typeface="Times New Roman"/>
                <a:cs typeface="Times New Roman"/>
              </a:rPr>
              <a:t>ged</a:t>
            </a:r>
            <a:r>
              <a:rPr sz="2300" i="1" dirty="0">
                <a:solidFill>
                  <a:srgbClr val="E6181C"/>
                </a:solidFill>
                <a:latin typeface="Times New Roman"/>
                <a:cs typeface="Times New Roman"/>
              </a:rPr>
              <a:t> </a:t>
            </a:r>
            <a:r>
              <a:rPr sz="2300" i="1" spc="-260" dirty="0">
                <a:solidFill>
                  <a:srgbClr val="E6181C"/>
                </a:solidFill>
                <a:latin typeface="Times New Roman"/>
                <a:cs typeface="Times New Roman"/>
              </a:rPr>
              <a:t> </a:t>
            </a:r>
            <a:r>
              <a:rPr sz="2300" i="1" spc="105" dirty="0">
                <a:solidFill>
                  <a:srgbClr val="E6181C"/>
                </a:solidFill>
                <a:latin typeface="Times New Roman"/>
                <a:cs typeface="Times New Roman"/>
              </a:rPr>
              <a:t>to</a:t>
            </a:r>
            <a:r>
              <a:rPr sz="2300" i="1" spc="-85" dirty="0">
                <a:solidFill>
                  <a:srgbClr val="E6181C"/>
                </a:solidFill>
                <a:latin typeface="Times New Roman"/>
                <a:cs typeface="Times New Roman"/>
              </a:rPr>
              <a:t> </a:t>
            </a:r>
            <a:r>
              <a:rPr sz="2300" i="1" spc="65" dirty="0">
                <a:solidFill>
                  <a:srgbClr val="E6181C"/>
                </a:solidFill>
                <a:latin typeface="Times New Roman"/>
                <a:cs typeface="Times New Roman"/>
              </a:rPr>
              <a:t>ena</a:t>
            </a:r>
            <a:r>
              <a:rPr sz="2300" i="1" spc="55" dirty="0">
                <a:solidFill>
                  <a:srgbClr val="E6181C"/>
                </a:solidFill>
                <a:latin typeface="Times New Roman"/>
                <a:cs typeface="Times New Roman"/>
              </a:rPr>
              <a:t>ble</a:t>
            </a:r>
            <a:r>
              <a:rPr sz="2300" i="1" spc="-114" dirty="0">
                <a:solidFill>
                  <a:srgbClr val="E6181C"/>
                </a:solidFill>
                <a:latin typeface="Times New Roman"/>
                <a:cs typeface="Times New Roman"/>
              </a:rPr>
              <a:t> </a:t>
            </a:r>
            <a:r>
              <a:rPr sz="2300" i="1" spc="70" dirty="0">
                <a:solidFill>
                  <a:srgbClr val="E6181C"/>
                </a:solidFill>
                <a:latin typeface="Times New Roman"/>
                <a:cs typeface="Times New Roman"/>
              </a:rPr>
              <a:t>some</a:t>
            </a:r>
            <a:r>
              <a:rPr sz="2300" i="1" spc="125" dirty="0">
                <a:solidFill>
                  <a:srgbClr val="E6181C"/>
                </a:solidFill>
                <a:latin typeface="Times New Roman"/>
                <a:cs typeface="Times New Roman"/>
              </a:rPr>
              <a:t> </a:t>
            </a:r>
            <a:r>
              <a:rPr sz="2300" i="1" spc="45" dirty="0">
                <a:solidFill>
                  <a:srgbClr val="E6181C"/>
                </a:solidFill>
                <a:latin typeface="Times New Roman"/>
                <a:cs typeface="Times New Roman"/>
              </a:rPr>
              <a:t>set</a:t>
            </a:r>
            <a:r>
              <a:rPr sz="2300" i="1" spc="175" dirty="0">
                <a:solidFill>
                  <a:srgbClr val="E6181C"/>
                </a:solidFill>
                <a:latin typeface="Times New Roman"/>
                <a:cs typeface="Times New Roman"/>
              </a:rPr>
              <a:t> </a:t>
            </a:r>
            <a:r>
              <a:rPr sz="2300" i="1" spc="-220" dirty="0">
                <a:solidFill>
                  <a:srgbClr val="E6181C"/>
                </a:solidFill>
                <a:latin typeface="Times New Roman"/>
                <a:cs typeface="Times New Roman"/>
              </a:rPr>
              <a:t>o</a:t>
            </a:r>
            <a:r>
              <a:rPr sz="2300" i="1" spc="-155" dirty="0">
                <a:solidFill>
                  <a:srgbClr val="E6181C"/>
                </a:solidFill>
                <a:latin typeface="Times New Roman"/>
                <a:cs typeface="Times New Roman"/>
              </a:rPr>
              <a:t>f</a:t>
            </a:r>
            <a:r>
              <a:rPr sz="2300" i="1" dirty="0">
                <a:solidFill>
                  <a:srgbClr val="E6181C"/>
                </a:solidFill>
                <a:latin typeface="Times New Roman"/>
                <a:cs typeface="Times New Roman"/>
              </a:rPr>
              <a:t>	</a:t>
            </a:r>
            <a:r>
              <a:rPr sz="2300" i="1" spc="25" dirty="0">
                <a:solidFill>
                  <a:srgbClr val="E6181C"/>
                </a:solidFill>
                <a:latin typeface="Times New Roman"/>
                <a:cs typeface="Times New Roman"/>
              </a:rPr>
              <a:t>interactions</a:t>
            </a:r>
            <a:endParaRPr sz="23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TotalTime>
  <Words>1890</Words>
  <Application>Microsoft Macintosh PowerPoint</Application>
  <PresentationFormat>On-screen Show (16:9)</PresentationFormat>
  <Paragraphs>266</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(Headings)</vt:lpstr>
      <vt:lpstr>Helvetica</vt:lpstr>
      <vt:lpstr>Times New Roman</vt:lpstr>
      <vt:lpstr>Office Theme</vt:lpstr>
      <vt:lpstr>IO Lab</vt:lpstr>
      <vt:lpstr>Today</vt:lpstr>
      <vt:lpstr>Instructors</vt:lpstr>
      <vt:lpstr>Course Goals</vt:lpstr>
      <vt:lpstr>Background</vt:lpstr>
      <vt:lpstr>Our Objective</vt:lpstr>
      <vt:lpstr>Past Projects</vt:lpstr>
      <vt:lpstr>Learning principles</vt:lpstr>
      <vt:lpstr>They a re a ll ''Organizing Systems"</vt:lpstr>
      <vt:lpstr>PowerPoint Presentation</vt:lpstr>
      <vt:lpstr>Course Structure</vt:lpstr>
      <vt:lpstr>Getting Started</vt:lpstr>
      <vt:lpstr>Logistics</vt:lpstr>
      <vt:lpstr>Logistics</vt:lpstr>
      <vt:lpstr>Connecting everything  together</vt:lpstr>
      <vt:lpstr>Immersion</vt:lpstr>
      <vt:lpstr>Class exercise</vt:lpstr>
      <vt:lpstr>Refresher - how the web works</vt:lpstr>
      <vt:lpstr>PowerPoint Presentation</vt:lpstr>
      <vt:lpstr>Step #1 - Language</vt:lpstr>
      <vt:lpstr>Step #2 - Frameworks</vt:lpstr>
      <vt:lpstr>Step #3 - Data &amp; Infrastructure</vt:lpstr>
      <vt:lpstr>Step #4 - Add Magic</vt:lpstr>
      <vt:lpstr>Summary</vt:lpstr>
      <vt:lpstr>Quick Poll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Lab</dc:title>
  <cp:lastModifiedBy>Carlo Liquido</cp:lastModifiedBy>
  <cp:revision>45</cp:revision>
  <dcterms:created xsi:type="dcterms:W3CDTF">2016-08-15T18:15:55Z</dcterms:created>
  <dcterms:modified xsi:type="dcterms:W3CDTF">2016-08-25T01:11:21Z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2016-07-30T00:00:00Z</vt:filetime>
  </property>
  <property fmtid="{D5CDD505-2E9C-101B-9397-08002B2CF9AE}" pid="3" name="Creator">
    <vt:lpwstr>Google</vt:lpwstr>
  </property>
  <property fmtid="{D5CDD505-2E9C-101B-9397-08002B2CF9AE}" pid="4" name="LastSaved">
    <vt:filetime>2016-08-16T00:00:00Z</vt:filetime>
  </property>
</Properties>
</file>