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BAF2-9301-4C30-B451-3BF7F3531567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2B2A-C91C-4EDC-B110-FAD35B6ED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3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BAF2-9301-4C30-B451-3BF7F3531567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2B2A-C91C-4EDC-B110-FAD35B6ED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05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BAF2-9301-4C30-B451-3BF7F3531567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2B2A-C91C-4EDC-B110-FAD35B6ED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6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BAF2-9301-4C30-B451-3BF7F3531567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2B2A-C91C-4EDC-B110-FAD35B6ED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0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BAF2-9301-4C30-B451-3BF7F3531567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2B2A-C91C-4EDC-B110-FAD35B6ED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18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BAF2-9301-4C30-B451-3BF7F3531567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2B2A-C91C-4EDC-B110-FAD35B6ED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4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BAF2-9301-4C30-B451-3BF7F3531567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2B2A-C91C-4EDC-B110-FAD35B6ED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6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BAF2-9301-4C30-B451-3BF7F3531567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2B2A-C91C-4EDC-B110-FAD35B6ED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7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BAF2-9301-4C30-B451-3BF7F3531567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2B2A-C91C-4EDC-B110-FAD35B6ED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0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BAF2-9301-4C30-B451-3BF7F3531567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2B2A-C91C-4EDC-B110-FAD35B6ED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BAF2-9301-4C30-B451-3BF7F3531567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2B2A-C91C-4EDC-B110-FAD35B6ED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9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6BAF2-9301-4C30-B451-3BF7F3531567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C2B2A-C91C-4EDC-B110-FAD35B6ED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2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c.ncep.noaa.gov/products/Soilmst_Monitoring/US/Soilmst/Soilmst.shtml" TargetMode="External"/><Relationship Id="rId2" Type="http://schemas.openxmlformats.org/officeDocument/2006/relationships/hyperlink" Target="http://www.droughtmanagement.info/palmer-drought-severity-index-pdsi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pc.ncep.noaa.gov/products/predictions/tools/edb/droughtblends.php" TargetMode="External"/><Relationship Id="rId5" Type="http://schemas.openxmlformats.org/officeDocument/2006/relationships/hyperlink" Target="http://www.droughtmanagement.info/standardized-precipitation-index-spi/" TargetMode="External"/><Relationship Id="rId4" Type="http://schemas.openxmlformats.org/officeDocument/2006/relationships/hyperlink" Target="http://waterwatch.usgs.gov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3689558"/>
              </p:ext>
            </p:extLst>
          </p:nvPr>
        </p:nvGraphicFramePr>
        <p:xfrm>
          <a:off x="5048250" y="1938706"/>
          <a:ext cx="2866292" cy="3261945"/>
        </p:xfrm>
        <a:graphic>
          <a:graphicData uri="http://schemas.openxmlformats.org/drawingml/2006/table">
            <a:tbl>
              <a:tblPr/>
              <a:tblGrid>
                <a:gridCol w="2866292">
                  <a:extLst>
                    <a:ext uri="{9D8B030D-6E8A-4147-A177-3AD203B41FA5}">
                      <a16:colId xmlns:a16="http://schemas.microsoft.com/office/drawing/2014/main" val="1260001142"/>
                    </a:ext>
                  </a:extLst>
                </a:gridCol>
              </a:tblGrid>
              <a:tr h="65238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solidFill>
                            <a:srgbClr val="424242"/>
                          </a:solidFill>
                          <a:effectLst/>
                          <a:latin typeface="+mn-lt"/>
                        </a:rPr>
                        <a:t>Abnormally</a:t>
                      </a:r>
                      <a:r>
                        <a:rPr lang="en-US" sz="1600" baseline="0" dirty="0">
                          <a:solidFill>
                            <a:srgbClr val="424242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424242"/>
                          </a:solidFill>
                          <a:effectLst/>
                          <a:latin typeface="+mn-lt"/>
                        </a:rPr>
                        <a:t>Dry</a:t>
                      </a:r>
                    </a:p>
                  </a:txBody>
                  <a:tcPr marL="6094" marR="6094" marT="6094" marB="60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65478"/>
                  </a:ext>
                </a:extLst>
              </a:tr>
              <a:tr h="65238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solidFill>
                            <a:srgbClr val="424242"/>
                          </a:solidFill>
                          <a:effectLst/>
                          <a:latin typeface="+mn-lt"/>
                        </a:rPr>
                        <a:t>Moderate</a:t>
                      </a:r>
                      <a:r>
                        <a:rPr lang="en-US" sz="1600" baseline="0" dirty="0">
                          <a:solidFill>
                            <a:srgbClr val="424242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424242"/>
                          </a:solidFill>
                          <a:effectLst/>
                          <a:latin typeface="+mn-lt"/>
                        </a:rPr>
                        <a:t>Drought</a:t>
                      </a:r>
                    </a:p>
                  </a:txBody>
                  <a:tcPr marL="6094" marR="6094" marT="6094" marB="60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3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222189"/>
                  </a:ext>
                </a:extLst>
              </a:tr>
              <a:tr h="65238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solidFill>
                            <a:srgbClr val="424242"/>
                          </a:solidFill>
                          <a:effectLst/>
                          <a:latin typeface="+mn-lt"/>
                        </a:rPr>
                        <a:t>Severe</a:t>
                      </a:r>
                      <a:r>
                        <a:rPr lang="en-US" sz="1600" baseline="0" dirty="0">
                          <a:solidFill>
                            <a:srgbClr val="424242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424242"/>
                          </a:solidFill>
                          <a:effectLst/>
                          <a:latin typeface="+mn-lt"/>
                        </a:rPr>
                        <a:t>Drought</a:t>
                      </a:r>
                    </a:p>
                  </a:txBody>
                  <a:tcPr marL="6094" marR="6094" marT="6094" marB="60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528957"/>
                  </a:ext>
                </a:extLst>
              </a:tr>
              <a:tr h="65238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Extreme</a:t>
                      </a:r>
                      <a:r>
                        <a:rPr lang="en-US" sz="1600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Drought</a:t>
                      </a:r>
                    </a:p>
                  </a:txBody>
                  <a:tcPr marL="6094" marR="6094" marT="6094" marB="60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798957"/>
                  </a:ext>
                </a:extLst>
              </a:tr>
              <a:tr h="65238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Exceptional Drought</a:t>
                      </a:r>
                    </a:p>
                  </a:txBody>
                  <a:tcPr marL="6094" marR="6094" marT="6094" marB="60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717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369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993463" y="1825625"/>
          <a:ext cx="4205074" cy="4351338"/>
        </p:xfrm>
        <a:graphic>
          <a:graphicData uri="http://schemas.openxmlformats.org/drawingml/2006/table">
            <a:tbl>
              <a:tblPr/>
              <a:tblGrid>
                <a:gridCol w="365252">
                  <a:extLst>
                    <a:ext uri="{9D8B030D-6E8A-4147-A177-3AD203B41FA5}">
                      <a16:colId xmlns:a16="http://schemas.microsoft.com/office/drawing/2014/main" val="1161655184"/>
                    </a:ext>
                  </a:extLst>
                </a:gridCol>
                <a:gridCol w="421444">
                  <a:extLst>
                    <a:ext uri="{9D8B030D-6E8A-4147-A177-3AD203B41FA5}">
                      <a16:colId xmlns:a16="http://schemas.microsoft.com/office/drawing/2014/main" val="1028107801"/>
                    </a:ext>
                  </a:extLst>
                </a:gridCol>
                <a:gridCol w="1002100">
                  <a:extLst>
                    <a:ext uri="{9D8B030D-6E8A-4147-A177-3AD203B41FA5}">
                      <a16:colId xmlns:a16="http://schemas.microsoft.com/office/drawing/2014/main" val="2998815659"/>
                    </a:ext>
                  </a:extLst>
                </a:gridCol>
                <a:gridCol w="449540">
                  <a:extLst>
                    <a:ext uri="{9D8B030D-6E8A-4147-A177-3AD203B41FA5}">
                      <a16:colId xmlns:a16="http://schemas.microsoft.com/office/drawing/2014/main" val="1951563073"/>
                    </a:ext>
                  </a:extLst>
                </a:gridCol>
                <a:gridCol w="477636">
                  <a:extLst>
                    <a:ext uri="{9D8B030D-6E8A-4147-A177-3AD203B41FA5}">
                      <a16:colId xmlns:a16="http://schemas.microsoft.com/office/drawing/2014/main" val="1023917447"/>
                    </a:ext>
                  </a:extLst>
                </a:gridCol>
                <a:gridCol w="505733">
                  <a:extLst>
                    <a:ext uri="{9D8B030D-6E8A-4147-A177-3AD203B41FA5}">
                      <a16:colId xmlns:a16="http://schemas.microsoft.com/office/drawing/2014/main" val="1048403175"/>
                    </a:ext>
                  </a:extLst>
                </a:gridCol>
                <a:gridCol w="477636">
                  <a:extLst>
                    <a:ext uri="{9D8B030D-6E8A-4147-A177-3AD203B41FA5}">
                      <a16:colId xmlns:a16="http://schemas.microsoft.com/office/drawing/2014/main" val="2178218876"/>
                    </a:ext>
                  </a:extLst>
                </a:gridCol>
                <a:gridCol w="505733">
                  <a:extLst>
                    <a:ext uri="{9D8B030D-6E8A-4147-A177-3AD203B41FA5}">
                      <a16:colId xmlns:a16="http://schemas.microsoft.com/office/drawing/2014/main" val="2046645732"/>
                    </a:ext>
                  </a:extLst>
                </a:gridCol>
              </a:tblGrid>
              <a:tr h="56067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b="1">
                          <a:solidFill>
                            <a:srgbClr val="424242"/>
                          </a:solidFill>
                          <a:effectLst/>
                          <a:latin typeface="inherit"/>
                        </a:rPr>
                        <a:t>Category</a:t>
                      </a:r>
                      <a:endParaRPr lang="en-US" sz="700">
                        <a:solidFill>
                          <a:srgbClr val="4242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4" marR="6094" marT="6094" marB="6094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b="1">
                          <a:solidFill>
                            <a:srgbClr val="424242"/>
                          </a:solidFill>
                          <a:effectLst/>
                          <a:latin typeface="inherit"/>
                        </a:rPr>
                        <a:t>Description</a:t>
                      </a:r>
                      <a:endParaRPr lang="en-US" sz="700">
                        <a:solidFill>
                          <a:srgbClr val="4242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4" marR="6094" marT="6094" marB="6094" anchor="ctr">
                    <a:lnL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b="1">
                          <a:solidFill>
                            <a:srgbClr val="424242"/>
                          </a:solidFill>
                          <a:effectLst/>
                          <a:latin typeface="inherit"/>
                        </a:rPr>
                        <a:t>Possible Impacts</a:t>
                      </a:r>
                      <a:endParaRPr lang="en-US" sz="700">
                        <a:solidFill>
                          <a:srgbClr val="4242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4" marR="6094" marT="6094" marB="6094" anchor="ctr">
                    <a:lnL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b="1" u="sng">
                          <a:solidFill>
                            <a:srgbClr val="006BB3"/>
                          </a:solidFill>
                          <a:effectLst/>
                          <a:latin typeface="inherit"/>
                          <a:hlinkClick r:id="rId2" tooltip="Palmer Drought Severity Index"/>
                        </a:rPr>
                        <a:t>Palmer Drought Severity Index (PDSI)</a:t>
                      </a:r>
                      <a:endParaRPr lang="en-US" sz="700">
                        <a:solidFill>
                          <a:srgbClr val="4242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4" marR="6094" marT="6094" marB="6094" anchor="ctr">
                    <a:lnL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b="1" u="sng">
                          <a:solidFill>
                            <a:srgbClr val="006BB3"/>
                          </a:solidFill>
                          <a:effectLst/>
                          <a:latin typeface="inherit"/>
                          <a:hlinkClick r:id="rId3" tooltip="CPC Soil Moisture Model"/>
                        </a:rPr>
                        <a:t>CPC Soil </a:t>
                      </a:r>
                      <a:br>
                        <a:rPr lang="en-US" sz="700" b="1" u="sng">
                          <a:solidFill>
                            <a:srgbClr val="006BB3"/>
                          </a:solidFill>
                          <a:effectLst/>
                          <a:latin typeface="inherit"/>
                          <a:hlinkClick r:id="rId3" tooltip="CPC Soil Moisture Model"/>
                        </a:rPr>
                      </a:br>
                      <a:r>
                        <a:rPr lang="en-US" sz="700" b="1" u="sng">
                          <a:solidFill>
                            <a:srgbClr val="006BB3"/>
                          </a:solidFill>
                          <a:effectLst/>
                          <a:latin typeface="inherit"/>
                          <a:hlinkClick r:id="rId3" tooltip="CPC Soil Moisture Model"/>
                        </a:rPr>
                        <a:t>Moisture Model </a:t>
                      </a:r>
                      <a:br>
                        <a:rPr lang="en-US" sz="700" b="1" u="sng">
                          <a:solidFill>
                            <a:srgbClr val="006BB3"/>
                          </a:solidFill>
                          <a:effectLst/>
                          <a:latin typeface="inherit"/>
                          <a:hlinkClick r:id="rId3" tooltip="CPC Soil Moisture Model"/>
                        </a:rPr>
                      </a:br>
                      <a:r>
                        <a:rPr lang="en-US" sz="700" b="1" u="sng">
                          <a:solidFill>
                            <a:srgbClr val="006BB3"/>
                          </a:solidFill>
                          <a:effectLst/>
                          <a:latin typeface="inherit"/>
                          <a:hlinkClick r:id="rId3" tooltip="CPC Soil Moisture Model"/>
                        </a:rPr>
                        <a:t>(Percentiles)</a:t>
                      </a:r>
                      <a:endParaRPr lang="en-US" sz="700">
                        <a:solidFill>
                          <a:srgbClr val="4242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4" marR="6094" marT="6094" marB="6094" anchor="ctr">
                    <a:lnL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b="1" u="sng">
                          <a:solidFill>
                            <a:srgbClr val="006BB3"/>
                          </a:solidFill>
                          <a:effectLst/>
                          <a:latin typeface="inherit"/>
                          <a:hlinkClick r:id="rId4" tooltip="USGS Weekly Streamflow"/>
                        </a:rPr>
                        <a:t>USGS Weekly Streamflow</a:t>
                      </a:r>
                      <a:br>
                        <a:rPr lang="en-US" sz="700" b="1" u="sng">
                          <a:solidFill>
                            <a:srgbClr val="006BB3"/>
                          </a:solidFill>
                          <a:effectLst/>
                          <a:latin typeface="inherit"/>
                          <a:hlinkClick r:id="rId4" tooltip="USGS Weekly Streamflow"/>
                        </a:rPr>
                      </a:br>
                      <a:r>
                        <a:rPr lang="en-US" sz="700" b="1" u="sng">
                          <a:solidFill>
                            <a:srgbClr val="006BB3"/>
                          </a:solidFill>
                          <a:effectLst/>
                          <a:latin typeface="inherit"/>
                          <a:hlinkClick r:id="rId4" tooltip="USGS Weekly Streamflow"/>
                        </a:rPr>
                        <a:t>(Percentiles)</a:t>
                      </a:r>
                      <a:endParaRPr lang="en-US" sz="700">
                        <a:solidFill>
                          <a:srgbClr val="4242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4" marR="6094" marT="6094" marB="6094">
                    <a:lnL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b="1" u="sng">
                          <a:solidFill>
                            <a:srgbClr val="006BB3"/>
                          </a:solidFill>
                          <a:effectLst/>
                          <a:latin typeface="inherit"/>
                          <a:hlinkClick r:id="rId5" tooltip="Standardized Precipitation Index"/>
                        </a:rPr>
                        <a:t>Standardized Precipitation Index (SPI)</a:t>
                      </a:r>
                      <a:endParaRPr lang="en-US" sz="700">
                        <a:solidFill>
                          <a:srgbClr val="4242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4" marR="6094" marT="6094" marB="6094">
                    <a:lnL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b="1" u="sng">
                          <a:solidFill>
                            <a:srgbClr val="006BB3"/>
                          </a:solidFill>
                          <a:effectLst/>
                          <a:latin typeface="inherit"/>
                          <a:hlinkClick r:id="rId6" tooltip="Objective Drought Indicator Blends"/>
                        </a:rPr>
                        <a:t>Objective Drought Indicator Blends (Percentiles)</a:t>
                      </a:r>
                      <a:endParaRPr lang="en-US" sz="700">
                        <a:solidFill>
                          <a:srgbClr val="4242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4" marR="6094" marT="6094" marB="6094">
                    <a:lnL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433495"/>
                  </a:ext>
                </a:extLst>
              </a:tr>
              <a:tr h="99946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b="1">
                          <a:solidFill>
                            <a:srgbClr val="424242"/>
                          </a:solidFill>
                          <a:effectLst/>
                          <a:latin typeface="inherit"/>
                        </a:rPr>
                        <a:t>D0</a:t>
                      </a:r>
                      <a:endParaRPr lang="en-US" sz="700">
                        <a:solidFill>
                          <a:srgbClr val="4242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4" marR="6094" marT="6094" marB="6094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Abnormally</a:t>
                      </a:r>
                      <a:br>
                        <a:rPr lang="en-US" sz="70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Dry</a:t>
                      </a:r>
                    </a:p>
                  </a:txBody>
                  <a:tcPr marL="6094" marR="6094" marT="6094" marB="6094" anchor="ctr">
                    <a:lnL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70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Going into drought:</a:t>
                      </a:r>
                    </a:p>
                    <a:p>
                      <a:pPr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70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short-term dryness slowing planting, growth of crops or pastures</a:t>
                      </a:r>
                    </a:p>
                    <a:p>
                      <a:pPr fontAlgn="base"/>
                      <a:r>
                        <a:rPr lang="en-US" sz="70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Coming out of drought:</a:t>
                      </a:r>
                    </a:p>
                    <a:p>
                      <a:pPr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70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some lingering water deficits</a:t>
                      </a:r>
                    </a:p>
                    <a:p>
                      <a:pPr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70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pastures or crops not fully recovered</a:t>
                      </a:r>
                    </a:p>
                  </a:txBody>
                  <a:tcPr marL="6094" marR="6094" marT="6094" marB="6094" anchor="ctr">
                    <a:lnL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-1.0 to -1.9</a:t>
                      </a:r>
                    </a:p>
                  </a:txBody>
                  <a:tcPr marL="6094" marR="6094" marT="6094" marB="6094" anchor="ctr">
                    <a:lnL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21 to 30</a:t>
                      </a:r>
                    </a:p>
                  </a:txBody>
                  <a:tcPr marL="6094" marR="6094" marT="6094" marB="6094" anchor="ctr">
                    <a:lnL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21 to 30</a:t>
                      </a:r>
                    </a:p>
                  </a:txBody>
                  <a:tcPr marL="6094" marR="6094" marT="6094" marB="6094" anchor="ctr">
                    <a:lnL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-0.5 to -0.7</a:t>
                      </a:r>
                    </a:p>
                  </a:txBody>
                  <a:tcPr marL="6094" marR="6094" marT="6094" marB="6094" anchor="ctr">
                    <a:lnL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21 to 30</a:t>
                      </a:r>
                    </a:p>
                  </a:txBody>
                  <a:tcPr marL="6094" marR="6094" marT="6094" marB="6094" anchor="ctr">
                    <a:lnL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163348"/>
                  </a:ext>
                </a:extLst>
              </a:tr>
              <a:tr h="88976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b="1">
                          <a:solidFill>
                            <a:srgbClr val="424242"/>
                          </a:solidFill>
                          <a:effectLst/>
                          <a:latin typeface="inherit"/>
                        </a:rPr>
                        <a:t>D1</a:t>
                      </a:r>
                      <a:endParaRPr lang="en-US" sz="700">
                        <a:solidFill>
                          <a:srgbClr val="4242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4" marR="6094" marT="6094" marB="6094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Moderate</a:t>
                      </a:r>
                      <a:br>
                        <a:rPr lang="en-US" sz="70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Drought</a:t>
                      </a:r>
                    </a:p>
                  </a:txBody>
                  <a:tcPr marL="6094" marR="6094" marT="6094" marB="6094" anchor="ctr">
                    <a:lnL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37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70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Some damage to crops, pastures</a:t>
                      </a:r>
                    </a:p>
                    <a:p>
                      <a:pPr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70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Streams, reservoirs, or wells low, some water shortages developing or imminent</a:t>
                      </a:r>
                    </a:p>
                    <a:p>
                      <a:pPr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70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Voluntary water-use restrictions requested</a:t>
                      </a:r>
                    </a:p>
                  </a:txBody>
                  <a:tcPr marL="6094" marR="6094" marT="6094" marB="6094" anchor="ctr">
                    <a:lnL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-2.0 to -2.9</a:t>
                      </a:r>
                    </a:p>
                  </a:txBody>
                  <a:tcPr marL="6094" marR="6094" marT="6094" marB="6094" anchor="ctr">
                    <a:lnL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11 to 20</a:t>
                      </a:r>
                    </a:p>
                  </a:txBody>
                  <a:tcPr marL="6094" marR="6094" marT="6094" marB="6094" anchor="ctr">
                    <a:lnL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11 to 20</a:t>
                      </a:r>
                    </a:p>
                  </a:txBody>
                  <a:tcPr marL="6094" marR="6094" marT="6094" marB="6094" anchor="ctr">
                    <a:lnL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-0.8 to -1.2</a:t>
                      </a:r>
                    </a:p>
                  </a:txBody>
                  <a:tcPr marL="6094" marR="6094" marT="6094" marB="6094" anchor="ctr">
                    <a:lnL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11 to 20</a:t>
                      </a:r>
                    </a:p>
                  </a:txBody>
                  <a:tcPr marL="6094" marR="6094" marT="6094" marB="6094" anchor="ctr">
                    <a:lnL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3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685955"/>
                  </a:ext>
                </a:extLst>
              </a:tr>
              <a:tr h="67037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b="1">
                          <a:solidFill>
                            <a:srgbClr val="424242"/>
                          </a:solidFill>
                          <a:effectLst/>
                          <a:latin typeface="inherit"/>
                        </a:rPr>
                        <a:t>D2</a:t>
                      </a:r>
                      <a:endParaRPr lang="en-US" sz="700">
                        <a:solidFill>
                          <a:srgbClr val="4242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4" marR="6094" marT="6094" marB="6094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Severe</a:t>
                      </a:r>
                      <a:br>
                        <a:rPr lang="en-US" sz="70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Drought</a:t>
                      </a:r>
                    </a:p>
                  </a:txBody>
                  <a:tcPr marL="6094" marR="6094" marT="6094" marB="6094" anchor="ctr">
                    <a:lnL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A0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70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Crop or pasture losses likely</a:t>
                      </a:r>
                    </a:p>
                    <a:p>
                      <a:pPr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70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Water shortages common</a:t>
                      </a:r>
                    </a:p>
                    <a:p>
                      <a:pPr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70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Water restrictions imposed</a:t>
                      </a:r>
                    </a:p>
                  </a:txBody>
                  <a:tcPr marL="6094" marR="6094" marT="6094" marB="6094" anchor="ctr">
                    <a:lnL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-3.0 to -3.9</a:t>
                      </a:r>
                    </a:p>
                  </a:txBody>
                  <a:tcPr marL="6094" marR="6094" marT="6094" marB="6094" anchor="ctr">
                    <a:lnL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6 to 10</a:t>
                      </a:r>
                    </a:p>
                  </a:txBody>
                  <a:tcPr marL="6094" marR="6094" marT="6094" marB="6094" anchor="ctr">
                    <a:lnL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6 to 10</a:t>
                      </a:r>
                    </a:p>
                  </a:txBody>
                  <a:tcPr marL="6094" marR="6094" marT="6094" marB="6094" anchor="ctr">
                    <a:lnL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-1.3 to -1.5</a:t>
                      </a:r>
                    </a:p>
                  </a:txBody>
                  <a:tcPr marL="6094" marR="6094" marT="6094" marB="6094" anchor="ctr">
                    <a:lnL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6 to 10</a:t>
                      </a:r>
                    </a:p>
                  </a:txBody>
                  <a:tcPr marL="6094" marR="6094" marT="6094" marB="6094" anchor="ctr">
                    <a:lnL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464268"/>
                  </a:ext>
                </a:extLst>
              </a:tr>
              <a:tr h="45097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b="1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D3</a:t>
                      </a:r>
                      <a:endParaRPr lang="en-US" sz="7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4" marR="6094" marT="6094" marB="6094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Extreme</a:t>
                      </a:r>
                      <a:br>
                        <a:rPr lang="en-US" sz="70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Drought</a:t>
                      </a:r>
                    </a:p>
                  </a:txBody>
                  <a:tcPr marL="6094" marR="6094" marT="6094" marB="6094" anchor="ctr">
                    <a:lnL w="762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000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70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Major crop/pasture losses</a:t>
                      </a:r>
                    </a:p>
                    <a:p>
                      <a:pPr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70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Widespread water shortages or restrictions</a:t>
                      </a:r>
                    </a:p>
                  </a:txBody>
                  <a:tcPr marL="6094" marR="6094" marT="6094" marB="6094" anchor="ctr">
                    <a:lnL w="762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-4.0 to -4.9</a:t>
                      </a:r>
                    </a:p>
                  </a:txBody>
                  <a:tcPr marL="6094" marR="6094" marT="6094" marB="6094" anchor="ctr">
                    <a:lnL w="762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 to 5</a:t>
                      </a:r>
                    </a:p>
                  </a:txBody>
                  <a:tcPr marL="6094" marR="6094" marT="6094" marB="6094" anchor="ctr">
                    <a:lnL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 to 5</a:t>
                      </a:r>
                    </a:p>
                  </a:txBody>
                  <a:tcPr marL="6094" marR="6094" marT="6094" marB="6094" anchor="ctr">
                    <a:lnL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-1.6 to -1.9</a:t>
                      </a:r>
                    </a:p>
                  </a:txBody>
                  <a:tcPr marL="6094" marR="6094" marT="6094" marB="6094" anchor="ctr">
                    <a:lnL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 to 5</a:t>
                      </a:r>
                    </a:p>
                  </a:txBody>
                  <a:tcPr marL="6094" marR="6094" marT="6094" marB="6094" anchor="ctr">
                    <a:lnL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945917"/>
                  </a:ext>
                </a:extLst>
              </a:tr>
              <a:tr h="78007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b="1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D4</a:t>
                      </a:r>
                      <a:endParaRPr lang="en-US" sz="7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4" marR="6094" marT="6094" marB="6094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Exceptional Drought</a:t>
                      </a:r>
                    </a:p>
                  </a:txBody>
                  <a:tcPr marL="6094" marR="6094" marT="6094" marB="6094" anchor="ctr">
                    <a:lnL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000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70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Exceptional and widespread crop/pasture losses</a:t>
                      </a:r>
                    </a:p>
                    <a:p>
                      <a:pPr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70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Shortages of water in reservoirs, streams, and wells creating water emergencies</a:t>
                      </a:r>
                    </a:p>
                  </a:txBody>
                  <a:tcPr marL="6094" marR="6094" marT="6094" marB="6094" anchor="ctr">
                    <a:lnL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-5.0 or less</a:t>
                      </a:r>
                    </a:p>
                  </a:txBody>
                  <a:tcPr marL="6094" marR="6094" marT="6094" marB="6094" anchor="ctr">
                    <a:lnL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 to 2</a:t>
                      </a:r>
                    </a:p>
                  </a:txBody>
                  <a:tcPr marL="6094" marR="6094" marT="6094" marB="6094" anchor="ctr">
                    <a:lnL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 to 2</a:t>
                      </a:r>
                    </a:p>
                  </a:txBody>
                  <a:tcPr marL="6094" marR="6094" marT="6094" marB="6094" anchor="ctr">
                    <a:lnL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-2.0 or less</a:t>
                      </a:r>
                    </a:p>
                  </a:txBody>
                  <a:tcPr marL="6094" marR="6094" marT="6094" marB="6094" anchor="ctr">
                    <a:lnL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 to 2</a:t>
                      </a:r>
                    </a:p>
                  </a:txBody>
                  <a:tcPr marL="6094" marR="6094" marT="6094" marB="6094" anchor="ctr">
                    <a:lnL w="762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613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0794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233</Words>
  <Application>Microsoft Office PowerPoint</Application>
  <PresentationFormat>Widescreen</PresentationFormat>
  <Paragraphs>63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inherit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 Oh</dc:creator>
  <cp:lastModifiedBy>Robin Oh</cp:lastModifiedBy>
  <cp:revision>2</cp:revision>
  <dcterms:created xsi:type="dcterms:W3CDTF">2016-11-19T22:41:13Z</dcterms:created>
  <dcterms:modified xsi:type="dcterms:W3CDTF">2016-11-19T22:46:28Z</dcterms:modified>
</cp:coreProperties>
</file>