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525" r:id="rId4"/>
    <p:sldId id="528" r:id="rId6"/>
    <p:sldId id="577" r:id="rId7"/>
    <p:sldId id="578" r:id="rId8"/>
    <p:sldId id="579" r:id="rId9"/>
    <p:sldId id="580" r:id="rId10"/>
    <p:sldId id="581" r:id="rId11"/>
    <p:sldId id="583" r:id="rId12"/>
    <p:sldId id="582" r:id="rId13"/>
    <p:sldId id="529" r:id="rId14"/>
    <p:sldId id="533" r:id="rId15"/>
    <p:sldId id="530" r:id="rId16"/>
    <p:sldId id="584" r:id="rId17"/>
    <p:sldId id="586" r:id="rId18"/>
    <p:sldId id="587" r:id="rId19"/>
    <p:sldId id="588" r:id="rId20"/>
    <p:sldId id="590" r:id="rId21"/>
    <p:sldId id="531" r:id="rId22"/>
    <p:sldId id="591" r:id="rId23"/>
    <p:sldId id="538" r:id="rId24"/>
    <p:sldId id="593" r:id="rId25"/>
    <p:sldId id="592" r:id="rId26"/>
    <p:sldId id="594" r:id="rId27"/>
    <p:sldId id="596" r:id="rId28"/>
    <p:sldId id="597" r:id="rId29"/>
    <p:sldId id="598" r:id="rId30"/>
    <p:sldId id="599" r:id="rId31"/>
    <p:sldId id="600" r:id="rId32"/>
    <p:sldId id="601" r:id="rId33"/>
    <p:sldId id="603" r:id="rId34"/>
    <p:sldId id="604" r:id="rId35"/>
    <p:sldId id="605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526" r:id="rId44"/>
    <p:sldId id="614" r:id="rId45"/>
    <p:sldId id="615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6" r:id="rId56"/>
    <p:sldId id="628" r:id="rId57"/>
    <p:sldId id="629" r:id="rId58"/>
    <p:sldId id="630" r:id="rId59"/>
    <p:sldId id="631" r:id="rId60"/>
    <p:sldId id="632" r:id="rId61"/>
    <p:sldId id="633" r:id="rId62"/>
    <p:sldId id="331" r:id="rId6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525"/>
            <p14:sldId id="528"/>
            <p14:sldId id="577"/>
            <p14:sldId id="578"/>
            <p14:sldId id="579"/>
            <p14:sldId id="580"/>
            <p14:sldId id="581"/>
            <p14:sldId id="583"/>
            <p14:sldId id="582"/>
            <p14:sldId id="529"/>
            <p14:sldId id="533"/>
            <p14:sldId id="530"/>
            <p14:sldId id="584"/>
            <p14:sldId id="586"/>
            <p14:sldId id="587"/>
            <p14:sldId id="588"/>
            <p14:sldId id="590"/>
            <p14:sldId id="531"/>
            <p14:sldId id="591"/>
            <p14:sldId id="538"/>
            <p14:sldId id="593"/>
            <p14:sldId id="592"/>
            <p14:sldId id="594"/>
            <p14:sldId id="596"/>
            <p14:sldId id="597"/>
            <p14:sldId id="598"/>
            <p14:sldId id="599"/>
            <p14:sldId id="600"/>
            <p14:sldId id="601"/>
            <p14:sldId id="603"/>
            <p14:sldId id="604"/>
            <p14:sldId id="605"/>
            <p14:sldId id="607"/>
            <p14:sldId id="608"/>
            <p14:sldId id="609"/>
            <p14:sldId id="610"/>
            <p14:sldId id="611"/>
            <p14:sldId id="612"/>
            <p14:sldId id="613"/>
            <p14:sldId id="526"/>
            <p14:sldId id="614"/>
            <p14:sldId id="615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8"/>
            <p14:sldId id="629"/>
            <p14:sldId id="630"/>
            <p14:sldId id="631"/>
            <p14:sldId id="632"/>
            <p14:sldId id="633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00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8" userDrawn="1">
          <p15:clr>
            <a:srgbClr val="A4A3A4"/>
          </p15:clr>
        </p15:guide>
        <p15:guide id="13" orient="horz" pos="1916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6" userDrawn="1">
          <p15:clr>
            <a:srgbClr val="A4A3A4"/>
          </p15:clr>
        </p15:guide>
        <p15:guide id="16" orient="horz" pos="2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83"/>
    <a:srgbClr val="C09D29"/>
    <a:srgbClr val="0072BC"/>
    <a:srgbClr val="0D83BF"/>
    <a:srgbClr val="3E3E3E"/>
    <a:srgbClr val="525252"/>
    <a:srgbClr val="68045E"/>
    <a:srgbClr val="99CA89"/>
    <a:srgbClr val="CFE09A"/>
    <a:srgbClr val="DAE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00"/>
        <p:guide pos="10344"/>
        <p:guide pos="5530"/>
        <p:guide pos="626"/>
        <p:guide pos="14908"/>
        <p:guide orient="horz" pos="8048"/>
        <p:guide orient="horz" pos="1916"/>
        <p:guide pos="11317"/>
        <p:guide pos="4236"/>
        <p:guide orient="horz" pos="253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5417820"/>
            <a:ext cx="16085185" cy="2117725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Словари и множества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Примеры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05166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2.72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+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1j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"floating point"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13600" cy="1755140"/>
          </a:xfrm>
        </p:spPr>
        <p:txBody>
          <a:bodyPr/>
          <a:lstStyle/>
          <a:p>
            <a:r>
              <a:rPr lang="ru-RU" altLang="ru-RU" dirty="0"/>
              <a:t>Примеры неверных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89530"/>
            <a:ext cx="14072235" cy="965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Словарные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93315"/>
            <a:ext cx="16297275" cy="897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словарное включение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kwargs-</a:t>
            </a:r>
            <a:r>
              <a:rPr lang="ru-RU" altLang="ru-RU" dirty="0"/>
              <a:t>способ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45410"/>
            <a:ext cx="12708255" cy="960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Moscow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Novosibirsk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1635338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Ekaterinburg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1539371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'Moscow': 13149803,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'Novosibirsk': 1635338,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'Ekaterinburg': 1539371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86145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ru-RU" dirty="0"/>
              <a:t>ошибки </a:t>
            </a:r>
            <a:r>
              <a:rPr lang="en-US" altLang="ru-RU" dirty="0"/>
              <a:t>kwargs</a:t>
            </a:r>
            <a:r>
              <a:rPr lang="ru-RU" altLang="en-US" dirty="0"/>
              <a:t>-способа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45410"/>
            <a:ext cx="14248130" cy="960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"Saint Petersburg"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5600044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"Moscow"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Mo$cow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invalid syntax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ru-RU" dirty="0"/>
              <a:t>массив пар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81250"/>
            <a:ext cx="14514830" cy="1005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population_pairs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"Moscow"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5600044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"Saint Petersburg"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1635338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"Novosibirsk"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population_pairs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13149803: 'Moscow',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5600044: 'Saint Petersburg',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1635338: 'Novosibirsk',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fromkeys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81250"/>
            <a:ext cx="12752070" cy="962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значение по умолчанию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кастомное значение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270230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en-US" dirty="0"/>
              <a:t>нюанс </a:t>
            </a:r>
            <a:r>
              <a:rPr lang="en-US" altLang="ru-RU" dirty="0"/>
              <a:t>fromkeys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1595"/>
            <a:ext cx="21831300" cy="943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{abs: [], round: []}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{abs: [-5], round: [-5]}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ru-RU" dirty="0"/>
              <a:t>Работа с элементами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5984855" cy="943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97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68}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101}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3074650" cy="744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Словари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761740"/>
            <a:ext cx="1697291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"dict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dict is not empty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"dict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 is empty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63290"/>
            <a:ext cx="21857335" cy="672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keys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85733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dict_keys(['a', 'b', 'c'])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values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85733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dict_values([97, 98, 99])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items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40775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dict_items([('a', 97), ('b', 98), ('c', 99)])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Представления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2505670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values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dict_keys(['a', 'b', 'c', 'd'])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dict_values([97, 98, 99, 100])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dict_items([('a', 97), ('b', 98), ('c', 99), ('d', 100)])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575030" cy="1755140"/>
          </a:xfrm>
        </p:spPr>
        <p:txBody>
          <a:bodyPr/>
          <a:lstStyle/>
          <a:p>
            <a:r>
              <a:rPr lang="ru-RU" altLang="ru-RU" dirty="0"/>
              <a:t>Поиск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9457670" cy="932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40140" cy="1755140"/>
          </a:xfrm>
        </p:spPr>
        <p:txBody>
          <a:bodyPr/>
          <a:lstStyle/>
          <a:p>
            <a:r>
              <a:rPr lang="ru-RU" dirty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0203160" cy="10113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abc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time_start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time_start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/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1185525" cy="1755140"/>
          </a:xfrm>
        </p:spPr>
        <p:txBody>
          <a:bodyPr/>
          <a:lstStyle/>
          <a:p>
            <a:r>
              <a:rPr lang="ru-RU" dirty="0"/>
              <a:t>Эксперимент: </a:t>
            </a:r>
            <a:r>
              <a:rPr lang="en-US" dirty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580765"/>
            <a:ext cx="20203160" cy="656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sample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0.03345612704753876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1677650" cy="1755140"/>
          </a:xfrm>
        </p:spPr>
        <p:txBody>
          <a:bodyPr/>
          <a:lstStyle/>
          <a:p>
            <a:r>
              <a:rPr lang="ru-RU" dirty="0"/>
              <a:t>Эксперимент: </a:t>
            </a:r>
            <a:r>
              <a:rPr lang="en-US" dirty="0"/>
              <a:t>dict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580765"/>
            <a:ext cx="20203160" cy="656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sample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3.052949905395508e-07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503035" y="10601960"/>
            <a:ext cx="11737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 5 порядков меньше!!!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9994900" y="9161780"/>
            <a:ext cx="2299970" cy="1447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418955" y="6455410"/>
            <a:ext cx="1413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словари - последовательности?</a:t>
            </a:r>
            <a:endParaRPr lang="ru-RU" altLang="en-US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ru-RU" dirty="0"/>
              <a:t>Отсутствие элементов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3650615"/>
            <a:ext cx="16250920" cy="651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en-US" altLang="ru-RU" dirty="0"/>
              <a:t>get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-1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en-US" altLang="ru-RU" dirty="0"/>
              <a:t>get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-1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ru-RU" dirty="0"/>
              <a:t>setdefault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not 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100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ru-RU" dirty="0"/>
              <a:t>setdefault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761363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100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97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None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100, 'z': None}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en-US" dirty="0"/>
              <a:t>update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761363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update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66, 'c': 67}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update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65, 'b': 66, 'c': 67, 'd': 68}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en-US" dirty="0"/>
              <a:t>copy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3119120"/>
            <a:ext cx="17613630" cy="713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"1234-5678"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"1234-5678"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{'1234-5678': [42]}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{'1234-5678': [42]}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83778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en-US" dirty="0"/>
              <a:t>pop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249170"/>
            <a:ext cx="17613630" cy="1020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97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-1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'z'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en-US" dirty="0"/>
              <a:t>popitem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249170"/>
            <a:ext cx="16048990" cy="1020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while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popitem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('b', 98)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('a', 97)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popitem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'popitem(): dictionary is empty'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ru-RU" dirty="0"/>
              <a:t>clear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680335"/>
            <a:ext cx="16048990" cy="855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"ab"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24875" cy="1755140"/>
          </a:xfrm>
        </p:spPr>
        <p:txBody>
          <a:bodyPr/>
          <a:lstStyle/>
          <a:p>
            <a:r>
              <a:rPr lang="ru-RU" altLang="ru-RU" dirty="0"/>
              <a:t>Словари - не последовательности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list indices must be integers or slices, not str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dirty="0"/>
              <a:t>Сравнения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3401695"/>
            <a:ext cx="16940530" cy="731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Множества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Примеры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12060"/>
            <a:ext cx="12051665" cy="973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13600" cy="1755140"/>
          </a:xfrm>
        </p:spPr>
        <p:txBody>
          <a:bodyPr/>
          <a:lstStyle/>
          <a:p>
            <a:r>
              <a:rPr lang="ru-RU" altLang="ru-RU" dirty="0"/>
              <a:t>Примеры неверных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12670"/>
            <a:ext cx="1407223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[])}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'set'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set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пустое множество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кортежа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 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40370" cy="1755140"/>
          </a:xfrm>
        </p:spPr>
        <p:txBody>
          <a:bodyPr/>
          <a:lstStyle/>
          <a:p>
            <a:r>
              <a:rPr lang="ru-RU" altLang="en-US" dirty="0"/>
              <a:t>Множественное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16297275" cy="897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списковое включение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3074650" cy="744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761740"/>
            <a:ext cx="1697291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"set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set is not empty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"set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set is empty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63290"/>
            <a:ext cx="13740130" cy="672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691370" cy="1755140"/>
          </a:xfrm>
        </p:spPr>
        <p:txBody>
          <a:bodyPr/>
          <a:lstStyle/>
          <a:p>
            <a:r>
              <a:rPr lang="ru-RU" altLang="ru-RU" dirty="0"/>
              <a:t>Хеш-функция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538095" y="4409440"/>
            <a:ext cx="3848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259310" y="4409440"/>
            <a:ext cx="9040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4688393794622555644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Прямая со стрелкой 6"/>
          <p:cNvCxnSpPr>
            <a:stCxn id="3" idx="3"/>
            <a:endCxn id="6" idx="1"/>
          </p:cNvCxnSpPr>
          <p:nvPr/>
        </p:nvCxnSpPr>
        <p:spPr>
          <a:xfrm>
            <a:off x="6386830" y="4916805"/>
            <a:ext cx="5872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7834630" y="5438140"/>
            <a:ext cx="283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426835" y="3473450"/>
            <a:ext cx="5804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хеширование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16414750" y="2126615"/>
            <a:ext cx="800735" cy="7814945"/>
          </a:xfrm>
          <a:prstGeom prst="rightBrace">
            <a:avLst>
              <a:gd name="adj1" fmla="val 3750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475210" y="6524625"/>
            <a:ext cx="8748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последовательность бит фиксированной длины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154045" y="10314305"/>
            <a:ext cx="2567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6426835" y="10314305"/>
            <a:ext cx="562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хеш-функция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5755620" y="10368915"/>
            <a:ext cx="2199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3" idx="0"/>
            <a:endCxn id="3" idx="2"/>
          </p:cNvCxnSpPr>
          <p:nvPr/>
        </p:nvCxnSpPr>
        <p:spPr>
          <a:xfrm flipV="1">
            <a:off x="4438015" y="5424170"/>
            <a:ext cx="24765" cy="489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5" idx="0"/>
            <a:endCxn id="12" idx="2"/>
          </p:cNvCxnSpPr>
          <p:nvPr/>
        </p:nvCxnSpPr>
        <p:spPr>
          <a:xfrm flipH="1" flipV="1">
            <a:off x="16849725" y="8093075"/>
            <a:ext cx="5715" cy="2275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0"/>
            <a:endCxn id="8" idx="2"/>
          </p:cNvCxnSpPr>
          <p:nvPr/>
        </p:nvCxnSpPr>
        <p:spPr>
          <a:xfrm flipV="1">
            <a:off x="9240520" y="6452870"/>
            <a:ext cx="13970" cy="3861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3" grpId="0"/>
      <p:bldP spid="13" grpId="1"/>
      <p:bldP spid="6" grpId="0"/>
      <p:bldP spid="11" grpId="0" animBg="1"/>
      <p:bldP spid="12" grpId="0"/>
      <p:bldP spid="6" grpId="1"/>
      <p:bldP spid="11" grpId="1" animBg="1"/>
      <p:bldP spid="12" grpId="1"/>
      <p:bldP spid="9" grpId="0"/>
      <p:bldP spid="9" grpId="1"/>
      <p:bldP spid="15" grpId="0"/>
      <p:bldP spid="1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363950" cy="1755140"/>
          </a:xfrm>
        </p:spPr>
        <p:txBody>
          <a:bodyPr/>
          <a:lstStyle/>
          <a:p>
            <a:r>
              <a:rPr lang="ru-RU" altLang="ru-RU" dirty="0"/>
              <a:t>Поиск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13740130" cy="975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not 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363950" cy="1755140"/>
          </a:xfrm>
        </p:spPr>
        <p:txBody>
          <a:bodyPr/>
          <a:lstStyle/>
          <a:p>
            <a:r>
              <a:rPr lang="en-US" dirty="0"/>
              <a:t>add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add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add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dirty="0"/>
              <a:t>remove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5, 6}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altLang="ru-RU" dirty="0"/>
              <a:t>discard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5, 6}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discard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discard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altLang="ru-RU" dirty="0"/>
              <a:t>pop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4570075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while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'pop from an empty set'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dirty="0"/>
              <a:t>clear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5450"/>
            <a:ext cx="14570075" cy="7099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set()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en-US" dirty="0"/>
              <a:t>union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7855" y="3041650"/>
            <a:ext cx="10877550" cy="657415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|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3, 5,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union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3, 5,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28950"/>
            <a:ext cx="10933430" cy="66084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en-US" altLang="ru-RU" dirty="0"/>
              <a:t>intersection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&amp;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3,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intersection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3,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41650"/>
            <a:ext cx="10933430" cy="66078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7464425" cy="1755140"/>
          </a:xfrm>
        </p:spPr>
        <p:txBody>
          <a:bodyPr/>
          <a:lstStyle/>
          <a:p>
            <a:r>
              <a:rPr lang="en-US" altLang="ru-RU" dirty="0"/>
              <a:t>difference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difference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53080"/>
            <a:ext cx="10914380" cy="6596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13305" cy="1755140"/>
          </a:xfrm>
        </p:spPr>
        <p:txBody>
          <a:bodyPr/>
          <a:lstStyle/>
          <a:p>
            <a:r>
              <a:rPr lang="en-US" altLang="ru-RU" dirty="0"/>
              <a:t>symmetric_difference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^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symmetric_difference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Хешируемость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97505"/>
            <a:ext cx="21770340" cy="835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Условия хешируемости объекта: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определено значение хеш-функции, которое не меняется в процессе выполнения программы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объект поддерживает сравнение с помощью оператора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из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obj1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obj2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следует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obj2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716645" y="5417820"/>
            <a:ext cx="730948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Хешируемые объекты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21027390" cy="931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hashables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"str"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hashables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 hashable"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int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float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str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tuple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25950" cy="1755140"/>
          </a:xfrm>
        </p:spPr>
        <p:txBody>
          <a:bodyPr/>
          <a:lstStyle/>
          <a:p>
            <a:r>
              <a:rPr lang="ru-RU" altLang="ru-RU" dirty="0"/>
              <a:t>Нехешируемые объекты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96465"/>
            <a:ext cx="21027390" cy="10238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Словарные литералы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411095" y="2393315"/>
            <a:ext cx="72777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key1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val1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key2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val2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...,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2443460" y="3185160"/>
            <a:ext cx="787400" cy="3841750"/>
          </a:xfrm>
          <a:prstGeom prst="rightBrace">
            <a:avLst>
              <a:gd name="adj1" fmla="val 42386"/>
              <a:gd name="adj2" fmla="val 49915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9810115"/>
            <a:ext cx="7208520" cy="168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ключи - хешируемые объекты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490710" y="9810115"/>
            <a:ext cx="6433185" cy="168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значения - любые объекты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V="1">
            <a:off x="4958080" y="7218045"/>
            <a:ext cx="68580" cy="2592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0"/>
          </p:cNvCxnSpPr>
          <p:nvPr/>
        </p:nvCxnSpPr>
        <p:spPr>
          <a:xfrm flipH="1" flipV="1">
            <a:off x="7762875" y="7218045"/>
            <a:ext cx="4944745" cy="2592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13739495" y="4625340"/>
            <a:ext cx="7208520" cy="986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пары ключ-значение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3" grpId="0" animBg="1"/>
      <p:bldP spid="10" grpId="0"/>
      <p:bldP spid="3" grpId="1" animBg="1"/>
      <p:bldP spid="1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11094</Words>
  <Application>WPS Presentation</Application>
  <PresentationFormat>Произвольный</PresentationFormat>
  <Paragraphs>891</Paragraphs>
  <Slides>60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Словари и множества</vt:lpstr>
      <vt:lpstr>Словари</vt:lpstr>
      <vt:lpstr>Характеристики</vt:lpstr>
      <vt:lpstr>Словари - не последовательности</vt:lpstr>
      <vt:lpstr>Хеш-функция</vt:lpstr>
      <vt:lpstr>Хешируемость</vt:lpstr>
      <vt:lpstr>Хешируемые объекты</vt:lpstr>
      <vt:lpstr>Нехешируемые объекты</vt:lpstr>
      <vt:lpstr>Словарные литералы</vt:lpstr>
      <vt:lpstr>Примеры литералов</vt:lpstr>
      <vt:lpstr>Примеры неверных литералов</vt:lpstr>
      <vt:lpstr>Словарные включения</vt:lpstr>
      <vt:lpstr>dict: kwargs-способ</vt:lpstr>
      <vt:lpstr>dict: ошибки kwargs-способа</vt:lpstr>
      <vt:lpstr>dict: массив пар</vt:lpstr>
      <vt:lpstr>dict: fromkeys</vt:lpstr>
      <vt:lpstr>dict: нюанс fromkeys</vt:lpstr>
      <vt:lpstr>Работа с элементами</vt:lpstr>
      <vt:lpstr>Ограниченность</vt:lpstr>
      <vt:lpstr>Следствие ограниченности</vt:lpstr>
      <vt:lpstr>Итерируемость</vt:lpstr>
      <vt:lpstr>keys</vt:lpstr>
      <vt:lpstr>values</vt:lpstr>
      <vt:lpstr>items</vt:lpstr>
      <vt:lpstr>Представления</vt:lpstr>
      <vt:lpstr>Поиск с помощью in</vt:lpstr>
      <vt:lpstr>Эксперимент</vt:lpstr>
      <vt:lpstr>Эксперимент: list</vt:lpstr>
      <vt:lpstr>Эксперимент: dict</vt:lpstr>
      <vt:lpstr>Отсутствие элементов</vt:lpstr>
      <vt:lpstr>get</vt:lpstr>
      <vt:lpstr>get</vt:lpstr>
      <vt:lpstr>setdefault</vt:lpstr>
      <vt:lpstr>setdefault</vt:lpstr>
      <vt:lpstr>update</vt:lpstr>
      <vt:lpstr>copy</vt:lpstr>
      <vt:lpstr>Удаление элементов: pop</vt:lpstr>
      <vt:lpstr>Удаление элементов: popitem</vt:lpstr>
      <vt:lpstr>Удаление элементов: clear</vt:lpstr>
      <vt:lpstr>Сравнения</vt:lpstr>
      <vt:lpstr>Множества</vt:lpstr>
      <vt:lpstr>Характеристики</vt:lpstr>
      <vt:lpstr>Примеры литералов</vt:lpstr>
      <vt:lpstr>Примеры неверных литералов</vt:lpstr>
      <vt:lpstr>set</vt:lpstr>
      <vt:lpstr>Множественное включения</vt:lpstr>
      <vt:lpstr>Ограниченность</vt:lpstr>
      <vt:lpstr>Следствие ограниченности</vt:lpstr>
      <vt:lpstr>Итерируемость</vt:lpstr>
      <vt:lpstr>Поиск с помощью in</vt:lpstr>
      <vt:lpstr>add</vt:lpstr>
      <vt:lpstr>Удаление элементов: remove</vt:lpstr>
      <vt:lpstr>Удаление элементов: discard</vt:lpstr>
      <vt:lpstr>Удаление элементов: pop</vt:lpstr>
      <vt:lpstr>Удаление элементов: clear</vt:lpstr>
      <vt:lpstr>union</vt:lpstr>
      <vt:lpstr>intersection</vt:lpstr>
      <vt:lpstr>difference</vt:lpstr>
      <vt:lpstr>symmetric_difference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637</cp:revision>
  <dcterms:created xsi:type="dcterms:W3CDTF">2023-09-07T15:23:00Z</dcterms:created>
  <dcterms:modified xsi:type="dcterms:W3CDTF">2025-10-26T09:09:25Z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