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007Dq47Bly1g51ehgn44sj30jg0pbq4m.jpg" descr="007Dq47Bly1g51ehgn44sj30jg0pbq4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5133" y="0"/>
            <a:ext cx="7494534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标注"/>
          <p:cNvSpPr/>
          <p:nvPr/>
        </p:nvSpPr>
        <p:spPr>
          <a:xfrm>
            <a:off x="3618136" y="1028993"/>
            <a:ext cx="4181079" cy="945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82" y="0"/>
                </a:moveTo>
                <a:cubicBezTo>
                  <a:pt x="1674" y="0"/>
                  <a:pt x="1505" y="749"/>
                  <a:pt x="1505" y="1668"/>
                </a:cubicBezTo>
                <a:lnTo>
                  <a:pt x="1505" y="7233"/>
                </a:lnTo>
                <a:lnTo>
                  <a:pt x="0" y="10560"/>
                </a:lnTo>
                <a:lnTo>
                  <a:pt x="1505" y="13886"/>
                </a:lnTo>
                <a:lnTo>
                  <a:pt x="1505" y="19932"/>
                </a:lnTo>
                <a:cubicBezTo>
                  <a:pt x="1505" y="20851"/>
                  <a:pt x="1674" y="21600"/>
                  <a:pt x="1882" y="21600"/>
                </a:cubicBezTo>
                <a:lnTo>
                  <a:pt x="21223" y="21600"/>
                </a:lnTo>
                <a:cubicBezTo>
                  <a:pt x="21431" y="21600"/>
                  <a:pt x="21600" y="20851"/>
                  <a:pt x="21600" y="19932"/>
                </a:cubicBezTo>
                <a:lnTo>
                  <a:pt x="21600" y="1668"/>
                </a:lnTo>
                <a:cubicBezTo>
                  <a:pt x="21600" y="749"/>
                  <a:pt x="21431" y="0"/>
                  <a:pt x="21223" y="0"/>
                </a:cubicBezTo>
                <a:lnTo>
                  <a:pt x="1882" y="0"/>
                </a:lnTo>
                <a:close/>
              </a:path>
            </a:pathLst>
          </a:custGeom>
          <a:solidFill>
            <a:schemeClr val="accent1">
              <a:alpha val="1973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临时字段"/>
          <p:cNvSpPr/>
          <p:nvPr/>
        </p:nvSpPr>
        <p:spPr>
          <a:xfrm>
            <a:off x="1236464" y="3892550"/>
            <a:ext cx="1731417" cy="1582887"/>
          </a:xfrm>
          <a:prstGeom prst="ellipse">
            <a:avLst/>
          </a:prstGeom>
          <a:solidFill>
            <a:schemeClr val="accent4">
              <a:hueOff val="-1109302"/>
              <a:lumOff val="-647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临时字段</a:t>
            </a:r>
          </a:p>
        </p:txBody>
      </p:sp>
      <p:sp>
        <p:nvSpPr>
          <p:cNvPr id="185" name="提炼函数，用内联变手法取代"/>
          <p:cNvSpPr txBox="1"/>
          <p:nvPr/>
        </p:nvSpPr>
        <p:spPr>
          <a:xfrm>
            <a:off x="4133850" y="1314437"/>
            <a:ext cx="3149651" cy="704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提炼函数，用内联变手法取代</a:t>
            </a:r>
          </a:p>
        </p:txBody>
      </p:sp>
      <p:sp>
        <p:nvSpPr>
          <p:cNvPr id="186" name="矩形标注"/>
          <p:cNvSpPr/>
          <p:nvPr/>
        </p:nvSpPr>
        <p:spPr>
          <a:xfrm>
            <a:off x="3299049" y="3247872"/>
            <a:ext cx="9390857" cy="6228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27" y="0"/>
                </a:moveTo>
                <a:cubicBezTo>
                  <a:pt x="1269" y="0"/>
                  <a:pt x="1141" y="193"/>
                  <a:pt x="1141" y="431"/>
                </a:cubicBezTo>
                <a:lnTo>
                  <a:pt x="1141" y="1870"/>
                </a:lnTo>
                <a:lnTo>
                  <a:pt x="0" y="2731"/>
                </a:lnTo>
                <a:lnTo>
                  <a:pt x="1141" y="3591"/>
                </a:lnTo>
                <a:lnTo>
                  <a:pt x="1141" y="21171"/>
                </a:lnTo>
                <a:cubicBezTo>
                  <a:pt x="1141" y="21408"/>
                  <a:pt x="1269" y="21600"/>
                  <a:pt x="1427" y="21600"/>
                </a:cubicBezTo>
                <a:lnTo>
                  <a:pt x="21314" y="21600"/>
                </a:lnTo>
                <a:cubicBezTo>
                  <a:pt x="21472" y="21600"/>
                  <a:pt x="21600" y="21408"/>
                  <a:pt x="21600" y="21171"/>
                </a:cubicBezTo>
                <a:lnTo>
                  <a:pt x="21600" y="431"/>
                </a:lnTo>
                <a:cubicBezTo>
                  <a:pt x="21600" y="193"/>
                  <a:pt x="21472" y="0"/>
                  <a:pt x="21314" y="0"/>
                </a:cubicBezTo>
                <a:lnTo>
                  <a:pt x="1427" y="0"/>
                </a:lnTo>
                <a:close/>
              </a:path>
            </a:pathLst>
          </a:custGeom>
          <a:solidFill>
            <a:schemeClr val="accent6">
              <a:hueOff val="-532886"/>
              <a:satOff val="8757"/>
              <a:lumOff val="-25240"/>
              <a:alpha val="1973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引入特例："/>
          <p:cNvSpPr txBox="1"/>
          <p:nvPr/>
        </p:nvSpPr>
        <p:spPr>
          <a:xfrm>
            <a:off x="4006850" y="3425920"/>
            <a:ext cx="125730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引入特例：</a:t>
            </a:r>
          </a:p>
        </p:txBody>
      </p:sp>
      <p:sp>
        <p:nvSpPr>
          <p:cNvPr id="188" name="demo："/>
          <p:cNvSpPr txBox="1"/>
          <p:nvPr/>
        </p:nvSpPr>
        <p:spPr>
          <a:xfrm>
            <a:off x="4108450" y="3921219"/>
            <a:ext cx="96057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demo：</a:t>
            </a:r>
          </a:p>
        </p:txBody>
      </p:sp>
      <p:sp>
        <p:nvSpPr>
          <p:cNvPr id="189" name="// 代码片段1…"/>
          <p:cNvSpPr txBox="1"/>
          <p:nvPr/>
        </p:nvSpPr>
        <p:spPr>
          <a:xfrm>
            <a:off x="4998504" y="4009326"/>
            <a:ext cx="7399847" cy="255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100"/>
              </a:lnSpc>
              <a:defRPr b="0" sz="2100">
                <a:solidFill>
                  <a:srgbClr val="5C6A7F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// 代码片段1</a:t>
            </a:r>
            <a:endParaRPr>
              <a:solidFill>
                <a:srgbClr val="CDD3DE"/>
              </a:solidFill>
            </a:endParaRPr>
          </a:p>
          <a:p>
            <a:pPr algn="l" defTabSz="457200">
              <a:lnSpc>
                <a:spcPts val="5100"/>
              </a:lnSpc>
              <a:defRPr b="0" sz="2100">
                <a:solidFill>
                  <a:srgbClr val="CDD3DE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C594C5"/>
                </a:solidFill>
              </a:rPr>
              <a:t>const</a:t>
            </a:r>
            <a:r>
              <a:t> plan</a:t>
            </a:r>
            <a:r>
              <a:rPr>
                <a:solidFill>
                  <a:srgbClr val="5FB3B3"/>
                </a:solidFill>
              </a:rPr>
              <a:t> =</a:t>
            </a:r>
            <a:r>
              <a:t> (aCustomer</a:t>
            </a:r>
            <a:r>
              <a:rPr>
                <a:solidFill>
                  <a:srgbClr val="5FB3B3"/>
                </a:solidFill>
              </a:rPr>
              <a:t> ===</a:t>
            </a:r>
            <a:r>
              <a:t> </a:t>
            </a:r>
            <a:r>
              <a:rPr>
                <a:solidFill>
                  <a:srgbClr val="5FB3B3"/>
                </a:solidFill>
              </a:rPr>
              <a:t>"</a:t>
            </a:r>
            <a:r>
              <a:rPr>
                <a:solidFill>
                  <a:srgbClr val="99C794"/>
                </a:solidFill>
              </a:rPr>
              <a:t>unknown</a:t>
            </a:r>
            <a:r>
              <a:rPr>
                <a:solidFill>
                  <a:srgbClr val="5FB3B3"/>
                </a:solidFill>
              </a:rPr>
              <a:t>"</a:t>
            </a:r>
            <a:r>
              <a:t>) </a:t>
            </a:r>
            <a:r>
              <a:rPr>
                <a:solidFill>
                  <a:srgbClr val="5FB3B3"/>
                </a:solidFill>
              </a:rPr>
              <a:t>?</a:t>
            </a:r>
            <a:r>
              <a:rPr>
                <a:solidFill>
                  <a:srgbClr val="6699CC"/>
                </a:solidFill>
              </a:rPr>
              <a:t> getPlanA</a:t>
            </a:r>
            <a:r>
              <a:rPr>
                <a:solidFill>
                  <a:srgbClr val="5FB3B3"/>
                </a:solidFill>
              </a:rPr>
              <a:t>():</a:t>
            </a:r>
            <a:r>
              <a:rPr>
                <a:solidFill>
                  <a:srgbClr val="6699CC"/>
                </a:solidFill>
              </a:rPr>
              <a:t> getPlanB</a:t>
            </a:r>
            <a:r>
              <a:rPr>
                <a:solidFill>
                  <a:srgbClr val="5FB3B3"/>
                </a:solidFill>
              </a:rPr>
              <a:t>()</a:t>
            </a:r>
          </a:p>
          <a:p>
            <a:pPr algn="l" defTabSz="457200">
              <a:lnSpc>
                <a:spcPts val="5100"/>
              </a:lnSpc>
              <a:defRPr b="0" sz="2100">
                <a:solidFill>
                  <a:srgbClr val="5C6A7F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// 代码片段2</a:t>
            </a:r>
            <a:endParaRPr>
              <a:solidFill>
                <a:srgbClr val="CDD3DE"/>
              </a:solidFill>
            </a:endParaRPr>
          </a:p>
          <a:p>
            <a:pPr algn="l" defTabSz="457200">
              <a:lnSpc>
                <a:spcPts val="5100"/>
              </a:lnSpc>
              <a:defRPr b="0" sz="2100">
                <a:solidFill>
                  <a:srgbClr val="CDD3DE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C594C5"/>
                </a:solidFill>
              </a:rPr>
              <a:t>if</a:t>
            </a:r>
            <a:r>
              <a:t> (aCustomer</a:t>
            </a:r>
            <a:r>
              <a:rPr>
                <a:solidFill>
                  <a:srgbClr val="5FB3B3"/>
                </a:solidFill>
              </a:rPr>
              <a:t> !==</a:t>
            </a:r>
            <a:r>
              <a:t> </a:t>
            </a:r>
            <a:r>
              <a:rPr>
                <a:solidFill>
                  <a:srgbClr val="5FB3B3"/>
                </a:solidFill>
              </a:rPr>
              <a:t>"</a:t>
            </a:r>
            <a:r>
              <a:rPr>
                <a:solidFill>
                  <a:srgbClr val="99C794"/>
                </a:solidFill>
              </a:rPr>
              <a:t>unknown</a:t>
            </a:r>
            <a:r>
              <a:rPr>
                <a:solidFill>
                  <a:srgbClr val="5FB3B3"/>
                </a:solidFill>
              </a:rPr>
              <a:t>"</a:t>
            </a:r>
            <a:r>
              <a:t>) aCustomer</a:t>
            </a:r>
            <a:r>
              <a:rPr>
                <a:solidFill>
                  <a:srgbClr val="5FB3B3"/>
                </a:solidFill>
              </a:rPr>
              <a:t>.</a:t>
            </a:r>
            <a:r>
              <a:t>planA</a:t>
            </a:r>
            <a:r>
              <a:rPr>
                <a:solidFill>
                  <a:srgbClr val="5FB3B3"/>
                </a:solidFill>
              </a:rPr>
              <a:t> =</a:t>
            </a:r>
            <a:r>
              <a:t> newPlan</a:t>
            </a:r>
            <a:r>
              <a:rPr>
                <a:solidFill>
                  <a:srgbClr val="5FB3B3"/>
                </a:solidFill>
              </a:rPr>
              <a:t>;</a:t>
            </a:r>
          </a:p>
          <a:p>
            <a:pPr algn="l" defTabSz="457200">
              <a:lnSpc>
                <a:spcPts val="5100"/>
              </a:lnSpc>
              <a:defRPr b="0" sz="2100">
                <a:solidFill>
                  <a:srgbClr val="5C6A7F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// 代码片段3</a:t>
            </a:r>
            <a:endParaRPr>
              <a:solidFill>
                <a:srgbClr val="CDD3DE"/>
              </a:solidFill>
            </a:endParaRPr>
          </a:p>
          <a:p>
            <a:pPr algn="l" defTabSz="457200">
              <a:lnSpc>
                <a:spcPts val="5100"/>
              </a:lnSpc>
              <a:defRPr b="0" sz="2100">
                <a:solidFill>
                  <a:srgbClr val="5C6A7F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// 代码片段4</a:t>
            </a:r>
            <a:endParaRPr>
              <a:solidFill>
                <a:srgbClr val="CDD3DE"/>
              </a:solidFill>
            </a:endParaRPr>
          </a:p>
        </p:txBody>
      </p:sp>
      <p:sp>
        <p:nvSpPr>
          <p:cNvPr id="190" name="做法："/>
          <p:cNvSpPr txBox="1"/>
          <p:nvPr/>
        </p:nvSpPr>
        <p:spPr>
          <a:xfrm>
            <a:off x="3997455" y="6499319"/>
            <a:ext cx="8001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做法：</a:t>
            </a:r>
          </a:p>
        </p:txBody>
      </p:sp>
      <p:sp>
        <p:nvSpPr>
          <p:cNvPr id="191" name="isUnknown = customer =&gt; { return aCustomer !== &quot;unknown&quot; };…"/>
          <p:cNvSpPr txBox="1"/>
          <p:nvPr/>
        </p:nvSpPr>
        <p:spPr>
          <a:xfrm>
            <a:off x="4914603" y="6568376"/>
            <a:ext cx="756765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200"/>
              </a:lnSpc>
              <a:defRPr b="0" sz="2200">
                <a:solidFill>
                  <a:srgbClr val="CDD3DE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6699CC"/>
                </a:solidFill>
              </a:rPr>
              <a:t>isUnknown</a:t>
            </a:r>
            <a:r>
              <a:t> </a:t>
            </a:r>
            <a:r>
              <a:rPr>
                <a:solidFill>
                  <a:srgbClr val="5FB3B3"/>
                </a:solidFill>
              </a:rPr>
              <a:t>=</a:t>
            </a:r>
            <a:r>
              <a:t> customer </a:t>
            </a:r>
            <a:r>
              <a:rPr>
                <a:solidFill>
                  <a:srgbClr val="C594C5"/>
                </a:solidFill>
              </a:rPr>
              <a:t>=&gt;</a:t>
            </a:r>
            <a:r>
              <a:t> {</a:t>
            </a:r>
            <a:r>
              <a:rPr>
                <a:solidFill>
                  <a:srgbClr val="C594C5"/>
                </a:solidFill>
              </a:rPr>
              <a:t> return</a:t>
            </a:r>
            <a:r>
              <a:t> aCustomer</a:t>
            </a:r>
            <a:r>
              <a:rPr>
                <a:solidFill>
                  <a:srgbClr val="5FB3B3"/>
                </a:solidFill>
              </a:rPr>
              <a:t> !==</a:t>
            </a:r>
            <a:r>
              <a:t> </a:t>
            </a:r>
            <a:r>
              <a:rPr>
                <a:solidFill>
                  <a:srgbClr val="5FB3B3"/>
                </a:solidFill>
              </a:rPr>
              <a:t>"</a:t>
            </a:r>
            <a:r>
              <a:rPr>
                <a:solidFill>
                  <a:srgbClr val="99C794"/>
                </a:solidFill>
              </a:rPr>
              <a:t>unknown</a:t>
            </a:r>
            <a:r>
              <a:rPr>
                <a:solidFill>
                  <a:srgbClr val="5FB3B3"/>
                </a:solidFill>
              </a:rPr>
              <a:t>"</a:t>
            </a:r>
            <a:r>
              <a:t> }</a:t>
            </a:r>
            <a:r>
              <a:rPr>
                <a:solidFill>
                  <a:srgbClr val="5FB3B3"/>
                </a:solidFill>
              </a:rPr>
              <a:t>;</a:t>
            </a:r>
            <a:r>
              <a:t> </a:t>
            </a:r>
          </a:p>
          <a:p>
            <a:pPr algn="l" defTabSz="457200">
              <a:lnSpc>
                <a:spcPts val="5200"/>
              </a:lnSpc>
              <a:defRPr b="0" sz="2200">
                <a:solidFill>
                  <a:srgbClr val="6699CC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C594C5"/>
                </a:solidFill>
              </a:rPr>
              <a:t>const</a:t>
            </a:r>
            <a:r>
              <a:rPr>
                <a:solidFill>
                  <a:srgbClr val="CDD3DE"/>
                </a:solidFill>
              </a:rPr>
              <a:t> plan</a:t>
            </a:r>
            <a:r>
              <a:rPr>
                <a:solidFill>
                  <a:srgbClr val="5FB3B3"/>
                </a:solidFill>
              </a:rPr>
              <a:t> =</a:t>
            </a:r>
            <a:r>
              <a:t> isUnknown</a:t>
            </a:r>
            <a:r>
              <a:rPr>
                <a:solidFill>
                  <a:srgbClr val="5FB3B3"/>
                </a:solidFill>
              </a:rPr>
              <a:t>(</a:t>
            </a:r>
            <a:r>
              <a:rPr>
                <a:solidFill>
                  <a:srgbClr val="CDD3DE"/>
                </a:solidFill>
              </a:rPr>
              <a:t>aCustomer</a:t>
            </a:r>
            <a:r>
              <a:rPr>
                <a:solidFill>
                  <a:srgbClr val="5FB3B3"/>
                </a:solidFill>
              </a:rPr>
              <a:t>)</a:t>
            </a:r>
            <a:r>
              <a:rPr>
                <a:solidFill>
                  <a:srgbClr val="CDD3DE"/>
                </a:solidFill>
              </a:rPr>
              <a:t> </a:t>
            </a:r>
            <a:r>
              <a:rPr>
                <a:solidFill>
                  <a:srgbClr val="5FB3B3"/>
                </a:solidFill>
              </a:rPr>
              <a:t>?</a:t>
            </a:r>
            <a:r>
              <a:t> getPlanA</a:t>
            </a:r>
            <a:r>
              <a:rPr>
                <a:solidFill>
                  <a:srgbClr val="5FB3B3"/>
                </a:solidFill>
              </a:rPr>
              <a:t>()</a:t>
            </a:r>
            <a:r>
              <a:rPr>
                <a:solidFill>
                  <a:srgbClr val="CDD3DE"/>
                </a:solidFill>
              </a:rPr>
              <a:t> </a:t>
            </a:r>
            <a:r>
              <a:rPr>
                <a:solidFill>
                  <a:srgbClr val="5FB3B3"/>
                </a:solidFill>
              </a:rPr>
              <a:t>:</a:t>
            </a:r>
            <a:r>
              <a:t> getPlanB</a:t>
            </a:r>
            <a:r>
              <a:rPr>
                <a:solidFill>
                  <a:srgbClr val="5FB3B3"/>
                </a:solidFill>
              </a:rPr>
              <a:t>();</a:t>
            </a:r>
            <a:endParaRPr>
              <a:solidFill>
                <a:srgbClr val="CDD3DE"/>
              </a:solidFill>
            </a:endParaRPr>
          </a:p>
          <a:p>
            <a:pPr algn="l" defTabSz="457200">
              <a:lnSpc>
                <a:spcPts val="5200"/>
              </a:lnSpc>
              <a:defRPr b="0" sz="2200">
                <a:solidFill>
                  <a:srgbClr val="CDD3DE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C594C5"/>
                </a:solidFill>
              </a:rPr>
              <a:t>if</a:t>
            </a:r>
            <a:r>
              <a:t> (</a:t>
            </a:r>
            <a:r>
              <a:rPr>
                <a:solidFill>
                  <a:srgbClr val="6699CC"/>
                </a:solidFill>
              </a:rPr>
              <a:t>isUnknown</a:t>
            </a:r>
            <a:r>
              <a:rPr>
                <a:solidFill>
                  <a:srgbClr val="5FB3B3"/>
                </a:solidFill>
              </a:rPr>
              <a:t>(</a:t>
            </a:r>
            <a:r>
              <a:t>aCustomer</a:t>
            </a:r>
            <a:r>
              <a:rPr>
                <a:solidFill>
                  <a:srgbClr val="5FB3B3"/>
                </a:solidFill>
              </a:rPr>
              <a:t>)</a:t>
            </a:r>
            <a:r>
              <a:t>) aCustomer</a:t>
            </a:r>
            <a:r>
              <a:rPr>
                <a:solidFill>
                  <a:srgbClr val="5FB3B3"/>
                </a:solidFill>
              </a:rPr>
              <a:t>.</a:t>
            </a:r>
            <a:r>
              <a:t>planA</a:t>
            </a:r>
            <a:r>
              <a:rPr>
                <a:solidFill>
                  <a:srgbClr val="5FB3B3"/>
                </a:solidFill>
              </a:rPr>
              <a:t> =</a:t>
            </a:r>
            <a:r>
              <a:t> newPlan</a:t>
            </a:r>
            <a:r>
              <a:rPr>
                <a:solidFill>
                  <a:srgbClr val="5FB3B3"/>
                </a:solidFill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重构是什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重构是什么</a:t>
            </a:r>
          </a:p>
        </p:txBody>
      </p:sp>
      <p:sp>
        <p:nvSpPr>
          <p:cNvPr id="122" name="————为什么重构？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————为什么重构？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————为什么重构？"/>
          <p:cNvSpPr txBox="1"/>
          <p:nvPr>
            <p:ph type="subTitle" sz="quarter" idx="1"/>
          </p:nvPr>
        </p:nvSpPr>
        <p:spPr>
          <a:xfrm>
            <a:off x="1625045" y="1123702"/>
            <a:ext cx="10464801" cy="1130301"/>
          </a:xfrm>
          <a:prstGeom prst="rect">
            <a:avLst/>
          </a:prstGeom>
        </p:spPr>
        <p:txBody>
          <a:bodyPr/>
          <a:lstStyle/>
          <a:p>
            <a:pPr/>
            <a:r>
              <a:t>————为什么重构？</a:t>
            </a:r>
          </a:p>
        </p:txBody>
      </p:sp>
      <p:sp>
        <p:nvSpPr>
          <p:cNvPr id="125" name="使代码更容易理解"/>
          <p:cNvSpPr txBox="1"/>
          <p:nvPr/>
        </p:nvSpPr>
        <p:spPr>
          <a:xfrm>
            <a:off x="4947284" y="6969892"/>
            <a:ext cx="2552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使代码更容易理解</a:t>
            </a:r>
          </a:p>
        </p:txBody>
      </p:sp>
      <p:sp>
        <p:nvSpPr>
          <p:cNvPr id="126" name="帮助找到bug"/>
          <p:cNvSpPr txBox="1"/>
          <p:nvPr/>
        </p:nvSpPr>
        <p:spPr>
          <a:xfrm>
            <a:off x="5280278" y="8377535"/>
            <a:ext cx="188671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帮助找到bug</a:t>
            </a:r>
          </a:p>
        </p:txBody>
      </p:sp>
      <p:sp>
        <p:nvSpPr>
          <p:cNvPr id="127" name="提高效率"/>
          <p:cNvSpPr txBox="1"/>
          <p:nvPr/>
        </p:nvSpPr>
        <p:spPr>
          <a:xfrm>
            <a:off x="5455442" y="774472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提高效率</a:t>
            </a:r>
          </a:p>
        </p:txBody>
      </p:sp>
      <p:sp>
        <p:nvSpPr>
          <p:cNvPr id="128" name="需求变更"/>
          <p:cNvSpPr txBox="1"/>
          <p:nvPr/>
        </p:nvSpPr>
        <p:spPr>
          <a:xfrm>
            <a:off x="5556884" y="393453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需求变更</a:t>
            </a:r>
          </a:p>
        </p:txBody>
      </p:sp>
      <p:sp>
        <p:nvSpPr>
          <p:cNvPr id="129" name="需要改旧代码，否则延缓开发"/>
          <p:cNvSpPr txBox="1"/>
          <p:nvPr/>
        </p:nvSpPr>
        <p:spPr>
          <a:xfrm>
            <a:off x="4185284" y="4812854"/>
            <a:ext cx="4076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需要改旧代码，否则延缓开发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5"/>
      <p:bldP build="whole" bldLvl="1" animBg="1" rev="0" advAuto="0" spid="125" grpId="3"/>
      <p:bldP build="whole" bldLvl="1" animBg="1" rev="0" advAuto="0" spid="127" grpId="4"/>
      <p:bldP build="whole" bldLvl="1" animBg="1" rev="0" advAuto="0" spid="128" grpId="1"/>
      <p:bldP build="whole" bldLvl="1" animBg="1" rev="0" advAuto="0" spid="12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怎么重构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怎么重构</a:t>
            </a:r>
          </a:p>
        </p:txBody>
      </p:sp>
      <p:sp>
        <p:nvSpPr>
          <p:cNvPr id="132" name="———— “聚沙成塔”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———— “聚沙成塔”</a:t>
            </a:r>
          </a:p>
        </p:txBody>
      </p:sp>
      <p:sp>
        <p:nvSpPr>
          <p:cNvPr id="133" name="。。。。。。抽一个公共函数，修改一个命名"/>
          <p:cNvSpPr txBox="1"/>
          <p:nvPr/>
        </p:nvSpPr>
        <p:spPr>
          <a:xfrm>
            <a:off x="3354882" y="6248399"/>
            <a:ext cx="6295036" cy="88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。。。。。。抽一个公共函数，修改一个命名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重构最怕什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重构最怕什么</a:t>
            </a:r>
          </a:p>
        </p:txBody>
      </p:sp>
      <p:sp>
        <p:nvSpPr>
          <p:cNvPr id="136" name="如何最大限度的不引入BUG？！！！"/>
          <p:cNvSpPr txBox="1"/>
          <p:nvPr>
            <p:ph type="subTitle" sz="quarter" idx="1"/>
          </p:nvPr>
        </p:nvSpPr>
        <p:spPr>
          <a:xfrm>
            <a:off x="1270000" y="5853558"/>
            <a:ext cx="10464800" cy="1130301"/>
          </a:xfrm>
          <a:prstGeom prst="rect">
            <a:avLst/>
          </a:prstGeom>
        </p:spPr>
        <p:txBody>
          <a:bodyPr/>
          <a:lstStyle/>
          <a:p>
            <a:pPr/>
            <a:r>
              <a:t>如何最大限度的不引入BUG？！！！</a:t>
            </a:r>
          </a:p>
        </p:txBody>
      </p:sp>
      <p:sp>
        <p:nvSpPr>
          <p:cNvPr id="137" name="完成大于完美"/>
          <p:cNvSpPr txBox="1"/>
          <p:nvPr/>
        </p:nvSpPr>
        <p:spPr>
          <a:xfrm>
            <a:off x="5003353" y="8659116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pPr/>
            <a:r>
              <a:t>完成大于完美</a:t>
            </a:r>
          </a:p>
        </p:txBody>
      </p:sp>
      <p:sp>
        <p:nvSpPr>
          <p:cNvPr id="138" name="测试"/>
          <p:cNvSpPr txBox="1"/>
          <p:nvPr/>
        </p:nvSpPr>
        <p:spPr>
          <a:xfrm>
            <a:off x="5612953" y="7757416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pPr/>
            <a:r>
              <a:t>测试</a:t>
            </a:r>
          </a:p>
        </p:txBody>
      </p:sp>
      <p:sp>
        <p:nvSpPr>
          <p:cNvPr id="139" name="一次只做一件事"/>
          <p:cNvSpPr txBox="1"/>
          <p:nvPr/>
        </p:nvSpPr>
        <p:spPr>
          <a:xfrm>
            <a:off x="4850953" y="8176516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pPr/>
            <a:r>
              <a:t>一次只做一件事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42" name="用户量积分"/>
          <p:cNvSpPr txBox="1"/>
          <p:nvPr/>
        </p:nvSpPr>
        <p:spPr>
          <a:xfrm>
            <a:off x="5683250" y="5178043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用户量积分</a:t>
            </a:r>
          </a:p>
        </p:txBody>
      </p:sp>
      <p:sp>
        <p:nvSpPr>
          <p:cNvPr id="143" name="评价"/>
          <p:cNvSpPr txBox="1"/>
          <p:nvPr/>
        </p:nvSpPr>
        <p:spPr>
          <a:xfrm>
            <a:off x="6140450" y="5781818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评价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重构的第一步：可靠的单元测试"/>
          <p:cNvSpPr txBox="1"/>
          <p:nvPr/>
        </p:nvSpPr>
        <p:spPr>
          <a:xfrm>
            <a:off x="4311649" y="3696782"/>
            <a:ext cx="4381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重构的第一步：可靠的单元测试</a:t>
            </a:r>
          </a:p>
        </p:txBody>
      </p:sp>
      <p:sp>
        <p:nvSpPr>
          <p:cNvPr id="146" name="提炼函数"/>
          <p:cNvSpPr txBox="1"/>
          <p:nvPr/>
        </p:nvSpPr>
        <p:spPr>
          <a:xfrm>
            <a:off x="5835650" y="4403997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提炼函数</a:t>
            </a:r>
          </a:p>
        </p:txBody>
      </p:sp>
      <p:sp>
        <p:nvSpPr>
          <p:cNvPr id="147" name="回归测试"/>
          <p:cNvSpPr txBox="1"/>
          <p:nvPr/>
        </p:nvSpPr>
        <p:spPr>
          <a:xfrm>
            <a:off x="5835650" y="5111211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回归测试</a:t>
            </a:r>
          </a:p>
        </p:txBody>
      </p:sp>
      <p:sp>
        <p:nvSpPr>
          <p:cNvPr id="148" name="小步修改"/>
          <p:cNvSpPr txBox="1"/>
          <p:nvPr/>
        </p:nvSpPr>
        <p:spPr>
          <a:xfrm>
            <a:off x="5835650" y="5873512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小步修改</a:t>
            </a:r>
          </a:p>
        </p:txBody>
      </p:sp>
      <p:sp>
        <p:nvSpPr>
          <p:cNvPr id="149" name="查询取代临时变量"/>
          <p:cNvSpPr txBox="1"/>
          <p:nvPr/>
        </p:nvSpPr>
        <p:spPr>
          <a:xfrm>
            <a:off x="5226050" y="6608269"/>
            <a:ext cx="2552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查询取代临时变量</a:t>
            </a:r>
          </a:p>
        </p:txBody>
      </p:sp>
      <p:sp>
        <p:nvSpPr>
          <p:cNvPr id="150" name="内联变量"/>
          <p:cNvSpPr txBox="1"/>
          <p:nvPr/>
        </p:nvSpPr>
        <p:spPr>
          <a:xfrm>
            <a:off x="5835650" y="734302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内联变量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常遇到的问题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常遇到的问题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矩形标注"/>
          <p:cNvSpPr/>
          <p:nvPr/>
        </p:nvSpPr>
        <p:spPr>
          <a:xfrm>
            <a:off x="4445000" y="901600"/>
            <a:ext cx="7925594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65" y="0"/>
                </a:moveTo>
                <a:cubicBezTo>
                  <a:pt x="770" y="0"/>
                  <a:pt x="692" y="483"/>
                  <a:pt x="692" y="1080"/>
                </a:cubicBezTo>
                <a:lnTo>
                  <a:pt x="692" y="8640"/>
                </a:lnTo>
                <a:lnTo>
                  <a:pt x="0" y="10800"/>
                </a:lnTo>
                <a:lnTo>
                  <a:pt x="692" y="12960"/>
                </a:lnTo>
                <a:lnTo>
                  <a:pt x="692" y="20520"/>
                </a:lnTo>
                <a:cubicBezTo>
                  <a:pt x="692" y="21117"/>
                  <a:pt x="770" y="21600"/>
                  <a:pt x="865" y="21600"/>
                </a:cubicBezTo>
                <a:lnTo>
                  <a:pt x="21427" y="21600"/>
                </a:lnTo>
                <a:cubicBezTo>
                  <a:pt x="21523" y="21600"/>
                  <a:pt x="21600" y="21117"/>
                  <a:pt x="21600" y="20520"/>
                </a:cubicBezTo>
                <a:lnTo>
                  <a:pt x="21600" y="1080"/>
                </a:lnTo>
                <a:cubicBezTo>
                  <a:pt x="21600" y="483"/>
                  <a:pt x="21523" y="0"/>
                  <a:pt x="21427" y="0"/>
                </a:cubicBezTo>
                <a:lnTo>
                  <a:pt x="865" y="0"/>
                </a:lnTo>
                <a:close/>
              </a:path>
            </a:pathLst>
          </a:custGeom>
          <a:solidFill>
            <a:schemeClr val="accent1">
              <a:lumOff val="13529"/>
              <a:alpha val="1973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矩形标注"/>
          <p:cNvSpPr/>
          <p:nvPr/>
        </p:nvSpPr>
        <p:spPr>
          <a:xfrm>
            <a:off x="6182121" y="2643208"/>
            <a:ext cx="6559948" cy="1292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53" y="0"/>
                </a:moveTo>
                <a:cubicBezTo>
                  <a:pt x="847" y="0"/>
                  <a:pt x="762" y="434"/>
                  <a:pt x="762" y="969"/>
                </a:cubicBezTo>
                <a:lnTo>
                  <a:pt x="762" y="9997"/>
                </a:lnTo>
                <a:lnTo>
                  <a:pt x="0" y="11928"/>
                </a:lnTo>
                <a:lnTo>
                  <a:pt x="762" y="13865"/>
                </a:lnTo>
                <a:lnTo>
                  <a:pt x="762" y="20631"/>
                </a:lnTo>
                <a:cubicBezTo>
                  <a:pt x="762" y="21166"/>
                  <a:pt x="847" y="21600"/>
                  <a:pt x="953" y="21600"/>
                </a:cubicBezTo>
                <a:lnTo>
                  <a:pt x="21409" y="21600"/>
                </a:lnTo>
                <a:cubicBezTo>
                  <a:pt x="21514" y="21600"/>
                  <a:pt x="21600" y="21166"/>
                  <a:pt x="21600" y="20631"/>
                </a:cubicBezTo>
                <a:lnTo>
                  <a:pt x="21600" y="969"/>
                </a:lnTo>
                <a:cubicBezTo>
                  <a:pt x="21600" y="434"/>
                  <a:pt x="21514" y="0"/>
                  <a:pt x="21409" y="0"/>
                </a:cubicBezTo>
                <a:lnTo>
                  <a:pt x="953" y="0"/>
                </a:lnTo>
                <a:close/>
              </a:path>
            </a:pathLst>
          </a:custGeom>
          <a:solidFill>
            <a:schemeClr val="accent5">
              <a:hueOff val="89162"/>
              <a:satOff val="9554"/>
              <a:lumOff val="16296"/>
              <a:alpha val="1973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矩形标注"/>
          <p:cNvSpPr/>
          <p:nvPr/>
        </p:nvSpPr>
        <p:spPr>
          <a:xfrm>
            <a:off x="6204545" y="4803923"/>
            <a:ext cx="6758782" cy="1274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15" y="0"/>
                </a:moveTo>
                <a:cubicBezTo>
                  <a:pt x="903" y="0"/>
                  <a:pt x="812" y="482"/>
                  <a:pt x="812" y="1076"/>
                </a:cubicBezTo>
                <a:lnTo>
                  <a:pt x="812" y="8684"/>
                </a:lnTo>
                <a:lnTo>
                  <a:pt x="0" y="10837"/>
                </a:lnTo>
                <a:lnTo>
                  <a:pt x="812" y="12990"/>
                </a:lnTo>
                <a:lnTo>
                  <a:pt x="812" y="20524"/>
                </a:lnTo>
                <a:cubicBezTo>
                  <a:pt x="812" y="21118"/>
                  <a:pt x="903" y="21600"/>
                  <a:pt x="1015" y="21600"/>
                </a:cubicBezTo>
                <a:lnTo>
                  <a:pt x="21397" y="21600"/>
                </a:lnTo>
                <a:cubicBezTo>
                  <a:pt x="21509" y="21600"/>
                  <a:pt x="21600" y="21118"/>
                  <a:pt x="21600" y="20524"/>
                </a:cubicBezTo>
                <a:lnTo>
                  <a:pt x="21600" y="1076"/>
                </a:lnTo>
                <a:cubicBezTo>
                  <a:pt x="21600" y="482"/>
                  <a:pt x="21509" y="0"/>
                  <a:pt x="21397" y="0"/>
                </a:cubicBezTo>
                <a:lnTo>
                  <a:pt x="1015" y="0"/>
                </a:lnTo>
                <a:close/>
              </a:path>
            </a:pathLst>
          </a:custGeom>
          <a:solidFill>
            <a:schemeClr val="accent3">
              <a:alpha val="1973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椭圆形"/>
          <p:cNvSpPr/>
          <p:nvPr/>
        </p:nvSpPr>
        <p:spPr>
          <a:xfrm>
            <a:off x="1435099" y="1816100"/>
            <a:ext cx="4919168" cy="6324601"/>
          </a:xfrm>
          <a:prstGeom prst="ellipse">
            <a:avLst/>
          </a:prstGeom>
          <a:ln w="25400">
            <a:solidFill>
              <a:srgbClr val="A9A9A9">
                <a:alpha val="49986"/>
              </a:srgb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椭圆形"/>
          <p:cNvSpPr/>
          <p:nvPr/>
        </p:nvSpPr>
        <p:spPr>
          <a:xfrm>
            <a:off x="6098976" y="5322192"/>
            <a:ext cx="267991" cy="219374"/>
          </a:xfrm>
          <a:prstGeom prst="ellipse">
            <a:avLst/>
          </a:prstGeom>
          <a:solidFill>
            <a:schemeClr val="accent4">
              <a:hueOff val="-1109302"/>
              <a:lumOff val="-64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椭圆形"/>
          <p:cNvSpPr/>
          <p:nvPr/>
        </p:nvSpPr>
        <p:spPr>
          <a:xfrm>
            <a:off x="3539083" y="1739900"/>
            <a:ext cx="267991" cy="219373"/>
          </a:xfrm>
          <a:prstGeom prst="ellipse">
            <a:avLst/>
          </a:prstGeom>
          <a:solidFill>
            <a:schemeClr val="accent4">
              <a:hueOff val="-1109302"/>
              <a:lumOff val="-64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椭圆形"/>
          <p:cNvSpPr/>
          <p:nvPr/>
        </p:nvSpPr>
        <p:spPr>
          <a:xfrm>
            <a:off x="5838874" y="3179634"/>
            <a:ext cx="267991" cy="219373"/>
          </a:xfrm>
          <a:prstGeom prst="ellipse">
            <a:avLst/>
          </a:prstGeom>
          <a:solidFill>
            <a:schemeClr val="accent4">
              <a:hueOff val="-1109302"/>
              <a:lumOff val="-64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椭圆形"/>
          <p:cNvSpPr/>
          <p:nvPr/>
        </p:nvSpPr>
        <p:spPr>
          <a:xfrm>
            <a:off x="3856583" y="8070254"/>
            <a:ext cx="267991" cy="219374"/>
          </a:xfrm>
          <a:prstGeom prst="ellipse">
            <a:avLst/>
          </a:prstGeom>
          <a:solidFill>
            <a:schemeClr val="accent4">
              <a:hueOff val="-1109302"/>
              <a:lumOff val="-64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过长函数"/>
          <p:cNvSpPr/>
          <p:nvPr/>
        </p:nvSpPr>
        <p:spPr>
          <a:xfrm>
            <a:off x="662037" y="4386758"/>
            <a:ext cx="2192437" cy="2090242"/>
          </a:xfrm>
          <a:prstGeom prst="ellipse">
            <a:avLst/>
          </a:prstGeom>
          <a:solidFill>
            <a:srgbClr val="3D505E"/>
          </a:solidFill>
          <a:ln w="12700">
            <a:miter lim="400000"/>
          </a:ln>
          <a:effectLst>
            <a:outerShdw sx="100000" sy="100000" kx="0" ky="0" algn="b" rotWithShape="0" blurRad="190500" dist="25400" dir="10058157">
              <a:srgbClr val="A9A9A9">
                <a:alpha val="76918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过长函数</a:t>
            </a:r>
          </a:p>
        </p:txBody>
      </p:sp>
      <p:sp>
        <p:nvSpPr>
          <p:cNvPr id="163" name="动机： 如果需要花一段时间才能读懂，那么就提炼，…"/>
          <p:cNvSpPr txBox="1"/>
          <p:nvPr/>
        </p:nvSpPr>
        <p:spPr>
          <a:xfrm>
            <a:off x="4984749" y="1355584"/>
            <a:ext cx="7200901" cy="743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t>动机： 如果需要花一段时间才能读懂，那么就提炼，</a:t>
            </a:r>
          </a:p>
          <a:p>
            <a:pPr algn="l">
              <a:defRPr sz="1800"/>
            </a:pPr>
            <a:r>
              <a:t>并且跟具它做的事情为其命名，这样就一眼能看出这个函数是干什么的</a:t>
            </a:r>
          </a:p>
        </p:txBody>
      </p:sp>
      <p:sp>
        <p:nvSpPr>
          <p:cNvPr id="164" name="背景：一屏显示不下 、 复用次数很多"/>
          <p:cNvSpPr txBox="1"/>
          <p:nvPr/>
        </p:nvSpPr>
        <p:spPr>
          <a:xfrm>
            <a:off x="4933949" y="857249"/>
            <a:ext cx="389900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背景：一屏显示不下 、 复用次数很多</a:t>
            </a:r>
          </a:p>
        </p:txBody>
      </p:sp>
      <p:sp>
        <p:nvSpPr>
          <p:cNvPr id="165" name="背景：多个参数结对出现，出没于在一个又一个函数"/>
          <p:cNvSpPr txBox="1"/>
          <p:nvPr/>
        </p:nvSpPr>
        <p:spPr>
          <a:xfrm>
            <a:off x="6521399" y="2932042"/>
            <a:ext cx="53721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背景：多个参数结对出现，出没于在一个又一个函数</a:t>
            </a:r>
          </a:p>
        </p:txBody>
      </p:sp>
      <p:sp>
        <p:nvSpPr>
          <p:cNvPr id="166" name="“数据泥团”"/>
          <p:cNvSpPr txBox="1"/>
          <p:nvPr/>
        </p:nvSpPr>
        <p:spPr>
          <a:xfrm>
            <a:off x="11512498" y="2614542"/>
            <a:ext cx="124038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A9A9A9"/>
                </a:solidFill>
              </a:defRPr>
            </a:lvl1pPr>
          </a:lstStyle>
          <a:p>
            <a:pPr/>
            <a:r>
              <a:t>“数据泥团”</a:t>
            </a:r>
          </a:p>
        </p:txBody>
      </p:sp>
      <p:sp>
        <p:nvSpPr>
          <p:cNvPr id="167" name="做法：组织称一个结构，代码简洁统一，利于提炼为抽象概念"/>
          <p:cNvSpPr txBox="1"/>
          <p:nvPr/>
        </p:nvSpPr>
        <p:spPr>
          <a:xfrm>
            <a:off x="6508750" y="3408887"/>
            <a:ext cx="628650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做法：组织称一个结构，代码简洁统一，利于提炼为抽象概念</a:t>
            </a:r>
          </a:p>
        </p:txBody>
      </p:sp>
      <p:sp>
        <p:nvSpPr>
          <p:cNvPr id="168" name="提炼函数"/>
          <p:cNvSpPr txBox="1"/>
          <p:nvPr/>
        </p:nvSpPr>
        <p:spPr>
          <a:xfrm>
            <a:off x="3057128" y="1295400"/>
            <a:ext cx="12319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chemeClr val="accent4">
                    <a:hueOff val="-1109302"/>
                    <a:lumOff val="-647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提炼函数</a:t>
            </a:r>
          </a:p>
        </p:txBody>
      </p:sp>
      <p:sp>
        <p:nvSpPr>
          <p:cNvPr id="169" name="引入参数对象"/>
          <p:cNvSpPr txBox="1"/>
          <p:nvPr/>
        </p:nvSpPr>
        <p:spPr>
          <a:xfrm>
            <a:off x="3854450" y="3005207"/>
            <a:ext cx="17907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chemeClr val="accent4">
                    <a:hueOff val="-1109302"/>
                    <a:lumOff val="-647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引入参数对象</a:t>
            </a:r>
          </a:p>
        </p:txBody>
      </p:sp>
      <p:sp>
        <p:nvSpPr>
          <p:cNvPr id="170" name="保持对象完整"/>
          <p:cNvSpPr txBox="1"/>
          <p:nvPr/>
        </p:nvSpPr>
        <p:spPr>
          <a:xfrm>
            <a:off x="4166493" y="5190579"/>
            <a:ext cx="17907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chemeClr val="accent4">
                    <a:hueOff val="-1109302"/>
                    <a:lumOff val="-647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保持对象完整</a:t>
            </a:r>
          </a:p>
        </p:txBody>
      </p:sp>
      <p:sp>
        <p:nvSpPr>
          <p:cNvPr id="171" name="背景：如果从一个结构导出几个值，然后再一起传给其他函数"/>
          <p:cNvSpPr txBox="1"/>
          <p:nvPr/>
        </p:nvSpPr>
        <p:spPr>
          <a:xfrm>
            <a:off x="6521398" y="5006834"/>
            <a:ext cx="6286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背景：如果从一个结构导出几个值，然后再一起传给其他函数</a:t>
            </a:r>
          </a:p>
        </p:txBody>
      </p:sp>
      <p:sp>
        <p:nvSpPr>
          <p:cNvPr id="172" name="做法：传递整个结构，更好的应对变化，并且实现引入参数对象"/>
          <p:cNvSpPr txBox="1"/>
          <p:nvPr/>
        </p:nvSpPr>
        <p:spPr>
          <a:xfrm>
            <a:off x="6508750" y="5483679"/>
            <a:ext cx="651510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做法：传递整个结构，更好的应对变化，并且实现引入参数对象</a:t>
            </a:r>
          </a:p>
        </p:txBody>
      </p:sp>
      <p:sp>
        <p:nvSpPr>
          <p:cNvPr id="173" name="以多态取代条件表达式"/>
          <p:cNvSpPr txBox="1"/>
          <p:nvPr/>
        </p:nvSpPr>
        <p:spPr>
          <a:xfrm>
            <a:off x="2899815" y="6500430"/>
            <a:ext cx="29083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chemeClr val="accent4">
                    <a:hueOff val="-1109302"/>
                    <a:lumOff val="-647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以多态取代条件表达式</a:t>
            </a:r>
          </a:p>
        </p:txBody>
      </p:sp>
      <p:sp>
        <p:nvSpPr>
          <p:cNvPr id="174" name="椭圆形"/>
          <p:cNvSpPr/>
          <p:nvPr/>
        </p:nvSpPr>
        <p:spPr>
          <a:xfrm>
            <a:off x="5545683" y="7032000"/>
            <a:ext cx="267991" cy="219374"/>
          </a:xfrm>
          <a:prstGeom prst="ellipse">
            <a:avLst/>
          </a:prstGeom>
          <a:solidFill>
            <a:schemeClr val="accent4">
              <a:hueOff val="-1109302"/>
              <a:lumOff val="-64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背景：复杂的条件逻辑， 很长的代码"/>
          <p:cNvSpPr txBox="1"/>
          <p:nvPr/>
        </p:nvSpPr>
        <p:spPr>
          <a:xfrm>
            <a:off x="5962547" y="6928325"/>
            <a:ext cx="383545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背景：复杂的条件逻辑， 很长的代码</a:t>
            </a:r>
          </a:p>
        </p:txBody>
      </p:sp>
      <p:sp>
        <p:nvSpPr>
          <p:cNvPr id="176" name="做法：将条件拆分到不同的场景，将每个switch 分支拆分为一个类"/>
          <p:cNvSpPr txBox="1"/>
          <p:nvPr/>
        </p:nvSpPr>
        <p:spPr>
          <a:xfrm>
            <a:off x="5949899" y="7405170"/>
            <a:ext cx="68365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做法：将条件拆分到不同的场景，将每个switch 分支拆分为一个类</a:t>
            </a:r>
          </a:p>
        </p:txBody>
      </p:sp>
      <p:sp>
        <p:nvSpPr>
          <p:cNvPr id="177" name="以管道取代循环"/>
          <p:cNvSpPr txBox="1"/>
          <p:nvPr/>
        </p:nvSpPr>
        <p:spPr>
          <a:xfrm>
            <a:off x="1858415" y="8179941"/>
            <a:ext cx="20701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chemeClr val="accent4">
                    <a:hueOff val="-1109302"/>
                    <a:lumOff val="-647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以管道取代循环</a:t>
            </a:r>
          </a:p>
        </p:txBody>
      </p:sp>
      <p:sp>
        <p:nvSpPr>
          <p:cNvPr id="178" name="背景：循环语句"/>
          <p:cNvSpPr txBox="1"/>
          <p:nvPr/>
        </p:nvSpPr>
        <p:spPr>
          <a:xfrm>
            <a:off x="4142062" y="8372971"/>
            <a:ext cx="1714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背景：循环语句</a:t>
            </a:r>
          </a:p>
        </p:txBody>
      </p:sp>
      <p:sp>
        <p:nvSpPr>
          <p:cNvPr id="179" name="做法：filter().map().some()…"/>
          <p:cNvSpPr txBox="1"/>
          <p:nvPr/>
        </p:nvSpPr>
        <p:spPr>
          <a:xfrm>
            <a:off x="4129413" y="8849816"/>
            <a:ext cx="313982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做法：filter().map().some()…</a:t>
            </a:r>
          </a:p>
        </p:txBody>
      </p:sp>
      <p:sp>
        <p:nvSpPr>
          <p:cNvPr id="180" name="矩形标注"/>
          <p:cNvSpPr/>
          <p:nvPr/>
        </p:nvSpPr>
        <p:spPr>
          <a:xfrm>
            <a:off x="5739158" y="6739264"/>
            <a:ext cx="7200901" cy="1273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52" y="0"/>
                </a:moveTo>
                <a:cubicBezTo>
                  <a:pt x="847" y="0"/>
                  <a:pt x="762" y="482"/>
                  <a:pt x="762" y="1077"/>
                </a:cubicBezTo>
                <a:lnTo>
                  <a:pt x="762" y="8687"/>
                </a:lnTo>
                <a:lnTo>
                  <a:pt x="0" y="10840"/>
                </a:lnTo>
                <a:lnTo>
                  <a:pt x="762" y="12994"/>
                </a:lnTo>
                <a:lnTo>
                  <a:pt x="762" y="20523"/>
                </a:lnTo>
                <a:cubicBezTo>
                  <a:pt x="762" y="21118"/>
                  <a:pt x="847" y="21600"/>
                  <a:pt x="952" y="21600"/>
                </a:cubicBezTo>
                <a:lnTo>
                  <a:pt x="21410" y="21600"/>
                </a:lnTo>
                <a:cubicBezTo>
                  <a:pt x="21515" y="21600"/>
                  <a:pt x="21600" y="21118"/>
                  <a:pt x="21600" y="20523"/>
                </a:cubicBezTo>
                <a:lnTo>
                  <a:pt x="21600" y="1077"/>
                </a:lnTo>
                <a:cubicBezTo>
                  <a:pt x="21600" y="482"/>
                  <a:pt x="21515" y="0"/>
                  <a:pt x="21410" y="0"/>
                </a:cubicBezTo>
                <a:lnTo>
                  <a:pt x="952" y="0"/>
                </a:lnTo>
                <a:close/>
              </a:path>
            </a:pathLst>
          </a:custGeom>
          <a:solidFill>
            <a:schemeClr val="accent6">
              <a:satOff val="15424"/>
              <a:lumOff val="17647"/>
              <a:alpha val="1973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矩形标注"/>
          <p:cNvSpPr/>
          <p:nvPr/>
        </p:nvSpPr>
        <p:spPr>
          <a:xfrm>
            <a:off x="3831232" y="8378287"/>
            <a:ext cx="3908823" cy="1075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80" y="0"/>
                </a:moveTo>
                <a:cubicBezTo>
                  <a:pt x="1317" y="0"/>
                  <a:pt x="1184" y="481"/>
                  <a:pt x="1184" y="1076"/>
                </a:cubicBezTo>
                <a:lnTo>
                  <a:pt x="1184" y="8685"/>
                </a:lnTo>
                <a:lnTo>
                  <a:pt x="0" y="10836"/>
                </a:lnTo>
                <a:lnTo>
                  <a:pt x="1184" y="12987"/>
                </a:lnTo>
                <a:lnTo>
                  <a:pt x="1184" y="20524"/>
                </a:lnTo>
                <a:cubicBezTo>
                  <a:pt x="1184" y="21119"/>
                  <a:pt x="1317" y="21600"/>
                  <a:pt x="1480" y="21600"/>
                </a:cubicBezTo>
                <a:lnTo>
                  <a:pt x="21304" y="21600"/>
                </a:lnTo>
                <a:cubicBezTo>
                  <a:pt x="21468" y="21600"/>
                  <a:pt x="21600" y="21119"/>
                  <a:pt x="21600" y="20524"/>
                </a:cubicBezTo>
                <a:lnTo>
                  <a:pt x="21600" y="1076"/>
                </a:lnTo>
                <a:cubicBezTo>
                  <a:pt x="21600" y="481"/>
                  <a:pt x="21468" y="0"/>
                  <a:pt x="21304" y="0"/>
                </a:cubicBezTo>
                <a:lnTo>
                  <a:pt x="1480" y="0"/>
                </a:lnTo>
                <a:close/>
              </a:path>
            </a:pathLst>
          </a:custGeom>
          <a:solidFill>
            <a:srgbClr val="FFFF12">
              <a:alpha val="1973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