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2" r:id="rId4"/>
    <p:sldId id="261" r:id="rId5"/>
    <p:sldId id="259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88" r:id="rId15"/>
    <p:sldId id="289" r:id="rId16"/>
    <p:sldId id="274" r:id="rId17"/>
    <p:sldId id="275" r:id="rId18"/>
    <p:sldId id="276" r:id="rId19"/>
    <p:sldId id="277" r:id="rId20"/>
    <p:sldId id="286" r:id="rId21"/>
    <p:sldId id="278" r:id="rId22"/>
    <p:sldId id="279" r:id="rId23"/>
    <p:sldId id="280" r:id="rId24"/>
    <p:sldId id="284" r:id="rId25"/>
    <p:sldId id="282" r:id="rId26"/>
    <p:sldId id="290" r:id="rId27"/>
    <p:sldId id="281" r:id="rId28"/>
    <p:sldId id="28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929"/>
    <a:srgbClr val="33CCC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6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E346-CDF1-43C4-A874-46A56DEE2509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882C-27C1-41EB-AB8A-D6A8CD71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8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一个后端全搞定。难道每个不同的平台的应用都单独开发一套后端？累死后端啊？业务变了，如果后端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组合起来可以达到的话，就不需要后端单独开发接口了。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1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9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0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那后端要提供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前端也必须能够识别此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，所以前后端也安静的坐下来。讨论一下，定一下前后端交互的数据的基本接口。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1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例如，其中的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可以使用和 </a:t>
            </a:r>
            <a:r>
              <a:rPr lang="en-US" altLang="zh-CN" dirty="0" smtClean="0"/>
              <a:t>http status </a:t>
            </a:r>
            <a:r>
              <a:rPr lang="zh-CN" altLang="en-US" dirty="0" smtClean="0"/>
              <a:t>一样的错误码，一致性，方便辨识。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可以存放一些信息，一般情况下 </a:t>
            </a:r>
            <a:r>
              <a:rPr lang="en-US" altLang="zh-CN" dirty="0" smtClean="0"/>
              <a:t>code 200 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可以为空，但是如果是非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写上实际的错误，非常有利于后端调试接口。至于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这一步，一定要确定业务啊。这可是血泪史啊。当然了，上面的示例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也应该是在了解业务之后，这里建议使用 </a:t>
            </a:r>
            <a:r>
              <a:rPr lang="en-US" altLang="zh-CN" dirty="0" smtClean="0"/>
              <a:t>restful </a:t>
            </a:r>
            <a:r>
              <a:rPr lang="zh-CN" altLang="en-US" dirty="0" smtClean="0"/>
              <a:t>风格的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在这一步的时候，一定要明确定义每个参数的意思，作用，数据格式等，并且应该严格定义，每次更新了接口文档都应该有详细的更新记录。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5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在后端定义刚才提到的 </a:t>
            </a:r>
            <a:r>
              <a:rPr lang="en-US" altLang="zh-CN" dirty="0" smtClean="0"/>
              <a:t>API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的时候，</a:t>
            </a:r>
            <a:r>
              <a:rPr lang="zh-CN" altLang="en-US" dirty="0" smtClean="0"/>
              <a:t>前端就可以开始写页面了，等到上一步完成之后，前端拿到后端给的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接口文档之后，前端可以构造假数据来进行开发了，构造假数据的方式可以自由发挥，以上几种方式各有各得好处和劣势。这个时候，就是前后端可以谁都不找谁了，单独开发自己的吧。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9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联调完成之后就是测试和发布，或者继续迭代。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79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联调完成之后就是测试和发布，或者继续迭代。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1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27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0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7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0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25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一个人从前端到后端，表格布局，简单的验证，简单的反馈等，基本都是展示型的静态页面</a:t>
            </a:r>
            <a:r>
              <a:rPr lang="zh-CN" altLang="en-US" dirty="0" smtClean="0"/>
              <a:t>，因为这个时候技术，网络环境，以及人们对于互联网的接受程度决定了，此时互联网大部分以展示为主，也即是</a:t>
            </a:r>
            <a:r>
              <a:rPr lang="en-US" altLang="zh-CN" dirty="0" smtClean="0"/>
              <a:t>web1.0</a:t>
            </a:r>
            <a:r>
              <a:rPr lang="zh-CN" altLang="en-US" dirty="0" smtClean="0"/>
              <a:t>时代。大部分还在表格布局。</a:t>
            </a:r>
            <a:r>
              <a:rPr lang="en-US" altLang="zh-CN" dirty="0" err="1" smtClean="0"/>
              <a:t>Div+Css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才开始大规模使用。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r>
              <a:rPr lang="en-US" altLang="zh-CN" dirty="0" smtClean="0"/>
              <a:t>: PM, DBA, RD, FED, Designer</a:t>
            </a:r>
          </a:p>
          <a:p>
            <a:r>
              <a:rPr lang="zh-CN" altLang="en-US" dirty="0" smtClean="0"/>
              <a:t>技能</a:t>
            </a:r>
            <a:r>
              <a:rPr lang="en-US" altLang="zh-CN" dirty="0" smtClean="0"/>
              <a:t>: Linux, MySQL, JAVA, JavaScript, HTML, CSS</a:t>
            </a:r>
          </a:p>
          <a:p>
            <a:r>
              <a:rPr lang="zh-CN" altLang="en-US" dirty="0" smtClean="0"/>
              <a:t>工具</a:t>
            </a:r>
            <a:r>
              <a:rPr lang="en-US" altLang="zh-CN" dirty="0" smtClean="0"/>
              <a:t>: phpMyAdmin, photoShop, powerPoint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此时随着技术的发展，</a:t>
            </a:r>
            <a:r>
              <a:rPr lang="en-US" altLang="zh-CN" dirty="0" smtClean="0"/>
              <a:t>web 2.0 </a:t>
            </a:r>
            <a:r>
              <a:rPr lang="zh-CN" altLang="en-US" dirty="0" smtClean="0"/>
              <a:t>开始进入互联网，用户开始成为互联网的主人了，信息的提供由网站变成用户了，所以用户对网站的体验提出了更高的要求。这时候，业务也更加复杂化，所以在分工上，开始出现了前后端的分工，也是从这时候开始，才有了前端工程师，和后端工程师的区分。当然了，在业务更大更复杂的公司，也分化出了更加细致的岗位，重构工程师啊，用户体验工程师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3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此时，后端出现了 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等模式，而所谓的前端，只不过是后端 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V </a:t>
            </a:r>
            <a:r>
              <a:rPr lang="zh-CN" altLang="en-US" dirty="0" smtClean="0"/>
              <a:t>而已，依附于后端生成静态页面给前端。也就是说，前端切好图，做好页面之后，交给后端，后端在此模板基础上加上数据，然后吐给浏览器。也即前端所有的工作，都是为了给后端做一个模板。这样导致了，前端在后端眼里一直都是没有技术含量的原因。也因为现在很多管理人员都是以前的技术人员出身，所以公司管理层对前端也有偏见，由此，如何能提升前端在公司的地位呢？同样的，工资怎么能提的起来呢？但是这并不是促进前后端进一步分离的主要原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8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sz="1600" dirty="0" smtClean="0">
                <a:latin typeface="黑体" panose="02010609060101010101" pitchFamily="49" charset="-122"/>
              </a:rPr>
              <a:t>在页面中找到要替换的假数据有点困难，需要“淡定”，经常弄丢</a:t>
            </a:r>
            <a:r>
              <a:rPr lang="en-US" altLang="zh-CN" sz="1600" dirty="0" smtClean="0">
                <a:latin typeface="黑体" panose="02010609060101010101" pitchFamily="49" charset="-122"/>
              </a:rPr>
              <a:t>HTML</a:t>
            </a:r>
            <a:r>
              <a:rPr lang="zh-CN" altLang="en-US" sz="1600" dirty="0" smtClean="0">
                <a:latin typeface="黑体" panose="02010609060101010101" pitchFamily="49" charset="-122"/>
              </a:rPr>
              <a:t>中的字符、引号、结束符等等，后端套页后的页面拿到前端跑不起来，</a:t>
            </a:r>
            <a:r>
              <a:rPr lang="en-US" altLang="zh-CN" sz="1600" dirty="0" smtClean="0">
                <a:ea typeface="+mn-ea"/>
              </a:rPr>
              <a:t>QA</a:t>
            </a:r>
            <a:r>
              <a:rPr lang="zh-CN" altLang="en-US" sz="1600" dirty="0" smtClean="0">
                <a:latin typeface="黑体" panose="02010609060101010101" pitchFamily="49" charset="-122"/>
              </a:rPr>
              <a:t>需要等到后端全部弄好后才能开始测试，前后端来回</a:t>
            </a:r>
            <a:r>
              <a:rPr lang="zh-CN" altLang="en-US" sz="1600" dirty="0" smtClean="0">
                <a:latin typeface="黑体" panose="02010609060101010101" pitchFamily="49" charset="-122"/>
              </a:rPr>
              <a:t>反反复复</a:t>
            </a:r>
            <a:endParaRPr lang="en-US" altLang="zh-CN" sz="1600" dirty="0" smtClean="0">
              <a:latin typeface="黑体" panose="02010609060101010101" pitchFamily="49" charset="-122"/>
            </a:endParaRPr>
          </a:p>
          <a:p>
            <a:r>
              <a:rPr lang="zh-CN" altLang="en-US" dirty="0" smtClean="0"/>
              <a:t>无法统一协作模式，代码充满了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</a:t>
            </a:r>
            <a:r>
              <a:rPr lang="en-US" altLang="zh-CN" dirty="0" smtClean="0"/>
              <a:t>JS</a:t>
            </a:r>
            <a:r>
              <a:rPr lang="zh-CN" altLang="en-US" dirty="0" smtClean="0"/>
              <a:t>跟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，依赖于后端产出的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，有的数据來自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，有的数据印在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上，有的业务逻辑在前端，有的在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层，更多的是在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前端依赖服务端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开发环境，</a:t>
            </a:r>
            <a:r>
              <a:rPr lang="zh-CN" altLang="en-US" dirty="0" smtClean="0"/>
              <a:t>在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zh-CN" altLang="en-US" dirty="0" smtClean="0"/>
              <a:t>高度耦合，沟通成本高，职责不清晰</a:t>
            </a:r>
          </a:p>
          <a:p>
            <a:pPr lvl="2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0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随着技术的发展，以及技术的大幅度提高。尤其是随着</a:t>
            </a:r>
            <a:r>
              <a:rPr lang="en-US" altLang="zh-CN" dirty="0" smtClean="0"/>
              <a:t>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Gmail</a:t>
            </a:r>
            <a:r>
              <a:rPr lang="zh-CN" altLang="en-US" dirty="0" smtClean="0"/>
              <a:t>的出世，让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这种获取数据的方式大放异彩，使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开发对用户体验的提升带来了巨大的改变，同时人们也看到了前后端可以有另一种数据交互的方式。那就是后端只提供数据，前端来进行其他逻辑的处理，也即是可以将后端看成是前端的一个数据库。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1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8882C-27C1-41EB-AB8A-D6A8CD712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30854-D15D-41BA-BDE5-8C63696DE209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F4334-CB5B-454B-9821-10D715E35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4008B-34B8-4F9B-994F-E1C9A744FFC4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4ACA-37B5-4DDB-9685-1ECCC1175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A72A-D3A6-4435-A417-24BC7F5B3CFA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D337-1A5F-4D2D-AC87-4E14F743D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3299D-C80A-4E80-B745-A2269C198DC5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94E43-1349-4545-B252-CA5930A79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DFF5A-1F9C-4AAC-B748-123E1916C365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8A11-BB9D-4C56-AE3C-D27679F56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3731A-4A0C-4087-83F8-6A1FCB468542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93E4B-924E-42DA-BFDE-2A12DEBB7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805D-346E-456C-AC2A-853076B75EC0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2E568-3455-4E9B-B67D-DB589B1D2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B723E-E9FE-433E-8678-CA0ABA418835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6FF5A-03AB-4EE4-BA3D-A58E9B12EF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42BFD-6E8C-4E28-8175-2CDE640DB5BA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0AE6E-4EC8-4F03-8539-D6E27A313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BACB-20E9-4B38-A71B-D5E71455766F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942A-BC88-4E25-8E49-EA30409DE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A172-E3CF-4FF9-9B13-E121B67BD6A3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E259-6E95-45C9-BD39-C6926740D4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F7199A-4A0E-4233-AA07-B6277F0C222C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35359D-1A58-4D3E-96C4-4877B4351E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github.io/react/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nockoutjs.com/" TargetMode="External"/><Relationship Id="rId5" Type="http://schemas.openxmlformats.org/officeDocument/2006/relationships/hyperlink" Target="http://emberjs.com/" TargetMode="External"/><Relationship Id="rId4" Type="http://schemas.openxmlformats.org/officeDocument/2006/relationships/hyperlink" Target="http://www.backbonej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701893" y="2276872"/>
            <a:ext cx="6480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后 端 分 离 思 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7267" y="4653136"/>
            <a:ext cx="6300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5400" b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schemeClr val="accent1"/>
                </a:solidFill>
              </a:rPr>
              <a:t>走在前端路上的小菜鸟</a:t>
            </a:r>
            <a:r>
              <a:rPr lang="en-US" altLang="zh-CN" sz="2400" b="0" dirty="0">
                <a:solidFill>
                  <a:schemeClr val="accent1"/>
                </a:solidFill>
              </a:rPr>
              <a:t>---</a:t>
            </a:r>
            <a:r>
              <a:rPr lang="zh-CN" altLang="en-US" sz="2400" b="0" dirty="0">
                <a:solidFill>
                  <a:schemeClr val="accent1"/>
                </a:solidFill>
              </a:rPr>
              <a:t>梁创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28" y="22588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779"/>
            <a:ext cx="1306645" cy="771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623932"/>
            <a:ext cx="540802" cy="540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592" y="15567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开发模式上的前后端分离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1192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82117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4527" r="3079" b="16294"/>
          <a:stretch/>
        </p:blipFill>
        <p:spPr>
          <a:xfrm>
            <a:off x="1043608" y="2852936"/>
            <a:ext cx="6912768" cy="271603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24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75756" y="2791972"/>
            <a:ext cx="3868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  什   么</a:t>
            </a:r>
            <a:endParaRPr lang="zh-CN" altLang="en-US" sz="6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0954" y="1196752"/>
            <a:ext cx="6857429" cy="453650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2009" y="1933442"/>
            <a:ext cx="65863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 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化（单页面应用）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6" y="5733256"/>
            <a:ext cx="1124744" cy="1124744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706647" y="1392240"/>
            <a:ext cx="792088" cy="41455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1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67744" y="1852610"/>
            <a:ext cx="4991011" cy="344709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93750" y="258784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前后端无互相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并行开发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94667" y="1991980"/>
            <a:ext cx="792088" cy="31683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开发需要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07704" y="1841923"/>
            <a:ext cx="5688632" cy="344709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      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75756" y="1841923"/>
            <a:ext cx="548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Server-side MVC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代码跑在服务器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处理业务逻辑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34627" y="1981293"/>
            <a:ext cx="792088" cy="31683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07704" y="1847539"/>
            <a:ext cx="5688632" cy="344709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      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75756" y="1847539"/>
            <a:ext cx="5515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接收数据，返回数据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处理渲染逻辑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Client-side MV*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代码跑在浏览器上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34627" y="1986909"/>
            <a:ext cx="792088" cy="31683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464" y="1331944"/>
            <a:ext cx="5102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前端：业务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交互（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2" y="3429000"/>
            <a:ext cx="3810000" cy="28575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4644301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不是让大家排排坐，吃果果的啊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7" name="十字星 6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408" y="1776817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code:200,</a:t>
            </a: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message : 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我是提示信息哦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data:{</a:t>
            </a: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“xx”: xxx,</a:t>
            </a:r>
          </a:p>
          <a:p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“</a:t>
            </a:r>
            <a:r>
              <a:rPr lang="en-US" altLang="zh-CN" sz="3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en-US" altLang="zh-CN" sz="3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881550"/>
            <a:ext cx="522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/service/v2/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get_items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2"/>
          <p:cNvSpPr>
            <a:spLocks noChangeArrowheads="1"/>
          </p:cNvSpPr>
          <p:nvPr/>
        </p:nvSpPr>
        <p:spPr bwMode="gray">
          <a:xfrm flipH="1">
            <a:off x="323528" y="1628800"/>
            <a:ext cx="1425575" cy="4038600"/>
          </a:xfrm>
          <a:prstGeom prst="roundRect">
            <a:avLst>
              <a:gd name="adj" fmla="val 11375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>
            <a:off x="1847528" y="1631975"/>
            <a:ext cx="7044952" cy="4038600"/>
          </a:xfrm>
          <a:prstGeom prst="roundRect">
            <a:avLst>
              <a:gd name="adj" fmla="val 2454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Freeform 5"/>
          <p:cNvSpPr>
            <a:spLocks/>
          </p:cNvSpPr>
          <p:nvPr/>
        </p:nvSpPr>
        <p:spPr bwMode="gray">
          <a:xfrm flipH="1">
            <a:off x="7987532" y="1676425"/>
            <a:ext cx="515937" cy="46513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9" name="Group 6"/>
          <p:cNvGrpSpPr>
            <a:grpSpLocks/>
          </p:cNvGrpSpPr>
          <p:nvPr/>
        </p:nvGrpSpPr>
        <p:grpSpPr bwMode="auto">
          <a:xfrm rot="5400000">
            <a:off x="1696269" y="1774850"/>
            <a:ext cx="495300" cy="666750"/>
            <a:chOff x="778" y="1762"/>
            <a:chExt cx="312" cy="42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0" name="Group 7"/>
            <p:cNvGrpSpPr>
              <a:grpSpLocks/>
            </p:cNvGrpSpPr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  <a:grpFill/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AutoShape 10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5D9DD7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11"/>
            <p:cNvGrpSpPr>
              <a:grpSpLocks/>
            </p:cNvGrpSpPr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  <a:grpFill/>
          </p:grpSpPr>
          <p:sp>
            <p:nvSpPr>
              <p:cNvPr id="52" name="Oval 12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utoShape 14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5D9DD7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" name="Group 15"/>
          <p:cNvGrpSpPr>
            <a:grpSpLocks/>
          </p:cNvGrpSpPr>
          <p:nvPr/>
        </p:nvGrpSpPr>
        <p:grpSpPr bwMode="auto">
          <a:xfrm rot="5400000">
            <a:off x="1696269" y="4899050"/>
            <a:ext cx="495300" cy="666750"/>
            <a:chOff x="778" y="1762"/>
            <a:chExt cx="312" cy="42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9" name="Group 16"/>
            <p:cNvGrpSpPr>
              <a:grpSpLocks/>
            </p:cNvGrpSpPr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  <a:grpFill/>
          </p:grpSpPr>
          <p:sp>
            <p:nvSpPr>
              <p:cNvPr id="64" name="Oval 17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18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AutoShape 19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5D9DD7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" name="Group 20"/>
            <p:cNvGrpSpPr>
              <a:grpSpLocks/>
            </p:cNvGrpSpPr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  <a:grpFill/>
          </p:grpSpPr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grpFill/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23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5D9DD7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rgbClr val="001D3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1793727" y="2320930"/>
            <a:ext cx="720625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等的反向代理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访问某个目录下的静态数据文件</a:t>
            </a:r>
          </a:p>
          <a:p>
            <a:pPr marL="0" indent="0">
              <a:spcBef>
                <a:spcPct val="50000"/>
              </a:spcBef>
            </a:pPr>
            <a:endParaRPr lang="en-US" altLang="zh-CN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789967" y="1697082"/>
            <a:ext cx="572562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6" y="5722366"/>
            <a:ext cx="1135633" cy="11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40765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1247477" y="307288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gray">
          <a:xfrm>
            <a:off x="1049269" y="3072888"/>
            <a:ext cx="7627187" cy="1148200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062435" y="3502882"/>
            <a:ext cx="7211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4"/>
              </a:rPr>
              <a:t>Backbone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hlinkClick r:id="rId5"/>
              </a:rPr>
              <a:t>EmberJS</a:t>
            </a:r>
            <a:r>
              <a:rPr lang="en-US" altLang="zh-CN" sz="2000" dirty="0"/>
              <a:t>, </a:t>
            </a:r>
            <a:r>
              <a:rPr lang="en-US" altLang="zh-CN" sz="2000" dirty="0" err="1">
                <a:hlinkClick r:id="rId6"/>
              </a:rPr>
              <a:t>KnockoutJS</a:t>
            </a:r>
            <a:r>
              <a:rPr lang="en-US" altLang="zh-CN" sz="2000" dirty="0"/>
              <a:t>, </a:t>
            </a:r>
            <a:r>
              <a:rPr lang="en-US" altLang="zh-CN" sz="2000" dirty="0" err="1">
                <a:hlinkClick r:id="rId7"/>
              </a:rPr>
              <a:t>AngularJS</a:t>
            </a:r>
            <a:r>
              <a:rPr lang="en-US" altLang="zh-CN" sz="2000" dirty="0"/>
              <a:t>, </a:t>
            </a:r>
            <a:r>
              <a:rPr lang="en-US" altLang="zh-CN" sz="2000" dirty="0">
                <a:hlinkClick r:id="rId8"/>
              </a:rPr>
              <a:t>React</a:t>
            </a:r>
            <a:r>
              <a:rPr lang="en-US" altLang="zh-CN" sz="2000" dirty="0"/>
              <a:t>, etc.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gray">
          <a:xfrm>
            <a:off x="1247477" y="2860164"/>
            <a:ext cx="3319463" cy="401637"/>
          </a:xfrm>
          <a:prstGeom prst="roundRect">
            <a:avLst>
              <a:gd name="adj" fmla="val 175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1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411760" y="188640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36" y="3957960"/>
            <a:ext cx="4386064" cy="2900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15816" y="2248996"/>
            <a:ext cx="33281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600" b="1" dirty="0" smtClean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历     史</a:t>
            </a:r>
            <a:r>
              <a:rPr lang="zh-CN" altLang="en-US" sz="5400" b="1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5400" b="1" dirty="0">
              <a:ln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18" y="2253145"/>
            <a:ext cx="1257300" cy="676275"/>
          </a:xfrm>
          <a:prstGeom prst="rect">
            <a:avLst/>
          </a:prstGeom>
        </p:spPr>
      </p:pic>
      <p:sp>
        <p:nvSpPr>
          <p:cNvPr id="8" name="十字星 7"/>
          <p:cNvSpPr/>
          <p:nvPr/>
        </p:nvSpPr>
        <p:spPr>
          <a:xfrm>
            <a:off x="323528" y="188640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      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40765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rgbClr val="8064A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1247477" y="307288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gray">
          <a:xfrm>
            <a:off x="1049269" y="3072888"/>
            <a:ext cx="7627187" cy="1148200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1523702" y="4703250"/>
            <a:ext cx="227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cs typeface="Arial" panose="020B0604020202020204" pitchFamily="34" charset="0"/>
              </a:rPr>
              <a:t> Add your title in here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062435" y="3502882"/>
            <a:ext cx="72113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使用后端真实的数据进行联合调试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gray">
          <a:xfrm>
            <a:off x="1247477" y="2860164"/>
            <a:ext cx="3319463" cy="401637"/>
          </a:xfrm>
          <a:prstGeom prst="roundRect">
            <a:avLst>
              <a:gd name="adj" fmla="val 175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联调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3434" y="2132856"/>
            <a:ext cx="94179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很美好。。。。。。。。。</a:t>
            </a:r>
            <a:endParaRPr lang="zh-CN" alt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0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26" y="2745210"/>
            <a:ext cx="4762500" cy="252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十字星 6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2375756" y="222564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1320" y="1153922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别。。。。急。。。。。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十字星 3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2421532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3728" y="2132856"/>
            <a:ext cx="30989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      题</a:t>
            </a:r>
            <a:endParaRPr lang="zh-CN" altLang="en-US" sz="6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52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十字星 3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2426440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897054" y="1603047"/>
            <a:ext cx="3036888" cy="3724275"/>
            <a:chOff x="0" y="0"/>
            <a:chExt cx="1913" cy="2346"/>
          </a:xfrm>
        </p:grpSpPr>
        <p:pic>
          <p:nvPicPr>
            <p:cNvPr id="8" name="Rektangel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13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" y="2"/>
              <a:ext cx="1903" cy="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</p:grpSp>
      <p:graphicFrame>
        <p:nvGraphicFramePr>
          <p:cNvPr id="1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69180"/>
              </p:ext>
            </p:extLst>
          </p:nvPr>
        </p:nvGraphicFramePr>
        <p:xfrm>
          <a:off x="2917692" y="1550660"/>
          <a:ext cx="3558460" cy="412750"/>
        </p:xfrm>
        <a:graphic>
          <a:graphicData uri="http://schemas.openxmlformats.org/drawingml/2006/table">
            <a:tbl>
              <a:tblPr/>
              <a:tblGrid>
                <a:gridCol w="3558460"/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2917692" y="1920547"/>
            <a:ext cx="3558460" cy="417159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cmpd="sng">
            <a:solidFill>
              <a:srgbClr val="BCBCB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93"/>
          <p:cNvSpPr txBox="1">
            <a:spLocks noChangeArrowheads="1"/>
          </p:cNvSpPr>
          <p:nvPr/>
        </p:nvSpPr>
        <p:spPr bwMode="auto">
          <a:xfrm>
            <a:off x="3132179" y="1844824"/>
            <a:ext cx="244759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首页白屏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前端业务太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前后的数据加工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客户端性能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职责重叠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7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15816" y="692696"/>
            <a:ext cx="3587842" cy="44627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zh-CN" sz="54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en-US" altLang="zh-CN" sz="88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望</a:t>
            </a:r>
            <a:endParaRPr lang="zh-CN" alt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 rot="10800000">
            <a:off x="1907704" y="1591928"/>
            <a:ext cx="2624261" cy="2664296"/>
          </a:xfrm>
          <a:custGeom>
            <a:avLst/>
            <a:gdLst>
              <a:gd name="T0" fmla="*/ 0 w 952"/>
              <a:gd name="T1" fmla="*/ 756 h 947"/>
              <a:gd name="T2" fmla="*/ 191 w 952"/>
              <a:gd name="T3" fmla="*/ 591 h 947"/>
              <a:gd name="T4" fmla="*/ 190 w 952"/>
              <a:gd name="T5" fmla="*/ 672 h 947"/>
              <a:gd name="T6" fmla="*/ 194 w 952"/>
              <a:gd name="T7" fmla="*/ 672 h 947"/>
              <a:gd name="T8" fmla="*/ 205 w 952"/>
              <a:gd name="T9" fmla="*/ 672 h 947"/>
              <a:gd name="T10" fmla="*/ 225 w 952"/>
              <a:gd name="T11" fmla="*/ 671 h 947"/>
              <a:gd name="T12" fmla="*/ 250 w 952"/>
              <a:gd name="T13" fmla="*/ 667 h 947"/>
              <a:gd name="T14" fmla="*/ 281 w 952"/>
              <a:gd name="T15" fmla="*/ 662 h 947"/>
              <a:gd name="T16" fmla="*/ 316 w 952"/>
              <a:gd name="T17" fmla="*/ 653 h 947"/>
              <a:gd name="T18" fmla="*/ 356 w 952"/>
              <a:gd name="T19" fmla="*/ 641 h 947"/>
              <a:gd name="T20" fmla="*/ 399 w 952"/>
              <a:gd name="T21" fmla="*/ 626 h 947"/>
              <a:gd name="T22" fmla="*/ 444 w 952"/>
              <a:gd name="T23" fmla="*/ 605 h 947"/>
              <a:gd name="T24" fmla="*/ 492 w 952"/>
              <a:gd name="T25" fmla="*/ 578 h 947"/>
              <a:gd name="T26" fmla="*/ 540 w 952"/>
              <a:gd name="T27" fmla="*/ 547 h 947"/>
              <a:gd name="T28" fmla="*/ 587 w 952"/>
              <a:gd name="T29" fmla="*/ 508 h 947"/>
              <a:gd name="T30" fmla="*/ 635 w 952"/>
              <a:gd name="T31" fmla="*/ 463 h 947"/>
              <a:gd name="T32" fmla="*/ 689 w 952"/>
              <a:gd name="T33" fmla="*/ 405 h 947"/>
              <a:gd name="T34" fmla="*/ 737 w 952"/>
              <a:gd name="T35" fmla="*/ 350 h 947"/>
              <a:gd name="T36" fmla="*/ 780 w 952"/>
              <a:gd name="T37" fmla="*/ 298 h 947"/>
              <a:gd name="T38" fmla="*/ 816 w 952"/>
              <a:gd name="T39" fmla="*/ 249 h 947"/>
              <a:gd name="T40" fmla="*/ 847 w 952"/>
              <a:gd name="T41" fmla="*/ 204 h 947"/>
              <a:gd name="T42" fmla="*/ 873 w 952"/>
              <a:gd name="T43" fmla="*/ 164 h 947"/>
              <a:gd name="T44" fmla="*/ 895 w 952"/>
              <a:gd name="T45" fmla="*/ 126 h 947"/>
              <a:gd name="T46" fmla="*/ 913 w 952"/>
              <a:gd name="T47" fmla="*/ 94 h 947"/>
              <a:gd name="T48" fmla="*/ 926 w 952"/>
              <a:gd name="T49" fmla="*/ 66 h 947"/>
              <a:gd name="T50" fmla="*/ 936 w 952"/>
              <a:gd name="T51" fmla="*/ 42 h 947"/>
              <a:gd name="T52" fmla="*/ 944 w 952"/>
              <a:gd name="T53" fmla="*/ 24 h 947"/>
              <a:gd name="T54" fmla="*/ 949 w 952"/>
              <a:gd name="T55" fmla="*/ 12 h 947"/>
              <a:gd name="T56" fmla="*/ 952 w 952"/>
              <a:gd name="T57" fmla="*/ 2 h 947"/>
              <a:gd name="T58" fmla="*/ 952 w 952"/>
              <a:gd name="T59" fmla="*/ 0 h 947"/>
              <a:gd name="T60" fmla="*/ 952 w 952"/>
              <a:gd name="T61" fmla="*/ 4 h 947"/>
              <a:gd name="T62" fmla="*/ 950 w 952"/>
              <a:gd name="T63" fmla="*/ 17 h 947"/>
              <a:gd name="T64" fmla="*/ 948 w 952"/>
              <a:gd name="T65" fmla="*/ 36 h 947"/>
              <a:gd name="T66" fmla="*/ 942 w 952"/>
              <a:gd name="T67" fmla="*/ 62 h 947"/>
              <a:gd name="T68" fmla="*/ 936 w 952"/>
              <a:gd name="T69" fmla="*/ 93 h 947"/>
              <a:gd name="T70" fmla="*/ 927 w 952"/>
              <a:gd name="T71" fmla="*/ 130 h 947"/>
              <a:gd name="T72" fmla="*/ 914 w 952"/>
              <a:gd name="T73" fmla="*/ 172 h 947"/>
              <a:gd name="T74" fmla="*/ 899 w 952"/>
              <a:gd name="T75" fmla="*/ 217 h 947"/>
              <a:gd name="T76" fmla="*/ 881 w 952"/>
              <a:gd name="T77" fmla="*/ 264 h 947"/>
              <a:gd name="T78" fmla="*/ 857 w 952"/>
              <a:gd name="T79" fmla="*/ 315 h 947"/>
              <a:gd name="T80" fmla="*/ 830 w 952"/>
              <a:gd name="T81" fmla="*/ 368 h 947"/>
              <a:gd name="T82" fmla="*/ 798 w 952"/>
              <a:gd name="T83" fmla="*/ 421 h 947"/>
              <a:gd name="T84" fmla="*/ 762 w 952"/>
              <a:gd name="T85" fmla="*/ 475 h 947"/>
              <a:gd name="T86" fmla="*/ 719 w 952"/>
              <a:gd name="T87" fmla="*/ 529 h 947"/>
              <a:gd name="T88" fmla="*/ 671 w 952"/>
              <a:gd name="T89" fmla="*/ 582 h 947"/>
              <a:gd name="T90" fmla="*/ 613 w 952"/>
              <a:gd name="T91" fmla="*/ 637 h 947"/>
              <a:gd name="T92" fmla="*/ 555 w 952"/>
              <a:gd name="T93" fmla="*/ 685 h 947"/>
              <a:gd name="T94" fmla="*/ 500 w 952"/>
              <a:gd name="T95" fmla="*/ 726 h 947"/>
              <a:gd name="T96" fmla="*/ 447 w 952"/>
              <a:gd name="T97" fmla="*/ 761 h 947"/>
              <a:gd name="T98" fmla="*/ 396 w 952"/>
              <a:gd name="T99" fmla="*/ 790 h 947"/>
              <a:gd name="T100" fmla="*/ 350 w 952"/>
              <a:gd name="T101" fmla="*/ 813 h 947"/>
              <a:gd name="T102" fmla="*/ 307 w 952"/>
              <a:gd name="T103" fmla="*/ 831 h 947"/>
              <a:gd name="T104" fmla="*/ 270 w 952"/>
              <a:gd name="T105" fmla="*/ 845 h 947"/>
              <a:gd name="T106" fmla="*/ 238 w 952"/>
              <a:gd name="T107" fmla="*/ 855 h 947"/>
              <a:gd name="T108" fmla="*/ 212 w 952"/>
              <a:gd name="T109" fmla="*/ 862 h 947"/>
              <a:gd name="T110" fmla="*/ 192 w 952"/>
              <a:gd name="T111" fmla="*/ 866 h 947"/>
              <a:gd name="T112" fmla="*/ 181 w 952"/>
              <a:gd name="T113" fmla="*/ 868 h 947"/>
              <a:gd name="T114" fmla="*/ 176 w 952"/>
              <a:gd name="T115" fmla="*/ 868 h 947"/>
              <a:gd name="T116" fmla="*/ 167 w 952"/>
              <a:gd name="T117" fmla="*/ 947 h 947"/>
              <a:gd name="T118" fmla="*/ 0 w 952"/>
              <a:gd name="T119" fmla="*/ 75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dist="107763" dir="2700000" algn="ctr" rotWithShape="0">
              <a:srgbClr val="080808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十字星 3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2421532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2564904"/>
            <a:ext cx="2300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sz="6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2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81013"/>
              </p:ext>
            </p:extLst>
          </p:nvPr>
        </p:nvGraphicFramePr>
        <p:xfrm>
          <a:off x="1545975" y="1916832"/>
          <a:ext cx="6096000" cy="28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394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9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JS+HTML+CSS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7293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服务层</a:t>
                      </a:r>
                      <a:endParaRPr lang="en-US" altLang="zh-CN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提供数据接口</a:t>
                      </a:r>
                      <a:endParaRPr lang="en-US" altLang="zh-CN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封装业务逻辑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转发数据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模版</a:t>
                      </a:r>
                      <a:endParaRPr lang="en-US" altLang="zh-CN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串接服务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合并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路由，逻辑</a:t>
                      </a:r>
                      <a:endParaRPr lang="en-US" altLang="zh-CN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页面渲染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前端框架</a:t>
                      </a:r>
                      <a:endParaRPr lang="en-US" altLang="zh-CN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 smtClean="0"/>
                        <a:t>业务逻辑</a:t>
                      </a:r>
                      <a:endParaRPr lang="en-US" altLang="zh-CN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DOM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模版，路由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20834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6645" cy="7718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5836" y="2492896"/>
            <a:ext cx="32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   谢</a:t>
            </a:r>
            <a:endParaRPr lang="zh-CN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6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395536" y="2199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75756" y="2199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712551" y="1427181"/>
            <a:ext cx="3798422" cy="595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展 历 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entagon 12"/>
          <p:cNvSpPr>
            <a:spLocks noChangeArrowheads="1"/>
          </p:cNvSpPr>
          <p:nvPr/>
        </p:nvSpPr>
        <p:spPr bwMode="auto">
          <a:xfrm>
            <a:off x="1043608" y="4581128"/>
            <a:ext cx="7516812" cy="427912"/>
          </a:xfrm>
          <a:prstGeom prst="homePlate">
            <a:avLst>
              <a:gd name="adj" fmla="val 51672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36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 · · · · · · · · · · · · </a:t>
            </a:r>
            <a:r>
              <a:rPr lang="en-US" altLang="zh-CN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36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8541" y="2852936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WEB1.0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45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2060848"/>
            <a:ext cx="80648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PM, DBA, RD, FED, Designer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Linux, MySQL, JAVA, JavaScript, HTML, CSS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421348" y="2071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2352658" y="2071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763688" y="3968514"/>
            <a:ext cx="6336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54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老子一個人全包了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2016224" cy="133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十字星 6"/>
          <p:cNvSpPr/>
          <p:nvPr/>
        </p:nvSpPr>
        <p:spPr>
          <a:xfrm>
            <a:off x="395536" y="2199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2353452" y="2199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2086460"/>
            <a:ext cx="8568952" cy="326120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325" y="2453987"/>
            <a:ext cx="8133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一个人掌握所有技术 数据库 后端开发 前端相关的技术，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虽多但不精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897" y="3606115"/>
            <a:ext cx="816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所以导致的做东西能做，但是并不能深入。因为人的学习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能力有限。能用，但是品质比较低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493" y="4767535"/>
            <a:ext cx="816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企业招人，很难招到各方面比较均衡，有符合预期的员工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2375756" y="207198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4763" y="1788760"/>
            <a:ext cx="2448983" cy="595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    题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十字星 3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237575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2267744" y="1252557"/>
            <a:ext cx="4897437" cy="4895850"/>
          </a:xfrm>
          <a:custGeom>
            <a:avLst/>
            <a:gdLst>
              <a:gd name="T0" fmla="*/ 771 w 3085"/>
              <a:gd name="T1" fmla="*/ 0 h 3084"/>
              <a:gd name="T2" fmla="*/ 2313 w 3085"/>
              <a:gd name="T3" fmla="*/ 0 h 3084"/>
              <a:gd name="T4" fmla="*/ 3085 w 3085"/>
              <a:gd name="T5" fmla="*/ 2359 h 3084"/>
              <a:gd name="T6" fmla="*/ 1588 w 3085"/>
              <a:gd name="T7" fmla="*/ 3084 h 3084"/>
              <a:gd name="T8" fmla="*/ 0 w 3085"/>
              <a:gd name="T9" fmla="*/ 2359 h 3084"/>
              <a:gd name="T10" fmla="*/ 771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7ABFEA"/>
              </a:gs>
              <a:gs pos="100000">
                <a:srgbClr val="1D80BD"/>
              </a:gs>
            </a:gsLst>
            <a:lin ang="18900000" scaled="1"/>
          </a:gradFill>
          <a:ln w="9525" cmpd="sng">
            <a:miter lim="800000"/>
            <a:headEnd/>
            <a:tailEnd/>
          </a:ln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1D80BD"/>
            </a:extrusionClr>
            <a:contourClr>
              <a:srgbClr val="7ABFEA"/>
            </a:contourClr>
          </a:sp3d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Freeform 4"/>
          <p:cNvSpPr>
            <a:spLocks noChangeArrowheads="1"/>
          </p:cNvSpPr>
          <p:nvPr/>
        </p:nvSpPr>
        <p:spPr bwMode="auto">
          <a:xfrm>
            <a:off x="2340768" y="1360507"/>
            <a:ext cx="4751387" cy="4679950"/>
          </a:xfrm>
          <a:custGeom>
            <a:avLst/>
            <a:gdLst>
              <a:gd name="T0" fmla="*/ 771 w 3085"/>
              <a:gd name="T1" fmla="*/ 0 h 3084"/>
              <a:gd name="T2" fmla="*/ 2313 w 3085"/>
              <a:gd name="T3" fmla="*/ 0 h 3084"/>
              <a:gd name="T4" fmla="*/ 3085 w 3085"/>
              <a:gd name="T5" fmla="*/ 2359 h 3084"/>
              <a:gd name="T6" fmla="*/ 1588 w 3085"/>
              <a:gd name="T7" fmla="*/ 3084 h 3084"/>
              <a:gd name="T8" fmla="*/ 0 w 3085"/>
              <a:gd name="T9" fmla="*/ 2359 h 3084"/>
              <a:gd name="T10" fmla="*/ 771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Freeform 44"/>
          <p:cNvSpPr>
            <a:spLocks noChangeArrowheads="1"/>
          </p:cNvSpPr>
          <p:nvPr/>
        </p:nvSpPr>
        <p:spPr bwMode="auto">
          <a:xfrm>
            <a:off x="3265486" y="1360507"/>
            <a:ext cx="2901950" cy="774700"/>
          </a:xfrm>
          <a:custGeom>
            <a:avLst/>
            <a:gdLst>
              <a:gd name="T0" fmla="*/ 0 w 1828"/>
              <a:gd name="T1" fmla="*/ 488 h 488"/>
              <a:gd name="T2" fmla="*/ 171 w 1828"/>
              <a:gd name="T3" fmla="*/ 0 h 488"/>
              <a:gd name="T4" fmla="*/ 1669 w 1828"/>
              <a:gd name="T5" fmla="*/ 0 h 488"/>
              <a:gd name="T6" fmla="*/ 1828 w 1828"/>
              <a:gd name="T7" fmla="*/ 470 h 488"/>
              <a:gd name="T8" fmla="*/ 0 w 1828"/>
              <a:gd name="T9" fmla="*/ 488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"/>
              <a:gd name="T16" fmla="*/ 0 h 488"/>
              <a:gd name="T17" fmla="*/ 1828 w 1828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" h="488">
                <a:moveTo>
                  <a:pt x="0" y="488"/>
                </a:moveTo>
                <a:lnTo>
                  <a:pt x="171" y="0"/>
                </a:lnTo>
                <a:lnTo>
                  <a:pt x="1669" y="0"/>
                </a:lnTo>
                <a:lnTo>
                  <a:pt x="1828" y="470"/>
                </a:lnTo>
                <a:lnTo>
                  <a:pt x="0" y="488"/>
                </a:lnTo>
                <a:close/>
              </a:path>
            </a:pathLst>
          </a:custGeom>
          <a:gradFill rotWithShape="1">
            <a:gsLst>
              <a:gs pos="0">
                <a:srgbClr val="186594"/>
              </a:gs>
              <a:gs pos="100000">
                <a:srgbClr val="7ABF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Freeform 45"/>
          <p:cNvSpPr>
            <a:spLocks noChangeArrowheads="1"/>
          </p:cNvSpPr>
          <p:nvPr/>
        </p:nvSpPr>
        <p:spPr bwMode="auto">
          <a:xfrm>
            <a:off x="2659061" y="3284984"/>
            <a:ext cx="4114800" cy="941387"/>
          </a:xfrm>
          <a:custGeom>
            <a:avLst/>
            <a:gdLst>
              <a:gd name="T0" fmla="*/ 0 w 2592"/>
              <a:gd name="T1" fmla="*/ 593 h 593"/>
              <a:gd name="T2" fmla="*/ 194 w 2592"/>
              <a:gd name="T3" fmla="*/ 17 h 593"/>
              <a:gd name="T4" fmla="*/ 2398 w 2592"/>
              <a:gd name="T5" fmla="*/ 0 h 593"/>
              <a:gd name="T6" fmla="*/ 2592 w 2592"/>
              <a:gd name="T7" fmla="*/ 593 h 593"/>
              <a:gd name="T8" fmla="*/ 0 w 2592"/>
              <a:gd name="T9" fmla="*/ 593 h 5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2"/>
              <a:gd name="T16" fmla="*/ 0 h 593"/>
              <a:gd name="T17" fmla="*/ 2592 w 2592"/>
              <a:gd name="T18" fmla="*/ 593 h 5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2" h="593">
                <a:moveTo>
                  <a:pt x="0" y="593"/>
                </a:moveTo>
                <a:lnTo>
                  <a:pt x="194" y="17"/>
                </a:lnTo>
                <a:lnTo>
                  <a:pt x="2398" y="0"/>
                </a:lnTo>
                <a:lnTo>
                  <a:pt x="2592" y="593"/>
                </a:lnTo>
                <a:lnTo>
                  <a:pt x="0" y="593"/>
                </a:lnTo>
                <a:close/>
              </a:path>
            </a:pathLst>
          </a:custGeom>
          <a:gradFill rotWithShape="1">
            <a:gsLst>
              <a:gs pos="0">
                <a:srgbClr val="186594"/>
              </a:gs>
              <a:gs pos="100000">
                <a:srgbClr val="7ABF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700237" y="2500154"/>
            <a:ext cx="40324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分工上的</a:t>
            </a:r>
            <a:endParaRPr lang="en-US" altLang="zh-CN" sz="4800" cap="all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endParaRPr lang="zh-TW" altLang="en-US" sz="48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1340768"/>
            <a:ext cx="5400600" cy="453650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39552" y="2105561"/>
            <a:ext cx="51125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3600" cap="all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endParaRPr lang="zh-TW" altLang="en-US" sz="36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552" y="4193793"/>
            <a:ext cx="51125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LAMP JAVA </a:t>
            </a:r>
            <a:r>
              <a:rPr lang="zh-CN" altLang="en-US" sz="3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TW" altLang="en-US" sz="36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://b.blog.xuite.net/b/1/5/a/15355554/blog_1848616/txt/49544293/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65186"/>
            <a:ext cx="2921310" cy="2337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十字星 7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2375756" y="208965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55676" y="1027011"/>
            <a:ext cx="2880320" cy="595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6" y="537321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907704" y="2132856"/>
            <a:ext cx="403244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6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    题</a:t>
            </a:r>
            <a:endParaRPr lang="zh-TW" altLang="en-US" sz="6600" b="1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互联网技术分享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十字星 3"/>
          <p:cNvSpPr/>
          <p:nvPr/>
        </p:nvSpPr>
        <p:spPr>
          <a:xfrm>
            <a:off x="395536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2414565" y="211613"/>
            <a:ext cx="144016" cy="1846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7117"/>
            <a:ext cx="1403648" cy="13708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357301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1480</Words>
  <Application>Microsoft Office PowerPoint</Application>
  <PresentationFormat>全屏显示(4:3)</PresentationFormat>
  <Paragraphs>185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MS PGothic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NetPosa</cp:lastModifiedBy>
  <cp:revision>129</cp:revision>
  <dcterms:created xsi:type="dcterms:W3CDTF">2013-10-30T09:04:50Z</dcterms:created>
  <dcterms:modified xsi:type="dcterms:W3CDTF">2014-12-25T11:18:30Z</dcterms:modified>
</cp:coreProperties>
</file>