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1" r:id="rId3"/>
    <p:sldId id="257" r:id="rId4"/>
    <p:sldId id="258" r:id="rId5"/>
    <p:sldId id="282" r:id="rId6"/>
    <p:sldId id="259" r:id="rId7"/>
    <p:sldId id="260" r:id="rId8"/>
    <p:sldId id="283" r:id="rId9"/>
    <p:sldId id="285" r:id="rId10"/>
    <p:sldId id="286" r:id="rId11"/>
    <p:sldId id="287" r:id="rId12"/>
    <p:sldId id="262" r:id="rId13"/>
    <p:sldId id="264" r:id="rId14"/>
    <p:sldId id="265" r:id="rId15"/>
    <p:sldId id="288" r:id="rId16"/>
    <p:sldId id="266" r:id="rId17"/>
    <p:sldId id="268" r:id="rId18"/>
    <p:sldId id="272" r:id="rId19"/>
    <p:sldId id="275" r:id="rId20"/>
    <p:sldId id="269" r:id="rId21"/>
    <p:sldId id="270" r:id="rId22"/>
    <p:sldId id="277" r:id="rId23"/>
    <p:sldId id="280" r:id="rId24"/>
    <p:sldId id="278" r:id="rId25"/>
    <p:sldId id="271" r:id="rId26"/>
    <p:sldId id="274"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31D663-FD2A-4C5B-9BB4-CA118E9BD178}" type="datetimeFigureOut">
              <a:rPr lang="zh-CN" altLang="en-US" smtClean="0"/>
              <a:t>2015/5/28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61D7B1-0D2C-4035-9EF0-3E5F933EB9E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461D7B1-0D2C-4035-9EF0-3E5F933EB9EB}"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841D691-B460-4A82-8A96-9A56BD07043D}" type="datetimeFigureOut">
              <a:rPr lang="zh-CN" altLang="en-US" smtClean="0"/>
              <a:pPr/>
              <a:t>2015/5/28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A354D2-8806-4B71-A1E8-42080B8ED391}"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41D691-B460-4A82-8A96-9A56BD07043D}" type="datetimeFigureOut">
              <a:rPr lang="zh-CN" altLang="en-US" smtClean="0"/>
              <a:pPr/>
              <a:t>2015/5/28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A354D2-8806-4B71-A1E8-42080B8ED39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41D691-B460-4A82-8A96-9A56BD07043D}" type="datetimeFigureOut">
              <a:rPr lang="zh-CN" altLang="en-US" smtClean="0"/>
              <a:pPr/>
              <a:t>2015/5/28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A354D2-8806-4B71-A1E8-42080B8ED391}"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41D691-B460-4A82-8A96-9A56BD07043D}" type="datetimeFigureOut">
              <a:rPr lang="zh-CN" altLang="en-US" smtClean="0"/>
              <a:pPr/>
              <a:t>2015/5/28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A354D2-8806-4B71-A1E8-42080B8ED391}"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841D691-B460-4A82-8A96-9A56BD07043D}" type="datetimeFigureOut">
              <a:rPr lang="zh-CN" altLang="en-US" smtClean="0"/>
              <a:pPr/>
              <a:t>2015/5/28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A354D2-8806-4B71-A1E8-42080B8ED39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841D691-B460-4A82-8A96-9A56BD07043D}" type="datetimeFigureOut">
              <a:rPr lang="zh-CN" altLang="en-US" smtClean="0"/>
              <a:pPr/>
              <a:t>2015/5/28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A354D2-8806-4B71-A1E8-42080B8ED39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841D691-B460-4A82-8A96-9A56BD07043D}" type="datetimeFigureOut">
              <a:rPr lang="zh-CN" altLang="en-US" smtClean="0"/>
              <a:pPr/>
              <a:t>2015/5/28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A354D2-8806-4B71-A1E8-42080B8ED39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841D691-B460-4A82-8A96-9A56BD07043D}" type="datetimeFigureOut">
              <a:rPr lang="zh-CN" altLang="en-US" smtClean="0"/>
              <a:pPr/>
              <a:t>2015/5/28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A354D2-8806-4B71-A1E8-42080B8ED39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41D691-B460-4A82-8A96-9A56BD07043D}" type="datetimeFigureOut">
              <a:rPr lang="zh-CN" altLang="en-US" smtClean="0"/>
              <a:pPr/>
              <a:t>2015/5/28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A354D2-8806-4B71-A1E8-42080B8ED391}"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841D691-B460-4A82-8A96-9A56BD07043D}" type="datetimeFigureOut">
              <a:rPr lang="zh-CN" altLang="en-US" smtClean="0"/>
              <a:pPr/>
              <a:t>2015/5/28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A354D2-8806-4B71-A1E8-42080B8ED39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841D691-B460-4A82-8A96-9A56BD07043D}" type="datetimeFigureOut">
              <a:rPr lang="zh-CN" altLang="en-US" smtClean="0"/>
              <a:pPr/>
              <a:t>2015/5/28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A354D2-8806-4B71-A1E8-42080B8ED39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41D691-B460-4A82-8A96-9A56BD07043D}" type="datetimeFigureOut">
              <a:rPr lang="zh-CN" altLang="en-US" smtClean="0"/>
              <a:pPr/>
              <a:t>2015/5/28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A354D2-8806-4B71-A1E8-42080B8ED39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2910" y="2714620"/>
            <a:ext cx="7772400" cy="1470025"/>
          </a:xfrm>
        </p:spPr>
        <p:txBody>
          <a:bodyPr/>
          <a:lstStyle/>
          <a:p>
            <a:r>
              <a:rPr lang="zh-CN" altLang="en-US" b="1" dirty="0" smtClean="0">
                <a:solidFill>
                  <a:schemeClr val="accent1">
                    <a:lumMod val="75000"/>
                  </a:schemeClr>
                </a:solidFill>
                <a:latin typeface="华文新魏" pitchFamily="2" charset="-122"/>
                <a:ea typeface="华文新魏" pitchFamily="2" charset="-122"/>
              </a:rPr>
              <a:t>提高</a:t>
            </a:r>
            <a:r>
              <a:rPr lang="en-US" altLang="zh-CN" b="1" dirty="0" smtClean="0">
                <a:solidFill>
                  <a:schemeClr val="accent1">
                    <a:lumMod val="75000"/>
                  </a:schemeClr>
                </a:solidFill>
                <a:latin typeface="华文新魏" pitchFamily="2" charset="-122"/>
                <a:ea typeface="华文新魏" pitchFamily="2" charset="-122"/>
              </a:rPr>
              <a:t>JavaScript</a:t>
            </a:r>
            <a:r>
              <a:rPr lang="zh-CN" altLang="en-US" b="1" dirty="0" smtClean="0">
                <a:solidFill>
                  <a:schemeClr val="accent1">
                    <a:lumMod val="75000"/>
                  </a:schemeClr>
                </a:solidFill>
                <a:latin typeface="华文新魏" pitchFamily="2" charset="-122"/>
                <a:ea typeface="华文新魏" pitchFamily="2" charset="-122"/>
              </a:rPr>
              <a:t>执行效率浅谈</a:t>
            </a:r>
            <a:endParaRPr lang="zh-CN" altLang="en-US" b="1" dirty="0">
              <a:solidFill>
                <a:schemeClr val="accent1">
                  <a:lumMod val="75000"/>
                </a:schemeClr>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相关优化</a:t>
            </a:r>
            <a:endParaRPr lang="zh-CN" altLang="en-US" dirty="0"/>
          </a:p>
        </p:txBody>
      </p:sp>
      <p:sp>
        <p:nvSpPr>
          <p:cNvPr id="3" name="内容占位符 2"/>
          <p:cNvSpPr>
            <a:spLocks noGrp="1"/>
          </p:cNvSpPr>
          <p:nvPr>
            <p:ph idx="1"/>
          </p:nvPr>
        </p:nvSpPr>
        <p:spPr/>
        <p:txBody>
          <a:bodyPr/>
          <a:lstStyle/>
          <a:p>
            <a:pPr>
              <a:buNone/>
            </a:pPr>
            <a:r>
              <a:rPr lang="zh-CN" altLang="en-US" dirty="0" smtClean="0"/>
              <a:t>前端可以自己完成的：</a:t>
            </a:r>
            <a:endParaRPr lang="en-US" altLang="zh-CN" dirty="0" smtClean="0"/>
          </a:p>
          <a:p>
            <a:pPr>
              <a:buNone/>
            </a:pPr>
            <a:r>
              <a:rPr lang="en-US" altLang="zh-CN" dirty="0" smtClean="0"/>
              <a:t> </a:t>
            </a:r>
            <a:r>
              <a:rPr lang="en-US" altLang="zh-CN" dirty="0" smtClean="0"/>
              <a:t>    1.</a:t>
            </a:r>
            <a:r>
              <a:rPr lang="zh-CN" altLang="en-US" dirty="0" smtClean="0"/>
              <a:t>合并压缩</a:t>
            </a:r>
            <a:r>
              <a:rPr lang="en-US" altLang="zh-CN" dirty="0" err="1" smtClean="0"/>
              <a:t>css</a:t>
            </a:r>
            <a:r>
              <a:rPr lang="zh-CN" altLang="en-US" dirty="0" smtClean="0"/>
              <a:t>，</a:t>
            </a:r>
            <a:r>
              <a:rPr lang="en-US" altLang="zh-CN" dirty="0" err="1" smtClean="0"/>
              <a:t>js</a:t>
            </a:r>
            <a:r>
              <a:rPr lang="zh-CN" altLang="en-US" dirty="0" smtClean="0"/>
              <a:t>文件</a:t>
            </a:r>
            <a:endParaRPr lang="en-US" altLang="zh-CN" dirty="0" smtClean="0"/>
          </a:p>
          <a:p>
            <a:pPr>
              <a:buNone/>
            </a:pPr>
            <a:r>
              <a:rPr lang="en-US" altLang="zh-CN" dirty="0" smtClean="0"/>
              <a:t>     2.</a:t>
            </a:r>
            <a:r>
              <a:rPr lang="zh-CN" altLang="en-US" dirty="0" smtClean="0"/>
              <a:t>脚本</a:t>
            </a:r>
            <a:r>
              <a:rPr lang="zh-CN" altLang="en-US" dirty="0" smtClean="0"/>
              <a:t>引用移动至页面底部，</a:t>
            </a:r>
            <a:r>
              <a:rPr lang="en-US" altLang="zh-CN" dirty="0" err="1" smtClean="0"/>
              <a:t>css</a:t>
            </a:r>
            <a:r>
              <a:rPr lang="zh-CN" altLang="en-US" dirty="0" smtClean="0"/>
              <a:t>顶部</a:t>
            </a:r>
            <a:endParaRPr lang="en-US" altLang="zh-CN" dirty="0" smtClean="0"/>
          </a:p>
          <a:p>
            <a:pPr>
              <a:buNone/>
            </a:pPr>
            <a:r>
              <a:rPr lang="en-US" altLang="zh-CN" dirty="0" smtClean="0"/>
              <a:t> </a:t>
            </a:r>
            <a:r>
              <a:rPr lang="en-US" altLang="zh-CN" dirty="0" smtClean="0"/>
              <a:t>    2.</a:t>
            </a:r>
            <a:r>
              <a:rPr lang="zh-CN" altLang="en-US" dirty="0" smtClean="0"/>
              <a:t>使用</a:t>
            </a:r>
            <a:r>
              <a:rPr lang="en-US" altLang="zh-CN" dirty="0" err="1" smtClean="0"/>
              <a:t>csssprite</a:t>
            </a:r>
            <a:r>
              <a:rPr lang="en-US" altLang="zh-CN" dirty="0" smtClean="0"/>
              <a:t> </a:t>
            </a:r>
            <a:r>
              <a:rPr lang="zh-CN" altLang="en-US" dirty="0" smtClean="0"/>
              <a:t>，</a:t>
            </a:r>
            <a:r>
              <a:rPr lang="en-US" altLang="zh-CN" dirty="0" err="1" smtClean="0"/>
              <a:t>webfont</a:t>
            </a:r>
            <a:r>
              <a:rPr lang="zh-CN" altLang="en-US" dirty="0" smtClean="0"/>
              <a:t>减少图片请求</a:t>
            </a:r>
            <a:endParaRPr lang="en-US" altLang="zh-CN" dirty="0" smtClean="0"/>
          </a:p>
          <a:p>
            <a:pPr>
              <a:buNone/>
            </a:pPr>
            <a:r>
              <a:rPr lang="en-US" altLang="zh-CN" dirty="0" smtClean="0"/>
              <a:t> </a:t>
            </a:r>
            <a:r>
              <a:rPr lang="en-US" altLang="zh-CN" dirty="0" smtClean="0"/>
              <a:t>    3.</a:t>
            </a:r>
            <a:r>
              <a:rPr lang="zh-CN" altLang="en-US" dirty="0" smtClean="0"/>
              <a:t>在不影响美观的基础上压缩大图</a:t>
            </a:r>
            <a:endParaRPr lang="en-US" altLang="zh-CN" dirty="0" smtClean="0"/>
          </a:p>
          <a:p>
            <a:pPr>
              <a:buNone/>
            </a:pPr>
            <a:endParaRPr lang="en-US" altLang="zh-CN" dirty="0" smtClean="0"/>
          </a:p>
          <a:p>
            <a:pPr>
              <a:buNone/>
            </a:pPr>
            <a:r>
              <a:rPr lang="en-US" altLang="zh-CN" dirty="0" smtClean="0"/>
              <a:t> </a:t>
            </a:r>
            <a:r>
              <a:rPr lang="zh-CN" altLang="en-US" dirty="0" smtClean="0"/>
              <a:t>（</a:t>
            </a:r>
            <a:r>
              <a:rPr lang="en-US" altLang="zh-CN" dirty="0" smtClean="0"/>
              <a:t> grunt</a:t>
            </a:r>
            <a:r>
              <a:rPr lang="zh-CN" altLang="en-US" dirty="0" smtClean="0"/>
              <a:t>，</a:t>
            </a:r>
            <a:r>
              <a:rPr lang="en-US" altLang="zh-CN" dirty="0" smtClean="0"/>
              <a:t> gulp</a:t>
            </a:r>
            <a:r>
              <a:rPr lang="zh-CN" altLang="en-US" dirty="0" smtClean="0"/>
              <a:t>，</a:t>
            </a:r>
            <a:r>
              <a:rPr lang="en-US" altLang="zh-CN" dirty="0" smtClean="0"/>
              <a:t> </a:t>
            </a:r>
            <a:r>
              <a:rPr lang="en-US" altLang="zh-CN" dirty="0" err="1" smtClean="0"/>
              <a:t>fis</a:t>
            </a:r>
            <a:r>
              <a:rPr lang="zh-CN" altLang="en-US" dirty="0" smtClean="0"/>
              <a:t>登场了）</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1">
                    <a:lumMod val="75000"/>
                  </a:schemeClr>
                </a:solidFill>
                <a:latin typeface="华文新魏" pitchFamily="2" charset="-122"/>
                <a:ea typeface="华文新魏" pitchFamily="2" charset="-122"/>
              </a:rPr>
              <a:t>代码相关</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 </a:t>
            </a:r>
            <a:r>
              <a:rPr lang="zh-CN" altLang="en-US" dirty="0" smtClean="0"/>
              <a:t> 变量的使用</a:t>
            </a:r>
            <a:endParaRPr lang="en-US" altLang="zh-CN" dirty="0" smtClean="0"/>
          </a:p>
          <a:p>
            <a:r>
              <a:rPr lang="en-US" altLang="zh-CN" dirty="0" smtClean="0"/>
              <a:t>2.css</a:t>
            </a:r>
            <a:r>
              <a:rPr lang="zh-CN" altLang="en-US" dirty="0" smtClean="0"/>
              <a:t>相关</a:t>
            </a:r>
            <a:endParaRPr lang="en-US" altLang="zh-CN" dirty="0" smtClean="0"/>
          </a:p>
          <a:p>
            <a:r>
              <a:rPr lang="en-US" altLang="zh-CN" dirty="0" smtClean="0"/>
              <a:t>3.DOM</a:t>
            </a:r>
            <a:r>
              <a:rPr lang="zh-CN" altLang="en-US" dirty="0" smtClean="0"/>
              <a:t>相关</a:t>
            </a:r>
            <a:endParaRPr lang="en-US" altLang="zh-CN" dirty="0" smtClean="0"/>
          </a:p>
          <a:p>
            <a:r>
              <a:rPr lang="en-US" altLang="zh-CN" dirty="0" smtClean="0"/>
              <a:t>4.</a:t>
            </a:r>
            <a:r>
              <a:rPr lang="zh-CN" altLang="en-US" dirty="0" smtClean="0"/>
              <a:t>避免临时字符串创建</a:t>
            </a:r>
            <a:endParaRPr lang="en-US" altLang="zh-CN" dirty="0" smtClean="0"/>
          </a:p>
          <a:p>
            <a:r>
              <a:rPr lang="en-US" altLang="zh-CN" dirty="0" smtClean="0"/>
              <a:t>5.</a:t>
            </a:r>
            <a:r>
              <a:rPr lang="zh-CN" altLang="en-US" dirty="0" smtClean="0"/>
              <a:t>正则表达式的使用</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solidFill>
                  <a:schemeClr val="accent1">
                    <a:lumMod val="75000"/>
                  </a:schemeClr>
                </a:solidFill>
                <a:latin typeface="华文新魏" pitchFamily="2" charset="-122"/>
                <a:ea typeface="华文新魏" pitchFamily="2" charset="-122"/>
              </a:rPr>
              <a:t>代码相关</a:t>
            </a:r>
            <a:endParaRPr lang="zh-CN" altLang="en-US" b="1" dirty="0">
              <a:solidFill>
                <a:schemeClr val="accent1">
                  <a:lumMod val="75000"/>
                </a:schemeClr>
              </a:solidFill>
              <a:latin typeface="华文新魏" pitchFamily="2" charset="-122"/>
              <a:ea typeface="华文新魏" pitchFamily="2" charset="-122"/>
            </a:endParaRPr>
          </a:p>
        </p:txBody>
      </p:sp>
      <p:sp>
        <p:nvSpPr>
          <p:cNvPr id="3" name="内容占位符 2"/>
          <p:cNvSpPr>
            <a:spLocks noGrp="1"/>
          </p:cNvSpPr>
          <p:nvPr>
            <p:ph idx="1"/>
          </p:nvPr>
        </p:nvSpPr>
        <p:spPr>
          <a:xfrm>
            <a:off x="467544" y="1412776"/>
            <a:ext cx="8229600" cy="4536504"/>
          </a:xfrm>
        </p:spPr>
        <p:txBody>
          <a:bodyPr>
            <a:normAutofit fontScale="92500"/>
          </a:bodyPr>
          <a:lstStyle/>
          <a:p>
            <a:pPr marL="0" indent="0">
              <a:buNone/>
            </a:pPr>
            <a:r>
              <a:rPr lang="zh-CN" altLang="en-US" sz="4400" dirty="0" smtClean="0">
                <a:latin typeface="华文新魏" pitchFamily="2" charset="-122"/>
                <a:ea typeface="华文新魏" pitchFamily="2" charset="-122"/>
              </a:rPr>
              <a:t>变量的</a:t>
            </a:r>
            <a:r>
              <a:rPr lang="zh-CN" altLang="en-US" sz="4400" dirty="0" smtClean="0">
                <a:latin typeface="华文新魏" pitchFamily="2" charset="-122"/>
                <a:ea typeface="华文新魏" pitchFamily="2" charset="-122"/>
              </a:rPr>
              <a:t>使用</a:t>
            </a:r>
            <a:r>
              <a:rPr lang="zh-CN" altLang="en-US" sz="4400" dirty="0" smtClean="0"/>
              <a:t>：</a:t>
            </a:r>
            <a:endParaRPr lang="en-US" altLang="zh-CN" sz="4400" dirty="0" smtClean="0"/>
          </a:p>
          <a:p>
            <a:pPr marL="0" indent="0">
              <a:buNone/>
            </a:pPr>
            <a:r>
              <a:rPr lang="en-US" altLang="zh-CN" dirty="0" smtClean="0"/>
              <a:t>1</a:t>
            </a:r>
            <a:r>
              <a:rPr lang="en-US" altLang="zh-CN" dirty="0" smtClean="0"/>
              <a:t>.</a:t>
            </a:r>
            <a:r>
              <a:rPr lang="zh-CN" altLang="en-US" dirty="0" smtClean="0"/>
              <a:t>一个</a:t>
            </a:r>
            <a:r>
              <a:rPr lang="zh-CN" altLang="en-US" dirty="0"/>
              <a:t>函</a:t>
            </a:r>
            <a:r>
              <a:rPr lang="zh-CN" altLang="en-US" dirty="0" smtClean="0"/>
              <a:t>数会拥有一个执行环境</a:t>
            </a:r>
            <a:endParaRPr lang="en-US" altLang="zh-CN" dirty="0" smtClean="0"/>
          </a:p>
          <a:p>
            <a:pPr marL="0" indent="0">
              <a:buNone/>
            </a:pPr>
            <a:r>
              <a:rPr lang="en-US" altLang="zh-CN" dirty="0" smtClean="0"/>
              <a:t>2.</a:t>
            </a:r>
            <a:r>
              <a:rPr lang="zh-CN" altLang="en-US" dirty="0" smtClean="0"/>
              <a:t>局</a:t>
            </a:r>
            <a:r>
              <a:rPr lang="zh-CN" altLang="en-US" dirty="0"/>
              <a:t>部变</a:t>
            </a:r>
            <a:r>
              <a:rPr lang="zh-CN" altLang="en-US" dirty="0" smtClean="0"/>
              <a:t>量优先级高于全局变量</a:t>
            </a:r>
            <a:endParaRPr lang="en-US" altLang="zh-CN" dirty="0" smtClean="0"/>
          </a:p>
          <a:p>
            <a:pPr marL="0" indent="0">
              <a:buNone/>
            </a:pPr>
            <a:r>
              <a:rPr lang="en-US" altLang="zh-CN" dirty="0" smtClean="0"/>
              <a:t>3.</a:t>
            </a:r>
            <a:r>
              <a:rPr lang="zh-CN" altLang="en-US" dirty="0" smtClean="0"/>
              <a:t>作用域链上，排在最前面是该函数自身的作用域，其次是它父函数的，一直到全局的</a:t>
            </a:r>
            <a:r>
              <a:rPr lang="en-US" altLang="zh-CN" dirty="0"/>
              <a:t>Global </a:t>
            </a:r>
            <a:endParaRPr lang="en-US" altLang="zh-CN" dirty="0" smtClean="0"/>
          </a:p>
          <a:p>
            <a:pPr marL="0" indent="0">
              <a:buNone/>
            </a:pPr>
            <a:r>
              <a:rPr lang="en-US" altLang="zh-CN" dirty="0" smtClean="0"/>
              <a:t>4.if,for</a:t>
            </a:r>
            <a:r>
              <a:rPr lang="zh-CN" altLang="en-US" dirty="0" smtClean="0"/>
              <a:t>等控制流程的语句不会形成作用域链（这也是</a:t>
            </a:r>
            <a:r>
              <a:rPr lang="en-US" altLang="zh-CN" dirty="0" smtClean="0"/>
              <a:t>for</a:t>
            </a:r>
            <a:r>
              <a:rPr lang="zh-CN" altLang="en-US" dirty="0" smtClean="0"/>
              <a:t>循环结束后</a:t>
            </a:r>
            <a:r>
              <a:rPr lang="en-US" altLang="zh-CN" dirty="0" smtClean="0"/>
              <a:t>i</a:t>
            </a:r>
            <a:r>
              <a:rPr lang="zh-CN" altLang="en-US" dirty="0" smtClean="0"/>
              <a:t>的值依旧是最后的条件值的原因）</a:t>
            </a:r>
            <a:endParaRPr lang="zh-CN" altLang="en-US" dirty="0"/>
          </a:p>
        </p:txBody>
      </p:sp>
    </p:spTree>
    <p:extLst>
      <p:ext uri="{BB962C8B-B14F-4D97-AF65-F5344CB8AC3E}">
        <p14:creationId xmlns="" xmlns:p14="http://schemas.microsoft.com/office/powerpoint/2010/main" val="42054638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1">
                    <a:lumMod val="75000"/>
                  </a:schemeClr>
                </a:solidFill>
                <a:latin typeface="华文新魏" pitchFamily="2" charset="-122"/>
                <a:ea typeface="华文新魏" pitchFamily="2" charset="-122"/>
              </a:rPr>
              <a:t>JS</a:t>
            </a:r>
            <a:r>
              <a:rPr lang="zh-CN" altLang="en-US" b="1" dirty="0">
                <a:solidFill>
                  <a:schemeClr val="accent1">
                    <a:lumMod val="75000"/>
                  </a:schemeClr>
                </a:solidFill>
                <a:latin typeface="华文新魏" pitchFamily="2" charset="-122"/>
                <a:ea typeface="华文新魏" pitchFamily="2" charset="-122"/>
              </a:rPr>
              <a:t>变量</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使用</a:t>
            </a:r>
            <a:r>
              <a:rPr lang="en-US" altLang="zh-CN" dirty="0" smtClean="0"/>
              <a:t>with</a:t>
            </a:r>
            <a:r>
              <a:rPr lang="zh-CN" altLang="en-US" dirty="0" smtClean="0"/>
              <a:t>关键字要特别小心｛</a:t>
            </a:r>
            <a:r>
              <a:rPr lang="en-US" altLang="zh-CN" dirty="0" smtClean="0"/>
              <a:t>with</a:t>
            </a:r>
            <a:r>
              <a:rPr lang="zh-CN" altLang="en-US" dirty="0" smtClean="0"/>
              <a:t>为一个对象创建一个变量（用来避免重复代码），但是被创建的变量位于局部变量前面</a:t>
            </a:r>
            <a:r>
              <a:rPr lang="zh-CN" altLang="en-US" dirty="0" smtClean="0">
                <a:solidFill>
                  <a:srgbClr val="7030A0"/>
                </a:solidFill>
              </a:rPr>
              <a:t>（</a:t>
            </a:r>
            <a:r>
              <a:rPr lang="en-US" altLang="zh-CN" dirty="0" smtClean="0">
                <a:solidFill>
                  <a:srgbClr val="7030A0"/>
                </a:solidFill>
              </a:rPr>
              <a:t>java</a:t>
            </a:r>
            <a:r>
              <a:rPr lang="zh-CN" altLang="en-US" dirty="0" smtClean="0">
                <a:solidFill>
                  <a:srgbClr val="7030A0"/>
                </a:solidFill>
              </a:rPr>
              <a:t>，静态变量）</a:t>
            </a:r>
            <a:r>
              <a:rPr lang="zh-CN" altLang="en-US" dirty="0" smtClean="0"/>
              <a:t>｝</a:t>
            </a:r>
            <a:endParaRPr lang="en-US" altLang="zh-CN" dirty="0" smtClean="0"/>
          </a:p>
          <a:p>
            <a:pPr marL="0" indent="0">
              <a:buNone/>
            </a:pPr>
            <a:r>
              <a:rPr lang="en-US" altLang="zh-CN" dirty="0" smtClean="0"/>
              <a:t>2.try-catch</a:t>
            </a:r>
            <a:r>
              <a:rPr lang="zh-CN" altLang="en-US" dirty="0" smtClean="0"/>
              <a:t>再抛出异常的时候会有类似行为，不过执行完</a:t>
            </a:r>
            <a:r>
              <a:rPr lang="en-US" altLang="zh-CN" dirty="0" smtClean="0"/>
              <a:t>catch</a:t>
            </a:r>
            <a:r>
              <a:rPr lang="zh-CN" altLang="en-US" dirty="0" smtClean="0"/>
              <a:t>中内容的时候会还原</a:t>
            </a:r>
            <a:endParaRPr lang="zh-CN" altLang="en-US" dirty="0"/>
          </a:p>
        </p:txBody>
      </p:sp>
    </p:spTree>
    <p:extLst>
      <p:ext uri="{BB962C8B-B14F-4D97-AF65-F5344CB8AC3E}">
        <p14:creationId xmlns="" xmlns:p14="http://schemas.microsoft.com/office/powerpoint/2010/main" val="898511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accent1">
                    <a:lumMod val="75000"/>
                  </a:schemeClr>
                </a:solidFill>
                <a:latin typeface="华文新魏" pitchFamily="2" charset="-122"/>
                <a:ea typeface="华文新魏" pitchFamily="2" charset="-122"/>
              </a:rPr>
              <a:t>JS</a:t>
            </a:r>
            <a:r>
              <a:rPr lang="zh-CN" altLang="en-US" b="1" dirty="0" smtClean="0">
                <a:solidFill>
                  <a:schemeClr val="accent1">
                    <a:lumMod val="75000"/>
                  </a:schemeClr>
                </a:solidFill>
                <a:latin typeface="华文新魏" pitchFamily="2" charset="-122"/>
                <a:ea typeface="华文新魏" pitchFamily="2" charset="-122"/>
              </a:rPr>
              <a:t>变量</a:t>
            </a:r>
            <a:endParaRPr lang="zh-CN" altLang="en-US" dirty="0"/>
          </a:p>
        </p:txBody>
      </p:sp>
      <p:sp>
        <p:nvSpPr>
          <p:cNvPr id="3" name="内容占位符 2"/>
          <p:cNvSpPr>
            <a:spLocks noGrp="1"/>
          </p:cNvSpPr>
          <p:nvPr>
            <p:ph idx="1"/>
          </p:nvPr>
        </p:nvSpPr>
        <p:spPr/>
        <p:txBody>
          <a:bodyPr/>
          <a:lstStyle/>
          <a:p>
            <a:r>
              <a:rPr lang="zh-CN" altLang="en-US" dirty="0" smtClean="0"/>
              <a:t>注意的细节</a:t>
            </a:r>
            <a:endParaRPr lang="en-US" altLang="zh-CN" dirty="0" smtClean="0"/>
          </a:p>
          <a:p>
            <a:pPr>
              <a:buNone/>
            </a:pPr>
            <a:r>
              <a:rPr lang="en-US" altLang="zh-CN" dirty="0" smtClean="0"/>
              <a:t>1.</a:t>
            </a:r>
            <a:r>
              <a:rPr lang="zh-CN" altLang="en-US" dirty="0" smtClean="0"/>
              <a:t>全局变量的访问时间比局部变量长，尽量使用局部变量</a:t>
            </a:r>
            <a:endParaRPr lang="en-US" altLang="zh-CN" dirty="0" smtClean="0"/>
          </a:p>
          <a:p>
            <a:pPr>
              <a:buNone/>
            </a:pPr>
            <a:r>
              <a:rPr lang="en-US" altLang="zh-CN" dirty="0" smtClean="0"/>
              <a:t>2.</a:t>
            </a:r>
            <a:r>
              <a:rPr lang="zh-CN" altLang="en-US" dirty="0" smtClean="0"/>
              <a:t>嵌套的对象成员尽量少用，因为属性或者方法在原型链位置越深，访问速度就越慢</a:t>
            </a:r>
            <a:endParaRPr lang="en-US" altLang="zh-CN" dirty="0" smtClean="0"/>
          </a:p>
          <a:p>
            <a:pPr>
              <a:buNone/>
            </a:pPr>
            <a:r>
              <a:rPr lang="en-US" altLang="zh-CN" dirty="0" smtClean="0"/>
              <a:t>3.</a:t>
            </a:r>
            <a:r>
              <a:rPr lang="zh-CN" altLang="en-US" dirty="0" smtClean="0"/>
              <a:t>把常用的对象成员，数组元素，跨域变量保存在局部变量中，可以提高访问性能</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Css</a:t>
            </a:r>
            <a:r>
              <a:rPr lang="zh-CN" altLang="en-US" dirty="0" smtClean="0"/>
              <a:t>优化</a:t>
            </a:r>
            <a:endParaRPr lang="zh-CN" altLang="en-US" dirty="0"/>
          </a:p>
        </p:txBody>
      </p:sp>
      <p:sp>
        <p:nvSpPr>
          <p:cNvPr id="3" name="内容占位符 2"/>
          <p:cNvSpPr>
            <a:spLocks noGrp="1"/>
          </p:cNvSpPr>
          <p:nvPr>
            <p:ph idx="1"/>
          </p:nvPr>
        </p:nvSpPr>
        <p:spPr/>
        <p:txBody>
          <a:bodyPr/>
          <a:lstStyle/>
          <a:p>
            <a:r>
              <a:rPr lang="zh-CN" altLang="en-US" dirty="0" smtClean="0"/>
              <a:t>自右至左的语法</a:t>
            </a:r>
            <a:endParaRPr lang="en-US" altLang="zh-CN" dirty="0" smtClean="0"/>
          </a:p>
          <a:p>
            <a:r>
              <a:rPr lang="en-US" altLang="zh-CN" dirty="0" err="1" smtClean="0"/>
              <a:t>Css</a:t>
            </a:r>
            <a:r>
              <a:rPr lang="zh-CN" altLang="en-US" dirty="0" smtClean="0"/>
              <a:t>表达式</a:t>
            </a:r>
            <a:endParaRPr lang="en-US" altLang="zh-CN" dirty="0" smtClean="0"/>
          </a:p>
          <a:p>
            <a:pPr>
              <a:buNone/>
            </a:pPr>
            <a:r>
              <a:rPr lang="en-US" altLang="zh-CN" dirty="0" smtClean="0"/>
              <a:t> </a:t>
            </a:r>
            <a:r>
              <a:rPr lang="zh-CN" altLang="en-US" dirty="0" smtClean="0"/>
              <a:t>示例：</a:t>
            </a:r>
            <a:endParaRPr lang="en-US" altLang="zh-CN" dirty="0" smtClean="0"/>
          </a:p>
          <a:p>
            <a:pPr>
              <a:buNone/>
            </a:pPr>
            <a:r>
              <a:rPr lang="en-US" altLang="zh-CN" dirty="0" smtClean="0"/>
              <a:t> </a:t>
            </a:r>
            <a:r>
              <a:rPr lang="en-US" dirty="0" smtClean="0"/>
              <a:t>expression(</a:t>
            </a:r>
            <a:r>
              <a:rPr lang="en-US" dirty="0" err="1" smtClean="0"/>
              <a:t>document.body.offsetWidth</a:t>
            </a:r>
            <a:r>
              <a:rPr lang="en-US" dirty="0" smtClean="0"/>
              <a:t> - 110 + "</a:t>
            </a:r>
            <a:r>
              <a:rPr lang="en-US" dirty="0" err="1" smtClean="0"/>
              <a:t>px</a:t>
            </a:r>
            <a:r>
              <a:rPr lang="en-US" dirty="0" smtClean="0"/>
              <a:t>")</a:t>
            </a:r>
          </a:p>
          <a:p>
            <a:pPr>
              <a:buNone/>
            </a:pPr>
            <a:r>
              <a:rPr lang="en-US" dirty="0" smtClean="0"/>
              <a:t>input {star : expression(</a:t>
            </a:r>
            <a:r>
              <a:rPr lang="en-US" dirty="0" err="1" smtClean="0"/>
              <a:t>onmouseover</a:t>
            </a:r>
            <a:r>
              <a:rPr lang="en-US" dirty="0" smtClean="0"/>
              <a:t>=function() </a:t>
            </a:r>
            <a:br>
              <a:rPr lang="en-US" dirty="0" smtClean="0"/>
            </a:br>
            <a:r>
              <a:rPr lang="en-US" dirty="0" smtClean="0"/>
              <a:t>{</a:t>
            </a:r>
            <a:r>
              <a:rPr lang="en-US" dirty="0" err="1" smtClean="0"/>
              <a:t>this.style.backgroundColor</a:t>
            </a:r>
            <a:r>
              <a:rPr lang="en-US" dirty="0" smtClean="0"/>
              <a:t>="#FF0000</a:t>
            </a:r>
            <a:r>
              <a:rPr lang="en-US" dirty="0" smtClean="0"/>
              <a:t>"}</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solidFill>
                  <a:schemeClr val="accent1">
                    <a:lumMod val="75000"/>
                  </a:schemeClr>
                </a:solidFill>
                <a:latin typeface="华文新魏" pitchFamily="2" charset="-122"/>
                <a:ea typeface="华文新魏" pitchFamily="2" charset="-122"/>
              </a:rPr>
              <a:t>DOM</a:t>
            </a:r>
            <a:r>
              <a:rPr lang="zh-CN" altLang="en-US" b="1" dirty="0">
                <a:solidFill>
                  <a:schemeClr val="accent1">
                    <a:lumMod val="75000"/>
                  </a:schemeClr>
                </a:solidFill>
                <a:latin typeface="华文新魏" pitchFamily="2" charset="-122"/>
                <a:ea typeface="华文新魏" pitchFamily="2" charset="-122"/>
              </a:rPr>
              <a:t>（</a:t>
            </a:r>
            <a:r>
              <a:rPr lang="en-US" altLang="zh-CN" b="1" dirty="0">
                <a:solidFill>
                  <a:schemeClr val="accent1">
                    <a:lumMod val="75000"/>
                  </a:schemeClr>
                </a:solidFill>
                <a:latin typeface="华文新魏" pitchFamily="2" charset="-122"/>
                <a:ea typeface="华文新魏" pitchFamily="2" charset="-122"/>
              </a:rPr>
              <a:t>Document Object Module</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dirty="0" smtClean="0"/>
              <a:t>Dom</a:t>
            </a:r>
            <a:r>
              <a:rPr lang="zh-CN" altLang="en-US" dirty="0"/>
              <a:t>适用</a:t>
            </a:r>
            <a:r>
              <a:rPr lang="zh-CN" altLang="en-US" dirty="0" smtClean="0"/>
              <a:t>于一切树形文档模型（不只是</a:t>
            </a:r>
            <a:r>
              <a:rPr lang="en-US" altLang="zh-CN" dirty="0" smtClean="0"/>
              <a:t>html</a:t>
            </a:r>
            <a:r>
              <a:rPr lang="zh-CN" altLang="en-US" dirty="0" smtClean="0"/>
              <a:t>）</a:t>
            </a:r>
            <a:endParaRPr lang="en-US" altLang="zh-CN" dirty="0" smtClean="0"/>
          </a:p>
          <a:p>
            <a:r>
              <a:rPr lang="zh-CN" altLang="en-US" dirty="0"/>
              <a:t>标</a:t>
            </a:r>
            <a:r>
              <a:rPr lang="zh-CN" altLang="en-US" dirty="0" smtClean="0"/>
              <a:t>准</a:t>
            </a:r>
            <a:r>
              <a:rPr lang="en-US" altLang="zh-CN" dirty="0" err="1" smtClean="0"/>
              <a:t>dom</a:t>
            </a:r>
            <a:r>
              <a:rPr lang="zh-CN" altLang="en-US" dirty="0"/>
              <a:t>方</a:t>
            </a:r>
            <a:r>
              <a:rPr lang="zh-CN" altLang="en-US" dirty="0" smtClean="0"/>
              <a:t>式跟字符拼接形式执行效率相差无几（</a:t>
            </a:r>
            <a:r>
              <a:rPr lang="zh-CN" altLang="en-US" dirty="0" smtClean="0">
                <a:solidFill>
                  <a:srgbClr val="0070C0"/>
                </a:solidFill>
              </a:rPr>
              <a:t>使用标准方式有可能导致内存泄漏</a:t>
            </a:r>
            <a:r>
              <a:rPr lang="zh-CN" altLang="en-US" dirty="0" smtClean="0"/>
              <a:t>）</a:t>
            </a:r>
            <a:endParaRPr lang="en-US" altLang="zh-CN" dirty="0" smtClean="0"/>
          </a:p>
          <a:p>
            <a:r>
              <a:rPr lang="en-US" altLang="zh-CN" dirty="0" smtClean="0">
                <a:solidFill>
                  <a:srgbClr val="FF0000"/>
                </a:solidFill>
              </a:rPr>
              <a:t>Dom</a:t>
            </a:r>
            <a:r>
              <a:rPr lang="zh-CN" altLang="en-US" dirty="0" smtClean="0">
                <a:solidFill>
                  <a:srgbClr val="FF0000"/>
                </a:solidFill>
              </a:rPr>
              <a:t>的集合属性改变会导致浏览器重绘页面</a:t>
            </a:r>
            <a:endParaRPr lang="en-US" altLang="zh-CN" dirty="0" smtClean="0">
              <a:solidFill>
                <a:srgbClr val="FF0000"/>
              </a:solidFill>
            </a:endParaRPr>
          </a:p>
          <a:p>
            <a:r>
              <a:rPr lang="zh-CN" altLang="en-US" dirty="0"/>
              <a:t>绑定在</a:t>
            </a:r>
            <a:r>
              <a:rPr lang="en-US" altLang="zh-CN" dirty="0" err="1"/>
              <a:t>dom</a:t>
            </a:r>
            <a:r>
              <a:rPr lang="zh-CN" altLang="en-US" dirty="0"/>
              <a:t>的上事件会发生冒泡和捕获</a:t>
            </a:r>
          </a:p>
        </p:txBody>
      </p:sp>
    </p:spTree>
    <p:extLst>
      <p:ext uri="{BB962C8B-B14F-4D97-AF65-F5344CB8AC3E}">
        <p14:creationId xmlns="" xmlns:p14="http://schemas.microsoft.com/office/powerpoint/2010/main" val="1486140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1">
                    <a:lumMod val="75000"/>
                  </a:schemeClr>
                </a:solidFill>
                <a:latin typeface="华文新魏" pitchFamily="2" charset="-122"/>
                <a:ea typeface="华文新魏" pitchFamily="2" charset="-122"/>
              </a:rPr>
              <a:t>DOM</a:t>
            </a:r>
            <a:endParaRPr lang="zh-CN" altLang="en-US" dirty="0"/>
          </a:p>
        </p:txBody>
      </p:sp>
      <p:sp>
        <p:nvSpPr>
          <p:cNvPr id="3" name="内容占位符 2"/>
          <p:cNvSpPr>
            <a:spLocks noGrp="1"/>
          </p:cNvSpPr>
          <p:nvPr>
            <p:ph idx="1"/>
          </p:nvPr>
        </p:nvSpPr>
        <p:spPr/>
        <p:txBody>
          <a:bodyPr/>
          <a:lstStyle/>
          <a:p>
            <a:r>
              <a:rPr lang="zh-CN" altLang="en-US" dirty="0"/>
              <a:t>尽可</a:t>
            </a:r>
            <a:r>
              <a:rPr lang="zh-CN" altLang="en-US" dirty="0" smtClean="0"/>
              <a:t>能的把对</a:t>
            </a:r>
            <a:r>
              <a:rPr lang="zh-CN" altLang="en-US" dirty="0"/>
              <a:t>批</a:t>
            </a:r>
            <a:r>
              <a:rPr lang="zh-CN" altLang="en-US" dirty="0" smtClean="0"/>
              <a:t>量的修改</a:t>
            </a:r>
            <a:r>
              <a:rPr lang="en-US" altLang="zh-CN" dirty="0" smtClean="0"/>
              <a:t>DOM</a:t>
            </a:r>
            <a:r>
              <a:rPr lang="zh-CN" altLang="en-US" dirty="0" smtClean="0"/>
              <a:t>树，减少对</a:t>
            </a:r>
            <a:r>
              <a:rPr lang="en-US" altLang="zh-CN" dirty="0" smtClean="0"/>
              <a:t>DOM</a:t>
            </a:r>
            <a:r>
              <a:rPr lang="zh-CN" altLang="en-US" dirty="0" smtClean="0"/>
              <a:t>的操作</a:t>
            </a:r>
            <a:endParaRPr lang="en-US" altLang="zh-CN" dirty="0" smtClean="0"/>
          </a:p>
          <a:p>
            <a:r>
              <a:rPr lang="en-US" altLang="zh-CN" dirty="0" err="1" smtClean="0"/>
              <a:t>cloneNode</a:t>
            </a:r>
            <a:r>
              <a:rPr lang="zh-CN" altLang="en-US" dirty="0" smtClean="0"/>
              <a:t>方法比</a:t>
            </a:r>
            <a:r>
              <a:rPr lang="en-US" altLang="zh-CN" dirty="0" err="1" smtClean="0"/>
              <a:t>createElement</a:t>
            </a:r>
            <a:r>
              <a:rPr lang="zh-CN" altLang="en-US" dirty="0" smtClean="0"/>
              <a:t>执行更快</a:t>
            </a:r>
            <a:endParaRPr lang="en-US" altLang="zh-CN" dirty="0" smtClean="0"/>
          </a:p>
          <a:p>
            <a:r>
              <a:rPr lang="en-US" altLang="zh-CN" dirty="0"/>
              <a:t> </a:t>
            </a:r>
            <a:r>
              <a:rPr lang="en-US" altLang="zh-CN" dirty="0" err="1" smtClean="0"/>
              <a:t>getElementsByXXX</a:t>
            </a:r>
            <a:r>
              <a:rPr lang="zh-CN" altLang="en-US" dirty="0" smtClean="0"/>
              <a:t>返回的结果是一个数组，尽量用局部变量去保存它以减少多次遍历</a:t>
            </a:r>
            <a:r>
              <a:rPr lang="en-US" altLang="zh-CN" dirty="0" err="1" smtClean="0"/>
              <a:t>dom</a:t>
            </a:r>
            <a:endParaRPr lang="en-US" altLang="zh-CN" dirty="0" smtClean="0"/>
          </a:p>
          <a:p>
            <a:r>
              <a:rPr lang="zh-CN" altLang="en-US" dirty="0"/>
              <a:t>使用</a:t>
            </a:r>
            <a:r>
              <a:rPr lang="en-US" altLang="zh-CN" dirty="0" err="1"/>
              <a:t>cssText</a:t>
            </a:r>
            <a:r>
              <a:rPr lang="zh-CN" altLang="en-US" dirty="0"/>
              <a:t>属性</a:t>
            </a:r>
            <a:r>
              <a:rPr lang="zh-CN" altLang="en-US" dirty="0" smtClean="0"/>
              <a:t>来代替</a:t>
            </a:r>
            <a:r>
              <a:rPr lang="en-US" altLang="zh-CN" dirty="0" err="1" smtClean="0"/>
              <a:t>element.stlye.xxx</a:t>
            </a:r>
            <a:r>
              <a:rPr lang="zh-CN" altLang="en-US" dirty="0" smtClean="0"/>
              <a:t>合</a:t>
            </a:r>
            <a:r>
              <a:rPr lang="zh-CN" altLang="en-US" dirty="0"/>
              <a:t>并更新的样式信息</a:t>
            </a:r>
          </a:p>
        </p:txBody>
      </p:sp>
    </p:spTree>
    <p:extLst>
      <p:ext uri="{BB962C8B-B14F-4D97-AF65-F5344CB8AC3E}">
        <p14:creationId xmlns="" xmlns:p14="http://schemas.microsoft.com/office/powerpoint/2010/main" val="2870774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accent1">
                    <a:lumMod val="75000"/>
                  </a:schemeClr>
                </a:solidFill>
                <a:latin typeface="华文新魏" pitchFamily="2" charset="-122"/>
                <a:ea typeface="华文新魏" pitchFamily="2" charset="-122"/>
              </a:rPr>
              <a:t>DOM</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b="1" dirty="0" err="1" smtClean="0">
                <a:solidFill>
                  <a:schemeClr val="tx2">
                    <a:lumMod val="75000"/>
                  </a:schemeClr>
                </a:solidFill>
              </a:rPr>
              <a:t>Jquery</a:t>
            </a:r>
            <a:r>
              <a:rPr lang="en-US" altLang="zh-CN" b="1" dirty="0" smtClean="0">
                <a:solidFill>
                  <a:schemeClr val="tx2">
                    <a:lumMod val="75000"/>
                  </a:schemeClr>
                </a:solidFill>
              </a:rPr>
              <a:t> </a:t>
            </a:r>
            <a:r>
              <a:rPr lang="zh-CN" altLang="en-US" b="1" dirty="0" smtClean="0">
                <a:solidFill>
                  <a:schemeClr val="tx2">
                    <a:lumMod val="75000"/>
                  </a:schemeClr>
                </a:solidFill>
              </a:rPr>
              <a:t>链式结构</a:t>
            </a:r>
            <a:endParaRPr lang="en-US" altLang="zh-CN" b="1" dirty="0" smtClean="0">
              <a:solidFill>
                <a:schemeClr val="tx2">
                  <a:lumMod val="75000"/>
                </a:schemeClr>
              </a:solidFill>
            </a:endParaRPr>
          </a:p>
          <a:p>
            <a:pPr marL="0" indent="0">
              <a:buNone/>
            </a:pPr>
            <a:r>
              <a:rPr lang="en-US" altLang="zh-CN" b="1" dirty="0" err="1" smtClean="0">
                <a:solidFill>
                  <a:schemeClr val="accent3">
                    <a:lumMod val="50000"/>
                  </a:schemeClr>
                </a:solidFill>
              </a:rPr>
              <a:t>Jquery</a:t>
            </a:r>
            <a:r>
              <a:rPr lang="zh-CN" altLang="en-US" b="1" dirty="0" smtClean="0">
                <a:solidFill>
                  <a:schemeClr val="accent3">
                    <a:lumMod val="50000"/>
                  </a:schemeClr>
                </a:solidFill>
              </a:rPr>
              <a:t>除了在执行查找以外，在对元素属性修改的同时，</a:t>
            </a:r>
            <a:r>
              <a:rPr lang="en-US" altLang="zh-CN" b="1" dirty="0" smtClean="0">
                <a:solidFill>
                  <a:schemeClr val="accent3">
                    <a:lumMod val="50000"/>
                  </a:schemeClr>
                </a:solidFill>
              </a:rPr>
              <a:t>return</a:t>
            </a:r>
            <a:r>
              <a:rPr lang="zh-CN" altLang="en-US" b="1" dirty="0" smtClean="0">
                <a:solidFill>
                  <a:schemeClr val="accent3">
                    <a:lumMod val="50000"/>
                  </a:schemeClr>
                </a:solidFill>
              </a:rPr>
              <a:t> 了该元素本身</a:t>
            </a:r>
            <a:endParaRPr lang="en-US" altLang="zh-CN" b="1" dirty="0" smtClean="0">
              <a:solidFill>
                <a:schemeClr val="accent3">
                  <a:lumMod val="50000"/>
                </a:schemeClr>
              </a:solidFill>
            </a:endParaRPr>
          </a:p>
          <a:p>
            <a:pPr marL="0" indent="0">
              <a:buNone/>
            </a:pPr>
            <a:r>
              <a:rPr lang="en-US" altLang="zh-CN" b="1" dirty="0" smtClean="0">
                <a:solidFill>
                  <a:schemeClr val="accent1">
                    <a:lumMod val="75000"/>
                  </a:schemeClr>
                </a:solidFill>
              </a:rPr>
              <a:t>$(“.test”).</a:t>
            </a:r>
            <a:r>
              <a:rPr lang="en-US" altLang="zh-CN" b="1" dirty="0" err="1" smtClean="0">
                <a:solidFill>
                  <a:schemeClr val="accent1">
                    <a:lumMod val="75000"/>
                  </a:schemeClr>
                </a:solidFill>
              </a:rPr>
              <a:t>attr</a:t>
            </a:r>
            <a:r>
              <a:rPr lang="en-US" altLang="zh-CN" b="1" dirty="0" smtClean="0">
                <a:solidFill>
                  <a:schemeClr val="accent1">
                    <a:lumMod val="75000"/>
                  </a:schemeClr>
                </a:solidFill>
              </a:rPr>
              <a:t>(“</a:t>
            </a:r>
            <a:r>
              <a:rPr lang="en-US" altLang="zh-CN" b="1" dirty="0" err="1" smtClean="0">
                <a:solidFill>
                  <a:schemeClr val="accent1">
                    <a:lumMod val="75000"/>
                  </a:schemeClr>
                </a:solidFill>
              </a:rPr>
              <a:t>data”,test</a:t>
            </a:r>
            <a:r>
              <a:rPr lang="en-US" altLang="zh-CN" b="1" dirty="0" smtClean="0">
                <a:solidFill>
                  <a:schemeClr val="accent1">
                    <a:lumMod val="75000"/>
                  </a:schemeClr>
                </a:solidFill>
              </a:rPr>
              <a:t>).</a:t>
            </a:r>
            <a:r>
              <a:rPr lang="en-US" altLang="zh-CN" b="1" dirty="0" err="1" smtClean="0">
                <a:solidFill>
                  <a:schemeClr val="accent1">
                    <a:lumMod val="75000"/>
                  </a:schemeClr>
                </a:solidFill>
              </a:rPr>
              <a:t>addClass</a:t>
            </a:r>
            <a:r>
              <a:rPr lang="en-US" altLang="zh-CN" b="1" dirty="0" smtClean="0">
                <a:solidFill>
                  <a:schemeClr val="accent1">
                    <a:lumMod val="75000"/>
                  </a:schemeClr>
                </a:solidFill>
              </a:rPr>
              <a:t>(“on”).show().siblings().hide().end</a:t>
            </a:r>
            <a:r>
              <a:rPr lang="zh-CN" altLang="en-US" b="1" dirty="0" smtClean="0">
                <a:solidFill>
                  <a:schemeClr val="accent1">
                    <a:lumMod val="75000"/>
                  </a:schemeClr>
                </a:solidFill>
              </a:rPr>
              <a:t>（）</a:t>
            </a:r>
            <a:r>
              <a:rPr lang="en-US" altLang="zh-CN" b="1" dirty="0" smtClean="0">
                <a:solidFill>
                  <a:schemeClr val="accent1">
                    <a:lumMod val="75000"/>
                  </a:schemeClr>
                </a:solidFill>
              </a:rPr>
              <a:t>.;</a:t>
            </a:r>
          </a:p>
          <a:p>
            <a:pPr marL="0" indent="0">
              <a:buNone/>
            </a:pPr>
            <a:endParaRPr lang="zh-CN" altLang="en-US" b="1" dirty="0" smtClean="0">
              <a:solidFill>
                <a:schemeClr val="accent3">
                  <a:lumMod val="50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1">
                    <a:lumMod val="75000"/>
                  </a:schemeClr>
                </a:solidFill>
                <a:latin typeface="华文新魏" pitchFamily="2" charset="-122"/>
                <a:ea typeface="华文新魏" pitchFamily="2" charset="-122"/>
              </a:rPr>
              <a:t>字符串</a:t>
            </a:r>
            <a:endParaRPr lang="zh-CN" altLang="en-US" dirty="0"/>
          </a:p>
        </p:txBody>
      </p:sp>
      <p:sp>
        <p:nvSpPr>
          <p:cNvPr id="3" name="内容占位符 2"/>
          <p:cNvSpPr>
            <a:spLocks noGrp="1"/>
          </p:cNvSpPr>
          <p:nvPr>
            <p:ph idx="1"/>
          </p:nvPr>
        </p:nvSpPr>
        <p:spPr/>
        <p:txBody>
          <a:bodyPr/>
          <a:lstStyle/>
          <a:p>
            <a:pPr>
              <a:buNone/>
            </a:pPr>
            <a:r>
              <a:rPr lang="en-US" altLang="zh-CN" dirty="0" smtClean="0"/>
              <a:t>Js</a:t>
            </a:r>
            <a:r>
              <a:rPr lang="zh-CN" altLang="en-US" dirty="0" smtClean="0"/>
              <a:t>中的字符串一旦创建就不会改变，修改一个字符串的值实际上是销毁原来字符串并返回一个包含新值的字符串</a:t>
            </a:r>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solidFill>
                  <a:schemeClr val="accent1">
                    <a:lumMod val="75000"/>
                  </a:schemeClr>
                </a:solidFill>
                <a:latin typeface="华文新魏" pitchFamily="2" charset="-122"/>
                <a:ea typeface="华文新魏" pitchFamily="2" charset="-122"/>
              </a:rPr>
              <a:t>个人介绍</a:t>
            </a:r>
          </a:p>
        </p:txBody>
      </p:sp>
      <p:sp>
        <p:nvSpPr>
          <p:cNvPr id="3" name="内容占位符 2"/>
          <p:cNvSpPr>
            <a:spLocks noGrp="1"/>
          </p:cNvSpPr>
          <p:nvPr>
            <p:ph idx="1"/>
          </p:nvPr>
        </p:nvSpPr>
        <p:spPr/>
        <p:txBody>
          <a:bodyPr/>
          <a:lstStyle/>
          <a:p>
            <a:r>
              <a:rPr lang="zh-CN" altLang="en-US" dirty="0" smtClean="0"/>
              <a:t>姓名：闵成成</a:t>
            </a:r>
            <a:endParaRPr lang="en-US" altLang="zh-CN" dirty="0" smtClean="0"/>
          </a:p>
          <a:p>
            <a:r>
              <a:rPr lang="zh-CN" altLang="en-US" dirty="0" smtClean="0"/>
              <a:t>群昵称：西安</a:t>
            </a:r>
            <a:r>
              <a:rPr lang="en-US" altLang="zh-CN" dirty="0" smtClean="0"/>
              <a:t>-</a:t>
            </a:r>
            <a:r>
              <a:rPr lang="zh-CN" altLang="en-US" dirty="0" smtClean="0"/>
              <a:t>肥猫</a:t>
            </a:r>
            <a:endParaRPr lang="en-US" altLang="zh-CN" dirty="0" smtClean="0"/>
          </a:p>
          <a:p>
            <a:r>
              <a:rPr lang="en-US" altLang="zh-CN" dirty="0" smtClean="0"/>
              <a:t>26</a:t>
            </a:r>
            <a:r>
              <a:rPr lang="zh-CN" altLang="en-US" dirty="0" smtClean="0"/>
              <a:t>岁，未婚</a:t>
            </a:r>
            <a:endParaRPr lang="en-US" altLang="zh-CN" dirty="0" smtClean="0"/>
          </a:p>
          <a:p>
            <a:r>
              <a:rPr lang="zh-CN" altLang="en-US" dirty="0" smtClean="0"/>
              <a:t>本科，西北工业大学毕业</a:t>
            </a:r>
            <a:endParaRPr lang="en-US" altLang="zh-CN" dirty="0" smtClean="0"/>
          </a:p>
          <a:p>
            <a:r>
              <a:rPr lang="zh-CN" altLang="en-US" dirty="0" smtClean="0"/>
              <a:t>曾经在</a:t>
            </a:r>
            <a:r>
              <a:rPr lang="en-US" altLang="zh-CN" dirty="0" smtClean="0"/>
              <a:t>YY</a:t>
            </a:r>
            <a:r>
              <a:rPr lang="zh-CN" altLang="en-US" dirty="0" smtClean="0"/>
              <a:t>游戏事业部工作，回西安后在创想空间，</a:t>
            </a:r>
            <a:r>
              <a:rPr lang="en-US" altLang="zh-CN" dirty="0" err="1" smtClean="0"/>
              <a:t>ndpmedia</a:t>
            </a:r>
            <a:r>
              <a:rPr lang="zh-CN" altLang="en-US" dirty="0" smtClean="0"/>
              <a:t>前端开发</a:t>
            </a:r>
            <a:endParaRPr lang="en-US" altLang="zh-CN" dirty="0" smtClean="0"/>
          </a:p>
          <a:p>
            <a:r>
              <a:rPr lang="zh-CN" altLang="en-US" dirty="0" smtClean="0"/>
              <a:t>博</a:t>
            </a:r>
            <a:r>
              <a:rPr lang="zh-CN" altLang="en-US" dirty="0" smtClean="0"/>
              <a:t>客：</a:t>
            </a:r>
            <a:r>
              <a:rPr lang="en-US" altLang="zh-CN" dirty="0" smtClean="0"/>
              <a:t>onedayof2010</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solidFill>
                  <a:schemeClr val="accent1">
                    <a:lumMod val="75000"/>
                  </a:schemeClr>
                </a:solidFill>
                <a:latin typeface="华文新魏" pitchFamily="2" charset="-122"/>
                <a:ea typeface="华文新魏" pitchFamily="2" charset="-122"/>
              </a:rPr>
              <a:t>字符串</a:t>
            </a:r>
            <a:endParaRPr lang="zh-CN" altLang="en-US" b="1" dirty="0">
              <a:solidFill>
                <a:schemeClr val="accent1">
                  <a:lumMod val="75000"/>
                </a:schemeClr>
              </a:solidFill>
              <a:latin typeface="华文新魏" pitchFamily="2" charset="-122"/>
              <a:ea typeface="华文新魏" pitchFamily="2" charset="-122"/>
            </a:endParaRPr>
          </a:p>
        </p:txBody>
      </p:sp>
      <p:sp>
        <p:nvSpPr>
          <p:cNvPr id="3" name="内容占位符 2"/>
          <p:cNvSpPr>
            <a:spLocks noGrp="1"/>
          </p:cNvSpPr>
          <p:nvPr>
            <p:ph idx="1"/>
          </p:nvPr>
        </p:nvSpPr>
        <p:spPr/>
        <p:txBody>
          <a:bodyPr/>
          <a:lstStyle/>
          <a:p>
            <a:pPr marL="0" indent="0">
              <a:buNone/>
            </a:pPr>
            <a:r>
              <a:rPr lang="en-US" altLang="zh-CN" dirty="0"/>
              <a:t> </a:t>
            </a:r>
            <a:r>
              <a:rPr lang="en-US" altLang="zh-CN" dirty="0" err="1">
                <a:solidFill>
                  <a:srgbClr val="FF0000"/>
                </a:solidFill>
              </a:rPr>
              <a:t>str</a:t>
            </a:r>
            <a:r>
              <a:rPr lang="en-US" altLang="zh-CN" dirty="0">
                <a:solidFill>
                  <a:srgbClr val="FF0000"/>
                </a:solidFill>
              </a:rPr>
              <a:t>+=’</a:t>
            </a:r>
            <a:r>
              <a:rPr lang="en-US" altLang="zh-CN" dirty="0" err="1">
                <a:solidFill>
                  <a:srgbClr val="FF0000"/>
                </a:solidFill>
              </a:rPr>
              <a:t>abc</a:t>
            </a:r>
            <a:r>
              <a:rPr lang="en-US" altLang="zh-CN" dirty="0">
                <a:solidFill>
                  <a:srgbClr val="FF0000"/>
                </a:solidFill>
              </a:rPr>
              <a:t>’+'</a:t>
            </a:r>
            <a:r>
              <a:rPr lang="en-US" altLang="zh-CN" dirty="0" err="1">
                <a:solidFill>
                  <a:srgbClr val="FF0000"/>
                </a:solidFill>
              </a:rPr>
              <a:t>def</a:t>
            </a:r>
            <a:r>
              <a:rPr lang="en-US" altLang="zh-CN" dirty="0" smtClean="0">
                <a:solidFill>
                  <a:srgbClr val="FF0000"/>
                </a:solidFill>
              </a:rPr>
              <a:t>’;</a:t>
            </a:r>
          </a:p>
          <a:p>
            <a:pPr marL="0" indent="0">
              <a:buNone/>
            </a:pPr>
            <a:r>
              <a:rPr lang="en-US" altLang="zh-CN" dirty="0" smtClean="0">
                <a:solidFill>
                  <a:schemeClr val="tx2">
                    <a:lumMod val="75000"/>
                  </a:schemeClr>
                </a:solidFill>
              </a:rPr>
              <a:t>1.</a:t>
            </a:r>
            <a:r>
              <a:rPr lang="zh-CN" altLang="en-US" dirty="0" smtClean="0">
                <a:solidFill>
                  <a:schemeClr val="tx2">
                    <a:lumMod val="75000"/>
                  </a:schemeClr>
                </a:solidFill>
              </a:rPr>
              <a:t>内存中创建一个</a:t>
            </a:r>
            <a:r>
              <a:rPr lang="zh-CN" altLang="en-US" dirty="0">
                <a:solidFill>
                  <a:schemeClr val="tx2">
                    <a:lumMod val="75000"/>
                  </a:schemeClr>
                </a:solidFill>
              </a:rPr>
              <a:t>临时字符</a:t>
            </a:r>
            <a:r>
              <a:rPr lang="zh-CN" altLang="en-US" dirty="0" smtClean="0">
                <a:solidFill>
                  <a:schemeClr val="tx2">
                    <a:lumMod val="75000"/>
                  </a:schemeClr>
                </a:solidFill>
              </a:rPr>
              <a:t>串</a:t>
            </a:r>
            <a:endParaRPr lang="en-US" altLang="zh-CN" dirty="0" smtClean="0">
              <a:solidFill>
                <a:schemeClr val="tx2">
                  <a:lumMod val="75000"/>
                </a:schemeClr>
              </a:solidFill>
            </a:endParaRPr>
          </a:p>
          <a:p>
            <a:pPr marL="0" indent="0">
              <a:buNone/>
            </a:pPr>
            <a:r>
              <a:rPr lang="en-US" altLang="zh-CN" dirty="0" smtClean="0">
                <a:solidFill>
                  <a:schemeClr val="tx2">
                    <a:lumMod val="75000"/>
                  </a:schemeClr>
                </a:solidFill>
              </a:rPr>
              <a:t>2</a:t>
            </a:r>
            <a:r>
              <a:rPr lang="zh-CN" altLang="en-US" dirty="0" smtClean="0">
                <a:solidFill>
                  <a:schemeClr val="tx2">
                    <a:lumMod val="75000"/>
                  </a:schemeClr>
                </a:solidFill>
              </a:rPr>
              <a:t>连接字符串</a:t>
            </a:r>
            <a:r>
              <a:rPr lang="en-US" altLang="zh-CN" dirty="0" err="1" smtClean="0">
                <a:solidFill>
                  <a:schemeClr val="tx2">
                    <a:lumMod val="75000"/>
                  </a:schemeClr>
                </a:solidFill>
              </a:rPr>
              <a:t>abc</a:t>
            </a:r>
            <a:r>
              <a:rPr lang="zh-CN" altLang="en-US" dirty="0" smtClean="0">
                <a:solidFill>
                  <a:schemeClr val="tx2">
                    <a:lumMod val="75000"/>
                  </a:schemeClr>
                </a:solidFill>
              </a:rPr>
              <a:t>和</a:t>
            </a:r>
            <a:r>
              <a:rPr lang="en-US" altLang="zh-CN" dirty="0" err="1" smtClean="0">
                <a:solidFill>
                  <a:schemeClr val="tx2">
                    <a:lumMod val="75000"/>
                  </a:schemeClr>
                </a:solidFill>
              </a:rPr>
              <a:t>def</a:t>
            </a:r>
            <a:r>
              <a:rPr lang="zh-CN" altLang="en-US" dirty="0" smtClean="0">
                <a:solidFill>
                  <a:schemeClr val="tx2">
                    <a:lumMod val="75000"/>
                  </a:schemeClr>
                </a:solidFill>
              </a:rPr>
              <a:t>并保存到临时字符串中</a:t>
            </a:r>
            <a:endParaRPr lang="en-US" altLang="zh-CN" dirty="0" smtClean="0">
              <a:solidFill>
                <a:schemeClr val="tx2">
                  <a:lumMod val="75000"/>
                </a:schemeClr>
              </a:solidFill>
            </a:endParaRPr>
          </a:p>
          <a:p>
            <a:pPr marL="0" indent="0">
              <a:buNone/>
            </a:pPr>
            <a:r>
              <a:rPr lang="en-US" altLang="zh-CN" dirty="0" smtClean="0">
                <a:solidFill>
                  <a:schemeClr val="tx2">
                    <a:lumMod val="75000"/>
                  </a:schemeClr>
                </a:solidFill>
              </a:rPr>
              <a:t>3.Str</a:t>
            </a:r>
            <a:r>
              <a:rPr lang="zh-CN" altLang="en-US" dirty="0" smtClean="0">
                <a:solidFill>
                  <a:schemeClr val="tx2">
                    <a:lumMod val="75000"/>
                  </a:schemeClr>
                </a:solidFill>
              </a:rPr>
              <a:t>和临时字符串拼接</a:t>
            </a:r>
            <a:endParaRPr lang="en-US" altLang="zh-CN" dirty="0" smtClean="0">
              <a:solidFill>
                <a:schemeClr val="tx2">
                  <a:lumMod val="75000"/>
                </a:schemeClr>
              </a:solidFill>
            </a:endParaRPr>
          </a:p>
          <a:p>
            <a:pPr marL="0" indent="0">
              <a:buNone/>
            </a:pPr>
            <a:r>
              <a:rPr lang="en-US" altLang="zh-CN" dirty="0" smtClean="0">
                <a:solidFill>
                  <a:schemeClr val="tx2">
                    <a:lumMod val="75000"/>
                  </a:schemeClr>
                </a:solidFill>
              </a:rPr>
              <a:t>4</a:t>
            </a:r>
            <a:r>
              <a:rPr lang="en-US" altLang="zh-CN" dirty="0">
                <a:solidFill>
                  <a:schemeClr val="tx2">
                    <a:lumMod val="75000"/>
                  </a:schemeClr>
                </a:solidFill>
              </a:rPr>
              <a:t>.</a:t>
            </a:r>
            <a:r>
              <a:rPr lang="zh-CN" altLang="en-US" dirty="0" smtClean="0">
                <a:solidFill>
                  <a:schemeClr val="tx2">
                    <a:lumMod val="75000"/>
                  </a:schemeClr>
                </a:solidFill>
              </a:rPr>
              <a:t>结果赋值给</a:t>
            </a:r>
            <a:r>
              <a:rPr lang="en-US" altLang="zh-CN" dirty="0" err="1" smtClean="0">
                <a:solidFill>
                  <a:schemeClr val="tx2">
                    <a:lumMod val="75000"/>
                  </a:schemeClr>
                </a:solidFill>
              </a:rPr>
              <a:t>str</a:t>
            </a:r>
            <a:endParaRPr lang="en-US" altLang="zh-CN" dirty="0" smtClean="0">
              <a:solidFill>
                <a:schemeClr val="tx2">
                  <a:lumMod val="75000"/>
                </a:schemeClr>
              </a:solidFill>
            </a:endParaRPr>
          </a:p>
          <a:p>
            <a:pPr marL="0" indent="0">
              <a:buNone/>
            </a:pPr>
            <a:endParaRPr lang="en-US" altLang="zh-CN" dirty="0">
              <a:solidFill>
                <a:schemeClr val="tx2">
                  <a:lumMod val="75000"/>
                </a:schemeClr>
              </a:solidFill>
            </a:endParaRPr>
          </a:p>
          <a:p>
            <a:pPr marL="0" indent="0">
              <a:buNone/>
            </a:pPr>
            <a:r>
              <a:rPr lang="en-US" altLang="zh-CN" dirty="0" err="1"/>
              <a:t>str</a:t>
            </a:r>
            <a:r>
              <a:rPr lang="en-US" altLang="zh-CN" dirty="0"/>
              <a:t>+=’</a:t>
            </a:r>
            <a:r>
              <a:rPr lang="en-US" altLang="zh-CN" dirty="0" err="1"/>
              <a:t>abc</a:t>
            </a:r>
            <a:r>
              <a:rPr lang="en-US" altLang="zh-CN" dirty="0"/>
              <a:t>’;</a:t>
            </a:r>
            <a:r>
              <a:rPr lang="en-US" altLang="zh-CN" dirty="0" err="1"/>
              <a:t>str</a:t>
            </a:r>
            <a:r>
              <a:rPr lang="en-US" altLang="zh-CN" dirty="0"/>
              <a:t>+=’</a:t>
            </a:r>
            <a:r>
              <a:rPr lang="en-US" altLang="zh-CN" dirty="0" err="1"/>
              <a:t>def</a:t>
            </a:r>
            <a:r>
              <a:rPr lang="en-US" altLang="zh-CN" dirty="0" smtClean="0"/>
              <a:t>’</a:t>
            </a:r>
            <a:r>
              <a:rPr lang="zh-CN" altLang="en-US" dirty="0" smtClean="0"/>
              <a:t>不会产生临时字符串</a:t>
            </a:r>
            <a:endParaRPr lang="zh-CN" altLang="en-US" dirty="0">
              <a:solidFill>
                <a:schemeClr val="tx2">
                  <a:lumMod val="75000"/>
                </a:schemeClr>
              </a:solidFill>
            </a:endParaRPr>
          </a:p>
        </p:txBody>
      </p:sp>
    </p:spTree>
    <p:extLst>
      <p:ext uri="{BB962C8B-B14F-4D97-AF65-F5344CB8AC3E}">
        <p14:creationId xmlns="" xmlns:p14="http://schemas.microsoft.com/office/powerpoint/2010/main" val="1196229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1">
                    <a:lumMod val="75000"/>
                  </a:schemeClr>
                </a:solidFill>
                <a:latin typeface="华文新魏" pitchFamily="2" charset="-122"/>
                <a:ea typeface="华文新魏" pitchFamily="2" charset="-122"/>
              </a:rPr>
              <a:t>正则表达式</a:t>
            </a:r>
            <a:endParaRPr lang="zh-CN" altLang="en-US" dirty="0"/>
          </a:p>
        </p:txBody>
      </p:sp>
      <p:sp>
        <p:nvSpPr>
          <p:cNvPr id="3" name="内容占位符 2"/>
          <p:cNvSpPr>
            <a:spLocks noGrp="1"/>
          </p:cNvSpPr>
          <p:nvPr>
            <p:ph idx="1"/>
          </p:nvPr>
        </p:nvSpPr>
        <p:spPr/>
        <p:txBody>
          <a:bodyPr/>
          <a:lstStyle/>
          <a:p>
            <a:pPr marL="0" indent="0">
              <a:buNone/>
            </a:pPr>
            <a:r>
              <a:rPr lang="zh-CN" altLang="en-US" b="1" dirty="0" smtClean="0">
                <a:solidFill>
                  <a:schemeClr val="tx2">
                    <a:lumMod val="75000"/>
                  </a:schemeClr>
                </a:solidFill>
              </a:rPr>
              <a:t>正则表达式工作原理</a:t>
            </a:r>
            <a:endParaRPr lang="en-US" altLang="zh-CN" b="1" dirty="0" smtClean="0">
              <a:solidFill>
                <a:schemeClr val="tx2">
                  <a:lumMod val="75000"/>
                </a:schemeClr>
              </a:solidFill>
            </a:endParaRPr>
          </a:p>
          <a:p>
            <a:pPr marL="0" indent="0">
              <a:buNone/>
            </a:pPr>
            <a:r>
              <a:rPr lang="en-US" altLang="zh-CN" dirty="0" smtClean="0">
                <a:solidFill>
                  <a:schemeClr val="accent6">
                    <a:lumMod val="75000"/>
                  </a:schemeClr>
                </a:solidFill>
              </a:rPr>
              <a:t>1.</a:t>
            </a:r>
            <a:r>
              <a:rPr lang="zh-CN" altLang="en-US" dirty="0" smtClean="0">
                <a:solidFill>
                  <a:schemeClr val="accent6">
                    <a:lumMod val="75000"/>
                  </a:schemeClr>
                </a:solidFill>
              </a:rPr>
              <a:t>编译</a:t>
            </a:r>
            <a:endParaRPr lang="en-US" altLang="zh-CN" dirty="0" smtClean="0">
              <a:solidFill>
                <a:schemeClr val="accent6">
                  <a:lumMod val="75000"/>
                </a:schemeClr>
              </a:solidFill>
            </a:endParaRPr>
          </a:p>
          <a:p>
            <a:pPr marL="0" indent="0">
              <a:buNone/>
            </a:pPr>
            <a:r>
              <a:rPr lang="en-US" altLang="zh-CN" dirty="0" smtClean="0">
                <a:solidFill>
                  <a:schemeClr val="accent6">
                    <a:lumMod val="75000"/>
                  </a:schemeClr>
                </a:solidFill>
              </a:rPr>
              <a:t>2.</a:t>
            </a:r>
            <a:r>
              <a:rPr lang="zh-CN" altLang="en-US" dirty="0" smtClean="0">
                <a:solidFill>
                  <a:schemeClr val="accent6">
                    <a:lumMod val="75000"/>
                  </a:schemeClr>
                </a:solidFill>
              </a:rPr>
              <a:t>设置起始位置</a:t>
            </a:r>
            <a:endParaRPr lang="en-US" altLang="zh-CN" dirty="0" smtClean="0">
              <a:solidFill>
                <a:schemeClr val="accent6">
                  <a:lumMod val="75000"/>
                </a:schemeClr>
              </a:solidFill>
            </a:endParaRPr>
          </a:p>
          <a:p>
            <a:pPr marL="0" indent="0">
              <a:buNone/>
            </a:pPr>
            <a:r>
              <a:rPr lang="en-US" altLang="zh-CN" dirty="0" smtClean="0">
                <a:solidFill>
                  <a:schemeClr val="accent6">
                    <a:lumMod val="75000"/>
                  </a:schemeClr>
                </a:solidFill>
              </a:rPr>
              <a:t>3.</a:t>
            </a:r>
            <a:r>
              <a:rPr lang="zh-CN" altLang="en-US" dirty="0" smtClean="0">
                <a:solidFill>
                  <a:schemeClr val="accent6">
                    <a:lumMod val="75000"/>
                  </a:schemeClr>
                </a:solidFill>
              </a:rPr>
              <a:t>匹配</a:t>
            </a:r>
            <a:endParaRPr lang="en-US" altLang="zh-CN" dirty="0" smtClean="0">
              <a:solidFill>
                <a:schemeClr val="accent6">
                  <a:lumMod val="75000"/>
                </a:schemeClr>
              </a:solidFill>
            </a:endParaRPr>
          </a:p>
          <a:p>
            <a:pPr marL="0" indent="0">
              <a:buNone/>
            </a:pPr>
            <a:r>
              <a:rPr lang="en-US" altLang="zh-CN" dirty="0" smtClean="0">
                <a:solidFill>
                  <a:schemeClr val="accent6">
                    <a:lumMod val="75000"/>
                  </a:schemeClr>
                </a:solidFill>
              </a:rPr>
              <a:t>4.</a:t>
            </a:r>
            <a:r>
              <a:rPr lang="zh-CN" altLang="en-US" dirty="0" smtClean="0">
                <a:solidFill>
                  <a:schemeClr val="accent6">
                    <a:lumMod val="75000"/>
                  </a:schemeClr>
                </a:solidFill>
              </a:rPr>
              <a:t>匹配结果（该次匹配成功或者失败）</a:t>
            </a:r>
            <a:endParaRPr lang="zh-CN" altLang="en-US" dirty="0">
              <a:solidFill>
                <a:schemeClr val="accent6">
                  <a:lumMod val="75000"/>
                </a:schemeClr>
              </a:solidFill>
            </a:endParaRPr>
          </a:p>
        </p:txBody>
      </p:sp>
    </p:spTree>
    <p:extLst>
      <p:ext uri="{BB962C8B-B14F-4D97-AF65-F5344CB8AC3E}">
        <p14:creationId xmlns="" xmlns:p14="http://schemas.microsoft.com/office/powerpoint/2010/main" val="37227519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1">
                    <a:lumMod val="75000"/>
                  </a:schemeClr>
                </a:solidFill>
                <a:latin typeface="华文新魏" pitchFamily="2" charset="-122"/>
                <a:ea typeface="华文新魏" pitchFamily="2" charset="-122"/>
              </a:rPr>
              <a:t>正则表达式</a:t>
            </a:r>
            <a:endParaRPr lang="zh-CN" altLang="en-US" dirty="0"/>
          </a:p>
        </p:txBody>
      </p:sp>
      <p:sp>
        <p:nvSpPr>
          <p:cNvPr id="3" name="内容占位符 2"/>
          <p:cNvSpPr>
            <a:spLocks noGrp="1"/>
          </p:cNvSpPr>
          <p:nvPr>
            <p:ph idx="1"/>
          </p:nvPr>
        </p:nvSpPr>
        <p:spPr/>
        <p:txBody>
          <a:bodyPr/>
          <a:lstStyle/>
          <a:p>
            <a:pPr>
              <a:buNone/>
            </a:pPr>
            <a:r>
              <a:rPr lang="zh-CN" altLang="en-US" b="1" dirty="0" smtClean="0">
                <a:solidFill>
                  <a:schemeClr val="accent2">
                    <a:lumMod val="60000"/>
                    <a:lumOff val="40000"/>
                  </a:schemeClr>
                </a:solidFill>
              </a:rPr>
              <a:t>贪婪匹配与非贪婪匹配</a:t>
            </a:r>
            <a:endParaRPr lang="en-US" altLang="zh-CN" b="1" dirty="0" smtClean="0">
              <a:solidFill>
                <a:schemeClr val="accent2">
                  <a:lumMod val="60000"/>
                  <a:lumOff val="40000"/>
                </a:schemeClr>
              </a:solidFill>
            </a:endParaRPr>
          </a:p>
          <a:p>
            <a:pPr>
              <a:buNone/>
            </a:pPr>
            <a:r>
              <a:rPr lang="zh-CN" altLang="en-US" dirty="0" smtClean="0"/>
              <a:t>    </a:t>
            </a:r>
            <a:r>
              <a:rPr lang="zh-CN" altLang="en-US" dirty="0" smtClean="0">
                <a:solidFill>
                  <a:schemeClr val="accent5">
                    <a:lumMod val="75000"/>
                  </a:schemeClr>
                </a:solidFill>
                <a:latin typeface="Adobe 楷体 Std R" pitchFamily="18" charset="-122"/>
                <a:ea typeface="Adobe 楷体 Std R" pitchFamily="18" charset="-122"/>
              </a:rPr>
              <a:t>贪婪与非贪婪模式影响的是被量词修饰的表达式的匹配行为，贪婪模式在整个表达式匹配成功的前提下，尽可能多的匹配，而非贪婪模式在整个表达式匹配成功的前提下，尽可能少的匹配</a:t>
            </a:r>
            <a:endParaRPr lang="zh-CN" altLang="en-US" b="1" dirty="0">
              <a:solidFill>
                <a:schemeClr val="accent5">
                  <a:lumMod val="75000"/>
                </a:schemeClr>
              </a:solidFill>
              <a:latin typeface="Adobe 楷体 Std R" pitchFamily="18" charset="-122"/>
              <a:ea typeface="Adobe 楷体 Std R" pitchFamily="18"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1">
                    <a:lumMod val="75000"/>
                  </a:schemeClr>
                </a:solidFill>
                <a:latin typeface="华文新魏" pitchFamily="2" charset="-122"/>
                <a:ea typeface="华文新魏" pitchFamily="2" charset="-122"/>
              </a:rPr>
              <a:t>正则表达式</a:t>
            </a:r>
            <a:endParaRPr lang="zh-CN" altLang="en-US" dirty="0"/>
          </a:p>
        </p:txBody>
      </p:sp>
      <p:sp>
        <p:nvSpPr>
          <p:cNvPr id="3" name="内容占位符 2"/>
          <p:cNvSpPr>
            <a:spLocks noGrp="1"/>
          </p:cNvSpPr>
          <p:nvPr>
            <p:ph idx="1"/>
          </p:nvPr>
        </p:nvSpPr>
        <p:spPr/>
        <p:txBody>
          <a:bodyPr/>
          <a:lstStyle/>
          <a:p>
            <a:pPr>
              <a:buNone/>
            </a:pPr>
            <a:r>
              <a:rPr lang="zh-CN" altLang="en-US" dirty="0" smtClean="0">
                <a:solidFill>
                  <a:schemeClr val="accent2">
                    <a:lumMod val="75000"/>
                  </a:schemeClr>
                </a:solidFill>
              </a:rPr>
              <a:t>贪婪模式的量词</a:t>
            </a:r>
            <a:endParaRPr lang="en-US" altLang="zh-CN" dirty="0" smtClean="0">
              <a:solidFill>
                <a:schemeClr val="accent2">
                  <a:lumMod val="75000"/>
                </a:schemeClr>
              </a:solidFill>
            </a:endParaRPr>
          </a:p>
          <a:p>
            <a:pPr>
              <a:buNone/>
            </a:pPr>
            <a:r>
              <a:rPr lang="en-US" altLang="zh-CN" dirty="0" smtClean="0"/>
              <a:t>       </a:t>
            </a:r>
            <a:r>
              <a:rPr lang="en-US" dirty="0" smtClean="0"/>
              <a:t>“</a:t>
            </a:r>
            <a:r>
              <a:rPr lang="en-US" b="1" dirty="0" smtClean="0"/>
              <a:t>{</a:t>
            </a:r>
            <a:r>
              <a:rPr lang="en-US" b="1" dirty="0" err="1" smtClean="0"/>
              <a:t>m,n</a:t>
            </a:r>
            <a:r>
              <a:rPr lang="en-US" b="1" dirty="0" smtClean="0"/>
              <a:t>}</a:t>
            </a:r>
            <a:r>
              <a:rPr lang="en-US" dirty="0" smtClean="0"/>
              <a:t>”、“</a:t>
            </a:r>
            <a:r>
              <a:rPr lang="en-US" b="1" dirty="0" smtClean="0"/>
              <a:t>{m,}</a:t>
            </a:r>
            <a:r>
              <a:rPr lang="en-US" dirty="0" smtClean="0"/>
              <a:t>”、“</a:t>
            </a:r>
            <a:r>
              <a:rPr lang="en-US" b="1" dirty="0" smtClean="0"/>
              <a:t>?</a:t>
            </a:r>
            <a:r>
              <a:rPr lang="en-US" dirty="0" smtClean="0"/>
              <a:t>”、“</a:t>
            </a:r>
            <a:r>
              <a:rPr lang="en-US" b="1" dirty="0" smtClean="0"/>
              <a:t>*</a:t>
            </a:r>
            <a:r>
              <a:rPr lang="en-US" dirty="0" smtClean="0"/>
              <a:t>”</a:t>
            </a:r>
            <a:r>
              <a:rPr lang="zh-CN" altLang="en-US" dirty="0" smtClean="0"/>
              <a:t>和“</a:t>
            </a:r>
            <a:r>
              <a:rPr lang="en-US" altLang="zh-CN" b="1" dirty="0" smtClean="0"/>
              <a:t>+</a:t>
            </a:r>
            <a:r>
              <a:rPr lang="zh-CN" altLang="en-US" dirty="0" smtClean="0"/>
              <a:t>”</a:t>
            </a:r>
            <a:endParaRPr lang="en-US" altLang="zh-CN" dirty="0" smtClean="0"/>
          </a:p>
          <a:p>
            <a:pPr>
              <a:buNone/>
            </a:pPr>
            <a:r>
              <a:rPr lang="zh-CN" altLang="en-US" dirty="0" smtClean="0">
                <a:solidFill>
                  <a:schemeClr val="accent2">
                    <a:lumMod val="75000"/>
                  </a:schemeClr>
                </a:solidFill>
              </a:rPr>
              <a:t>非贪婪模式的量词</a:t>
            </a:r>
            <a:endParaRPr lang="en-US" altLang="zh-CN" dirty="0" smtClean="0">
              <a:solidFill>
                <a:schemeClr val="accent2">
                  <a:lumMod val="75000"/>
                </a:schemeClr>
              </a:solidFill>
            </a:endParaRPr>
          </a:p>
          <a:p>
            <a:pPr>
              <a:buNone/>
            </a:pPr>
            <a:r>
              <a:rPr lang="en-US" dirty="0" smtClean="0"/>
              <a:t>“</a:t>
            </a:r>
            <a:r>
              <a:rPr lang="en-US" b="1" dirty="0" smtClean="0"/>
              <a:t>{</a:t>
            </a:r>
            <a:r>
              <a:rPr lang="en-US" b="1" dirty="0" err="1" smtClean="0"/>
              <a:t>m,n</a:t>
            </a:r>
            <a:r>
              <a:rPr lang="en-US" b="1" dirty="0" smtClean="0"/>
              <a:t>}?</a:t>
            </a:r>
            <a:r>
              <a:rPr lang="en-US" dirty="0" smtClean="0"/>
              <a:t>”、“</a:t>
            </a:r>
            <a:r>
              <a:rPr lang="en-US" b="1" dirty="0" smtClean="0"/>
              <a:t>{m,}?</a:t>
            </a:r>
            <a:r>
              <a:rPr lang="en-US" dirty="0" smtClean="0"/>
              <a:t>”、“</a:t>
            </a:r>
            <a:r>
              <a:rPr lang="en-US" b="1" dirty="0" smtClean="0"/>
              <a:t>??</a:t>
            </a:r>
            <a:r>
              <a:rPr lang="en-US" dirty="0" smtClean="0"/>
              <a:t>”、“</a:t>
            </a:r>
            <a:r>
              <a:rPr lang="en-US" b="1" dirty="0" smtClean="0"/>
              <a:t>*?</a:t>
            </a:r>
            <a:r>
              <a:rPr lang="en-US" dirty="0" smtClean="0"/>
              <a:t>”</a:t>
            </a:r>
            <a:r>
              <a:rPr lang="zh-CN" altLang="en-US" dirty="0" smtClean="0"/>
              <a:t>和“</a:t>
            </a:r>
            <a:r>
              <a:rPr lang="en-US" altLang="zh-CN" b="1" dirty="0" smtClean="0"/>
              <a:t>+?</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1">
                    <a:lumMod val="75000"/>
                  </a:schemeClr>
                </a:solidFill>
                <a:latin typeface="华文新魏" pitchFamily="2" charset="-122"/>
                <a:ea typeface="华文新魏" pitchFamily="2" charset="-122"/>
              </a:rPr>
              <a:t>正则表达式</a:t>
            </a:r>
            <a:endParaRPr lang="zh-CN" altLang="en-US" dirty="0"/>
          </a:p>
        </p:txBody>
      </p:sp>
      <p:sp>
        <p:nvSpPr>
          <p:cNvPr id="3" name="内容占位符 2"/>
          <p:cNvSpPr>
            <a:spLocks noGrp="1"/>
          </p:cNvSpPr>
          <p:nvPr>
            <p:ph idx="1"/>
          </p:nvPr>
        </p:nvSpPr>
        <p:spPr/>
        <p:txBody>
          <a:bodyPr/>
          <a:lstStyle/>
          <a:p>
            <a:pPr>
              <a:buNone/>
            </a:pPr>
            <a:r>
              <a:rPr lang="zh-CN" altLang="en-US" dirty="0" smtClean="0"/>
              <a:t>   贪婪匹配能够减少回溯，效率高于非贪婪匹配，但是不一定总是如此</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1">
                    <a:lumMod val="75000"/>
                  </a:schemeClr>
                </a:solidFill>
                <a:latin typeface="华文新魏" pitchFamily="2" charset="-122"/>
                <a:ea typeface="华文新魏" pitchFamily="2" charset="-122"/>
              </a:rPr>
              <a:t>正则表达式</a:t>
            </a:r>
            <a:endParaRPr lang="zh-CN" altLang="en-US" dirty="0"/>
          </a:p>
        </p:txBody>
      </p:sp>
      <p:sp>
        <p:nvSpPr>
          <p:cNvPr id="3" name="内容占位符 2"/>
          <p:cNvSpPr>
            <a:spLocks noGrp="1"/>
          </p:cNvSpPr>
          <p:nvPr>
            <p:ph idx="1"/>
          </p:nvPr>
        </p:nvSpPr>
        <p:spPr/>
        <p:txBody>
          <a:bodyPr/>
          <a:lstStyle/>
          <a:p>
            <a:r>
              <a:rPr lang="zh-CN" altLang="en-US" dirty="0" smtClean="0"/>
              <a:t>尽量避免正则表达式分支</a:t>
            </a:r>
            <a:endParaRPr lang="en-US" altLang="zh-CN" dirty="0" smtClean="0"/>
          </a:p>
          <a:p>
            <a:r>
              <a:rPr lang="zh-CN" altLang="en-US" dirty="0" smtClean="0"/>
              <a:t>编写分支时将大概率分支放在前面</a:t>
            </a:r>
            <a:endParaRPr lang="en-US" altLang="zh-CN" dirty="0" smtClean="0"/>
          </a:p>
          <a:p>
            <a:r>
              <a:rPr lang="zh-CN" altLang="en-US" dirty="0" smtClean="0"/>
              <a:t>在只是搜索确定的字面量，及字面量位置也确定如行首，行尾等，正则不是最佳工具</a:t>
            </a:r>
            <a:endParaRPr lang="zh-CN" altLang="en-US" dirty="0"/>
          </a:p>
        </p:txBody>
      </p:sp>
    </p:spTree>
    <p:extLst>
      <p:ext uri="{BB962C8B-B14F-4D97-AF65-F5344CB8AC3E}">
        <p14:creationId xmlns="" xmlns:p14="http://schemas.microsoft.com/office/powerpoint/2010/main" val="8790523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428604"/>
            <a:ext cx="8229600" cy="4911741"/>
          </a:xfrm>
        </p:spPr>
        <p:txBody>
          <a:bodyPr>
            <a:normAutofit fontScale="92500" lnSpcReduction="10000"/>
          </a:bodyPr>
          <a:lstStyle/>
          <a:p>
            <a:pPr>
              <a:buNone/>
            </a:pPr>
            <a:endParaRPr lang="en-US" altLang="zh-CN" sz="5400" b="1" dirty="0" smtClean="0">
              <a:solidFill>
                <a:schemeClr val="accent6">
                  <a:lumMod val="40000"/>
                  <a:lumOff val="60000"/>
                </a:schemeClr>
              </a:solidFill>
              <a:latin typeface="Comic Sans MS" pitchFamily="66" charset="0"/>
            </a:endParaRPr>
          </a:p>
          <a:p>
            <a:pPr>
              <a:buNone/>
            </a:pPr>
            <a:endParaRPr lang="en-US" altLang="zh-CN" sz="5400" b="1" dirty="0" smtClean="0">
              <a:solidFill>
                <a:schemeClr val="accent6">
                  <a:lumMod val="40000"/>
                  <a:lumOff val="60000"/>
                </a:schemeClr>
              </a:solidFill>
              <a:latin typeface="Comic Sans MS" pitchFamily="66" charset="0"/>
            </a:endParaRPr>
          </a:p>
          <a:p>
            <a:pPr>
              <a:buNone/>
            </a:pPr>
            <a:r>
              <a:rPr lang="en-US" altLang="zh-CN" sz="7800" b="1" dirty="0" smtClean="0">
                <a:solidFill>
                  <a:schemeClr val="accent6">
                    <a:lumMod val="40000"/>
                    <a:lumOff val="60000"/>
                  </a:schemeClr>
                </a:solidFill>
                <a:latin typeface="Comic Sans MS" pitchFamily="66" charset="0"/>
              </a:rPr>
              <a:t>The end…</a:t>
            </a:r>
          </a:p>
          <a:p>
            <a:pPr>
              <a:buNone/>
            </a:pPr>
            <a:r>
              <a:rPr lang="en-US" altLang="zh-CN" dirty="0" smtClean="0"/>
              <a:t>					</a:t>
            </a:r>
          </a:p>
          <a:p>
            <a:pPr>
              <a:buNone/>
            </a:pPr>
            <a:endParaRPr lang="en-US" altLang="zh-CN" b="1" dirty="0" smtClean="0">
              <a:latin typeface="Comic Sans MS" pitchFamily="66" charset="0"/>
            </a:endParaRPr>
          </a:p>
          <a:p>
            <a:pPr>
              <a:buNone/>
            </a:pPr>
            <a:r>
              <a:rPr lang="en-US" altLang="zh-CN" b="1" dirty="0" smtClean="0">
                <a:latin typeface="Comic Sans MS" pitchFamily="66" charset="0"/>
              </a:rPr>
              <a:t>								</a:t>
            </a:r>
          </a:p>
          <a:p>
            <a:pPr>
              <a:buNone/>
            </a:pPr>
            <a:r>
              <a:rPr lang="en-US" altLang="zh-CN" b="1" dirty="0" smtClean="0">
                <a:latin typeface="Comic Sans MS" pitchFamily="66" charset="0"/>
              </a:rPr>
              <a:t>							Thank you</a:t>
            </a:r>
            <a:r>
              <a:rPr lang="zh-CN" altLang="en-US" b="1" dirty="0" smtClean="0">
                <a:latin typeface="Comic Sans MS" pitchFamily="66"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chemeClr val="accent1">
                    <a:lumMod val="75000"/>
                  </a:schemeClr>
                </a:solidFill>
                <a:latin typeface="华文新魏" pitchFamily="2" charset="-122"/>
                <a:ea typeface="华文新魏" pitchFamily="2" charset="-122"/>
              </a:rPr>
              <a:t>分享内容</a:t>
            </a:r>
          </a:p>
        </p:txBody>
      </p:sp>
      <p:sp>
        <p:nvSpPr>
          <p:cNvPr id="3" name="内容占位符 2"/>
          <p:cNvSpPr>
            <a:spLocks noGrp="1"/>
          </p:cNvSpPr>
          <p:nvPr>
            <p:ph idx="1"/>
          </p:nvPr>
        </p:nvSpPr>
        <p:spPr/>
        <p:txBody>
          <a:bodyPr>
            <a:normAutofit fontScale="70000" lnSpcReduction="20000"/>
          </a:bodyPr>
          <a:lstStyle/>
          <a:p>
            <a:r>
              <a:rPr lang="en-US" altLang="zh-CN" sz="6400" dirty="0" smtClean="0">
                <a:solidFill>
                  <a:schemeClr val="accent6">
                    <a:lumMod val="75000"/>
                  </a:schemeClr>
                </a:solidFill>
              </a:rPr>
              <a:t>1 </a:t>
            </a:r>
            <a:r>
              <a:rPr lang="zh-CN" altLang="en-US" sz="6400" dirty="0" smtClean="0">
                <a:solidFill>
                  <a:schemeClr val="accent6">
                    <a:lumMod val="75000"/>
                  </a:schemeClr>
                </a:solidFill>
              </a:rPr>
              <a:t>个人介绍</a:t>
            </a:r>
            <a:endParaRPr lang="en-US" altLang="zh-CN" sz="6400" dirty="0" smtClean="0">
              <a:solidFill>
                <a:schemeClr val="accent6">
                  <a:lumMod val="75000"/>
                </a:schemeClr>
              </a:solidFill>
            </a:endParaRPr>
          </a:p>
          <a:p>
            <a:r>
              <a:rPr lang="en-US" altLang="zh-CN" sz="6400" dirty="0" smtClean="0">
                <a:solidFill>
                  <a:schemeClr val="accent2">
                    <a:lumMod val="75000"/>
                  </a:schemeClr>
                </a:solidFill>
              </a:rPr>
              <a:t>2. </a:t>
            </a:r>
            <a:r>
              <a:rPr lang="zh-CN" altLang="en-US" sz="6400" dirty="0" smtClean="0">
                <a:solidFill>
                  <a:schemeClr val="accent2">
                    <a:lumMod val="75000"/>
                  </a:schemeClr>
                </a:solidFill>
              </a:rPr>
              <a:t>文件加载</a:t>
            </a:r>
            <a:endParaRPr lang="en-US" altLang="zh-CN" sz="6400" dirty="0" smtClean="0">
              <a:solidFill>
                <a:schemeClr val="accent2">
                  <a:lumMod val="75000"/>
                </a:schemeClr>
              </a:solidFill>
            </a:endParaRPr>
          </a:p>
          <a:p>
            <a:r>
              <a:rPr lang="en-US" altLang="zh-CN" sz="6400" dirty="0" smtClean="0">
                <a:solidFill>
                  <a:srgbClr val="0070C0"/>
                </a:solidFill>
              </a:rPr>
              <a:t>3.  http</a:t>
            </a:r>
            <a:r>
              <a:rPr lang="zh-CN" altLang="en-US" sz="6400" dirty="0" smtClean="0">
                <a:solidFill>
                  <a:srgbClr val="0070C0"/>
                </a:solidFill>
              </a:rPr>
              <a:t>优化</a:t>
            </a:r>
            <a:endParaRPr lang="en-US" altLang="zh-CN" sz="6400" dirty="0" smtClean="0">
              <a:solidFill>
                <a:srgbClr val="0070C0"/>
              </a:solidFill>
            </a:endParaRPr>
          </a:p>
          <a:p>
            <a:r>
              <a:rPr lang="en-US" altLang="zh-CN" sz="6400" dirty="0" smtClean="0">
                <a:solidFill>
                  <a:srgbClr val="7030A0"/>
                </a:solidFill>
              </a:rPr>
              <a:t>4.</a:t>
            </a:r>
            <a:r>
              <a:rPr lang="zh-CN" altLang="en-US" sz="6400" dirty="0" smtClean="0">
                <a:solidFill>
                  <a:srgbClr val="7030A0"/>
                </a:solidFill>
              </a:rPr>
              <a:t> </a:t>
            </a:r>
            <a:r>
              <a:rPr lang="zh-CN" altLang="en-US" sz="6400" dirty="0" smtClean="0">
                <a:solidFill>
                  <a:srgbClr val="7030A0"/>
                </a:solidFill>
              </a:rPr>
              <a:t>代码级别优化</a:t>
            </a:r>
            <a:endParaRPr lang="en-US" altLang="zh-CN" sz="6400" dirty="0" smtClean="0">
              <a:solidFill>
                <a:srgbClr val="7030A0"/>
              </a:solidFill>
            </a:endParaRPr>
          </a:p>
          <a:p>
            <a:endParaRPr lang="en-US" altLang="zh-CN" sz="4800" dirty="0" smtClean="0">
              <a:solidFill>
                <a:srgbClr val="0070C0"/>
              </a:solidFill>
            </a:endParaRPr>
          </a:p>
          <a:p>
            <a:endParaRPr lang="en-US" altLang="zh-CN" sz="4800" dirty="0" smtClean="0">
              <a:solidFill>
                <a:schemeClr val="accent6">
                  <a:lumMod val="75000"/>
                </a:schemeClr>
              </a:solidFill>
            </a:endParaRPr>
          </a:p>
          <a:p>
            <a:pPr>
              <a:buNone/>
            </a:pPr>
            <a:r>
              <a:rPr lang="en-US" altLang="zh-CN" sz="4800" dirty="0" smtClean="0">
                <a:solidFill>
                  <a:schemeClr val="accent6">
                    <a:lumMod val="75000"/>
                  </a:schemeClr>
                </a:solidFill>
              </a:rPr>
              <a:t>   </a:t>
            </a:r>
          </a:p>
          <a:p>
            <a:pPr>
              <a:buNone/>
            </a:pPr>
            <a:endParaRPr lang="en-US" altLang="zh-CN" sz="4800" dirty="0" smtClean="0">
              <a:solidFill>
                <a:srgbClr val="0070C0"/>
              </a:solidFill>
            </a:endParaRPr>
          </a:p>
          <a:p>
            <a:pPr>
              <a:buNone/>
            </a:pPr>
            <a:endParaRPr lang="en-US" altLang="zh-CN" sz="4800" dirty="0" smtClean="0">
              <a:solidFill>
                <a:schemeClr val="accent5">
                  <a:lumMod val="75000"/>
                </a:schemeClr>
              </a:solidFill>
            </a:endParaRPr>
          </a:p>
          <a:p>
            <a:pPr>
              <a:buNone/>
            </a:pPr>
            <a:endParaRPr lang="en-US" altLang="zh-CN" sz="4800" dirty="0" smtClean="0">
              <a:solidFill>
                <a:schemeClr val="accent5">
                  <a:lumMod val="7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solidFill>
                  <a:schemeClr val="accent1">
                    <a:lumMod val="75000"/>
                  </a:schemeClr>
                </a:solidFill>
                <a:latin typeface="华文新魏" pitchFamily="2" charset="-122"/>
                <a:ea typeface="华文新魏" pitchFamily="2" charset="-122"/>
              </a:rPr>
              <a:t>JavaScript</a:t>
            </a:r>
            <a:r>
              <a:rPr lang="zh-CN" altLang="en-US" b="1" dirty="0">
                <a:solidFill>
                  <a:schemeClr val="accent1">
                    <a:lumMod val="75000"/>
                  </a:schemeClr>
                </a:solidFill>
                <a:latin typeface="华文新魏" pitchFamily="2" charset="-122"/>
                <a:ea typeface="华文新魏" pitchFamily="2" charset="-122"/>
              </a:rPr>
              <a:t>加载与执行</a:t>
            </a:r>
          </a:p>
        </p:txBody>
      </p:sp>
      <p:sp>
        <p:nvSpPr>
          <p:cNvPr id="3" name="内容占位符 2"/>
          <p:cNvSpPr>
            <a:spLocks noGrp="1"/>
          </p:cNvSpPr>
          <p:nvPr>
            <p:ph idx="1"/>
          </p:nvPr>
        </p:nvSpPr>
        <p:spPr>
          <a:xfrm>
            <a:off x="500034" y="2428868"/>
            <a:ext cx="6900882" cy="1614486"/>
          </a:xfrm>
        </p:spPr>
        <p:txBody>
          <a:bodyPr>
            <a:normAutofit/>
          </a:bodyPr>
          <a:lstStyle/>
          <a:p>
            <a:pPr>
              <a:buNone/>
            </a:pPr>
            <a:r>
              <a:rPr lang="zh-CN" altLang="en-US" sz="4400" b="1" dirty="0" smtClean="0">
                <a:solidFill>
                  <a:schemeClr val="tx2">
                    <a:lumMod val="75000"/>
                  </a:schemeClr>
                </a:solidFill>
                <a:latin typeface="隶书" pitchFamily="49" charset="-122"/>
                <a:ea typeface="隶书" pitchFamily="49" charset="-122"/>
              </a:rPr>
              <a:t>浏览器如何加载一个页面？</a:t>
            </a:r>
            <a:endParaRPr lang="zh-CN" altLang="en-US" sz="4400" b="1" dirty="0">
              <a:solidFill>
                <a:schemeClr val="tx2">
                  <a:lumMod val="75000"/>
                </a:schemeClr>
              </a:solidFill>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accent1">
                    <a:lumMod val="75000"/>
                  </a:schemeClr>
                </a:solidFill>
                <a:latin typeface="华文新魏" pitchFamily="2" charset="-122"/>
                <a:ea typeface="华文新魏" pitchFamily="2" charset="-122"/>
              </a:rPr>
              <a:t>JavaScript</a:t>
            </a:r>
            <a:r>
              <a:rPr lang="zh-CN" altLang="en-US" b="1" dirty="0" smtClean="0">
                <a:solidFill>
                  <a:schemeClr val="accent1">
                    <a:lumMod val="75000"/>
                  </a:schemeClr>
                </a:solidFill>
                <a:latin typeface="华文新魏" pitchFamily="2" charset="-122"/>
                <a:ea typeface="华文新魏" pitchFamily="2" charset="-122"/>
              </a:rPr>
              <a:t>加载与执行</a:t>
            </a:r>
            <a:endParaRPr lang="zh-CN" altLang="en-US" dirty="0"/>
          </a:p>
        </p:txBody>
      </p:sp>
      <p:sp>
        <p:nvSpPr>
          <p:cNvPr id="3" name="内容占位符 2"/>
          <p:cNvSpPr>
            <a:spLocks noGrp="1"/>
          </p:cNvSpPr>
          <p:nvPr>
            <p:ph idx="1"/>
          </p:nvPr>
        </p:nvSpPr>
        <p:spPr/>
        <p:txBody>
          <a:bodyPr/>
          <a:lstStyle/>
          <a:p>
            <a:r>
              <a:rPr lang="en-US" altLang="zh-CN" dirty="0" smtClean="0"/>
              <a:t>1.html</a:t>
            </a:r>
            <a:r>
              <a:rPr lang="zh-CN" altLang="en-US" dirty="0" smtClean="0"/>
              <a:t>下载 解析</a:t>
            </a:r>
            <a:endParaRPr lang="en-US" altLang="zh-CN" dirty="0" smtClean="0"/>
          </a:p>
          <a:p>
            <a:r>
              <a:rPr lang="en-US" altLang="zh-CN" dirty="0" smtClean="0"/>
              <a:t>2.</a:t>
            </a:r>
            <a:r>
              <a:rPr lang="zh-CN" altLang="en-US" dirty="0" smtClean="0"/>
              <a:t>下载引用的</a:t>
            </a:r>
            <a:r>
              <a:rPr lang="en-US" altLang="zh-CN" dirty="0" err="1" smtClean="0"/>
              <a:t>css</a:t>
            </a:r>
            <a:r>
              <a:rPr lang="zh-CN" altLang="en-US" dirty="0" smtClean="0"/>
              <a:t>，</a:t>
            </a:r>
            <a:r>
              <a:rPr lang="en-US" altLang="zh-CN" dirty="0" err="1" smtClean="0"/>
              <a:t>js</a:t>
            </a:r>
            <a:r>
              <a:rPr lang="zh-CN" altLang="en-US" dirty="0" smtClean="0"/>
              <a:t>，图片</a:t>
            </a:r>
            <a:endParaRPr lang="en-US" altLang="zh-CN" dirty="0" smtClean="0"/>
          </a:p>
          <a:p>
            <a:r>
              <a:rPr lang="en-US" altLang="zh-CN" dirty="0" smtClean="0"/>
              <a:t>3.</a:t>
            </a:r>
            <a:r>
              <a:rPr lang="zh-CN" altLang="en-US" dirty="0" smtClean="0"/>
              <a:t>渲染页面，执行脚本</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accent1">
                    <a:lumMod val="75000"/>
                  </a:schemeClr>
                </a:solidFill>
                <a:latin typeface="华文新魏" pitchFamily="2" charset="-122"/>
                <a:ea typeface="华文新魏" pitchFamily="2" charset="-122"/>
              </a:rPr>
              <a:t>JavaScript</a:t>
            </a:r>
            <a:r>
              <a:rPr lang="zh-CN" altLang="en-US" b="1" dirty="0" smtClean="0">
                <a:solidFill>
                  <a:schemeClr val="accent1">
                    <a:lumMod val="75000"/>
                  </a:schemeClr>
                </a:solidFill>
                <a:latin typeface="华文新魏" pitchFamily="2" charset="-122"/>
                <a:ea typeface="华文新魏" pitchFamily="2" charset="-122"/>
              </a:rPr>
              <a:t>加载与执行</a:t>
            </a:r>
            <a:endParaRPr lang="zh-CN" altLang="en-US" dirty="0"/>
          </a:p>
        </p:txBody>
      </p:sp>
      <p:sp>
        <p:nvSpPr>
          <p:cNvPr id="3" name="内容占位符 2"/>
          <p:cNvSpPr>
            <a:spLocks noGrp="1"/>
          </p:cNvSpPr>
          <p:nvPr>
            <p:ph idx="1"/>
          </p:nvPr>
        </p:nvSpPr>
        <p:spPr/>
        <p:txBody>
          <a:bodyPr/>
          <a:lstStyle/>
          <a:p>
            <a:pPr>
              <a:buNone/>
            </a:pPr>
            <a:r>
              <a:rPr lang="zh-CN" altLang="en-US" b="1" dirty="0" smtClean="0">
                <a:latin typeface="华文隶书" pitchFamily="2" charset="-122"/>
                <a:ea typeface="华文隶书" pitchFamily="2" charset="-122"/>
              </a:rPr>
              <a:t>    浏览器对于</a:t>
            </a:r>
            <a:r>
              <a:rPr lang="en-US" altLang="zh-CN" b="1" dirty="0" err="1" smtClean="0">
                <a:latin typeface="华文隶书" pitchFamily="2" charset="-122"/>
                <a:ea typeface="华文隶书" pitchFamily="2" charset="-122"/>
              </a:rPr>
              <a:t>js</a:t>
            </a:r>
            <a:r>
              <a:rPr lang="zh-CN" altLang="en-US" b="1" dirty="0" smtClean="0">
                <a:latin typeface="华文隶书" pitchFamily="2" charset="-122"/>
                <a:ea typeface="华文隶书" pitchFamily="2" charset="-122"/>
              </a:rPr>
              <a:t>来说是单线程的  ，浏览器在每一个</a:t>
            </a:r>
            <a:r>
              <a:rPr lang="en-US" altLang="zh-CN" b="1" dirty="0" smtClean="0">
                <a:latin typeface="华文隶书" pitchFamily="2" charset="-122"/>
                <a:ea typeface="华文隶书" pitchFamily="2" charset="-122"/>
              </a:rPr>
              <a:t>&lt;</a:t>
            </a:r>
            <a:r>
              <a:rPr lang="en-US" altLang="zh-CN" b="1" dirty="0" err="1" smtClean="0">
                <a:latin typeface="华文隶书" pitchFamily="2" charset="-122"/>
                <a:ea typeface="华文隶书" pitchFamily="2" charset="-122"/>
              </a:rPr>
              <a:t>scrirpt</a:t>
            </a:r>
            <a:r>
              <a:rPr lang="en-US" altLang="zh-CN" b="1" dirty="0" smtClean="0">
                <a:latin typeface="华文隶书" pitchFamily="2" charset="-122"/>
                <a:ea typeface="华文隶书" pitchFamily="2" charset="-122"/>
              </a:rPr>
              <a:t>&gt;</a:t>
            </a:r>
            <a:r>
              <a:rPr lang="zh-CN" altLang="en-US" b="1" dirty="0" smtClean="0">
                <a:latin typeface="华文隶书" pitchFamily="2" charset="-122"/>
                <a:ea typeface="华文隶书" pitchFamily="2" charset="-122"/>
              </a:rPr>
              <a:t>标签执行脚本的时候，其他的停下其他所有的工作等待脚本执行完成（阻塞），因此</a:t>
            </a:r>
            <a:r>
              <a:rPr lang="en-US" altLang="zh-CN" b="1" dirty="0" smtClean="0">
                <a:latin typeface="华文隶书" pitchFamily="2" charset="-122"/>
                <a:ea typeface="华文隶书" pitchFamily="2" charset="-122"/>
              </a:rPr>
              <a:t>&lt;</a:t>
            </a:r>
            <a:r>
              <a:rPr lang="en-US" altLang="zh-CN" b="1" dirty="0" err="1" smtClean="0">
                <a:latin typeface="华文隶书" pitchFamily="2" charset="-122"/>
                <a:ea typeface="华文隶书" pitchFamily="2" charset="-122"/>
              </a:rPr>
              <a:t>scrirpt</a:t>
            </a:r>
            <a:r>
              <a:rPr lang="en-US" altLang="zh-CN" b="1" dirty="0" smtClean="0">
                <a:latin typeface="华文隶书" pitchFamily="2" charset="-122"/>
                <a:ea typeface="华文隶书" pitchFamily="2" charset="-122"/>
              </a:rPr>
              <a:t>&gt;</a:t>
            </a:r>
            <a:r>
              <a:rPr lang="zh-CN" altLang="en-US" b="1" dirty="0" smtClean="0">
                <a:latin typeface="华文隶书" pitchFamily="2" charset="-122"/>
                <a:ea typeface="华文隶书" pitchFamily="2" charset="-122"/>
              </a:rPr>
              <a:t>标签会延长浏览器加载页面所需要的时间</a:t>
            </a:r>
            <a:endParaRPr lang="en-US" altLang="zh-CN" b="1" dirty="0" smtClean="0">
              <a:latin typeface="华文隶书" pitchFamily="2" charset="-122"/>
              <a:ea typeface="华文隶书" pitchFamily="2" charset="-122"/>
            </a:endParaRPr>
          </a:p>
          <a:p>
            <a:pPr>
              <a:buNone/>
            </a:pPr>
            <a:endParaRPr lang="en-US" altLang="zh-CN" b="1" dirty="0" smtClean="0">
              <a:latin typeface="华文隶书" pitchFamily="2" charset="-122"/>
              <a:ea typeface="华文隶书" pitchFamily="2" charset="-122"/>
            </a:endParaRPr>
          </a:p>
          <a:p>
            <a:pPr>
              <a:buNone/>
            </a:pPr>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accent1">
                    <a:lumMod val="75000"/>
                  </a:schemeClr>
                </a:solidFill>
                <a:latin typeface="华文新魏" pitchFamily="2" charset="-122"/>
                <a:ea typeface="华文新魏" pitchFamily="2" charset="-122"/>
              </a:rPr>
              <a:t>JavaScript</a:t>
            </a:r>
            <a:r>
              <a:rPr lang="zh-CN" altLang="en-US" b="1" dirty="0" smtClean="0">
                <a:solidFill>
                  <a:schemeClr val="accent1">
                    <a:lumMod val="75000"/>
                  </a:schemeClr>
                </a:solidFill>
                <a:latin typeface="华文新魏" pitchFamily="2" charset="-122"/>
                <a:ea typeface="华文新魏" pitchFamily="2" charset="-122"/>
              </a:rPr>
              <a:t>加载与执行</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解决方案：</a:t>
            </a:r>
            <a:endParaRPr lang="en-US" altLang="zh-CN" dirty="0" smtClean="0"/>
          </a:p>
          <a:p>
            <a:r>
              <a:rPr lang="en-US" altLang="zh-CN" dirty="0" smtClean="0"/>
              <a:t>1.</a:t>
            </a:r>
            <a:r>
              <a:rPr lang="zh-CN" altLang="en-US" dirty="0" smtClean="0"/>
              <a:t>把</a:t>
            </a:r>
            <a:r>
              <a:rPr lang="en-US" altLang="zh-CN" b="1" dirty="0" smtClean="0">
                <a:latin typeface="华文隶书" pitchFamily="2" charset="-122"/>
                <a:ea typeface="华文隶书" pitchFamily="2" charset="-122"/>
              </a:rPr>
              <a:t>&lt;</a:t>
            </a:r>
            <a:r>
              <a:rPr lang="en-US" altLang="zh-CN" b="1" dirty="0" err="1" smtClean="0">
                <a:latin typeface="华文隶书" pitchFamily="2" charset="-122"/>
                <a:ea typeface="华文隶书" pitchFamily="2" charset="-122"/>
              </a:rPr>
              <a:t>scrirpt</a:t>
            </a:r>
            <a:r>
              <a:rPr lang="en-US" altLang="zh-CN" b="1" dirty="0" smtClean="0">
                <a:latin typeface="华文隶书" pitchFamily="2" charset="-122"/>
                <a:ea typeface="华文隶书" pitchFamily="2" charset="-122"/>
              </a:rPr>
              <a:t>&gt;</a:t>
            </a:r>
            <a:r>
              <a:rPr lang="zh-CN" altLang="en-US" b="1" dirty="0" smtClean="0">
                <a:latin typeface="华文隶书" pitchFamily="2" charset="-122"/>
                <a:ea typeface="华文隶书" pitchFamily="2" charset="-122"/>
              </a:rPr>
              <a:t>标签放在</a:t>
            </a:r>
            <a:r>
              <a:rPr lang="en-US" altLang="zh-CN" b="1" dirty="0" smtClean="0">
                <a:latin typeface="华文隶书" pitchFamily="2" charset="-122"/>
                <a:ea typeface="华文隶书" pitchFamily="2" charset="-122"/>
              </a:rPr>
              <a:t>body</a:t>
            </a:r>
            <a:r>
              <a:rPr lang="zh-CN" altLang="en-US" b="1" dirty="0" smtClean="0">
                <a:latin typeface="华文隶书" pitchFamily="2" charset="-122"/>
                <a:ea typeface="华文隶书" pitchFamily="2" charset="-122"/>
              </a:rPr>
              <a:t>之后执行（先渲染页面，避免用户在</a:t>
            </a:r>
            <a:r>
              <a:rPr lang="en-US" altLang="zh-CN" b="1" dirty="0" err="1" smtClean="0">
                <a:latin typeface="华文隶书" pitchFamily="2" charset="-122"/>
                <a:ea typeface="华文隶书" pitchFamily="2" charset="-122"/>
              </a:rPr>
              <a:t>js</a:t>
            </a:r>
            <a:r>
              <a:rPr lang="zh-CN" altLang="en-US" b="1" dirty="0" smtClean="0">
                <a:latin typeface="华文隶书" pitchFamily="2" charset="-122"/>
                <a:ea typeface="华文隶书" pitchFamily="2" charset="-122"/>
              </a:rPr>
              <a:t>执行过程中看不到页面内容）</a:t>
            </a:r>
            <a:endParaRPr lang="en-US" altLang="zh-CN" dirty="0" smtClean="0"/>
          </a:p>
          <a:p>
            <a:r>
              <a:rPr lang="en-US" altLang="zh-CN" dirty="0" smtClean="0"/>
              <a:t>2.</a:t>
            </a:r>
            <a:r>
              <a:rPr lang="zh-CN" altLang="en-US" dirty="0" smtClean="0"/>
              <a:t>合并</a:t>
            </a:r>
            <a:r>
              <a:rPr lang="en-US" altLang="zh-CN" dirty="0" err="1" smtClean="0"/>
              <a:t>js</a:t>
            </a:r>
            <a:r>
              <a:rPr lang="zh-CN" altLang="en-US" dirty="0" smtClean="0"/>
              <a:t>文件，减少请求次数</a:t>
            </a:r>
            <a:endParaRPr lang="en-US" altLang="zh-CN" dirty="0" smtClean="0"/>
          </a:p>
          <a:p>
            <a:r>
              <a:rPr lang="en-US" altLang="zh-CN" dirty="0" smtClean="0"/>
              <a:t>3.</a:t>
            </a:r>
            <a:r>
              <a:rPr lang="zh-CN" altLang="en-US" dirty="0" smtClean="0"/>
              <a:t>延迟加载脚本（</a:t>
            </a:r>
            <a:r>
              <a:rPr lang="zh-CN" altLang="en-US" dirty="0" smtClean="0">
                <a:solidFill>
                  <a:srgbClr val="00FF00"/>
                </a:solidFill>
              </a:rPr>
              <a:t>给</a:t>
            </a:r>
            <a:r>
              <a:rPr lang="en-US" altLang="zh-CN" b="1" dirty="0" smtClean="0">
                <a:solidFill>
                  <a:srgbClr val="00FF00"/>
                </a:solidFill>
                <a:latin typeface="华文隶书" pitchFamily="2" charset="-122"/>
                <a:ea typeface="华文隶书" pitchFamily="2" charset="-122"/>
              </a:rPr>
              <a:t>&lt;</a:t>
            </a:r>
            <a:r>
              <a:rPr lang="en-US" altLang="zh-CN" b="1" dirty="0" err="1" smtClean="0">
                <a:solidFill>
                  <a:srgbClr val="00FF00"/>
                </a:solidFill>
                <a:latin typeface="华文隶书" pitchFamily="2" charset="-122"/>
                <a:ea typeface="华文隶书" pitchFamily="2" charset="-122"/>
              </a:rPr>
              <a:t>scrirpt</a:t>
            </a:r>
            <a:r>
              <a:rPr lang="en-US" altLang="zh-CN" b="1" dirty="0" smtClean="0">
                <a:solidFill>
                  <a:srgbClr val="00FF00"/>
                </a:solidFill>
                <a:latin typeface="华文隶书" pitchFamily="2" charset="-122"/>
                <a:ea typeface="华文隶书" pitchFamily="2" charset="-122"/>
              </a:rPr>
              <a:t>&gt;</a:t>
            </a:r>
            <a:r>
              <a:rPr lang="zh-CN" altLang="en-US" b="1" dirty="0" smtClean="0">
                <a:solidFill>
                  <a:srgbClr val="00FF00"/>
                </a:solidFill>
                <a:latin typeface="华文隶书" pitchFamily="2" charset="-122"/>
                <a:ea typeface="华文隶书" pitchFamily="2" charset="-122"/>
              </a:rPr>
              <a:t>标签设置</a:t>
            </a:r>
            <a:r>
              <a:rPr lang="en-US" altLang="zh-CN" b="1" dirty="0" smtClean="0">
                <a:solidFill>
                  <a:srgbClr val="00FF00"/>
                </a:solidFill>
                <a:latin typeface="华文隶书" pitchFamily="2" charset="-122"/>
                <a:ea typeface="华文隶书" pitchFamily="2" charset="-122"/>
              </a:rPr>
              <a:t>defer</a:t>
            </a:r>
            <a:r>
              <a:rPr lang="zh-CN" altLang="en-US" b="1" dirty="0" smtClean="0">
                <a:solidFill>
                  <a:srgbClr val="00FF00"/>
                </a:solidFill>
                <a:latin typeface="华文隶书" pitchFamily="2" charset="-122"/>
                <a:ea typeface="华文隶书" pitchFamily="2" charset="-122"/>
              </a:rPr>
              <a:t>属性，不过会被很多浏览器忽略</a:t>
            </a:r>
            <a:r>
              <a:rPr lang="zh-CN" altLang="en-US" dirty="0" smtClean="0"/>
              <a:t>）</a:t>
            </a:r>
            <a:endParaRPr lang="en-US" altLang="zh-CN" dirty="0" smtClean="0"/>
          </a:p>
          <a:p>
            <a:r>
              <a:rPr lang="en-US" altLang="zh-CN" dirty="0" smtClean="0"/>
              <a:t>4.</a:t>
            </a:r>
            <a:r>
              <a:rPr lang="zh-CN" altLang="en-US" dirty="0" smtClean="0"/>
              <a:t>动态</a:t>
            </a:r>
            <a:r>
              <a:rPr lang="zh-CN" altLang="en-US" dirty="0" smtClean="0"/>
              <a:t>创建（请求）脚本元素</a:t>
            </a:r>
            <a:endParaRPr lang="en-US" altLang="zh-CN" dirty="0" smtClean="0"/>
          </a:p>
          <a:p>
            <a:r>
              <a:rPr lang="en-US" altLang="zh-CN" dirty="0" smtClean="0"/>
              <a:t>5</a:t>
            </a:r>
            <a:r>
              <a:rPr lang="zh-CN" altLang="en-US" dirty="0" smtClean="0"/>
              <a:t>使用工具</a:t>
            </a:r>
            <a:r>
              <a:rPr lang="en-US" altLang="zh-CN" dirty="0" err="1" smtClean="0"/>
              <a:t>requirejs</a:t>
            </a:r>
            <a:r>
              <a:rPr lang="zh-CN" altLang="en-US" dirty="0" smtClean="0"/>
              <a:t>，</a:t>
            </a:r>
            <a:r>
              <a:rPr lang="en-US" altLang="zh-CN" dirty="0" err="1" smtClean="0"/>
              <a:t>seajs</a:t>
            </a:r>
            <a:r>
              <a:rPr lang="zh-CN" altLang="en-US" dirty="0" smtClean="0"/>
              <a:t>等工具</a:t>
            </a: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smtClean="0">
                <a:solidFill>
                  <a:schemeClr val="accent1">
                    <a:lumMod val="75000"/>
                  </a:schemeClr>
                </a:solidFill>
                <a:latin typeface="华文新魏" pitchFamily="2" charset="-122"/>
                <a:ea typeface="华文新魏" pitchFamily="2" charset="-122"/>
              </a:rPr>
              <a:t>Css</a:t>
            </a:r>
            <a:r>
              <a:rPr lang="zh-CN" altLang="en-US" b="1" dirty="0" smtClean="0">
                <a:solidFill>
                  <a:schemeClr val="accent1">
                    <a:lumMod val="75000"/>
                  </a:schemeClr>
                </a:solidFill>
                <a:latin typeface="华文新魏" pitchFamily="2" charset="-122"/>
                <a:ea typeface="华文新魏" pitchFamily="2" charset="-122"/>
              </a:rPr>
              <a:t>加载与执行</a:t>
            </a:r>
          </a:p>
        </p:txBody>
      </p:sp>
      <p:sp>
        <p:nvSpPr>
          <p:cNvPr id="3" name="内容占位符 2"/>
          <p:cNvSpPr>
            <a:spLocks noGrp="1"/>
          </p:cNvSpPr>
          <p:nvPr>
            <p:ph idx="1"/>
          </p:nvPr>
        </p:nvSpPr>
        <p:spPr/>
        <p:txBody>
          <a:bodyPr/>
          <a:lstStyle/>
          <a:p>
            <a:r>
              <a:rPr lang="zh-CN" altLang="en-US" dirty="0" smtClean="0"/>
              <a:t>全称</a:t>
            </a:r>
            <a:r>
              <a:rPr lang="en-US" altLang="zh-CN" dirty="0" smtClean="0"/>
              <a:t>Cascading Style Sheets (</a:t>
            </a:r>
            <a:r>
              <a:rPr lang="zh-CN" altLang="en-US" dirty="0" smtClean="0"/>
              <a:t>层叠样式表单</a:t>
            </a:r>
            <a:r>
              <a:rPr lang="en-US" altLang="zh-CN" dirty="0" smtClean="0"/>
              <a:t>)</a:t>
            </a:r>
            <a:r>
              <a:rPr lang="zh-CN" altLang="en-US" dirty="0" smtClean="0"/>
              <a:t>。层叠即意味这后面的</a:t>
            </a:r>
            <a:r>
              <a:rPr lang="en-US" altLang="zh-CN" dirty="0" err="1" smtClean="0"/>
              <a:t>css</a:t>
            </a:r>
            <a:r>
              <a:rPr lang="zh-CN" altLang="en-US" dirty="0" smtClean="0"/>
              <a:t>可以覆盖前面的</a:t>
            </a:r>
            <a:r>
              <a:rPr lang="en-US" altLang="zh-CN" dirty="0" err="1" smtClean="0"/>
              <a:t>css</a:t>
            </a:r>
            <a:r>
              <a:rPr lang="zh-CN" altLang="en-US" dirty="0" smtClean="0"/>
              <a:t>，级别高的</a:t>
            </a:r>
            <a:r>
              <a:rPr lang="en-US" altLang="zh-CN" dirty="0" err="1" smtClean="0"/>
              <a:t>css</a:t>
            </a:r>
            <a:r>
              <a:rPr lang="zh-CN" altLang="en-US" dirty="0" smtClean="0"/>
              <a:t>可以覆盖级别低的</a:t>
            </a:r>
            <a:r>
              <a:rPr lang="en-US" altLang="zh-CN" dirty="0" err="1" smtClean="0"/>
              <a:t>css</a:t>
            </a:r>
            <a:endParaRPr lang="en-US" altLang="zh-CN" dirty="0" smtClean="0"/>
          </a:p>
          <a:p>
            <a:r>
              <a:rPr lang="zh-CN" altLang="en-US" dirty="0" smtClean="0"/>
              <a:t>浏览器</a:t>
            </a:r>
            <a:r>
              <a:rPr lang="zh-CN" altLang="en-US" dirty="0" smtClean="0"/>
              <a:t>在</a:t>
            </a:r>
            <a:r>
              <a:rPr lang="en-US" altLang="zh-CN" dirty="0" err="1" smtClean="0"/>
              <a:t>css</a:t>
            </a:r>
            <a:r>
              <a:rPr lang="zh-CN" altLang="en-US" dirty="0" smtClean="0"/>
              <a:t>完全</a:t>
            </a:r>
            <a:r>
              <a:rPr lang="zh-CN" altLang="en-US" dirty="0" smtClean="0"/>
              <a:t>加载完毕之后再去渲染</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相关优化</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减少请求</a:t>
            </a:r>
            <a:endParaRPr lang="en-US" altLang="zh-CN" dirty="0" smtClean="0"/>
          </a:p>
          <a:p>
            <a:r>
              <a:rPr lang="en-US" altLang="zh-CN" dirty="0" smtClean="0"/>
              <a:t>2.</a:t>
            </a:r>
            <a:r>
              <a:rPr lang="zh-CN" altLang="en-US" dirty="0" smtClean="0"/>
              <a:t>缓存文件（脚本文件酌情使用）</a:t>
            </a:r>
            <a:endParaRPr lang="en-US" altLang="zh-CN" dirty="0" smtClean="0"/>
          </a:p>
          <a:p>
            <a:r>
              <a:rPr lang="en-US" altLang="zh-CN" dirty="0" smtClean="0"/>
              <a:t>3.</a:t>
            </a:r>
            <a:r>
              <a:rPr lang="zh-CN" altLang="en-US" dirty="0" smtClean="0"/>
              <a:t>避免重定向</a:t>
            </a:r>
            <a:endParaRPr lang="en-US" altLang="zh-CN" dirty="0" smtClean="0"/>
          </a:p>
          <a:p>
            <a:r>
              <a:rPr lang="en-US" altLang="zh-CN" dirty="0" smtClean="0"/>
              <a:t>4.</a:t>
            </a:r>
            <a:r>
              <a:rPr lang="zh-CN" altLang="en-US" dirty="0" smtClean="0"/>
              <a:t>使用</a:t>
            </a:r>
            <a:r>
              <a:rPr lang="en-US" altLang="zh-CN" dirty="0" smtClean="0"/>
              <a:t>CDN</a:t>
            </a:r>
          </a:p>
          <a:p>
            <a:r>
              <a:rPr lang="en-US" altLang="zh-CN" dirty="0" smtClean="0"/>
              <a:t>5.</a:t>
            </a:r>
            <a:r>
              <a:rPr lang="zh-CN" altLang="en-US" dirty="0" smtClean="0"/>
              <a:t>使用</a:t>
            </a:r>
            <a:r>
              <a:rPr lang="en-US" altLang="zh-CN" dirty="0" err="1" smtClean="0"/>
              <a:t>G</a:t>
            </a:r>
            <a:r>
              <a:rPr lang="en-US" altLang="zh-CN" dirty="0" err="1" smtClean="0"/>
              <a:t>zip</a:t>
            </a:r>
            <a:endParaRPr lang="en-US" altLang="zh-CN" dirty="0" smtClean="0"/>
          </a:p>
          <a:p>
            <a:r>
              <a:rPr lang="en-US" altLang="zh-CN" dirty="0" smtClean="0"/>
              <a:t>6.</a:t>
            </a:r>
            <a:r>
              <a:rPr lang="zh-CN" altLang="en-US" dirty="0" smtClean="0"/>
              <a:t>减少</a:t>
            </a:r>
            <a:r>
              <a:rPr lang="en-US" altLang="zh-CN" dirty="0" smtClean="0"/>
              <a:t>DNS</a:t>
            </a:r>
            <a:r>
              <a:rPr lang="zh-CN" altLang="en-US" dirty="0" smtClean="0"/>
              <a:t>查询（不要引用太多不同域名下的文件），使用子域名加速文件加载</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1303</TotalTime>
  <Words>931</Words>
  <Application>Microsoft Office PowerPoint</Application>
  <PresentationFormat>全屏显示(4:3)</PresentationFormat>
  <Paragraphs>128</Paragraphs>
  <Slides>26</Slides>
  <Notes>1</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提高JavaScript执行效率浅谈</vt:lpstr>
      <vt:lpstr>个人介绍</vt:lpstr>
      <vt:lpstr>分享内容</vt:lpstr>
      <vt:lpstr>JavaScript加载与执行</vt:lpstr>
      <vt:lpstr>JavaScript加载与执行</vt:lpstr>
      <vt:lpstr>JavaScript加载与执行</vt:lpstr>
      <vt:lpstr>JavaScript加载与执行</vt:lpstr>
      <vt:lpstr>Css加载与执行</vt:lpstr>
      <vt:lpstr>http相关优化</vt:lpstr>
      <vt:lpstr>http相关优化</vt:lpstr>
      <vt:lpstr>代码相关</vt:lpstr>
      <vt:lpstr>代码相关</vt:lpstr>
      <vt:lpstr>JS变量</vt:lpstr>
      <vt:lpstr>JS变量</vt:lpstr>
      <vt:lpstr>Css优化</vt:lpstr>
      <vt:lpstr>DOM（Document Object Module）</vt:lpstr>
      <vt:lpstr>DOM</vt:lpstr>
      <vt:lpstr>DOM</vt:lpstr>
      <vt:lpstr>字符串</vt:lpstr>
      <vt:lpstr>字符串</vt:lpstr>
      <vt:lpstr>正则表达式</vt:lpstr>
      <vt:lpstr>正则表达式</vt:lpstr>
      <vt:lpstr>正则表达式</vt:lpstr>
      <vt:lpstr>正则表达式</vt:lpstr>
      <vt:lpstr>正则表达式</vt:lpstr>
      <vt:lpstr>幻灯片 26</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提高JavaScript执行效率浅谈</dc:title>
  <dc:creator>Microsoft</dc:creator>
  <cp:lastModifiedBy>chengcheng.min</cp:lastModifiedBy>
  <cp:revision>101</cp:revision>
  <dcterms:created xsi:type="dcterms:W3CDTF">2013-03-27T03:00:27Z</dcterms:created>
  <dcterms:modified xsi:type="dcterms:W3CDTF">2015-05-28T09:56:00Z</dcterms:modified>
</cp:coreProperties>
</file>