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0" r:id="rId5"/>
    <p:sldId id="261" r:id="rId6"/>
    <p:sldId id="262" r:id="rId7"/>
    <p:sldId id="265" r:id="rId8"/>
    <p:sldId id="277" r:id="rId9"/>
    <p:sldId id="276" r:id="rId10"/>
    <p:sldId id="266" r:id="rId11"/>
    <p:sldId id="267" r:id="rId12"/>
    <p:sldId id="270" r:id="rId13"/>
    <p:sldId id="268" r:id="rId14"/>
    <p:sldId id="271" r:id="rId15"/>
    <p:sldId id="272" r:id="rId16"/>
    <p:sldId id="274" r:id="rId17"/>
    <p:sldId id="278"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2752" autoAdjust="0"/>
  </p:normalViewPr>
  <p:slideViewPr>
    <p:cSldViewPr snapToGrid="0">
      <p:cViewPr>
        <p:scale>
          <a:sx n="70" d="100"/>
          <a:sy n="70" d="100"/>
        </p:scale>
        <p:origin x="21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6D599-EA24-4F30-9F2F-297DD1878F5B}" type="datetimeFigureOut">
              <a:rPr lang="en-US" smtClean="0"/>
              <a:t>7/18/2020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65E3F-FE14-43CF-B819-747D2387A487}" type="slidenum">
              <a:rPr lang="en-US" smtClean="0"/>
              <a:t>‹#›</a:t>
            </a:fld>
            <a:endParaRPr lang="en-US"/>
          </a:p>
        </p:txBody>
      </p:sp>
    </p:spTree>
    <p:extLst>
      <p:ext uri="{BB962C8B-B14F-4D97-AF65-F5344CB8AC3E}">
        <p14:creationId xmlns:p14="http://schemas.microsoft.com/office/powerpoint/2010/main" val="211025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Solo sacks only.</a:t>
            </a:r>
            <a:r>
              <a:rPr lang="en-US" baseline="0" dirty="0" smtClean="0"/>
              <a:t>  </a:t>
            </a:r>
          </a:p>
          <a:p>
            <a:endParaRPr lang="en-US" dirty="0" smtClean="0"/>
          </a:p>
          <a:p>
            <a:r>
              <a:rPr lang="en-US" dirty="0" smtClean="0"/>
              <a:t>Sack</a:t>
            </a:r>
            <a:r>
              <a:rPr lang="en-US" baseline="0" dirty="0" smtClean="0"/>
              <a:t> distribution was fairly concentrated across all positions, with each group getting nearly half their production from one alignment</a:t>
            </a:r>
          </a:p>
          <a:p>
            <a:endParaRPr lang="en-US" baseline="0" dirty="0" smtClean="0"/>
          </a:p>
          <a:p>
            <a:r>
              <a:rPr lang="en-US" baseline="0" dirty="0" smtClean="0"/>
              <a:t>Linebackers and Defensive Ends produce the most sacks, 54% of total sacks came from the 9 and outside alignments</a:t>
            </a:r>
          </a:p>
          <a:p>
            <a:endParaRPr lang="en-US" baseline="0" dirty="0" smtClean="0"/>
          </a:p>
          <a:p>
            <a:r>
              <a:rPr lang="en-US" baseline="0" dirty="0" smtClean="0"/>
              <a:t>Winner: LB - Outside</a:t>
            </a:r>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5</a:t>
            </a:fld>
            <a:endParaRPr lang="en-US"/>
          </a:p>
        </p:txBody>
      </p:sp>
    </p:spTree>
    <p:extLst>
      <p:ext uri="{BB962C8B-B14F-4D97-AF65-F5344CB8AC3E}">
        <p14:creationId xmlns:p14="http://schemas.microsoft.com/office/powerpoint/2010/main" val="1956536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wanted to include</a:t>
            </a:r>
            <a:r>
              <a:rPr lang="en-US" baseline="0" dirty="0" smtClean="0"/>
              <a:t> EPA with 5 minutes or less left in the 2</a:t>
            </a:r>
            <a:r>
              <a:rPr lang="en-US" baseline="30000" dirty="0" smtClean="0"/>
              <a:t>nd</a:t>
            </a:r>
            <a:r>
              <a:rPr lang="en-US" baseline="0" dirty="0" smtClean="0"/>
              <a:t> and 4</a:t>
            </a:r>
            <a:r>
              <a:rPr lang="en-US" baseline="30000" dirty="0" smtClean="0"/>
              <a:t>th</a:t>
            </a:r>
            <a:r>
              <a:rPr lang="en-US" baseline="0" dirty="0" smtClean="0"/>
              <a:t> quarters.  If you have a chance to win or get points before the half, you need a stop or get a turnover from your defense with 5 minutes or less to go. </a:t>
            </a:r>
          </a:p>
          <a:p>
            <a:endParaRPr lang="en-US" baseline="0" dirty="0" smtClean="0"/>
          </a:p>
          <a:p>
            <a:r>
              <a:rPr lang="en-US" baseline="0" dirty="0" smtClean="0"/>
              <a:t>Several high performers yet again from the Linebacker group.</a:t>
            </a:r>
          </a:p>
          <a:p>
            <a:endParaRPr lang="en-US" baseline="0" dirty="0" smtClean="0"/>
          </a:p>
          <a:p>
            <a:r>
              <a:rPr lang="en-US" baseline="0" dirty="0" smtClean="0"/>
              <a:t>Surprisingly, Defensive Ends from the outside alignment were unusually productive.  </a:t>
            </a:r>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15</a:t>
            </a:fld>
            <a:endParaRPr lang="en-US"/>
          </a:p>
        </p:txBody>
      </p:sp>
    </p:spTree>
    <p:extLst>
      <p:ext uri="{BB962C8B-B14F-4D97-AF65-F5344CB8AC3E}">
        <p14:creationId xmlns:p14="http://schemas.microsoft.com/office/powerpoint/2010/main" val="1881501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16</a:t>
            </a:fld>
            <a:endParaRPr lang="en-US"/>
          </a:p>
        </p:txBody>
      </p:sp>
    </p:spTree>
    <p:extLst>
      <p:ext uri="{BB962C8B-B14F-4D97-AF65-F5344CB8AC3E}">
        <p14:creationId xmlns:p14="http://schemas.microsoft.com/office/powerpoint/2010/main" val="101516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Linebackers contribute the most, as proven by the statistical</a:t>
            </a:r>
            <a:r>
              <a:rPr lang="en-US" baseline="0" dirty="0" smtClean="0"/>
              <a:t> trends we saw earlier.  They also earn the lowest EPA, or take the most points away from the offense.  For the group of players we studied in this analysis, this group was the most productive AND the cheapest by nearly $17 million.   </a:t>
            </a:r>
          </a:p>
          <a:p>
            <a:endParaRPr lang="en-US" baseline="0" dirty="0" smtClean="0"/>
          </a:p>
          <a:p>
            <a:r>
              <a:rPr lang="en-US" baseline="0" dirty="0" smtClean="0"/>
              <a:t>This group of Defensive Tackles saw production increase in different scenarios and in different measurements, but we never saw them lead the Linebackers or Defensive Ends in any of the categories measured.  They are also the most expensive group with the highest total salary and least amount of points taken from the offense.</a:t>
            </a:r>
          </a:p>
          <a:p>
            <a:endParaRPr lang="en-US" baseline="0" dirty="0" smtClean="0"/>
          </a:p>
          <a:p>
            <a:r>
              <a:rPr lang="en-US" baseline="0" dirty="0" smtClean="0"/>
              <a:t>When we look at average salaries for the players involved, teams can pay less than $40,000 and get nearly a 6 fold return on EPA when comparing Linebackers in the Outside tech to Defensive Ends in the 9 tech.  On average, the Linebackers are the most expensive group, but their production statistically (as we saw earlier) and in terms of EPA is undeniably greater, and well worth the investment.  </a:t>
            </a:r>
          </a:p>
          <a:p>
            <a:endParaRPr lang="en-US" baseline="0" dirty="0" smtClean="0"/>
          </a:p>
          <a:p>
            <a:r>
              <a:rPr lang="en-US" baseline="0" dirty="0" smtClean="0"/>
              <a:t>Of all the positions and alignments we reviewed, I believe these are the 3 most valuable and most productive position-alignment combinations.  When compared to each other, the outside tech linebacker can contribute to all facets of your defense for the least amount of money.  If you can draft an edge player and get him to play at a high level early in his career, this will go a long way in allowing you to spend money on other positions of need.  </a:t>
            </a:r>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17</a:t>
            </a:fld>
            <a:endParaRPr lang="en-US"/>
          </a:p>
        </p:txBody>
      </p:sp>
    </p:spTree>
    <p:extLst>
      <p:ext uri="{BB962C8B-B14F-4D97-AF65-F5344CB8AC3E}">
        <p14:creationId xmlns:p14="http://schemas.microsoft.com/office/powerpoint/2010/main" val="610351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18</a:t>
            </a:fld>
            <a:endParaRPr lang="en-US"/>
          </a:p>
        </p:txBody>
      </p:sp>
    </p:spTree>
    <p:extLst>
      <p:ext uri="{BB962C8B-B14F-4D97-AF65-F5344CB8AC3E}">
        <p14:creationId xmlns:p14="http://schemas.microsoft.com/office/powerpoint/2010/main" val="37105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Linebackers and Defensive</a:t>
            </a:r>
            <a:r>
              <a:rPr lang="en-US" baseline="0" dirty="0" smtClean="0"/>
              <a:t> Ends again leading in pressures.  Defensive Ends with better distribution but Linebackers with the larger volume overall.  48% of sacks came from the 9 and outside, while 13% came from 3 tech defensive tackles alone</a:t>
            </a:r>
          </a:p>
          <a:p>
            <a:endParaRPr lang="en-US" baseline="0" dirty="0" smtClean="0"/>
          </a:p>
          <a:p>
            <a:r>
              <a:rPr lang="en-US" baseline="0" dirty="0" smtClean="0"/>
              <a:t>Winner:  LB - Outside</a:t>
            </a:r>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6</a:t>
            </a:fld>
            <a:endParaRPr lang="en-US"/>
          </a:p>
        </p:txBody>
      </p:sp>
    </p:spTree>
    <p:extLst>
      <p:ext uri="{BB962C8B-B14F-4D97-AF65-F5344CB8AC3E}">
        <p14:creationId xmlns:p14="http://schemas.microsoft.com/office/powerpoint/2010/main" val="2681222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early indicators are pointing to winning at the outside, 9, and 3 tech alignments to get to the quarterback</a:t>
            </a:r>
          </a:p>
          <a:p>
            <a:endParaRPr lang="en-US" baseline="0" dirty="0" smtClean="0"/>
          </a:p>
          <a:p>
            <a:r>
              <a:rPr lang="en-US" baseline="0" dirty="0" smtClean="0"/>
              <a:t>Winner:  LB - Outside</a:t>
            </a:r>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7</a:t>
            </a:fld>
            <a:endParaRPr lang="en-US"/>
          </a:p>
        </p:txBody>
      </p:sp>
    </p:spTree>
    <p:extLst>
      <p:ext uri="{BB962C8B-B14F-4D97-AF65-F5344CB8AC3E}">
        <p14:creationId xmlns:p14="http://schemas.microsoft.com/office/powerpoint/2010/main" val="7653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Defensive</a:t>
            </a:r>
            <a:r>
              <a:rPr lang="en-US" baseline="0" dirty="0" smtClean="0"/>
              <a:t> tackles recorded the most tackles short of 1</a:t>
            </a:r>
            <a:r>
              <a:rPr lang="en-US" baseline="30000" dirty="0" smtClean="0"/>
              <a:t>st</a:t>
            </a:r>
            <a:r>
              <a:rPr lang="en-US" baseline="0" dirty="0" smtClean="0"/>
              <a:t> down.  Nose tackles seem to contribute most here from the 0 and 1 alignments, with Defensive Tackles making their money from the 3-tech.</a:t>
            </a:r>
          </a:p>
          <a:p>
            <a:r>
              <a:rPr lang="en-US" baseline="0" dirty="0" smtClean="0"/>
              <a:t/>
            </a:r>
            <a:br>
              <a:rPr lang="en-US" baseline="0" dirty="0" smtClean="0"/>
            </a:br>
            <a:r>
              <a:rPr lang="en-US" baseline="0" dirty="0" smtClean="0"/>
              <a:t>Outside aligned linebackers accounted for the greatest share of stops, with 26% of all stops from that alignment alone.</a:t>
            </a:r>
          </a:p>
          <a:p>
            <a:endParaRPr lang="en-US" baseline="0" dirty="0" smtClean="0"/>
          </a:p>
          <a:p>
            <a:r>
              <a:rPr lang="en-US" baseline="0" dirty="0" smtClean="0"/>
              <a:t>Winner:  LB - Outside</a:t>
            </a:r>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8</a:t>
            </a:fld>
            <a:endParaRPr lang="en-US"/>
          </a:p>
        </p:txBody>
      </p:sp>
    </p:spTree>
    <p:extLst>
      <p:ext uri="{BB962C8B-B14F-4D97-AF65-F5344CB8AC3E}">
        <p14:creationId xmlns:p14="http://schemas.microsoft.com/office/powerpoint/2010/main" val="4168541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Linebackers</a:t>
            </a:r>
            <a:r>
              <a:rPr lang="en-US" baseline="0" dirty="0" smtClean="0"/>
              <a:t> on the outside are seemingly dominating so far.  Defensive Tackles did the most damage from the 3 tech, Nose Tackles did not contribute nearly as much in TFL.</a:t>
            </a:r>
          </a:p>
          <a:p>
            <a:endParaRPr lang="en-US" baseline="0" dirty="0" smtClean="0"/>
          </a:p>
          <a:p>
            <a:r>
              <a:rPr lang="en-US" baseline="0" dirty="0" smtClean="0"/>
              <a:t>Defensive Ends are consistently producing from the 9 tech, but they aren’t nearly as productive from the 2-point stance.</a:t>
            </a:r>
          </a:p>
          <a:p>
            <a:endParaRPr lang="en-US" baseline="0" dirty="0" smtClean="0"/>
          </a:p>
          <a:p>
            <a:r>
              <a:rPr lang="en-US" baseline="0" dirty="0" smtClean="0"/>
              <a:t>Winner:  LB - Outside</a:t>
            </a:r>
          </a:p>
        </p:txBody>
      </p:sp>
      <p:sp>
        <p:nvSpPr>
          <p:cNvPr id="4" name="Slide Number Placeholder 3"/>
          <p:cNvSpPr>
            <a:spLocks noGrp="1"/>
          </p:cNvSpPr>
          <p:nvPr>
            <p:ph type="sldNum" sz="quarter" idx="10"/>
          </p:nvPr>
        </p:nvSpPr>
        <p:spPr/>
        <p:txBody>
          <a:bodyPr/>
          <a:lstStyle/>
          <a:p>
            <a:fld id="{3F365E3F-FE14-43CF-B819-747D2387A487}" type="slidenum">
              <a:rPr lang="en-US" smtClean="0"/>
              <a:t>9</a:t>
            </a:fld>
            <a:endParaRPr lang="en-US"/>
          </a:p>
        </p:txBody>
      </p:sp>
    </p:spTree>
    <p:extLst>
      <p:ext uri="{BB962C8B-B14F-4D97-AF65-F5344CB8AC3E}">
        <p14:creationId xmlns:p14="http://schemas.microsoft.com/office/powerpoint/2010/main" val="44494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evenly distributed here.  Linebackers got a whopping 81% of their forced</a:t>
            </a:r>
            <a:r>
              <a:rPr lang="en-US" baseline="0" dirty="0" smtClean="0"/>
              <a:t> fumbles in the run from the outside alignment</a:t>
            </a:r>
          </a:p>
          <a:p>
            <a:endParaRPr lang="en-US" baseline="0" dirty="0" smtClean="0"/>
          </a:p>
          <a:p>
            <a:r>
              <a:rPr lang="en-US" baseline="0" dirty="0" smtClean="0"/>
              <a:t>Winner:  LB - Outside</a:t>
            </a:r>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10</a:t>
            </a:fld>
            <a:endParaRPr lang="en-US"/>
          </a:p>
        </p:txBody>
      </p:sp>
    </p:spTree>
    <p:extLst>
      <p:ext uri="{BB962C8B-B14F-4D97-AF65-F5344CB8AC3E}">
        <p14:creationId xmlns:p14="http://schemas.microsoft.com/office/powerpoint/2010/main" val="183795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a:t>
            </a:r>
            <a:r>
              <a:rPr lang="en-US" baseline="0" dirty="0" smtClean="0"/>
              <a:t> of data, go full screen to see better.  </a:t>
            </a:r>
          </a:p>
          <a:p>
            <a:endParaRPr lang="en-US" baseline="0" dirty="0" smtClean="0"/>
          </a:p>
          <a:p>
            <a:r>
              <a:rPr lang="en-US" baseline="0" dirty="0" smtClean="0"/>
              <a:t>This is a sum of each players’ Expected Points Added on first down.  I wanted to measure how effective each player was in getting the offense behind the sticks early.  </a:t>
            </a:r>
          </a:p>
          <a:p>
            <a:endParaRPr lang="en-US" baseline="0" dirty="0" smtClean="0"/>
          </a:p>
          <a:p>
            <a:r>
              <a:rPr lang="en-US" baseline="0" dirty="0" smtClean="0"/>
              <a:t>Outside Defensive Ends contribute on a more consistent basis.  The Outside LB group is skewed by a handful of extremely high performers.  The same can be said for 3 tech Defensive Tackles.  </a:t>
            </a:r>
          </a:p>
          <a:p>
            <a:endParaRPr lang="en-US" baseline="0" dirty="0" smtClean="0"/>
          </a:p>
          <a:p>
            <a:r>
              <a:rPr lang="en-US" dirty="0" smtClean="0"/>
              <a:t>Linebackers</a:t>
            </a:r>
            <a:r>
              <a:rPr lang="en-US" baseline="0" dirty="0" smtClean="0"/>
              <a:t> took the most points away in weeks 9-17 by more than twice as much as the Defensive Ends.  The poorest performers in the Defensive Tackle group drag the rest of the group down.</a:t>
            </a:r>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12</a:t>
            </a:fld>
            <a:endParaRPr lang="en-US"/>
          </a:p>
        </p:txBody>
      </p:sp>
    </p:spTree>
    <p:extLst>
      <p:ext uri="{BB962C8B-B14F-4D97-AF65-F5344CB8AC3E}">
        <p14:creationId xmlns:p14="http://schemas.microsoft.com/office/powerpoint/2010/main" val="3730701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a:t>
            </a:r>
            <a:r>
              <a:rPr lang="en-US" baseline="0" dirty="0" smtClean="0"/>
              <a:t> of Players’ EPA on 3</a:t>
            </a:r>
            <a:r>
              <a:rPr lang="en-US" baseline="30000" dirty="0" smtClean="0"/>
              <a:t>rd</a:t>
            </a:r>
            <a:r>
              <a:rPr lang="en-US" baseline="0" dirty="0" smtClean="0"/>
              <a:t> downs.  Teams win when they can get off the field on 3</a:t>
            </a:r>
            <a:r>
              <a:rPr lang="en-US" baseline="30000" dirty="0" smtClean="0"/>
              <a:t>rd</a:t>
            </a:r>
            <a:r>
              <a:rPr lang="en-US" baseline="0" dirty="0" smtClean="0"/>
              <a:t> down.</a:t>
            </a:r>
            <a:endParaRPr lang="en-US" dirty="0" smtClean="0"/>
          </a:p>
          <a:p>
            <a:endParaRPr lang="en-US" dirty="0" smtClean="0"/>
          </a:p>
          <a:p>
            <a:r>
              <a:rPr lang="en-US" dirty="0" smtClean="0"/>
              <a:t>Defensive ends dominate</a:t>
            </a:r>
            <a:r>
              <a:rPr lang="en-US" baseline="0" dirty="0" smtClean="0"/>
              <a:t>d on 3</a:t>
            </a:r>
            <a:r>
              <a:rPr lang="en-US" baseline="30000" dirty="0" smtClean="0"/>
              <a:t>rd</a:t>
            </a:r>
            <a:r>
              <a:rPr lang="en-US" baseline="0" dirty="0" smtClean="0"/>
              <a:t> down in terms of EPA from seemingly everywhere</a:t>
            </a:r>
          </a:p>
          <a:p>
            <a:endParaRPr lang="en-US" baseline="0" dirty="0" smtClean="0"/>
          </a:p>
          <a:p>
            <a:r>
              <a:rPr lang="en-US" baseline="0" dirty="0" smtClean="0"/>
              <a:t>Nose Tackle alignments thrived on 3</a:t>
            </a:r>
            <a:r>
              <a:rPr lang="en-US" baseline="30000" dirty="0" smtClean="0"/>
              <a:t>rd</a:t>
            </a:r>
            <a:r>
              <a:rPr lang="en-US" baseline="0" dirty="0" smtClean="0"/>
              <a:t> down as well.</a:t>
            </a:r>
          </a:p>
          <a:p>
            <a:endParaRPr lang="en-US" baseline="0" dirty="0" smtClean="0"/>
          </a:p>
          <a:p>
            <a:r>
              <a:rPr lang="en-US" baseline="0" dirty="0" smtClean="0"/>
              <a:t>Linebackers from the outside have consistently been at or near the top in each category.</a:t>
            </a:r>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13</a:t>
            </a:fld>
            <a:endParaRPr lang="en-US"/>
          </a:p>
        </p:txBody>
      </p:sp>
    </p:spTree>
    <p:extLst>
      <p:ext uri="{BB962C8B-B14F-4D97-AF65-F5344CB8AC3E}">
        <p14:creationId xmlns:p14="http://schemas.microsoft.com/office/powerpoint/2010/main" val="36703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r>
              <a:rPr lang="en-US" baseline="30000" dirty="0" smtClean="0"/>
              <a:t>th</a:t>
            </a:r>
            <a:r>
              <a:rPr lang="en-US" baseline="0" dirty="0" smtClean="0"/>
              <a:t> down attempts are becoming more and more common in today’s NFL.  </a:t>
            </a:r>
          </a:p>
          <a:p>
            <a:endParaRPr lang="en-US" baseline="0" dirty="0" smtClean="0"/>
          </a:p>
          <a:p>
            <a:r>
              <a:rPr lang="en-US" baseline="0" dirty="0" smtClean="0"/>
              <a:t>A team’s best chance to stop their opponent on 4</a:t>
            </a:r>
            <a:r>
              <a:rPr lang="en-US" baseline="30000" dirty="0" smtClean="0"/>
              <a:t>th</a:t>
            </a:r>
            <a:r>
              <a:rPr lang="en-US" baseline="0" dirty="0" smtClean="0"/>
              <a:t> down will come from the edge yet again.  The Lowest EPA came from Outside Linebackers, 9 tech Defensive Ends, and 3-tech Defensive Tackles.  </a:t>
            </a:r>
            <a:endParaRPr lang="en-US" dirty="0"/>
          </a:p>
        </p:txBody>
      </p:sp>
      <p:sp>
        <p:nvSpPr>
          <p:cNvPr id="4" name="Slide Number Placeholder 3"/>
          <p:cNvSpPr>
            <a:spLocks noGrp="1"/>
          </p:cNvSpPr>
          <p:nvPr>
            <p:ph type="sldNum" sz="quarter" idx="10"/>
          </p:nvPr>
        </p:nvSpPr>
        <p:spPr/>
        <p:txBody>
          <a:bodyPr/>
          <a:lstStyle/>
          <a:p>
            <a:fld id="{3F365E3F-FE14-43CF-B819-747D2387A487}" type="slidenum">
              <a:rPr lang="en-US" smtClean="0"/>
              <a:t>14</a:t>
            </a:fld>
            <a:endParaRPr lang="en-US"/>
          </a:p>
        </p:txBody>
      </p:sp>
    </p:spTree>
    <p:extLst>
      <p:ext uri="{BB962C8B-B14F-4D97-AF65-F5344CB8AC3E}">
        <p14:creationId xmlns:p14="http://schemas.microsoft.com/office/powerpoint/2010/main" val="84436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44BA03-3E13-4082-8805-834FFFFFE2FE}"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F44CF-6D32-45F9-A719-B866B5EE0EDA}" type="slidenum">
              <a:rPr lang="en-US" smtClean="0"/>
              <a:t>‹#›</a:t>
            </a:fld>
            <a:endParaRPr lang="en-US"/>
          </a:p>
        </p:txBody>
      </p:sp>
    </p:spTree>
    <p:extLst>
      <p:ext uri="{BB962C8B-B14F-4D97-AF65-F5344CB8AC3E}">
        <p14:creationId xmlns:p14="http://schemas.microsoft.com/office/powerpoint/2010/main" val="213574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4BA03-3E13-4082-8805-834FFFFFE2FE}"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F44CF-6D32-45F9-A719-B866B5EE0EDA}" type="slidenum">
              <a:rPr lang="en-US" smtClean="0"/>
              <a:t>‹#›</a:t>
            </a:fld>
            <a:endParaRPr lang="en-US"/>
          </a:p>
        </p:txBody>
      </p:sp>
    </p:spTree>
    <p:extLst>
      <p:ext uri="{BB962C8B-B14F-4D97-AF65-F5344CB8AC3E}">
        <p14:creationId xmlns:p14="http://schemas.microsoft.com/office/powerpoint/2010/main" val="422006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4BA03-3E13-4082-8805-834FFFFFE2FE}"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F44CF-6D32-45F9-A719-B866B5EE0EDA}" type="slidenum">
              <a:rPr lang="en-US" smtClean="0"/>
              <a:t>‹#›</a:t>
            </a:fld>
            <a:endParaRPr lang="en-US"/>
          </a:p>
        </p:txBody>
      </p:sp>
    </p:spTree>
    <p:extLst>
      <p:ext uri="{BB962C8B-B14F-4D97-AF65-F5344CB8AC3E}">
        <p14:creationId xmlns:p14="http://schemas.microsoft.com/office/powerpoint/2010/main" val="413013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4BA03-3E13-4082-8805-834FFFFFE2FE}"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F44CF-6D32-45F9-A719-B866B5EE0EDA}" type="slidenum">
              <a:rPr lang="en-US" smtClean="0"/>
              <a:t>‹#›</a:t>
            </a:fld>
            <a:endParaRPr lang="en-US"/>
          </a:p>
        </p:txBody>
      </p:sp>
    </p:spTree>
    <p:extLst>
      <p:ext uri="{BB962C8B-B14F-4D97-AF65-F5344CB8AC3E}">
        <p14:creationId xmlns:p14="http://schemas.microsoft.com/office/powerpoint/2010/main" val="267236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4BA03-3E13-4082-8805-834FFFFFE2FE}"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F44CF-6D32-45F9-A719-B866B5EE0EDA}" type="slidenum">
              <a:rPr lang="en-US" smtClean="0"/>
              <a:t>‹#›</a:t>
            </a:fld>
            <a:endParaRPr lang="en-US"/>
          </a:p>
        </p:txBody>
      </p:sp>
    </p:spTree>
    <p:extLst>
      <p:ext uri="{BB962C8B-B14F-4D97-AF65-F5344CB8AC3E}">
        <p14:creationId xmlns:p14="http://schemas.microsoft.com/office/powerpoint/2010/main" val="321908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44BA03-3E13-4082-8805-834FFFFFE2FE}"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F44CF-6D32-45F9-A719-B866B5EE0EDA}" type="slidenum">
              <a:rPr lang="en-US" smtClean="0"/>
              <a:t>‹#›</a:t>
            </a:fld>
            <a:endParaRPr lang="en-US"/>
          </a:p>
        </p:txBody>
      </p:sp>
    </p:spTree>
    <p:extLst>
      <p:ext uri="{BB962C8B-B14F-4D97-AF65-F5344CB8AC3E}">
        <p14:creationId xmlns:p14="http://schemas.microsoft.com/office/powerpoint/2010/main" val="111109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44BA03-3E13-4082-8805-834FFFFFE2FE}" type="datetimeFigureOut">
              <a:rPr lang="en-US" smtClean="0"/>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F44CF-6D32-45F9-A719-B866B5EE0EDA}" type="slidenum">
              <a:rPr lang="en-US" smtClean="0"/>
              <a:t>‹#›</a:t>
            </a:fld>
            <a:endParaRPr lang="en-US"/>
          </a:p>
        </p:txBody>
      </p:sp>
    </p:spTree>
    <p:extLst>
      <p:ext uri="{BB962C8B-B14F-4D97-AF65-F5344CB8AC3E}">
        <p14:creationId xmlns:p14="http://schemas.microsoft.com/office/powerpoint/2010/main" val="200680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44BA03-3E13-4082-8805-834FFFFFE2FE}" type="datetimeFigureOut">
              <a:rPr lang="en-US" smtClean="0"/>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F44CF-6D32-45F9-A719-B866B5EE0EDA}" type="slidenum">
              <a:rPr lang="en-US" smtClean="0"/>
              <a:t>‹#›</a:t>
            </a:fld>
            <a:endParaRPr lang="en-US"/>
          </a:p>
        </p:txBody>
      </p:sp>
    </p:spTree>
    <p:extLst>
      <p:ext uri="{BB962C8B-B14F-4D97-AF65-F5344CB8AC3E}">
        <p14:creationId xmlns:p14="http://schemas.microsoft.com/office/powerpoint/2010/main" val="355544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4BA03-3E13-4082-8805-834FFFFFE2FE}" type="datetimeFigureOut">
              <a:rPr lang="en-US" smtClean="0"/>
              <a:t>7/18/2020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F44CF-6D32-45F9-A719-B866B5EE0EDA}" type="slidenum">
              <a:rPr lang="en-US" smtClean="0"/>
              <a:t>‹#›</a:t>
            </a:fld>
            <a:endParaRPr lang="en-US"/>
          </a:p>
        </p:txBody>
      </p:sp>
    </p:spTree>
    <p:extLst>
      <p:ext uri="{BB962C8B-B14F-4D97-AF65-F5344CB8AC3E}">
        <p14:creationId xmlns:p14="http://schemas.microsoft.com/office/powerpoint/2010/main" val="246451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4BA03-3E13-4082-8805-834FFFFFE2FE}"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F44CF-6D32-45F9-A719-B866B5EE0EDA}" type="slidenum">
              <a:rPr lang="en-US" smtClean="0"/>
              <a:t>‹#›</a:t>
            </a:fld>
            <a:endParaRPr lang="en-US"/>
          </a:p>
        </p:txBody>
      </p:sp>
    </p:spTree>
    <p:extLst>
      <p:ext uri="{BB962C8B-B14F-4D97-AF65-F5344CB8AC3E}">
        <p14:creationId xmlns:p14="http://schemas.microsoft.com/office/powerpoint/2010/main" val="176796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4BA03-3E13-4082-8805-834FFFFFE2FE}"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F44CF-6D32-45F9-A719-B866B5EE0EDA}" type="slidenum">
              <a:rPr lang="en-US" smtClean="0"/>
              <a:t>‹#›</a:t>
            </a:fld>
            <a:endParaRPr lang="en-US"/>
          </a:p>
        </p:txBody>
      </p:sp>
    </p:spTree>
    <p:extLst>
      <p:ext uri="{BB962C8B-B14F-4D97-AF65-F5344CB8AC3E}">
        <p14:creationId xmlns:p14="http://schemas.microsoft.com/office/powerpoint/2010/main" val="495429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4BA03-3E13-4082-8805-834FFFFFE2FE}" type="datetimeFigureOut">
              <a:rPr lang="en-US" smtClean="0"/>
              <a:t>7/18/2020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F44CF-6D32-45F9-A719-B866B5EE0EDA}" type="slidenum">
              <a:rPr lang="en-US" smtClean="0"/>
              <a:t>‹#›</a:t>
            </a:fld>
            <a:endParaRPr lang="en-US"/>
          </a:p>
        </p:txBody>
      </p:sp>
    </p:spTree>
    <p:extLst>
      <p:ext uri="{BB962C8B-B14F-4D97-AF65-F5344CB8AC3E}">
        <p14:creationId xmlns:p14="http://schemas.microsoft.com/office/powerpoint/2010/main" val="3409594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SIS Analytics Challenge</a:t>
            </a:r>
            <a:endParaRPr lang="en-US" dirty="0"/>
          </a:p>
        </p:txBody>
      </p:sp>
      <p:sp>
        <p:nvSpPr>
          <p:cNvPr id="3" name="Subtitle 2"/>
          <p:cNvSpPr>
            <a:spLocks noGrp="1"/>
          </p:cNvSpPr>
          <p:nvPr>
            <p:ph type="subTitle" idx="1"/>
          </p:nvPr>
        </p:nvSpPr>
        <p:spPr/>
        <p:txBody>
          <a:bodyPr/>
          <a:lstStyle/>
          <a:p>
            <a:r>
              <a:rPr lang="en-US" dirty="0" smtClean="0"/>
              <a:t>Dan Davis</a:t>
            </a:r>
            <a:endParaRPr lang="en-US" dirty="0"/>
          </a:p>
        </p:txBody>
      </p:sp>
    </p:spTree>
    <p:extLst>
      <p:ext uri="{BB962C8B-B14F-4D97-AF65-F5344CB8AC3E}">
        <p14:creationId xmlns:p14="http://schemas.microsoft.com/office/powerpoint/2010/main" val="78073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427035"/>
            <a:ext cx="4844954" cy="2303771"/>
          </a:xfrm>
          <a:prstGeom prst="rect">
            <a:avLst/>
          </a:prstGeom>
        </p:spPr>
      </p:pic>
      <p:pic>
        <p:nvPicPr>
          <p:cNvPr id="6" name="Picture 5"/>
          <p:cNvPicPr>
            <a:picLocks noChangeAspect="1"/>
          </p:cNvPicPr>
          <p:nvPr/>
        </p:nvPicPr>
        <p:blipFill>
          <a:blip r:embed="rId4"/>
          <a:stretch>
            <a:fillRect/>
          </a:stretch>
        </p:blipFill>
        <p:spPr>
          <a:xfrm>
            <a:off x="0" y="2805274"/>
            <a:ext cx="6455391" cy="1947748"/>
          </a:xfrm>
          <a:prstGeom prst="rect">
            <a:avLst/>
          </a:prstGeom>
        </p:spPr>
      </p:pic>
      <p:pic>
        <p:nvPicPr>
          <p:cNvPr id="7" name="Picture 6"/>
          <p:cNvPicPr>
            <a:picLocks noChangeAspect="1"/>
          </p:cNvPicPr>
          <p:nvPr/>
        </p:nvPicPr>
        <p:blipFill>
          <a:blip r:embed="rId5"/>
          <a:stretch>
            <a:fillRect/>
          </a:stretch>
        </p:blipFill>
        <p:spPr>
          <a:xfrm>
            <a:off x="0" y="4827490"/>
            <a:ext cx="6946711" cy="1959737"/>
          </a:xfrm>
          <a:prstGeom prst="rect">
            <a:avLst/>
          </a:prstGeom>
        </p:spPr>
      </p:pic>
      <p:pic>
        <p:nvPicPr>
          <p:cNvPr id="8" name="Picture 7"/>
          <p:cNvPicPr>
            <a:picLocks noChangeAspect="1"/>
          </p:cNvPicPr>
          <p:nvPr/>
        </p:nvPicPr>
        <p:blipFill>
          <a:blip r:embed="rId6"/>
          <a:stretch>
            <a:fillRect/>
          </a:stretch>
        </p:blipFill>
        <p:spPr>
          <a:xfrm>
            <a:off x="2624137" y="74611"/>
            <a:ext cx="6000750" cy="352425"/>
          </a:xfrm>
          <a:prstGeom prst="rect">
            <a:avLst/>
          </a:prstGeom>
        </p:spPr>
      </p:pic>
      <p:sp>
        <p:nvSpPr>
          <p:cNvPr id="9" name="TextBox 8"/>
          <p:cNvSpPr txBox="1"/>
          <p:nvPr/>
        </p:nvSpPr>
        <p:spPr>
          <a:xfrm>
            <a:off x="8229600" y="802686"/>
            <a:ext cx="3695700" cy="3139321"/>
          </a:xfrm>
          <a:prstGeom prst="rect">
            <a:avLst/>
          </a:prstGeom>
          <a:noFill/>
        </p:spPr>
        <p:txBody>
          <a:bodyPr wrap="square" rtlCol="0">
            <a:spAutoFit/>
          </a:bodyPr>
          <a:lstStyle/>
          <a:p>
            <a:r>
              <a:rPr lang="en-US" b="1" dirty="0" smtClean="0"/>
              <a:t>LB</a:t>
            </a:r>
            <a:r>
              <a:rPr lang="en-US" dirty="0" smtClean="0"/>
              <a:t> </a:t>
            </a:r>
            <a:r>
              <a:rPr lang="en-US" b="1" dirty="0" smtClean="0"/>
              <a:t>– </a:t>
            </a:r>
            <a:r>
              <a:rPr lang="en-US" b="1" dirty="0" smtClean="0"/>
              <a:t>47 Forced Fumbles (36%)</a:t>
            </a:r>
            <a:r>
              <a:rPr lang="en-US" dirty="0" smtClean="0"/>
              <a:t>:  </a:t>
            </a:r>
            <a:endParaRPr lang="en-US" b="1" dirty="0" smtClean="0"/>
          </a:p>
          <a:p>
            <a:pPr marL="800100" lvl="1" indent="-342900">
              <a:buFont typeface="+mj-lt"/>
              <a:buAutoNum type="arabicPeriod"/>
            </a:pPr>
            <a:r>
              <a:rPr lang="en-US" i="1" dirty="0" smtClean="0"/>
              <a:t>Outside</a:t>
            </a:r>
            <a:r>
              <a:rPr lang="en-US" dirty="0" smtClean="0"/>
              <a:t> </a:t>
            </a:r>
            <a:r>
              <a:rPr lang="en-US" dirty="0" smtClean="0"/>
              <a:t>–38 [81%]</a:t>
            </a:r>
            <a:endParaRPr lang="en-US" dirty="0" smtClean="0"/>
          </a:p>
          <a:p>
            <a:pPr marL="800100" lvl="1" indent="-342900">
              <a:buFont typeface="+mj-lt"/>
              <a:buAutoNum type="arabicPeriod"/>
            </a:pPr>
            <a:r>
              <a:rPr lang="en-US" i="1" dirty="0" smtClean="0"/>
              <a:t>9</a:t>
            </a:r>
            <a:r>
              <a:rPr lang="en-US" dirty="0" smtClean="0"/>
              <a:t> </a:t>
            </a:r>
            <a:r>
              <a:rPr lang="en-US" i="1" dirty="0" smtClean="0"/>
              <a:t>tech</a:t>
            </a:r>
            <a:r>
              <a:rPr lang="en-US" dirty="0" smtClean="0"/>
              <a:t> – </a:t>
            </a:r>
            <a:r>
              <a:rPr lang="en-US" dirty="0" smtClean="0"/>
              <a:t>4 [9%]</a:t>
            </a:r>
          </a:p>
          <a:p>
            <a:pPr marL="800100" lvl="1" indent="-342900">
              <a:buFont typeface="+mj-lt"/>
              <a:buAutoNum type="arabicPeriod"/>
            </a:pPr>
            <a:endParaRPr lang="en-US" dirty="0" smtClean="0"/>
          </a:p>
          <a:p>
            <a:r>
              <a:rPr lang="en-US" b="1" dirty="0" smtClean="0"/>
              <a:t>DT</a:t>
            </a:r>
            <a:r>
              <a:rPr lang="en-US" dirty="0" smtClean="0"/>
              <a:t> </a:t>
            </a:r>
            <a:r>
              <a:rPr lang="en-US" dirty="0" smtClean="0"/>
              <a:t>– </a:t>
            </a:r>
            <a:r>
              <a:rPr lang="en-US" b="1" dirty="0" smtClean="0"/>
              <a:t>43 Forced Fumbles (33%)</a:t>
            </a:r>
            <a:r>
              <a:rPr lang="en-US" dirty="0" smtClean="0"/>
              <a:t>:  </a:t>
            </a:r>
            <a:endParaRPr lang="en-US" dirty="0"/>
          </a:p>
          <a:p>
            <a:pPr marL="800100" lvl="1" indent="-342900">
              <a:buFont typeface="+mj-lt"/>
              <a:buAutoNum type="arabicPeriod"/>
            </a:pPr>
            <a:r>
              <a:rPr lang="en-US" i="1" dirty="0"/>
              <a:t>3</a:t>
            </a:r>
            <a:r>
              <a:rPr lang="en-US" i="1" dirty="0" smtClean="0"/>
              <a:t> </a:t>
            </a:r>
            <a:r>
              <a:rPr lang="en-US" i="1" dirty="0" smtClean="0"/>
              <a:t>tech </a:t>
            </a:r>
            <a:r>
              <a:rPr lang="en-US" dirty="0" smtClean="0"/>
              <a:t>– </a:t>
            </a:r>
            <a:r>
              <a:rPr lang="en-US" dirty="0" smtClean="0"/>
              <a:t>14 [33%]</a:t>
            </a:r>
            <a:endParaRPr lang="en-US" dirty="0" smtClean="0"/>
          </a:p>
          <a:p>
            <a:pPr marL="800100" lvl="1" indent="-342900">
              <a:buFont typeface="+mj-lt"/>
              <a:buAutoNum type="arabicPeriod"/>
            </a:pPr>
            <a:r>
              <a:rPr lang="en-US" i="1" dirty="0" smtClean="0"/>
              <a:t>1 tech</a:t>
            </a:r>
            <a:r>
              <a:rPr lang="en-US" i="1" dirty="0" smtClean="0"/>
              <a:t> – </a:t>
            </a:r>
            <a:r>
              <a:rPr lang="en-US" dirty="0" smtClean="0"/>
              <a:t>10</a:t>
            </a:r>
            <a:r>
              <a:rPr lang="en-US" i="1" dirty="0" smtClean="0"/>
              <a:t> </a:t>
            </a:r>
            <a:r>
              <a:rPr lang="en-US" dirty="0" smtClean="0"/>
              <a:t>[23%]</a:t>
            </a:r>
          </a:p>
          <a:p>
            <a:pPr marL="800100" lvl="1" indent="-342900">
              <a:buFont typeface="+mj-lt"/>
              <a:buAutoNum type="arabicPeriod"/>
            </a:pPr>
            <a:endParaRPr lang="en-US" dirty="0" smtClean="0"/>
          </a:p>
          <a:p>
            <a:r>
              <a:rPr lang="en-US" b="1" dirty="0" smtClean="0"/>
              <a:t>DE </a:t>
            </a:r>
            <a:r>
              <a:rPr lang="en-US" b="1" dirty="0" smtClean="0"/>
              <a:t>– </a:t>
            </a:r>
            <a:r>
              <a:rPr lang="en-US" b="1" dirty="0" smtClean="0"/>
              <a:t>40 Forced Fumbles (31%):  </a:t>
            </a:r>
            <a:endParaRPr lang="en-US" b="1" dirty="0" smtClean="0"/>
          </a:p>
          <a:p>
            <a:pPr marL="800100" lvl="1" indent="-342900">
              <a:buFont typeface="+mj-lt"/>
              <a:buAutoNum type="arabicPeriod"/>
            </a:pPr>
            <a:r>
              <a:rPr lang="en-US" i="1" dirty="0"/>
              <a:t>9</a:t>
            </a:r>
            <a:r>
              <a:rPr lang="en-US" i="1" dirty="0" smtClean="0"/>
              <a:t> </a:t>
            </a:r>
            <a:r>
              <a:rPr lang="en-US" i="1" dirty="0" smtClean="0"/>
              <a:t>tech – </a:t>
            </a:r>
            <a:r>
              <a:rPr lang="en-US" dirty="0"/>
              <a:t>9</a:t>
            </a:r>
            <a:r>
              <a:rPr lang="en-US" dirty="0" smtClean="0"/>
              <a:t> [23%]</a:t>
            </a:r>
            <a:endParaRPr lang="en-US" dirty="0" smtClean="0"/>
          </a:p>
          <a:p>
            <a:pPr marL="800100" lvl="1" indent="-342900">
              <a:buFont typeface="+mj-lt"/>
              <a:buAutoNum type="arabicPeriod"/>
            </a:pPr>
            <a:r>
              <a:rPr lang="en-US" i="1" dirty="0" smtClean="0"/>
              <a:t>5 </a:t>
            </a:r>
            <a:r>
              <a:rPr lang="en-US" i="1" dirty="0" smtClean="0"/>
              <a:t>tech – </a:t>
            </a:r>
            <a:r>
              <a:rPr lang="en-US" dirty="0"/>
              <a:t>7</a:t>
            </a:r>
            <a:r>
              <a:rPr lang="en-US" dirty="0" smtClean="0"/>
              <a:t> [18%]</a:t>
            </a:r>
            <a:endParaRPr lang="en-US" dirty="0" smtClean="0"/>
          </a:p>
        </p:txBody>
      </p:sp>
      <p:sp>
        <p:nvSpPr>
          <p:cNvPr id="10" name="TextBox 9"/>
          <p:cNvSpPr txBox="1"/>
          <p:nvPr/>
        </p:nvSpPr>
        <p:spPr>
          <a:xfrm>
            <a:off x="8624887" y="5143124"/>
            <a:ext cx="3567113" cy="369332"/>
          </a:xfrm>
          <a:prstGeom prst="rect">
            <a:avLst/>
          </a:prstGeom>
          <a:noFill/>
        </p:spPr>
        <p:txBody>
          <a:bodyPr wrap="square" rtlCol="0">
            <a:spAutoFit/>
          </a:bodyPr>
          <a:lstStyle/>
          <a:p>
            <a:r>
              <a:rPr lang="en-US" dirty="0" smtClean="0"/>
              <a:t>Winner: LB – Outside: </a:t>
            </a:r>
            <a:r>
              <a:rPr lang="en-US" b="1" dirty="0" smtClean="0"/>
              <a:t>38 FF</a:t>
            </a:r>
            <a:endParaRPr lang="en-US" dirty="0"/>
          </a:p>
        </p:txBody>
      </p:sp>
    </p:spTree>
    <p:extLst>
      <p:ext uri="{BB962C8B-B14F-4D97-AF65-F5344CB8AC3E}">
        <p14:creationId xmlns:p14="http://schemas.microsoft.com/office/powerpoint/2010/main" val="328528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In-Game Situations</a:t>
            </a:r>
            <a:endParaRPr lang="en-US" dirty="0"/>
          </a:p>
        </p:txBody>
      </p:sp>
      <p:sp>
        <p:nvSpPr>
          <p:cNvPr id="3" name="Content Placeholder 2"/>
          <p:cNvSpPr>
            <a:spLocks noGrp="1"/>
          </p:cNvSpPr>
          <p:nvPr>
            <p:ph idx="1"/>
          </p:nvPr>
        </p:nvSpPr>
        <p:spPr/>
        <p:txBody>
          <a:bodyPr/>
          <a:lstStyle/>
          <a:p>
            <a:r>
              <a:rPr lang="en-US" dirty="0" smtClean="0"/>
              <a:t>1</a:t>
            </a:r>
            <a:r>
              <a:rPr lang="en-US" baseline="30000" dirty="0" smtClean="0"/>
              <a:t>st</a:t>
            </a:r>
            <a:r>
              <a:rPr lang="en-US" dirty="0" smtClean="0"/>
              <a:t> Down EPA</a:t>
            </a:r>
          </a:p>
          <a:p>
            <a:r>
              <a:rPr lang="en-US" dirty="0" smtClean="0"/>
              <a:t>3</a:t>
            </a:r>
            <a:r>
              <a:rPr lang="en-US" baseline="30000" dirty="0" smtClean="0"/>
              <a:t>rd</a:t>
            </a:r>
            <a:r>
              <a:rPr lang="en-US" dirty="0" smtClean="0"/>
              <a:t> Down EPA</a:t>
            </a:r>
          </a:p>
          <a:p>
            <a:r>
              <a:rPr lang="en-US" dirty="0" smtClean="0"/>
              <a:t>4</a:t>
            </a:r>
            <a:r>
              <a:rPr lang="en-US" baseline="30000" dirty="0" smtClean="0"/>
              <a:t>th</a:t>
            </a:r>
            <a:r>
              <a:rPr lang="en-US" dirty="0" smtClean="0"/>
              <a:t> Down EPA</a:t>
            </a:r>
          </a:p>
          <a:p>
            <a:r>
              <a:rPr lang="en-US" dirty="0" smtClean="0"/>
              <a:t>Under 5 minutes EPA – 2</a:t>
            </a:r>
            <a:r>
              <a:rPr lang="en-US" baseline="30000" dirty="0" smtClean="0"/>
              <a:t>nd</a:t>
            </a:r>
            <a:r>
              <a:rPr lang="en-US" dirty="0" smtClean="0"/>
              <a:t> Half</a:t>
            </a:r>
          </a:p>
          <a:p>
            <a:endParaRPr lang="en-US" dirty="0"/>
          </a:p>
          <a:p>
            <a:pPr marL="0" indent="0">
              <a:buNone/>
            </a:pPr>
            <a:r>
              <a:rPr lang="en-US" dirty="0" smtClean="0"/>
              <a:t>*only includes top performers from previous statistics</a:t>
            </a:r>
          </a:p>
          <a:p>
            <a:endParaRPr lang="en-US" dirty="0" smtClean="0"/>
          </a:p>
        </p:txBody>
      </p:sp>
    </p:spTree>
    <p:extLst>
      <p:ext uri="{BB962C8B-B14F-4D97-AF65-F5344CB8AC3E}">
        <p14:creationId xmlns:p14="http://schemas.microsoft.com/office/powerpoint/2010/main" val="189326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112100" y="76593"/>
            <a:ext cx="3680772" cy="297205"/>
          </a:xfrm>
          <a:prstGeom prst="rect">
            <a:avLst/>
          </a:prstGeom>
        </p:spPr>
      </p:pic>
      <p:pic>
        <p:nvPicPr>
          <p:cNvPr id="23" name="Picture 22"/>
          <p:cNvPicPr>
            <a:picLocks noChangeAspect="1"/>
          </p:cNvPicPr>
          <p:nvPr/>
        </p:nvPicPr>
        <p:blipFill>
          <a:blip r:embed="rId4"/>
          <a:stretch>
            <a:fillRect/>
          </a:stretch>
        </p:blipFill>
        <p:spPr>
          <a:xfrm>
            <a:off x="0" y="532692"/>
            <a:ext cx="4699763" cy="2756420"/>
          </a:xfrm>
          <a:prstGeom prst="rect">
            <a:avLst/>
          </a:prstGeom>
        </p:spPr>
      </p:pic>
      <p:pic>
        <p:nvPicPr>
          <p:cNvPr id="24" name="Picture 23"/>
          <p:cNvPicPr>
            <a:picLocks noChangeAspect="1"/>
          </p:cNvPicPr>
          <p:nvPr/>
        </p:nvPicPr>
        <p:blipFill>
          <a:blip r:embed="rId5"/>
          <a:stretch>
            <a:fillRect/>
          </a:stretch>
        </p:blipFill>
        <p:spPr>
          <a:xfrm>
            <a:off x="6533111" y="532692"/>
            <a:ext cx="4867319" cy="3029375"/>
          </a:xfrm>
          <a:prstGeom prst="rect">
            <a:avLst/>
          </a:prstGeom>
        </p:spPr>
      </p:pic>
      <p:pic>
        <p:nvPicPr>
          <p:cNvPr id="25" name="Picture 24"/>
          <p:cNvPicPr>
            <a:picLocks noChangeAspect="1"/>
          </p:cNvPicPr>
          <p:nvPr/>
        </p:nvPicPr>
        <p:blipFill>
          <a:blip r:embed="rId6"/>
          <a:stretch>
            <a:fillRect/>
          </a:stretch>
        </p:blipFill>
        <p:spPr>
          <a:xfrm>
            <a:off x="3267432" y="3720961"/>
            <a:ext cx="5370108" cy="2770244"/>
          </a:xfrm>
          <a:prstGeom prst="rect">
            <a:avLst/>
          </a:prstGeom>
        </p:spPr>
      </p:pic>
    </p:spTree>
    <p:extLst>
      <p:ext uri="{BB962C8B-B14F-4D97-AF65-F5344CB8AC3E}">
        <p14:creationId xmlns:p14="http://schemas.microsoft.com/office/powerpoint/2010/main" val="2241119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4517406" y="52581"/>
            <a:ext cx="3439235" cy="359797"/>
          </a:xfrm>
          <a:prstGeom prst="rect">
            <a:avLst/>
          </a:prstGeom>
        </p:spPr>
      </p:pic>
      <p:pic>
        <p:nvPicPr>
          <p:cNvPr id="26" name="Picture 25"/>
          <p:cNvPicPr>
            <a:picLocks noChangeAspect="1"/>
          </p:cNvPicPr>
          <p:nvPr/>
        </p:nvPicPr>
        <p:blipFill>
          <a:blip r:embed="rId4"/>
          <a:stretch>
            <a:fillRect/>
          </a:stretch>
        </p:blipFill>
        <p:spPr>
          <a:xfrm>
            <a:off x="122830" y="561660"/>
            <a:ext cx="5178713" cy="3054997"/>
          </a:xfrm>
          <a:prstGeom prst="rect">
            <a:avLst/>
          </a:prstGeom>
        </p:spPr>
      </p:pic>
      <p:pic>
        <p:nvPicPr>
          <p:cNvPr id="27" name="Picture 26"/>
          <p:cNvPicPr>
            <a:picLocks noChangeAspect="1"/>
          </p:cNvPicPr>
          <p:nvPr/>
        </p:nvPicPr>
        <p:blipFill>
          <a:blip r:embed="rId5"/>
          <a:stretch>
            <a:fillRect/>
          </a:stretch>
        </p:blipFill>
        <p:spPr>
          <a:xfrm>
            <a:off x="6633670" y="561660"/>
            <a:ext cx="5339966" cy="3327952"/>
          </a:xfrm>
          <a:prstGeom prst="rect">
            <a:avLst/>
          </a:prstGeom>
        </p:spPr>
      </p:pic>
      <p:pic>
        <p:nvPicPr>
          <p:cNvPr id="28" name="Picture 27"/>
          <p:cNvPicPr>
            <a:picLocks noChangeAspect="1"/>
          </p:cNvPicPr>
          <p:nvPr/>
        </p:nvPicPr>
        <p:blipFill>
          <a:blip r:embed="rId6"/>
          <a:stretch>
            <a:fillRect/>
          </a:stretch>
        </p:blipFill>
        <p:spPr>
          <a:xfrm>
            <a:off x="3425442" y="4026089"/>
            <a:ext cx="4859607" cy="2718920"/>
          </a:xfrm>
          <a:prstGeom prst="rect">
            <a:avLst/>
          </a:prstGeom>
        </p:spPr>
      </p:pic>
    </p:spTree>
    <p:extLst>
      <p:ext uri="{BB962C8B-B14F-4D97-AF65-F5344CB8AC3E}">
        <p14:creationId xmlns:p14="http://schemas.microsoft.com/office/powerpoint/2010/main" val="3849912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44064" y="15846"/>
            <a:ext cx="3076575" cy="295275"/>
          </a:xfrm>
          <a:prstGeom prst="rect">
            <a:avLst/>
          </a:prstGeom>
        </p:spPr>
      </p:pic>
      <p:pic>
        <p:nvPicPr>
          <p:cNvPr id="11" name="Picture 10"/>
          <p:cNvPicPr>
            <a:picLocks noChangeAspect="1"/>
          </p:cNvPicPr>
          <p:nvPr/>
        </p:nvPicPr>
        <p:blipFill>
          <a:blip r:embed="rId4"/>
          <a:stretch>
            <a:fillRect/>
          </a:stretch>
        </p:blipFill>
        <p:spPr>
          <a:xfrm>
            <a:off x="1" y="540366"/>
            <a:ext cx="5390866" cy="3169891"/>
          </a:xfrm>
          <a:prstGeom prst="rect">
            <a:avLst/>
          </a:prstGeom>
        </p:spPr>
      </p:pic>
      <p:pic>
        <p:nvPicPr>
          <p:cNvPr id="12" name="Picture 11"/>
          <p:cNvPicPr>
            <a:picLocks noChangeAspect="1"/>
          </p:cNvPicPr>
          <p:nvPr/>
        </p:nvPicPr>
        <p:blipFill>
          <a:blip r:embed="rId5"/>
          <a:stretch>
            <a:fillRect/>
          </a:stretch>
        </p:blipFill>
        <p:spPr>
          <a:xfrm>
            <a:off x="6523631" y="540366"/>
            <a:ext cx="5467150" cy="3352007"/>
          </a:xfrm>
          <a:prstGeom prst="rect">
            <a:avLst/>
          </a:prstGeom>
        </p:spPr>
      </p:pic>
      <p:pic>
        <p:nvPicPr>
          <p:cNvPr id="13" name="Picture 12"/>
          <p:cNvPicPr>
            <a:picLocks noChangeAspect="1"/>
          </p:cNvPicPr>
          <p:nvPr/>
        </p:nvPicPr>
        <p:blipFill>
          <a:blip r:embed="rId6"/>
          <a:stretch>
            <a:fillRect/>
          </a:stretch>
        </p:blipFill>
        <p:spPr>
          <a:xfrm>
            <a:off x="3366093" y="4006232"/>
            <a:ext cx="5150111" cy="2851768"/>
          </a:xfrm>
          <a:prstGeom prst="rect">
            <a:avLst/>
          </a:prstGeom>
        </p:spPr>
      </p:pic>
    </p:spTree>
    <p:extLst>
      <p:ext uri="{BB962C8B-B14F-4D97-AF65-F5344CB8AC3E}">
        <p14:creationId xmlns:p14="http://schemas.microsoft.com/office/powerpoint/2010/main" val="49501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3524889" y="180477"/>
            <a:ext cx="5114925" cy="219075"/>
          </a:xfrm>
          <a:prstGeom prst="rect">
            <a:avLst/>
          </a:prstGeom>
        </p:spPr>
      </p:pic>
      <p:pic>
        <p:nvPicPr>
          <p:cNvPr id="15" name="Picture 14"/>
          <p:cNvPicPr>
            <a:picLocks noChangeAspect="1"/>
          </p:cNvPicPr>
          <p:nvPr/>
        </p:nvPicPr>
        <p:blipFill>
          <a:blip r:embed="rId4"/>
          <a:stretch>
            <a:fillRect/>
          </a:stretch>
        </p:blipFill>
        <p:spPr>
          <a:xfrm>
            <a:off x="0" y="474680"/>
            <a:ext cx="4626591" cy="2729293"/>
          </a:xfrm>
          <a:prstGeom prst="rect">
            <a:avLst/>
          </a:prstGeom>
        </p:spPr>
      </p:pic>
      <p:pic>
        <p:nvPicPr>
          <p:cNvPr id="16" name="Picture 15"/>
          <p:cNvPicPr>
            <a:picLocks noChangeAspect="1"/>
          </p:cNvPicPr>
          <p:nvPr/>
        </p:nvPicPr>
        <p:blipFill>
          <a:blip r:embed="rId5"/>
          <a:stretch>
            <a:fillRect/>
          </a:stretch>
        </p:blipFill>
        <p:spPr>
          <a:xfrm>
            <a:off x="7069540" y="474680"/>
            <a:ext cx="4983068" cy="3132755"/>
          </a:xfrm>
          <a:prstGeom prst="rect">
            <a:avLst/>
          </a:prstGeom>
        </p:spPr>
      </p:pic>
      <p:pic>
        <p:nvPicPr>
          <p:cNvPr id="17" name="Picture 16"/>
          <p:cNvPicPr>
            <a:picLocks noChangeAspect="1"/>
          </p:cNvPicPr>
          <p:nvPr/>
        </p:nvPicPr>
        <p:blipFill>
          <a:blip r:embed="rId6"/>
          <a:stretch>
            <a:fillRect/>
          </a:stretch>
        </p:blipFill>
        <p:spPr>
          <a:xfrm>
            <a:off x="3215716" y="3840288"/>
            <a:ext cx="5109989" cy="2881233"/>
          </a:xfrm>
          <a:prstGeom prst="rect">
            <a:avLst/>
          </a:prstGeom>
        </p:spPr>
      </p:pic>
    </p:spTree>
    <p:extLst>
      <p:ext uri="{BB962C8B-B14F-4D97-AF65-F5344CB8AC3E}">
        <p14:creationId xmlns:p14="http://schemas.microsoft.com/office/powerpoint/2010/main" val="4032155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Salary Cap Analysis</a:t>
            </a:r>
            <a:endParaRPr lang="en-US" dirty="0"/>
          </a:p>
        </p:txBody>
      </p:sp>
      <p:sp>
        <p:nvSpPr>
          <p:cNvPr id="6" name="Content Placeholder 5"/>
          <p:cNvSpPr>
            <a:spLocks noGrp="1"/>
          </p:cNvSpPr>
          <p:nvPr>
            <p:ph idx="1"/>
          </p:nvPr>
        </p:nvSpPr>
        <p:spPr/>
        <p:txBody>
          <a:bodyPr/>
          <a:lstStyle/>
          <a:p>
            <a:r>
              <a:rPr lang="en-US" dirty="0" smtClean="0"/>
              <a:t>Leaders so far:</a:t>
            </a:r>
          </a:p>
          <a:p>
            <a:pPr lvl="1"/>
            <a:r>
              <a:rPr lang="en-US" b="1" dirty="0" smtClean="0"/>
              <a:t>LB – Outside</a:t>
            </a:r>
            <a:endParaRPr lang="en-US" dirty="0" smtClean="0"/>
          </a:p>
          <a:p>
            <a:pPr lvl="1"/>
            <a:r>
              <a:rPr lang="en-US" b="1" dirty="0" smtClean="0"/>
              <a:t>DE – 9 tech</a:t>
            </a:r>
          </a:p>
          <a:p>
            <a:pPr lvl="1"/>
            <a:r>
              <a:rPr lang="en-US" b="1" dirty="0" smtClean="0"/>
              <a:t>DT – 3 tech</a:t>
            </a:r>
          </a:p>
          <a:p>
            <a:pPr lvl="1"/>
            <a:endParaRPr lang="en-US" dirty="0" smtClean="0"/>
          </a:p>
          <a:p>
            <a:r>
              <a:rPr lang="en-US" dirty="0" smtClean="0"/>
              <a:t>Salary Analysis (</a:t>
            </a:r>
            <a:r>
              <a:rPr lang="en-US" dirty="0" err="1"/>
              <a:t>S</a:t>
            </a:r>
            <a:r>
              <a:rPr lang="en-US" dirty="0" err="1" smtClean="0"/>
              <a:t>potrac</a:t>
            </a:r>
            <a:r>
              <a:rPr lang="en-US" dirty="0" smtClean="0"/>
              <a:t>)</a:t>
            </a:r>
          </a:p>
          <a:p>
            <a:pPr lvl="1"/>
            <a:r>
              <a:rPr lang="en-US" dirty="0" smtClean="0"/>
              <a:t>2019 Salary</a:t>
            </a:r>
          </a:p>
          <a:p>
            <a:pPr lvl="1"/>
            <a:r>
              <a:rPr lang="en-US" dirty="0" smtClean="0"/>
              <a:t>EPA vs salary</a:t>
            </a:r>
          </a:p>
          <a:p>
            <a:pPr lvl="1"/>
            <a:r>
              <a:rPr lang="en-US" dirty="0" smtClean="0"/>
              <a:t>Salary vs position average</a:t>
            </a:r>
          </a:p>
          <a:p>
            <a:pPr lvl="1"/>
            <a:endParaRPr lang="en-US" dirty="0" smtClean="0"/>
          </a:p>
        </p:txBody>
      </p:sp>
    </p:spTree>
    <p:extLst>
      <p:ext uri="{BB962C8B-B14F-4D97-AF65-F5344CB8AC3E}">
        <p14:creationId xmlns:p14="http://schemas.microsoft.com/office/powerpoint/2010/main" val="2489562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606704" y="801095"/>
            <a:ext cx="4181475" cy="1352550"/>
          </a:xfrm>
          <a:prstGeom prst="rect">
            <a:avLst/>
          </a:prstGeom>
        </p:spPr>
      </p:pic>
      <p:pic>
        <p:nvPicPr>
          <p:cNvPr id="6" name="Picture 5"/>
          <p:cNvPicPr>
            <a:picLocks noChangeAspect="1"/>
          </p:cNvPicPr>
          <p:nvPr/>
        </p:nvPicPr>
        <p:blipFill>
          <a:blip r:embed="rId4"/>
          <a:stretch>
            <a:fillRect/>
          </a:stretch>
        </p:blipFill>
        <p:spPr>
          <a:xfrm>
            <a:off x="3363817" y="2614151"/>
            <a:ext cx="4667250" cy="1352550"/>
          </a:xfrm>
          <a:prstGeom prst="rect">
            <a:avLst/>
          </a:prstGeom>
        </p:spPr>
      </p:pic>
      <p:pic>
        <p:nvPicPr>
          <p:cNvPr id="8" name="Picture 7"/>
          <p:cNvPicPr>
            <a:picLocks noChangeAspect="1"/>
          </p:cNvPicPr>
          <p:nvPr/>
        </p:nvPicPr>
        <p:blipFill>
          <a:blip r:embed="rId5"/>
          <a:stretch>
            <a:fillRect/>
          </a:stretch>
        </p:blipFill>
        <p:spPr>
          <a:xfrm>
            <a:off x="4240116" y="4427207"/>
            <a:ext cx="2914650" cy="847725"/>
          </a:xfrm>
          <a:prstGeom prst="rect">
            <a:avLst/>
          </a:prstGeom>
        </p:spPr>
      </p:pic>
    </p:spTree>
    <p:extLst>
      <p:ext uri="{BB962C8B-B14F-4D97-AF65-F5344CB8AC3E}">
        <p14:creationId xmlns:p14="http://schemas.microsoft.com/office/powerpoint/2010/main" val="3283610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Which is the most valuable defensive line position</a:t>
            </a:r>
            <a:r>
              <a:rPr lang="en-US" dirty="0" smtClean="0"/>
              <a:t>?</a:t>
            </a:r>
          </a:p>
          <a:p>
            <a:pPr lvl="1"/>
            <a:r>
              <a:rPr lang="en-US" b="1" dirty="0" smtClean="0"/>
              <a:t>Outside Linebackers – outside alignment</a:t>
            </a:r>
            <a:endParaRPr lang="en-US" b="1" dirty="0"/>
          </a:p>
          <a:p>
            <a:pPr marL="514350" indent="-514350">
              <a:buFont typeface="+mj-lt"/>
              <a:buAutoNum type="arabicPeriod"/>
            </a:pPr>
            <a:r>
              <a:rPr lang="en-US" dirty="0"/>
              <a:t>What is the nature of the distribution of talent between the defensive line positions, as you define them</a:t>
            </a:r>
            <a:r>
              <a:rPr lang="en-US" dirty="0" smtClean="0"/>
              <a:t>?</a:t>
            </a:r>
          </a:p>
          <a:p>
            <a:pPr lvl="1"/>
            <a:r>
              <a:rPr lang="en-US" b="1" dirty="0" smtClean="0"/>
              <a:t>Outside Linebackers contribute in the run and pass from outside alignment and 9 tech, Defensive Ends mainly contribute from the 9-tech, and Defensive Tackles contribute from the 3 tech and shaded over the center, depending on the situation.</a:t>
            </a:r>
            <a:endParaRPr lang="en-US" b="1" dirty="0"/>
          </a:p>
          <a:p>
            <a:pPr marL="514350" indent="-514350">
              <a:buFont typeface="+mj-lt"/>
              <a:buAutoNum type="arabicPeriod"/>
            </a:pPr>
            <a:r>
              <a:rPr lang="en-US" dirty="0"/>
              <a:t>Not all situations are created equal. In which in-game or roster construction scenarios would the answer to Question 1 change</a:t>
            </a:r>
            <a:r>
              <a:rPr lang="en-US" dirty="0" smtClean="0"/>
              <a:t>?</a:t>
            </a:r>
          </a:p>
          <a:p>
            <a:pPr lvl="1"/>
            <a:r>
              <a:rPr lang="en-US" b="1" dirty="0" smtClean="0"/>
              <a:t>Game-wrecking DTs and DEs are more effective in late-game situations and on 3</a:t>
            </a:r>
            <a:r>
              <a:rPr lang="en-US" b="1" baseline="30000" dirty="0" smtClean="0"/>
              <a:t>rd</a:t>
            </a:r>
            <a:r>
              <a:rPr lang="en-US" b="1" dirty="0" smtClean="0"/>
              <a:t> downs.</a:t>
            </a:r>
          </a:p>
          <a:p>
            <a:pPr marL="971550" lvl="1" indent="-514350">
              <a:buFont typeface="+mj-lt"/>
              <a:buAutoNum type="arabicPeriod"/>
            </a:pPr>
            <a:endParaRPr lang="en-US" dirty="0"/>
          </a:p>
        </p:txBody>
      </p:sp>
    </p:spTree>
    <p:extLst>
      <p:ext uri="{BB962C8B-B14F-4D97-AF65-F5344CB8AC3E}">
        <p14:creationId xmlns:p14="http://schemas.microsoft.com/office/powerpoint/2010/main" val="18330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smtClean="0"/>
              <a:t>Which is the most valuable defensive line position?</a:t>
            </a:r>
          </a:p>
          <a:p>
            <a:pPr marL="514350" indent="-514350">
              <a:buFont typeface="+mj-lt"/>
              <a:buAutoNum type="arabicPeriod"/>
            </a:pPr>
            <a:r>
              <a:rPr lang="en-US" sz="2000" dirty="0" smtClean="0"/>
              <a:t>What is the nature of the distribution of talent between the defensive line positions, as you define them?</a:t>
            </a:r>
          </a:p>
          <a:p>
            <a:pPr marL="514350" indent="-514350">
              <a:buFont typeface="+mj-lt"/>
              <a:buAutoNum type="arabicPeriod"/>
            </a:pPr>
            <a:r>
              <a:rPr lang="en-US" sz="2000" dirty="0" smtClean="0"/>
              <a:t>Not all situations are created equal. In which in-game or roster construction scenarios would the answer to Question 1 change?</a:t>
            </a:r>
            <a:endParaRPr lang="en-US" sz="2000" dirty="0"/>
          </a:p>
        </p:txBody>
      </p:sp>
    </p:spTree>
    <p:extLst>
      <p:ext uri="{BB962C8B-B14F-4D97-AF65-F5344CB8AC3E}">
        <p14:creationId xmlns:p14="http://schemas.microsoft.com/office/powerpoint/2010/main" val="161717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3640"/>
            <a:ext cx="10515600" cy="3934159"/>
          </a:xfrm>
        </p:spPr>
        <p:txBody>
          <a:bodyPr>
            <a:noAutofit/>
          </a:bodyPr>
          <a:lstStyle/>
          <a:p>
            <a:r>
              <a:rPr lang="en-US" sz="2000" dirty="0" smtClean="0"/>
              <a:t>What does “most valuable” mean?</a:t>
            </a:r>
          </a:p>
          <a:p>
            <a:pPr lvl="1"/>
            <a:r>
              <a:rPr lang="en-US" sz="1800" dirty="0" smtClean="0"/>
              <a:t>The position/alignment that:</a:t>
            </a:r>
          </a:p>
          <a:p>
            <a:pPr lvl="2"/>
            <a:r>
              <a:rPr lang="en-US" sz="1600" dirty="0" smtClean="0"/>
              <a:t>Contributes the most</a:t>
            </a:r>
            <a:r>
              <a:rPr lang="en-US" sz="1600" dirty="0" smtClean="0"/>
              <a:t> </a:t>
            </a:r>
            <a:r>
              <a:rPr lang="en-US" sz="1600" dirty="0" smtClean="0"/>
              <a:t>for the least amount of </a:t>
            </a:r>
            <a:r>
              <a:rPr lang="en-US" sz="1600" dirty="0" smtClean="0"/>
              <a:t>money</a:t>
            </a:r>
            <a:endParaRPr lang="en-US" sz="1600" dirty="0" smtClean="0"/>
          </a:p>
          <a:p>
            <a:r>
              <a:rPr lang="en-US" sz="2000" dirty="0" smtClean="0"/>
              <a:t>To measure the value of each position, we will evaluate:</a:t>
            </a:r>
          </a:p>
          <a:p>
            <a:pPr lvl="1"/>
            <a:r>
              <a:rPr lang="en-US" sz="1800" dirty="0" smtClean="0"/>
              <a:t>Several s</a:t>
            </a:r>
            <a:r>
              <a:rPr lang="en-US" sz="1800" dirty="0" smtClean="0"/>
              <a:t>tatistics (by position</a:t>
            </a:r>
            <a:r>
              <a:rPr lang="en-US" sz="1800" dirty="0" smtClean="0"/>
              <a:t>, and alignment) </a:t>
            </a:r>
            <a:r>
              <a:rPr lang="en-US" sz="1800" dirty="0" smtClean="0"/>
              <a:t>in defending </a:t>
            </a:r>
            <a:r>
              <a:rPr lang="en-US" sz="1800" dirty="0" smtClean="0"/>
              <a:t>the pass and </a:t>
            </a:r>
            <a:r>
              <a:rPr lang="en-US" sz="1800" dirty="0" smtClean="0"/>
              <a:t>run</a:t>
            </a:r>
          </a:p>
          <a:p>
            <a:pPr lvl="1"/>
            <a:r>
              <a:rPr lang="en-US" sz="1800" dirty="0" smtClean="0"/>
              <a:t>Salary of top performers</a:t>
            </a:r>
            <a:endParaRPr lang="en-US" sz="1800" dirty="0" smtClean="0"/>
          </a:p>
          <a:p>
            <a:r>
              <a:rPr lang="en-US" sz="2000" dirty="0"/>
              <a:t>For the purpose of this analysis:</a:t>
            </a:r>
          </a:p>
          <a:p>
            <a:pPr lvl="1"/>
            <a:r>
              <a:rPr lang="en-US" sz="1800" dirty="0"/>
              <a:t>Defending the pass and defending the run are considered equally important</a:t>
            </a:r>
          </a:p>
          <a:p>
            <a:pPr lvl="1"/>
            <a:r>
              <a:rPr lang="en-US" sz="1800" dirty="0"/>
              <a:t>Each in-game scenario carries equal </a:t>
            </a:r>
            <a:r>
              <a:rPr lang="en-US" sz="1800" dirty="0" smtClean="0"/>
              <a:t>weight</a:t>
            </a:r>
          </a:p>
          <a:p>
            <a:pPr lvl="1"/>
            <a:r>
              <a:rPr lang="en-US" sz="1800" dirty="0"/>
              <a:t>C</a:t>
            </a:r>
            <a:r>
              <a:rPr lang="en-US" sz="1800" dirty="0" smtClean="0"/>
              <a:t>oaching, and supporting casts are considered equal</a:t>
            </a:r>
          </a:p>
          <a:p>
            <a:pPr lvl="1"/>
            <a:r>
              <a:rPr lang="en-US" sz="1800" dirty="0" smtClean="0"/>
              <a:t>LB will include OLB/”Edge rushers” only, DT will include NT </a:t>
            </a:r>
            <a:endParaRPr lang="en-US" sz="1800" dirty="0" smtClean="0"/>
          </a:p>
          <a:p>
            <a:r>
              <a:rPr lang="en-US" sz="2000" dirty="0" smtClean="0"/>
              <a:t>“Nature of the distribution of talent”</a:t>
            </a:r>
          </a:p>
          <a:p>
            <a:pPr lvl="1"/>
            <a:r>
              <a:rPr lang="en-US" sz="1800" dirty="0" smtClean="0"/>
              <a:t>DE, DT, OLB across the following </a:t>
            </a:r>
            <a:r>
              <a:rPr lang="en-US" sz="1800" dirty="0" smtClean="0"/>
              <a:t>alignments, plus “outside” and “off ball”</a:t>
            </a:r>
            <a:endParaRPr lang="en-US" sz="1800" dirty="0" smtClean="0"/>
          </a:p>
        </p:txBody>
      </p:sp>
      <p:pic>
        <p:nvPicPr>
          <p:cNvPr id="4" name="Picture 3"/>
          <p:cNvPicPr>
            <a:picLocks noChangeAspect="1"/>
          </p:cNvPicPr>
          <p:nvPr/>
        </p:nvPicPr>
        <p:blipFill>
          <a:blip r:embed="rId2"/>
          <a:stretch>
            <a:fillRect/>
          </a:stretch>
        </p:blipFill>
        <p:spPr>
          <a:xfrm>
            <a:off x="4211847" y="5902662"/>
            <a:ext cx="3547854" cy="870700"/>
          </a:xfrm>
          <a:prstGeom prst="rect">
            <a:avLst/>
          </a:prstGeom>
        </p:spPr>
      </p:pic>
      <p:sp>
        <p:nvSpPr>
          <p:cNvPr id="5" name="Title 1"/>
          <p:cNvSpPr>
            <a:spLocks noGrp="1"/>
          </p:cNvSpPr>
          <p:nvPr>
            <p:ph type="title"/>
          </p:nvPr>
        </p:nvSpPr>
        <p:spPr>
          <a:xfrm>
            <a:off x="838200" y="188077"/>
            <a:ext cx="10515600" cy="1325563"/>
          </a:xfrm>
        </p:spPr>
        <p:txBody>
          <a:bodyPr/>
          <a:lstStyle/>
          <a:p>
            <a:r>
              <a:rPr lang="en-US" dirty="0" smtClean="0"/>
              <a:t>Questions</a:t>
            </a:r>
            <a:endParaRPr lang="en-US" dirty="0"/>
          </a:p>
        </p:txBody>
      </p:sp>
    </p:spTree>
    <p:extLst>
      <p:ext uri="{BB962C8B-B14F-4D97-AF65-F5344CB8AC3E}">
        <p14:creationId xmlns:p14="http://schemas.microsoft.com/office/powerpoint/2010/main" val="2779053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pPr algn="ctr"/>
            <a:r>
              <a:rPr lang="en-US" dirty="0" smtClean="0"/>
              <a:t>The Analysis</a:t>
            </a:r>
            <a:endParaRPr lang="en-US" dirty="0"/>
          </a:p>
        </p:txBody>
      </p:sp>
      <p:sp>
        <p:nvSpPr>
          <p:cNvPr id="3" name="Content Placeholder 2"/>
          <p:cNvSpPr>
            <a:spLocks noGrp="1"/>
          </p:cNvSpPr>
          <p:nvPr>
            <p:ph idx="1"/>
          </p:nvPr>
        </p:nvSpPr>
        <p:spPr>
          <a:xfrm>
            <a:off x="838200" y="1419725"/>
            <a:ext cx="10515600" cy="5173579"/>
          </a:xfrm>
        </p:spPr>
        <p:txBody>
          <a:bodyPr>
            <a:normAutofit/>
          </a:bodyPr>
          <a:lstStyle/>
          <a:p>
            <a:r>
              <a:rPr lang="en-US" dirty="0"/>
              <a:t>Rushing the Passer</a:t>
            </a:r>
          </a:p>
          <a:p>
            <a:pPr lvl="2"/>
            <a:r>
              <a:rPr lang="en-US" dirty="0"/>
              <a:t>Sacks</a:t>
            </a:r>
          </a:p>
          <a:p>
            <a:pPr lvl="2"/>
            <a:r>
              <a:rPr lang="en-US" dirty="0" smtClean="0"/>
              <a:t>Pressures</a:t>
            </a:r>
            <a:endParaRPr lang="en-US" dirty="0"/>
          </a:p>
          <a:p>
            <a:pPr lvl="2"/>
            <a:r>
              <a:rPr lang="en-US" dirty="0" smtClean="0"/>
              <a:t>QB Strips</a:t>
            </a:r>
            <a:endParaRPr lang="en-US" dirty="0" smtClean="0"/>
          </a:p>
          <a:p>
            <a:r>
              <a:rPr lang="en-US" dirty="0" smtClean="0"/>
              <a:t>Stopping </a:t>
            </a:r>
            <a:r>
              <a:rPr lang="en-US" dirty="0"/>
              <a:t>the </a:t>
            </a:r>
            <a:r>
              <a:rPr lang="en-US" dirty="0" smtClean="0"/>
              <a:t>Run</a:t>
            </a:r>
          </a:p>
          <a:p>
            <a:pPr lvl="2"/>
            <a:r>
              <a:rPr lang="en-US" dirty="0" smtClean="0"/>
              <a:t>Tackles Short of First Down</a:t>
            </a:r>
          </a:p>
          <a:p>
            <a:pPr lvl="2"/>
            <a:r>
              <a:rPr lang="en-US" dirty="0" smtClean="0"/>
              <a:t>TFL</a:t>
            </a:r>
            <a:endParaRPr lang="en-US" dirty="0" smtClean="0"/>
          </a:p>
          <a:p>
            <a:pPr lvl="2"/>
            <a:r>
              <a:rPr lang="en-US" dirty="0" smtClean="0"/>
              <a:t>Forced Fumbles vs running backs</a:t>
            </a:r>
          </a:p>
          <a:p>
            <a:r>
              <a:rPr lang="en-US" dirty="0" smtClean="0"/>
              <a:t>EPA</a:t>
            </a:r>
            <a:endParaRPr lang="en-US" dirty="0" smtClean="0"/>
          </a:p>
          <a:p>
            <a:pPr lvl="1"/>
            <a:r>
              <a:rPr lang="en-US" dirty="0" smtClean="0"/>
              <a:t>Various in-game situations</a:t>
            </a:r>
            <a:endParaRPr lang="en-US" dirty="0" smtClean="0"/>
          </a:p>
          <a:p>
            <a:r>
              <a:rPr lang="en-US" dirty="0" smtClean="0"/>
              <a:t>Points will be awarded to position/alignment leaders, followed by a salary cap analysis to determine the most valuable position</a:t>
            </a:r>
            <a:endParaRPr lang="en-US" dirty="0" smtClean="0"/>
          </a:p>
          <a:p>
            <a:endParaRPr lang="en-US" dirty="0"/>
          </a:p>
          <a:p>
            <a:pPr lvl="1"/>
            <a:endParaRPr lang="en-US" dirty="0"/>
          </a:p>
          <a:p>
            <a:pPr lvl="1"/>
            <a:endParaRPr lang="en-US" dirty="0" smtClean="0"/>
          </a:p>
        </p:txBody>
      </p:sp>
    </p:spTree>
    <p:extLst>
      <p:ext uri="{BB962C8B-B14F-4D97-AF65-F5344CB8AC3E}">
        <p14:creationId xmlns:p14="http://schemas.microsoft.com/office/powerpoint/2010/main" val="4200288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101600" y="4815012"/>
            <a:ext cx="5892800" cy="1896198"/>
          </a:xfrm>
          <a:prstGeom prst="rect">
            <a:avLst/>
          </a:prstGeom>
        </p:spPr>
      </p:pic>
      <p:pic>
        <p:nvPicPr>
          <p:cNvPr id="26" name="Picture 25"/>
          <p:cNvPicPr>
            <a:picLocks noChangeAspect="1"/>
          </p:cNvPicPr>
          <p:nvPr/>
        </p:nvPicPr>
        <p:blipFill>
          <a:blip r:embed="rId4"/>
          <a:stretch>
            <a:fillRect/>
          </a:stretch>
        </p:blipFill>
        <p:spPr>
          <a:xfrm>
            <a:off x="101600" y="2927593"/>
            <a:ext cx="5892800" cy="1716914"/>
          </a:xfrm>
          <a:prstGeom prst="rect">
            <a:avLst/>
          </a:prstGeom>
        </p:spPr>
      </p:pic>
      <p:pic>
        <p:nvPicPr>
          <p:cNvPr id="5" name="Picture 4"/>
          <p:cNvPicPr>
            <a:picLocks noChangeAspect="1"/>
          </p:cNvPicPr>
          <p:nvPr/>
        </p:nvPicPr>
        <p:blipFill>
          <a:blip r:embed="rId5"/>
          <a:stretch>
            <a:fillRect/>
          </a:stretch>
        </p:blipFill>
        <p:spPr>
          <a:xfrm>
            <a:off x="101600" y="647320"/>
            <a:ext cx="5892800" cy="2109768"/>
          </a:xfrm>
          <a:prstGeom prst="rect">
            <a:avLst/>
          </a:prstGeom>
        </p:spPr>
      </p:pic>
      <p:pic>
        <p:nvPicPr>
          <p:cNvPr id="6" name="Picture 5"/>
          <p:cNvPicPr>
            <a:picLocks noChangeAspect="1"/>
          </p:cNvPicPr>
          <p:nvPr/>
        </p:nvPicPr>
        <p:blipFill>
          <a:blip r:embed="rId6"/>
          <a:stretch>
            <a:fillRect/>
          </a:stretch>
        </p:blipFill>
        <p:spPr>
          <a:xfrm>
            <a:off x="3276600" y="162490"/>
            <a:ext cx="4191000" cy="314325"/>
          </a:xfrm>
          <a:prstGeom prst="rect">
            <a:avLst/>
          </a:prstGeom>
        </p:spPr>
      </p:pic>
      <p:sp>
        <p:nvSpPr>
          <p:cNvPr id="7" name="TextBox 6"/>
          <p:cNvSpPr txBox="1"/>
          <p:nvPr/>
        </p:nvSpPr>
        <p:spPr>
          <a:xfrm>
            <a:off x="8160982" y="844694"/>
            <a:ext cx="3657979" cy="2585323"/>
          </a:xfrm>
          <a:prstGeom prst="rect">
            <a:avLst/>
          </a:prstGeom>
          <a:noFill/>
        </p:spPr>
        <p:txBody>
          <a:bodyPr wrap="square" rtlCol="0">
            <a:spAutoFit/>
          </a:bodyPr>
          <a:lstStyle/>
          <a:p>
            <a:r>
              <a:rPr lang="en-US" b="1" dirty="0" smtClean="0"/>
              <a:t>LB</a:t>
            </a:r>
            <a:r>
              <a:rPr lang="en-US" dirty="0" smtClean="0"/>
              <a:t> </a:t>
            </a:r>
            <a:r>
              <a:rPr lang="en-US" b="1" dirty="0" smtClean="0"/>
              <a:t>– 65 </a:t>
            </a:r>
            <a:r>
              <a:rPr lang="en-US" b="1" dirty="0" smtClean="0"/>
              <a:t>Sacks (38%)</a:t>
            </a:r>
            <a:r>
              <a:rPr lang="en-US" dirty="0" smtClean="0"/>
              <a:t>:  </a:t>
            </a:r>
          </a:p>
          <a:p>
            <a:pPr marL="800100" lvl="1" indent="-342900">
              <a:buFont typeface="+mj-lt"/>
              <a:buAutoNum type="arabicPeriod"/>
            </a:pPr>
            <a:r>
              <a:rPr lang="en-US" i="1" dirty="0" smtClean="0"/>
              <a:t>Outside</a:t>
            </a:r>
            <a:r>
              <a:rPr lang="en-US" dirty="0" smtClean="0"/>
              <a:t> </a:t>
            </a:r>
            <a:r>
              <a:rPr lang="en-US" dirty="0" smtClean="0"/>
              <a:t>– 35 [54%]</a:t>
            </a:r>
          </a:p>
          <a:p>
            <a:pPr marL="800100" lvl="1" indent="-342900">
              <a:buFont typeface="+mj-lt"/>
              <a:buAutoNum type="arabicPeriod"/>
            </a:pPr>
            <a:r>
              <a:rPr lang="en-US" i="1" dirty="0" smtClean="0"/>
              <a:t>9</a:t>
            </a:r>
            <a:r>
              <a:rPr lang="en-US" dirty="0" smtClean="0"/>
              <a:t> </a:t>
            </a:r>
            <a:r>
              <a:rPr lang="en-US" i="1" dirty="0" smtClean="0"/>
              <a:t>tech</a:t>
            </a:r>
            <a:r>
              <a:rPr lang="en-US" dirty="0" smtClean="0"/>
              <a:t> – 19 [29%]</a:t>
            </a:r>
          </a:p>
          <a:p>
            <a:r>
              <a:rPr lang="en-US" b="1" dirty="0" smtClean="0"/>
              <a:t>DE</a:t>
            </a:r>
            <a:r>
              <a:rPr lang="en-US" dirty="0" smtClean="0"/>
              <a:t> – </a:t>
            </a:r>
            <a:r>
              <a:rPr lang="en-US" b="1" dirty="0" smtClean="0"/>
              <a:t>60 </a:t>
            </a:r>
            <a:r>
              <a:rPr lang="en-US" b="1" dirty="0" smtClean="0"/>
              <a:t>Sacks (35%)</a:t>
            </a:r>
            <a:r>
              <a:rPr lang="en-US" dirty="0" smtClean="0"/>
              <a:t>:</a:t>
            </a:r>
            <a:endParaRPr lang="en-US" b="1" dirty="0" smtClean="0"/>
          </a:p>
          <a:p>
            <a:pPr marL="800100" lvl="1" indent="-342900">
              <a:buFont typeface="+mj-lt"/>
              <a:buAutoNum type="arabicPeriod"/>
            </a:pPr>
            <a:r>
              <a:rPr lang="en-US" i="1" dirty="0" smtClean="0"/>
              <a:t>9 </a:t>
            </a:r>
            <a:r>
              <a:rPr lang="en-US" i="1" dirty="0" smtClean="0"/>
              <a:t>tech </a:t>
            </a:r>
            <a:r>
              <a:rPr lang="en-US" dirty="0" smtClean="0"/>
              <a:t>– 27 [45%]</a:t>
            </a:r>
          </a:p>
          <a:p>
            <a:pPr marL="800100" lvl="1" indent="-342900">
              <a:buFont typeface="+mj-lt"/>
              <a:buAutoNum type="arabicPeriod"/>
            </a:pPr>
            <a:r>
              <a:rPr lang="en-US" i="1" dirty="0" smtClean="0"/>
              <a:t>Outside – </a:t>
            </a:r>
            <a:r>
              <a:rPr lang="en-US" dirty="0" smtClean="0"/>
              <a:t>12 [20%]</a:t>
            </a:r>
          </a:p>
          <a:p>
            <a:r>
              <a:rPr lang="en-US" b="1" dirty="0" smtClean="0"/>
              <a:t>DT – 47 </a:t>
            </a:r>
            <a:r>
              <a:rPr lang="en-US" b="1" dirty="0" smtClean="0"/>
              <a:t>Sacks (27%):</a:t>
            </a:r>
            <a:endParaRPr lang="en-US" b="1" dirty="0" smtClean="0"/>
          </a:p>
          <a:p>
            <a:pPr marL="800100" lvl="1" indent="-342900">
              <a:buFont typeface="+mj-lt"/>
              <a:buAutoNum type="arabicPeriod"/>
            </a:pPr>
            <a:r>
              <a:rPr lang="en-US" i="1" dirty="0" smtClean="0"/>
              <a:t>3 tech – </a:t>
            </a:r>
            <a:r>
              <a:rPr lang="en-US" dirty="0" smtClean="0"/>
              <a:t>24 [51%]</a:t>
            </a:r>
          </a:p>
          <a:p>
            <a:pPr marL="800100" lvl="1" indent="-342900">
              <a:buFont typeface="+mj-lt"/>
              <a:buAutoNum type="arabicPeriod"/>
            </a:pPr>
            <a:r>
              <a:rPr lang="en-US" i="1" dirty="0" smtClean="0"/>
              <a:t>4i tech – </a:t>
            </a:r>
            <a:r>
              <a:rPr lang="en-US" dirty="0" smtClean="0"/>
              <a:t>12 [</a:t>
            </a:r>
            <a:r>
              <a:rPr lang="en-US" dirty="0" smtClean="0"/>
              <a:t>26%]</a:t>
            </a:r>
            <a:endParaRPr lang="en-US" dirty="0" smtClean="0"/>
          </a:p>
        </p:txBody>
      </p:sp>
      <p:sp>
        <p:nvSpPr>
          <p:cNvPr id="8" name="TextBox 7"/>
          <p:cNvSpPr txBox="1"/>
          <p:nvPr/>
        </p:nvSpPr>
        <p:spPr>
          <a:xfrm>
            <a:off x="8160982" y="5393779"/>
            <a:ext cx="3471081" cy="369332"/>
          </a:xfrm>
          <a:prstGeom prst="rect">
            <a:avLst/>
          </a:prstGeom>
          <a:noFill/>
        </p:spPr>
        <p:txBody>
          <a:bodyPr wrap="square" rtlCol="0">
            <a:spAutoFit/>
          </a:bodyPr>
          <a:lstStyle/>
          <a:p>
            <a:r>
              <a:rPr lang="en-US" dirty="0" smtClean="0"/>
              <a:t>Winner: LB – Outside: </a:t>
            </a:r>
            <a:r>
              <a:rPr lang="en-US" b="1" dirty="0" smtClean="0"/>
              <a:t>35 Sacks</a:t>
            </a:r>
            <a:endParaRPr lang="en-US" dirty="0"/>
          </a:p>
        </p:txBody>
      </p:sp>
    </p:spTree>
    <p:extLst>
      <p:ext uri="{BB962C8B-B14F-4D97-AF65-F5344CB8AC3E}">
        <p14:creationId xmlns:p14="http://schemas.microsoft.com/office/powerpoint/2010/main" val="3178603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13652" y="901341"/>
            <a:ext cx="3978348" cy="3416320"/>
          </a:xfrm>
          <a:prstGeom prst="rect">
            <a:avLst/>
          </a:prstGeom>
          <a:noFill/>
        </p:spPr>
        <p:txBody>
          <a:bodyPr wrap="square" rtlCol="0">
            <a:spAutoFit/>
          </a:bodyPr>
          <a:lstStyle/>
          <a:p>
            <a:r>
              <a:rPr lang="en-US" b="1" dirty="0" smtClean="0"/>
              <a:t>LB</a:t>
            </a:r>
            <a:r>
              <a:rPr lang="en-US" dirty="0" smtClean="0"/>
              <a:t> </a:t>
            </a:r>
            <a:r>
              <a:rPr lang="en-US" b="1" dirty="0" smtClean="0"/>
              <a:t>– </a:t>
            </a:r>
            <a:r>
              <a:rPr lang="en-US" b="1" dirty="0" smtClean="0"/>
              <a:t>1,071 Pressures (35%)</a:t>
            </a:r>
            <a:r>
              <a:rPr lang="en-US" dirty="0" smtClean="0"/>
              <a:t>:  </a:t>
            </a:r>
            <a:r>
              <a:rPr lang="en-US" dirty="0" smtClean="0"/>
              <a:t>	</a:t>
            </a:r>
            <a:endParaRPr lang="en-US" b="1" dirty="0" smtClean="0"/>
          </a:p>
          <a:p>
            <a:pPr marL="800100" lvl="1" indent="-342900">
              <a:buFont typeface="+mj-lt"/>
              <a:buAutoNum type="arabicPeriod"/>
            </a:pPr>
            <a:r>
              <a:rPr lang="en-US" i="1" dirty="0" smtClean="0"/>
              <a:t>Outside</a:t>
            </a:r>
            <a:r>
              <a:rPr lang="en-US" dirty="0" smtClean="0"/>
              <a:t> – </a:t>
            </a:r>
            <a:r>
              <a:rPr lang="en-US" dirty="0" smtClean="0"/>
              <a:t>722 [67%]</a:t>
            </a:r>
            <a:endParaRPr lang="en-US" dirty="0" smtClean="0"/>
          </a:p>
          <a:p>
            <a:pPr marL="800100" lvl="1" indent="-342900">
              <a:buFont typeface="+mj-lt"/>
              <a:buAutoNum type="arabicPeriod"/>
            </a:pPr>
            <a:r>
              <a:rPr lang="en-US" i="1" dirty="0" smtClean="0"/>
              <a:t>9</a:t>
            </a:r>
            <a:r>
              <a:rPr lang="en-US" dirty="0" smtClean="0"/>
              <a:t> </a:t>
            </a:r>
            <a:r>
              <a:rPr lang="en-US" i="1" dirty="0" smtClean="0"/>
              <a:t>tech</a:t>
            </a:r>
            <a:r>
              <a:rPr lang="en-US" dirty="0" smtClean="0"/>
              <a:t> – </a:t>
            </a:r>
            <a:r>
              <a:rPr lang="en-US" dirty="0" smtClean="0"/>
              <a:t>209</a:t>
            </a:r>
            <a:r>
              <a:rPr lang="en-US" dirty="0" smtClean="0"/>
              <a:t> [20%]</a:t>
            </a:r>
          </a:p>
          <a:p>
            <a:pPr marL="800100" lvl="1" indent="-342900">
              <a:buFont typeface="+mj-lt"/>
              <a:buAutoNum type="arabicPeriod"/>
            </a:pPr>
            <a:endParaRPr lang="en-US" dirty="0" smtClean="0"/>
          </a:p>
          <a:p>
            <a:r>
              <a:rPr lang="en-US" b="1" dirty="0" smtClean="0"/>
              <a:t>DE</a:t>
            </a:r>
            <a:r>
              <a:rPr lang="en-US" dirty="0" smtClean="0"/>
              <a:t> </a:t>
            </a:r>
            <a:r>
              <a:rPr lang="en-US" b="1" dirty="0" smtClean="0"/>
              <a:t>–</a:t>
            </a:r>
            <a:r>
              <a:rPr lang="en-US" dirty="0" smtClean="0"/>
              <a:t> </a:t>
            </a:r>
            <a:r>
              <a:rPr lang="en-US" b="1" dirty="0" smtClean="0"/>
              <a:t>1,035 Pressures (33%)</a:t>
            </a:r>
            <a:r>
              <a:rPr lang="en-US" dirty="0" smtClean="0"/>
              <a:t>:  </a:t>
            </a:r>
            <a:r>
              <a:rPr lang="en-US" dirty="0" smtClean="0"/>
              <a:t>	</a:t>
            </a:r>
            <a:endParaRPr lang="en-US" b="1" dirty="0" smtClean="0"/>
          </a:p>
          <a:p>
            <a:pPr marL="800100" lvl="1" indent="-342900">
              <a:buFont typeface="+mj-lt"/>
              <a:buAutoNum type="arabicPeriod"/>
            </a:pPr>
            <a:r>
              <a:rPr lang="en-US" i="1" dirty="0" smtClean="0"/>
              <a:t>9 tech </a:t>
            </a:r>
            <a:r>
              <a:rPr lang="en-US" dirty="0" smtClean="0"/>
              <a:t>– </a:t>
            </a:r>
            <a:r>
              <a:rPr lang="en-US" dirty="0" smtClean="0"/>
              <a:t>407 </a:t>
            </a:r>
            <a:r>
              <a:rPr lang="en-US" dirty="0" smtClean="0"/>
              <a:t>[39%]</a:t>
            </a:r>
            <a:endParaRPr lang="en-US" dirty="0" smtClean="0"/>
          </a:p>
          <a:p>
            <a:pPr marL="800100" lvl="1" indent="-342900">
              <a:buFont typeface="+mj-lt"/>
              <a:buAutoNum type="arabicPeriod"/>
            </a:pPr>
            <a:r>
              <a:rPr lang="en-US" i="1" dirty="0" smtClean="0"/>
              <a:t>Outside – </a:t>
            </a:r>
            <a:r>
              <a:rPr lang="en-US" dirty="0" smtClean="0"/>
              <a:t>160</a:t>
            </a:r>
            <a:r>
              <a:rPr lang="en-US" dirty="0" smtClean="0"/>
              <a:t> [15%]</a:t>
            </a:r>
          </a:p>
          <a:p>
            <a:pPr marL="800100" lvl="1" indent="-342900">
              <a:buFont typeface="+mj-lt"/>
              <a:buAutoNum type="arabicPeriod"/>
            </a:pPr>
            <a:endParaRPr lang="en-US" dirty="0" smtClean="0"/>
          </a:p>
          <a:p>
            <a:r>
              <a:rPr lang="en-US" b="1" dirty="0" smtClean="0"/>
              <a:t>DT – </a:t>
            </a:r>
            <a:r>
              <a:rPr lang="en-US" b="1" dirty="0" smtClean="0"/>
              <a:t>1,000</a:t>
            </a:r>
            <a:r>
              <a:rPr lang="en-US" b="1" dirty="0" smtClean="0"/>
              <a:t> Pressures (32%):  </a:t>
            </a:r>
            <a:r>
              <a:rPr lang="en-US" b="1" dirty="0" smtClean="0"/>
              <a:t>	</a:t>
            </a:r>
          </a:p>
          <a:p>
            <a:pPr marL="800100" lvl="1" indent="-342900">
              <a:buFont typeface="+mj-lt"/>
              <a:buAutoNum type="arabicPeriod"/>
            </a:pPr>
            <a:r>
              <a:rPr lang="en-US" i="1" dirty="0" smtClean="0"/>
              <a:t>3 tech – </a:t>
            </a:r>
            <a:r>
              <a:rPr lang="en-US" dirty="0" smtClean="0"/>
              <a:t>402</a:t>
            </a:r>
            <a:r>
              <a:rPr lang="en-US" dirty="0" smtClean="0"/>
              <a:t> [40%]</a:t>
            </a:r>
            <a:endParaRPr lang="en-US" dirty="0" smtClean="0"/>
          </a:p>
          <a:p>
            <a:pPr marL="800100" lvl="1" indent="-342900">
              <a:buFont typeface="+mj-lt"/>
              <a:buAutoNum type="arabicPeriod"/>
            </a:pPr>
            <a:r>
              <a:rPr lang="en-US" i="1" dirty="0"/>
              <a:t>2</a:t>
            </a:r>
            <a:r>
              <a:rPr lang="en-US" i="1" dirty="0" smtClean="0"/>
              <a:t>i </a:t>
            </a:r>
            <a:r>
              <a:rPr lang="en-US" i="1" dirty="0" smtClean="0"/>
              <a:t>tech – </a:t>
            </a:r>
            <a:r>
              <a:rPr lang="en-US" dirty="0" smtClean="0"/>
              <a:t>140</a:t>
            </a:r>
            <a:r>
              <a:rPr lang="en-US" dirty="0" smtClean="0"/>
              <a:t> [14%]</a:t>
            </a:r>
            <a:endParaRPr lang="en-US" dirty="0" smtClean="0"/>
          </a:p>
          <a:p>
            <a:pPr marL="800100" lvl="1" indent="-342900">
              <a:buFont typeface="+mj-lt"/>
              <a:buAutoNum type="arabicPeriod"/>
            </a:pPr>
            <a:endParaRPr lang="en-US" dirty="0" smtClean="0"/>
          </a:p>
        </p:txBody>
      </p:sp>
      <p:pic>
        <p:nvPicPr>
          <p:cNvPr id="2" name="Picture 1"/>
          <p:cNvPicPr>
            <a:picLocks noChangeAspect="1"/>
          </p:cNvPicPr>
          <p:nvPr/>
        </p:nvPicPr>
        <p:blipFill>
          <a:blip r:embed="rId3"/>
          <a:stretch>
            <a:fillRect/>
          </a:stretch>
        </p:blipFill>
        <p:spPr>
          <a:xfrm>
            <a:off x="174771" y="611661"/>
            <a:ext cx="6406711" cy="2108538"/>
          </a:xfrm>
          <a:prstGeom prst="rect">
            <a:avLst/>
          </a:prstGeom>
        </p:spPr>
      </p:pic>
      <p:pic>
        <p:nvPicPr>
          <p:cNvPr id="3" name="Picture 2"/>
          <p:cNvPicPr>
            <a:picLocks noChangeAspect="1"/>
          </p:cNvPicPr>
          <p:nvPr/>
        </p:nvPicPr>
        <p:blipFill>
          <a:blip r:embed="rId4"/>
          <a:stretch>
            <a:fillRect/>
          </a:stretch>
        </p:blipFill>
        <p:spPr>
          <a:xfrm>
            <a:off x="174771" y="2895246"/>
            <a:ext cx="7681733" cy="1790699"/>
          </a:xfrm>
          <a:prstGeom prst="rect">
            <a:avLst/>
          </a:prstGeom>
        </p:spPr>
      </p:pic>
      <p:pic>
        <p:nvPicPr>
          <p:cNvPr id="4" name="Picture 3"/>
          <p:cNvPicPr>
            <a:picLocks noChangeAspect="1"/>
          </p:cNvPicPr>
          <p:nvPr/>
        </p:nvPicPr>
        <p:blipFill>
          <a:blip r:embed="rId5"/>
          <a:stretch>
            <a:fillRect/>
          </a:stretch>
        </p:blipFill>
        <p:spPr>
          <a:xfrm>
            <a:off x="3378127" y="141339"/>
            <a:ext cx="4543425" cy="295275"/>
          </a:xfrm>
          <a:prstGeom prst="rect">
            <a:avLst/>
          </a:prstGeom>
        </p:spPr>
      </p:pic>
      <p:pic>
        <p:nvPicPr>
          <p:cNvPr id="6" name="Picture 5"/>
          <p:cNvPicPr>
            <a:picLocks noChangeAspect="1"/>
          </p:cNvPicPr>
          <p:nvPr/>
        </p:nvPicPr>
        <p:blipFill>
          <a:blip r:embed="rId6"/>
          <a:stretch>
            <a:fillRect/>
          </a:stretch>
        </p:blipFill>
        <p:spPr>
          <a:xfrm>
            <a:off x="174771" y="4860992"/>
            <a:ext cx="7681733" cy="1746845"/>
          </a:xfrm>
          <a:prstGeom prst="rect">
            <a:avLst/>
          </a:prstGeom>
        </p:spPr>
      </p:pic>
      <p:sp>
        <p:nvSpPr>
          <p:cNvPr id="10" name="TextBox 9"/>
          <p:cNvSpPr txBox="1"/>
          <p:nvPr/>
        </p:nvSpPr>
        <p:spPr>
          <a:xfrm>
            <a:off x="8461612" y="5720652"/>
            <a:ext cx="3730388" cy="369332"/>
          </a:xfrm>
          <a:prstGeom prst="rect">
            <a:avLst/>
          </a:prstGeom>
          <a:noFill/>
        </p:spPr>
        <p:txBody>
          <a:bodyPr wrap="square" rtlCol="0">
            <a:spAutoFit/>
          </a:bodyPr>
          <a:lstStyle/>
          <a:p>
            <a:r>
              <a:rPr lang="en-US" dirty="0" smtClean="0"/>
              <a:t>Winner :LB – Outside: </a:t>
            </a:r>
            <a:r>
              <a:rPr lang="en-US" b="1" dirty="0" smtClean="0"/>
              <a:t>722 Pressures</a:t>
            </a:r>
            <a:endParaRPr lang="en-US" dirty="0"/>
          </a:p>
        </p:txBody>
      </p:sp>
    </p:spTree>
    <p:extLst>
      <p:ext uri="{BB962C8B-B14F-4D97-AF65-F5344CB8AC3E}">
        <p14:creationId xmlns:p14="http://schemas.microsoft.com/office/powerpoint/2010/main" val="57417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62350" y="71218"/>
            <a:ext cx="4667250" cy="247650"/>
          </a:xfrm>
          <a:prstGeom prst="rect">
            <a:avLst/>
          </a:prstGeom>
        </p:spPr>
      </p:pic>
      <p:pic>
        <p:nvPicPr>
          <p:cNvPr id="6" name="Picture 5"/>
          <p:cNvPicPr>
            <a:picLocks noChangeAspect="1"/>
          </p:cNvPicPr>
          <p:nvPr/>
        </p:nvPicPr>
        <p:blipFill>
          <a:blip r:embed="rId4"/>
          <a:stretch>
            <a:fillRect/>
          </a:stretch>
        </p:blipFill>
        <p:spPr>
          <a:xfrm>
            <a:off x="1" y="4729344"/>
            <a:ext cx="6477000" cy="1959093"/>
          </a:xfrm>
          <a:prstGeom prst="rect">
            <a:avLst/>
          </a:prstGeom>
        </p:spPr>
      </p:pic>
      <p:pic>
        <p:nvPicPr>
          <p:cNvPr id="7" name="Picture 6"/>
          <p:cNvPicPr>
            <a:picLocks noChangeAspect="1"/>
          </p:cNvPicPr>
          <p:nvPr/>
        </p:nvPicPr>
        <p:blipFill>
          <a:blip r:embed="rId5"/>
          <a:stretch>
            <a:fillRect/>
          </a:stretch>
        </p:blipFill>
        <p:spPr>
          <a:xfrm>
            <a:off x="1" y="472783"/>
            <a:ext cx="6007100" cy="2196626"/>
          </a:xfrm>
          <a:prstGeom prst="rect">
            <a:avLst/>
          </a:prstGeom>
        </p:spPr>
      </p:pic>
      <p:pic>
        <p:nvPicPr>
          <p:cNvPr id="8" name="Picture 7"/>
          <p:cNvPicPr>
            <a:picLocks noChangeAspect="1"/>
          </p:cNvPicPr>
          <p:nvPr/>
        </p:nvPicPr>
        <p:blipFill>
          <a:blip r:embed="rId6"/>
          <a:stretch>
            <a:fillRect/>
          </a:stretch>
        </p:blipFill>
        <p:spPr>
          <a:xfrm>
            <a:off x="0" y="2729588"/>
            <a:ext cx="7975600" cy="1939576"/>
          </a:xfrm>
          <a:prstGeom prst="rect">
            <a:avLst/>
          </a:prstGeom>
        </p:spPr>
      </p:pic>
      <p:sp>
        <p:nvSpPr>
          <p:cNvPr id="9" name="TextBox 8"/>
          <p:cNvSpPr txBox="1"/>
          <p:nvPr/>
        </p:nvSpPr>
        <p:spPr>
          <a:xfrm>
            <a:off x="8229600" y="802686"/>
            <a:ext cx="3695700" cy="3139321"/>
          </a:xfrm>
          <a:prstGeom prst="rect">
            <a:avLst/>
          </a:prstGeom>
          <a:noFill/>
        </p:spPr>
        <p:txBody>
          <a:bodyPr wrap="square" rtlCol="0">
            <a:spAutoFit/>
          </a:bodyPr>
          <a:lstStyle/>
          <a:p>
            <a:r>
              <a:rPr lang="en-US" b="1" dirty="0" smtClean="0"/>
              <a:t>LB</a:t>
            </a:r>
            <a:r>
              <a:rPr lang="en-US" dirty="0" smtClean="0"/>
              <a:t> </a:t>
            </a:r>
            <a:r>
              <a:rPr lang="en-US" b="1" dirty="0" smtClean="0"/>
              <a:t>– </a:t>
            </a:r>
            <a:r>
              <a:rPr lang="en-US" b="1" dirty="0" smtClean="0"/>
              <a:t>52 Forced Fumbles (37%)</a:t>
            </a:r>
            <a:r>
              <a:rPr lang="en-US" dirty="0" smtClean="0"/>
              <a:t>:  </a:t>
            </a:r>
            <a:endParaRPr lang="en-US" b="1" dirty="0" smtClean="0"/>
          </a:p>
          <a:p>
            <a:pPr marL="800100" lvl="1" indent="-342900">
              <a:buFont typeface="+mj-lt"/>
              <a:buAutoNum type="arabicPeriod"/>
            </a:pPr>
            <a:r>
              <a:rPr lang="en-US" i="1" dirty="0" smtClean="0"/>
              <a:t>Outside</a:t>
            </a:r>
            <a:r>
              <a:rPr lang="en-US" dirty="0" smtClean="0"/>
              <a:t> </a:t>
            </a:r>
            <a:r>
              <a:rPr lang="en-US" dirty="0" smtClean="0"/>
              <a:t>–33 [63%]</a:t>
            </a:r>
            <a:endParaRPr lang="en-US" dirty="0" smtClean="0"/>
          </a:p>
          <a:p>
            <a:pPr marL="800100" lvl="1" indent="-342900">
              <a:buFont typeface="+mj-lt"/>
              <a:buAutoNum type="arabicPeriod"/>
            </a:pPr>
            <a:r>
              <a:rPr lang="en-US" i="1" dirty="0" smtClean="0"/>
              <a:t>9</a:t>
            </a:r>
            <a:r>
              <a:rPr lang="en-US" dirty="0" smtClean="0"/>
              <a:t> </a:t>
            </a:r>
            <a:r>
              <a:rPr lang="en-US" i="1" dirty="0" smtClean="0"/>
              <a:t>tech</a:t>
            </a:r>
            <a:r>
              <a:rPr lang="en-US" dirty="0" smtClean="0"/>
              <a:t> – </a:t>
            </a:r>
            <a:r>
              <a:rPr lang="en-US" dirty="0" smtClean="0"/>
              <a:t>11 [21%]</a:t>
            </a:r>
          </a:p>
          <a:p>
            <a:pPr marL="800100" lvl="1" indent="-342900">
              <a:buFont typeface="+mj-lt"/>
              <a:buAutoNum type="arabicPeriod"/>
            </a:pPr>
            <a:endParaRPr lang="en-US" dirty="0" smtClean="0"/>
          </a:p>
          <a:p>
            <a:r>
              <a:rPr lang="en-US" b="1" dirty="0" smtClean="0"/>
              <a:t>DE</a:t>
            </a:r>
            <a:r>
              <a:rPr lang="en-US" dirty="0" smtClean="0"/>
              <a:t> – </a:t>
            </a:r>
            <a:r>
              <a:rPr lang="en-US" b="1" dirty="0" smtClean="0"/>
              <a:t>49 Forced Fumbles (35%)</a:t>
            </a:r>
            <a:r>
              <a:rPr lang="en-US" dirty="0" smtClean="0"/>
              <a:t>:  </a:t>
            </a:r>
            <a:endParaRPr lang="en-US" dirty="0"/>
          </a:p>
          <a:p>
            <a:pPr marL="800100" lvl="1" indent="-342900">
              <a:buFont typeface="+mj-lt"/>
              <a:buAutoNum type="arabicPeriod"/>
            </a:pPr>
            <a:r>
              <a:rPr lang="en-US" i="1" dirty="0" smtClean="0"/>
              <a:t>9 </a:t>
            </a:r>
            <a:r>
              <a:rPr lang="en-US" i="1" dirty="0" smtClean="0"/>
              <a:t>tech </a:t>
            </a:r>
            <a:r>
              <a:rPr lang="en-US" dirty="0" smtClean="0"/>
              <a:t>– </a:t>
            </a:r>
            <a:r>
              <a:rPr lang="en-US" dirty="0" smtClean="0"/>
              <a:t>15 [31%]</a:t>
            </a:r>
            <a:endParaRPr lang="en-US" dirty="0" smtClean="0"/>
          </a:p>
          <a:p>
            <a:pPr marL="800100" lvl="1" indent="-342900">
              <a:buFont typeface="+mj-lt"/>
              <a:buAutoNum type="arabicPeriod"/>
            </a:pPr>
            <a:r>
              <a:rPr lang="en-US" i="1" dirty="0" smtClean="0"/>
              <a:t>4i/Outside – </a:t>
            </a:r>
            <a:r>
              <a:rPr lang="en-US" dirty="0" smtClean="0"/>
              <a:t>6</a:t>
            </a:r>
            <a:r>
              <a:rPr lang="en-US" i="1" dirty="0" smtClean="0"/>
              <a:t> </a:t>
            </a:r>
            <a:r>
              <a:rPr lang="en-US" dirty="0" smtClean="0"/>
              <a:t>[12%]</a:t>
            </a:r>
          </a:p>
          <a:p>
            <a:pPr marL="800100" lvl="1" indent="-342900">
              <a:buFont typeface="+mj-lt"/>
              <a:buAutoNum type="arabicPeriod"/>
            </a:pPr>
            <a:endParaRPr lang="en-US" dirty="0" smtClean="0"/>
          </a:p>
          <a:p>
            <a:r>
              <a:rPr lang="en-US" b="1" dirty="0" smtClean="0"/>
              <a:t>DT </a:t>
            </a:r>
            <a:r>
              <a:rPr lang="en-US" b="1" dirty="0" smtClean="0"/>
              <a:t>– </a:t>
            </a:r>
            <a:r>
              <a:rPr lang="en-US" b="1" dirty="0" smtClean="0"/>
              <a:t>40 Forced Fumbles (28%):  </a:t>
            </a:r>
            <a:endParaRPr lang="en-US" b="1" dirty="0" smtClean="0"/>
          </a:p>
          <a:p>
            <a:pPr marL="800100" lvl="1" indent="-342900">
              <a:buFont typeface="+mj-lt"/>
              <a:buAutoNum type="arabicPeriod"/>
            </a:pPr>
            <a:r>
              <a:rPr lang="en-US" i="1" dirty="0" smtClean="0"/>
              <a:t>3 tech – </a:t>
            </a:r>
            <a:r>
              <a:rPr lang="en-US" dirty="0"/>
              <a:t>1</a:t>
            </a:r>
            <a:r>
              <a:rPr lang="en-US" dirty="0" smtClean="0"/>
              <a:t>4 [35%]</a:t>
            </a:r>
            <a:endParaRPr lang="en-US" dirty="0" smtClean="0"/>
          </a:p>
          <a:p>
            <a:pPr marL="800100" lvl="1" indent="-342900">
              <a:buFont typeface="+mj-lt"/>
              <a:buAutoNum type="arabicPeriod"/>
            </a:pPr>
            <a:r>
              <a:rPr lang="en-US" i="1" dirty="0"/>
              <a:t>1</a:t>
            </a:r>
            <a:r>
              <a:rPr lang="en-US" i="1" dirty="0" smtClean="0"/>
              <a:t> </a:t>
            </a:r>
            <a:r>
              <a:rPr lang="en-US" i="1" dirty="0" smtClean="0"/>
              <a:t>tech – </a:t>
            </a:r>
            <a:r>
              <a:rPr lang="en-US" dirty="0" smtClean="0"/>
              <a:t>9 [23%]</a:t>
            </a:r>
            <a:endParaRPr lang="en-US" dirty="0" smtClean="0"/>
          </a:p>
        </p:txBody>
      </p:sp>
      <p:sp>
        <p:nvSpPr>
          <p:cNvPr id="10" name="TextBox 9"/>
          <p:cNvSpPr txBox="1"/>
          <p:nvPr/>
        </p:nvSpPr>
        <p:spPr>
          <a:xfrm>
            <a:off x="8079476" y="5524224"/>
            <a:ext cx="3648501" cy="369332"/>
          </a:xfrm>
          <a:prstGeom prst="rect">
            <a:avLst/>
          </a:prstGeom>
          <a:noFill/>
        </p:spPr>
        <p:txBody>
          <a:bodyPr wrap="square" rtlCol="0">
            <a:spAutoFit/>
          </a:bodyPr>
          <a:lstStyle/>
          <a:p>
            <a:r>
              <a:rPr lang="en-US" dirty="0" smtClean="0"/>
              <a:t>Winner: LB – Outside: </a:t>
            </a:r>
            <a:r>
              <a:rPr lang="en-US" b="1" dirty="0" smtClean="0"/>
              <a:t>33 Strip Sacks</a:t>
            </a:r>
            <a:endParaRPr lang="en-US" dirty="0"/>
          </a:p>
        </p:txBody>
      </p:sp>
    </p:spTree>
    <p:extLst>
      <p:ext uri="{BB962C8B-B14F-4D97-AF65-F5344CB8AC3E}">
        <p14:creationId xmlns:p14="http://schemas.microsoft.com/office/powerpoint/2010/main" val="289819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43262" y="120484"/>
            <a:ext cx="5705475" cy="257175"/>
          </a:xfrm>
          <a:prstGeom prst="rect">
            <a:avLst/>
          </a:prstGeom>
        </p:spPr>
      </p:pic>
      <p:pic>
        <p:nvPicPr>
          <p:cNvPr id="5" name="Picture 4"/>
          <p:cNvPicPr>
            <a:picLocks noChangeAspect="1"/>
          </p:cNvPicPr>
          <p:nvPr/>
        </p:nvPicPr>
        <p:blipFill>
          <a:blip r:embed="rId4"/>
          <a:stretch>
            <a:fillRect/>
          </a:stretch>
        </p:blipFill>
        <p:spPr>
          <a:xfrm>
            <a:off x="1" y="620973"/>
            <a:ext cx="7635948" cy="1849271"/>
          </a:xfrm>
          <a:prstGeom prst="rect">
            <a:avLst/>
          </a:prstGeom>
        </p:spPr>
      </p:pic>
      <p:pic>
        <p:nvPicPr>
          <p:cNvPr id="6" name="Picture 5"/>
          <p:cNvPicPr>
            <a:picLocks noChangeAspect="1"/>
          </p:cNvPicPr>
          <p:nvPr/>
        </p:nvPicPr>
        <p:blipFill>
          <a:blip r:embed="rId5"/>
          <a:stretch>
            <a:fillRect/>
          </a:stretch>
        </p:blipFill>
        <p:spPr>
          <a:xfrm>
            <a:off x="0" y="2513407"/>
            <a:ext cx="8120418" cy="1869782"/>
          </a:xfrm>
          <a:prstGeom prst="rect">
            <a:avLst/>
          </a:prstGeom>
        </p:spPr>
      </p:pic>
      <p:pic>
        <p:nvPicPr>
          <p:cNvPr id="7" name="Picture 6"/>
          <p:cNvPicPr>
            <a:picLocks noChangeAspect="1"/>
          </p:cNvPicPr>
          <p:nvPr/>
        </p:nvPicPr>
        <p:blipFill>
          <a:blip r:embed="rId6"/>
          <a:stretch>
            <a:fillRect/>
          </a:stretch>
        </p:blipFill>
        <p:spPr>
          <a:xfrm>
            <a:off x="0" y="4426352"/>
            <a:ext cx="6223379" cy="2080143"/>
          </a:xfrm>
          <a:prstGeom prst="rect">
            <a:avLst/>
          </a:prstGeom>
        </p:spPr>
      </p:pic>
      <p:sp>
        <p:nvSpPr>
          <p:cNvPr id="8" name="TextBox 7"/>
          <p:cNvSpPr txBox="1"/>
          <p:nvPr/>
        </p:nvSpPr>
        <p:spPr>
          <a:xfrm>
            <a:off x="8229600" y="802686"/>
            <a:ext cx="3695700" cy="3139321"/>
          </a:xfrm>
          <a:prstGeom prst="rect">
            <a:avLst/>
          </a:prstGeom>
          <a:noFill/>
        </p:spPr>
        <p:txBody>
          <a:bodyPr wrap="square" rtlCol="0">
            <a:spAutoFit/>
          </a:bodyPr>
          <a:lstStyle/>
          <a:p>
            <a:r>
              <a:rPr lang="en-US" b="1" dirty="0" smtClean="0"/>
              <a:t>DT</a:t>
            </a:r>
            <a:r>
              <a:rPr lang="en-US" dirty="0" smtClean="0"/>
              <a:t> </a:t>
            </a:r>
            <a:r>
              <a:rPr lang="en-US" b="1" dirty="0" smtClean="0"/>
              <a:t>– </a:t>
            </a:r>
            <a:r>
              <a:rPr lang="en-US" b="1" dirty="0" smtClean="0"/>
              <a:t>304 Tackles (34%)</a:t>
            </a:r>
            <a:r>
              <a:rPr lang="en-US" dirty="0" smtClean="0"/>
              <a:t>:  </a:t>
            </a:r>
            <a:endParaRPr lang="en-US" b="1" dirty="0" smtClean="0"/>
          </a:p>
          <a:p>
            <a:pPr marL="800100" lvl="1" indent="-342900">
              <a:buFont typeface="+mj-lt"/>
              <a:buAutoNum type="arabicPeriod"/>
            </a:pPr>
            <a:r>
              <a:rPr lang="en-US" i="1" dirty="0" smtClean="0"/>
              <a:t>3 tech – </a:t>
            </a:r>
            <a:r>
              <a:rPr lang="en-US" dirty="0" smtClean="0"/>
              <a:t>96 [32%]</a:t>
            </a:r>
            <a:endParaRPr lang="en-US" dirty="0" smtClean="0"/>
          </a:p>
          <a:p>
            <a:pPr marL="800100" lvl="1" indent="-342900">
              <a:buFont typeface="+mj-lt"/>
              <a:buAutoNum type="arabicPeriod"/>
            </a:pPr>
            <a:r>
              <a:rPr lang="en-US" i="1" dirty="0"/>
              <a:t>1</a:t>
            </a:r>
            <a:r>
              <a:rPr lang="en-US" dirty="0" smtClean="0"/>
              <a:t> </a:t>
            </a:r>
            <a:r>
              <a:rPr lang="en-US" i="1" dirty="0" smtClean="0"/>
              <a:t>tech</a:t>
            </a:r>
            <a:r>
              <a:rPr lang="en-US" dirty="0" smtClean="0"/>
              <a:t> – </a:t>
            </a:r>
            <a:r>
              <a:rPr lang="en-US" dirty="0" smtClean="0"/>
              <a:t>74 [24%]</a:t>
            </a:r>
          </a:p>
          <a:p>
            <a:pPr marL="800100" lvl="1" indent="-342900">
              <a:buFont typeface="+mj-lt"/>
              <a:buAutoNum type="arabicPeriod"/>
            </a:pPr>
            <a:endParaRPr lang="en-US" dirty="0" smtClean="0"/>
          </a:p>
          <a:p>
            <a:r>
              <a:rPr lang="en-US" b="1" dirty="0" smtClean="0"/>
              <a:t>DE</a:t>
            </a:r>
            <a:r>
              <a:rPr lang="en-US" dirty="0"/>
              <a:t> </a:t>
            </a:r>
            <a:r>
              <a:rPr lang="en-US" b="1" dirty="0" smtClean="0"/>
              <a:t>– 301 Tackles </a:t>
            </a:r>
            <a:r>
              <a:rPr lang="en-US" b="1" dirty="0" smtClean="0"/>
              <a:t>(33%)</a:t>
            </a:r>
            <a:r>
              <a:rPr lang="en-US" dirty="0" smtClean="0"/>
              <a:t>:  </a:t>
            </a:r>
            <a:endParaRPr lang="en-US" dirty="0"/>
          </a:p>
          <a:p>
            <a:pPr marL="800100" lvl="1" indent="-342900">
              <a:buFont typeface="+mj-lt"/>
              <a:buAutoNum type="arabicPeriod"/>
            </a:pPr>
            <a:r>
              <a:rPr lang="en-US" i="1" dirty="0"/>
              <a:t>3</a:t>
            </a:r>
            <a:r>
              <a:rPr lang="en-US" i="1" dirty="0" smtClean="0"/>
              <a:t> </a:t>
            </a:r>
            <a:r>
              <a:rPr lang="en-US" i="1" dirty="0" smtClean="0"/>
              <a:t>tech </a:t>
            </a:r>
            <a:r>
              <a:rPr lang="en-US" dirty="0" smtClean="0"/>
              <a:t>– </a:t>
            </a:r>
            <a:r>
              <a:rPr lang="en-US" dirty="0" smtClean="0"/>
              <a:t>50 [17%]</a:t>
            </a:r>
            <a:endParaRPr lang="en-US" dirty="0" smtClean="0"/>
          </a:p>
          <a:p>
            <a:pPr marL="800100" lvl="1" indent="-342900">
              <a:buFont typeface="+mj-lt"/>
              <a:buAutoNum type="arabicPeriod"/>
            </a:pPr>
            <a:r>
              <a:rPr lang="en-US" i="1" dirty="0" smtClean="0"/>
              <a:t>5 tech</a:t>
            </a:r>
            <a:r>
              <a:rPr lang="en-US" i="1" dirty="0" smtClean="0"/>
              <a:t> – </a:t>
            </a:r>
            <a:r>
              <a:rPr lang="en-US" dirty="0" smtClean="0"/>
              <a:t>44</a:t>
            </a:r>
            <a:r>
              <a:rPr lang="en-US" i="1" dirty="0" smtClean="0"/>
              <a:t> </a:t>
            </a:r>
            <a:r>
              <a:rPr lang="en-US" dirty="0" smtClean="0"/>
              <a:t>[15%]</a:t>
            </a:r>
          </a:p>
          <a:p>
            <a:pPr marL="800100" lvl="1" indent="-342900">
              <a:buFont typeface="+mj-lt"/>
              <a:buAutoNum type="arabicPeriod"/>
            </a:pPr>
            <a:endParaRPr lang="en-US" dirty="0" smtClean="0"/>
          </a:p>
          <a:p>
            <a:r>
              <a:rPr lang="en-US" b="1" dirty="0" smtClean="0"/>
              <a:t>LB</a:t>
            </a:r>
            <a:r>
              <a:rPr lang="en-US" b="1" dirty="0" smtClean="0"/>
              <a:t> </a:t>
            </a:r>
            <a:r>
              <a:rPr lang="en-US" b="1" dirty="0" smtClean="0"/>
              <a:t>– </a:t>
            </a:r>
            <a:r>
              <a:rPr lang="en-US" b="1" dirty="0" smtClean="0"/>
              <a:t>296 Tackles (33%):  </a:t>
            </a:r>
            <a:endParaRPr lang="en-US" b="1" dirty="0" smtClean="0"/>
          </a:p>
          <a:p>
            <a:pPr marL="800100" lvl="1" indent="-342900">
              <a:buFont typeface="+mj-lt"/>
              <a:buAutoNum type="arabicPeriod"/>
            </a:pPr>
            <a:r>
              <a:rPr lang="en-US" i="1" dirty="0" smtClean="0"/>
              <a:t>Outside– </a:t>
            </a:r>
            <a:r>
              <a:rPr lang="en-US" dirty="0" smtClean="0"/>
              <a:t>231 [78%]</a:t>
            </a:r>
            <a:endParaRPr lang="en-US" dirty="0" smtClean="0"/>
          </a:p>
          <a:p>
            <a:pPr marL="800100" lvl="1" indent="-342900">
              <a:buFont typeface="+mj-lt"/>
              <a:buAutoNum type="arabicPeriod"/>
            </a:pPr>
            <a:r>
              <a:rPr lang="en-US" i="1" dirty="0" smtClean="0"/>
              <a:t>9 tech </a:t>
            </a:r>
            <a:r>
              <a:rPr lang="en-US" i="1" dirty="0" smtClean="0"/>
              <a:t>– </a:t>
            </a:r>
            <a:r>
              <a:rPr lang="en-US" dirty="0" smtClean="0"/>
              <a:t>28 [9%]</a:t>
            </a:r>
            <a:endParaRPr lang="en-US" dirty="0" smtClean="0"/>
          </a:p>
        </p:txBody>
      </p:sp>
      <p:sp>
        <p:nvSpPr>
          <p:cNvPr id="9" name="TextBox 8"/>
          <p:cNvSpPr txBox="1"/>
          <p:nvPr/>
        </p:nvSpPr>
        <p:spPr>
          <a:xfrm>
            <a:off x="8120418" y="5097091"/>
            <a:ext cx="3489278" cy="369332"/>
          </a:xfrm>
          <a:prstGeom prst="rect">
            <a:avLst/>
          </a:prstGeom>
          <a:noFill/>
        </p:spPr>
        <p:txBody>
          <a:bodyPr wrap="square" rtlCol="0">
            <a:spAutoFit/>
          </a:bodyPr>
          <a:lstStyle/>
          <a:p>
            <a:r>
              <a:rPr lang="en-US" dirty="0" smtClean="0"/>
              <a:t>Winner: LB – Outside: </a:t>
            </a:r>
            <a:r>
              <a:rPr lang="en-US" b="1" dirty="0" smtClean="0"/>
              <a:t>231 Tackles</a:t>
            </a:r>
            <a:endParaRPr lang="en-US" dirty="0"/>
          </a:p>
        </p:txBody>
      </p:sp>
    </p:spTree>
    <p:extLst>
      <p:ext uri="{BB962C8B-B14F-4D97-AF65-F5344CB8AC3E}">
        <p14:creationId xmlns:p14="http://schemas.microsoft.com/office/powerpoint/2010/main" val="417806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69706" y="70686"/>
            <a:ext cx="3219450" cy="285750"/>
          </a:xfrm>
          <a:prstGeom prst="rect">
            <a:avLst/>
          </a:prstGeom>
        </p:spPr>
      </p:pic>
      <p:sp>
        <p:nvSpPr>
          <p:cNvPr id="8" name="TextBox 7"/>
          <p:cNvSpPr txBox="1"/>
          <p:nvPr/>
        </p:nvSpPr>
        <p:spPr>
          <a:xfrm>
            <a:off x="8229600" y="802686"/>
            <a:ext cx="3695700" cy="3139321"/>
          </a:xfrm>
          <a:prstGeom prst="rect">
            <a:avLst/>
          </a:prstGeom>
          <a:noFill/>
        </p:spPr>
        <p:txBody>
          <a:bodyPr wrap="square" rtlCol="0">
            <a:spAutoFit/>
          </a:bodyPr>
          <a:lstStyle/>
          <a:p>
            <a:r>
              <a:rPr lang="en-US" b="1" dirty="0" smtClean="0"/>
              <a:t>LB</a:t>
            </a:r>
            <a:r>
              <a:rPr lang="en-US" dirty="0" smtClean="0"/>
              <a:t> </a:t>
            </a:r>
            <a:r>
              <a:rPr lang="en-US" b="1" dirty="0" smtClean="0"/>
              <a:t>– </a:t>
            </a:r>
            <a:r>
              <a:rPr lang="en-US" b="1" dirty="0" smtClean="0"/>
              <a:t>126 TFL (39%)</a:t>
            </a:r>
            <a:r>
              <a:rPr lang="en-US" dirty="0" smtClean="0"/>
              <a:t>:  </a:t>
            </a:r>
            <a:r>
              <a:rPr lang="en-US" dirty="0" smtClean="0"/>
              <a:t>	</a:t>
            </a:r>
            <a:endParaRPr lang="en-US" b="1" dirty="0" smtClean="0"/>
          </a:p>
          <a:p>
            <a:pPr marL="800100" lvl="1" indent="-342900">
              <a:buFont typeface="+mj-lt"/>
              <a:buAutoNum type="arabicPeriod"/>
            </a:pPr>
            <a:r>
              <a:rPr lang="en-US" i="1" dirty="0" smtClean="0"/>
              <a:t>Outside</a:t>
            </a:r>
            <a:r>
              <a:rPr lang="en-US" dirty="0" smtClean="0"/>
              <a:t> </a:t>
            </a:r>
            <a:r>
              <a:rPr lang="en-US" dirty="0" smtClean="0"/>
              <a:t>– 76 [60%]</a:t>
            </a:r>
            <a:endParaRPr lang="en-US" dirty="0" smtClean="0"/>
          </a:p>
          <a:p>
            <a:pPr marL="800100" lvl="1" indent="-342900">
              <a:buFont typeface="+mj-lt"/>
              <a:buAutoNum type="arabicPeriod"/>
            </a:pPr>
            <a:r>
              <a:rPr lang="en-US" i="1" dirty="0" smtClean="0"/>
              <a:t>9</a:t>
            </a:r>
            <a:r>
              <a:rPr lang="en-US" dirty="0" smtClean="0"/>
              <a:t> </a:t>
            </a:r>
            <a:r>
              <a:rPr lang="en-US" i="1" dirty="0" smtClean="0"/>
              <a:t>tech</a:t>
            </a:r>
            <a:r>
              <a:rPr lang="en-US" dirty="0" smtClean="0"/>
              <a:t> – </a:t>
            </a:r>
            <a:r>
              <a:rPr lang="en-US" dirty="0" smtClean="0"/>
              <a:t> 34 [27%]</a:t>
            </a:r>
          </a:p>
          <a:p>
            <a:pPr marL="800100" lvl="1" indent="-342900">
              <a:buFont typeface="+mj-lt"/>
              <a:buAutoNum type="arabicPeriod"/>
            </a:pPr>
            <a:endParaRPr lang="en-US" dirty="0" smtClean="0"/>
          </a:p>
          <a:p>
            <a:r>
              <a:rPr lang="en-US" b="1" dirty="0" smtClean="0"/>
              <a:t>DE</a:t>
            </a:r>
            <a:r>
              <a:rPr lang="en-US" dirty="0" smtClean="0"/>
              <a:t> – </a:t>
            </a:r>
            <a:r>
              <a:rPr lang="en-US" b="1" dirty="0" smtClean="0"/>
              <a:t>114 TFL (35%)</a:t>
            </a:r>
            <a:r>
              <a:rPr lang="en-US" dirty="0" smtClean="0"/>
              <a:t>:  </a:t>
            </a:r>
            <a:endParaRPr lang="en-US" dirty="0"/>
          </a:p>
          <a:p>
            <a:pPr marL="800100" lvl="1" indent="-342900">
              <a:buFont typeface="+mj-lt"/>
              <a:buAutoNum type="arabicPeriod"/>
            </a:pPr>
            <a:r>
              <a:rPr lang="en-US" i="1" dirty="0" smtClean="0"/>
              <a:t>9 </a:t>
            </a:r>
            <a:r>
              <a:rPr lang="en-US" i="1" dirty="0" smtClean="0"/>
              <a:t>tech </a:t>
            </a:r>
            <a:r>
              <a:rPr lang="en-US" dirty="0" smtClean="0"/>
              <a:t>– </a:t>
            </a:r>
            <a:r>
              <a:rPr lang="en-US" dirty="0" smtClean="0"/>
              <a:t> 46 [40%]</a:t>
            </a:r>
            <a:endParaRPr lang="en-US" dirty="0" smtClean="0"/>
          </a:p>
          <a:p>
            <a:pPr marL="800100" lvl="1" indent="-342900">
              <a:buFont typeface="+mj-lt"/>
              <a:buAutoNum type="arabicPeriod"/>
            </a:pPr>
            <a:r>
              <a:rPr lang="en-US" i="1" dirty="0" smtClean="0"/>
              <a:t>6 tech – </a:t>
            </a:r>
            <a:r>
              <a:rPr lang="en-US" dirty="0" smtClean="0"/>
              <a:t>16</a:t>
            </a:r>
            <a:r>
              <a:rPr lang="en-US" i="1" dirty="0" smtClean="0"/>
              <a:t> </a:t>
            </a:r>
            <a:r>
              <a:rPr lang="en-US" dirty="0" smtClean="0"/>
              <a:t>[14%]</a:t>
            </a:r>
          </a:p>
          <a:p>
            <a:pPr marL="800100" lvl="1" indent="-342900">
              <a:buFont typeface="+mj-lt"/>
              <a:buAutoNum type="arabicPeriod"/>
            </a:pPr>
            <a:endParaRPr lang="en-US" dirty="0" smtClean="0"/>
          </a:p>
          <a:p>
            <a:r>
              <a:rPr lang="en-US" b="1" dirty="0" smtClean="0"/>
              <a:t>DT – </a:t>
            </a:r>
            <a:r>
              <a:rPr lang="en-US" b="1" dirty="0" smtClean="0"/>
              <a:t>83 TFL (26%):  </a:t>
            </a:r>
            <a:endParaRPr lang="en-US" b="1" dirty="0" smtClean="0"/>
          </a:p>
          <a:p>
            <a:pPr marL="800100" lvl="1" indent="-342900">
              <a:buFont typeface="+mj-lt"/>
              <a:buAutoNum type="arabicPeriod"/>
            </a:pPr>
            <a:r>
              <a:rPr lang="en-US" i="1" dirty="0" smtClean="0"/>
              <a:t>3 tech – </a:t>
            </a:r>
            <a:r>
              <a:rPr lang="en-US" dirty="0" smtClean="0"/>
              <a:t>38</a:t>
            </a:r>
            <a:r>
              <a:rPr lang="en-US" dirty="0" smtClean="0"/>
              <a:t> [46%]</a:t>
            </a:r>
            <a:endParaRPr lang="en-US" dirty="0" smtClean="0"/>
          </a:p>
          <a:p>
            <a:pPr marL="800100" lvl="1" indent="-342900">
              <a:buFont typeface="+mj-lt"/>
              <a:buAutoNum type="arabicPeriod"/>
            </a:pPr>
            <a:r>
              <a:rPr lang="en-US" i="1" dirty="0"/>
              <a:t>1</a:t>
            </a:r>
            <a:r>
              <a:rPr lang="en-US" i="1" dirty="0" smtClean="0"/>
              <a:t> </a:t>
            </a:r>
            <a:r>
              <a:rPr lang="en-US" i="1" dirty="0" smtClean="0"/>
              <a:t>tech – </a:t>
            </a:r>
            <a:r>
              <a:rPr lang="en-US" dirty="0" smtClean="0"/>
              <a:t>13 [16%]</a:t>
            </a:r>
            <a:endParaRPr lang="en-US" dirty="0" smtClean="0"/>
          </a:p>
        </p:txBody>
      </p:sp>
      <p:pic>
        <p:nvPicPr>
          <p:cNvPr id="9" name="Picture 8"/>
          <p:cNvPicPr>
            <a:picLocks noChangeAspect="1"/>
          </p:cNvPicPr>
          <p:nvPr/>
        </p:nvPicPr>
        <p:blipFill>
          <a:blip r:embed="rId4"/>
          <a:stretch>
            <a:fillRect/>
          </a:stretch>
        </p:blipFill>
        <p:spPr>
          <a:xfrm>
            <a:off x="0" y="479278"/>
            <a:ext cx="5895475" cy="2147009"/>
          </a:xfrm>
          <a:prstGeom prst="rect">
            <a:avLst/>
          </a:prstGeom>
        </p:spPr>
      </p:pic>
      <p:pic>
        <p:nvPicPr>
          <p:cNvPr id="10" name="Picture 9"/>
          <p:cNvPicPr>
            <a:picLocks noChangeAspect="1"/>
          </p:cNvPicPr>
          <p:nvPr/>
        </p:nvPicPr>
        <p:blipFill>
          <a:blip r:embed="rId5"/>
          <a:stretch>
            <a:fillRect/>
          </a:stretch>
        </p:blipFill>
        <p:spPr>
          <a:xfrm>
            <a:off x="0" y="2719466"/>
            <a:ext cx="6857999" cy="1886147"/>
          </a:xfrm>
          <a:prstGeom prst="rect">
            <a:avLst/>
          </a:prstGeom>
        </p:spPr>
      </p:pic>
      <p:pic>
        <p:nvPicPr>
          <p:cNvPr id="11" name="Picture 10"/>
          <p:cNvPicPr>
            <a:picLocks noChangeAspect="1"/>
          </p:cNvPicPr>
          <p:nvPr/>
        </p:nvPicPr>
        <p:blipFill>
          <a:blip r:embed="rId6"/>
          <a:stretch>
            <a:fillRect/>
          </a:stretch>
        </p:blipFill>
        <p:spPr>
          <a:xfrm>
            <a:off x="1" y="4698792"/>
            <a:ext cx="5895474" cy="1899740"/>
          </a:xfrm>
          <a:prstGeom prst="rect">
            <a:avLst/>
          </a:prstGeom>
        </p:spPr>
      </p:pic>
      <p:sp>
        <p:nvSpPr>
          <p:cNvPr id="12" name="TextBox 11"/>
          <p:cNvSpPr txBox="1"/>
          <p:nvPr/>
        </p:nvSpPr>
        <p:spPr>
          <a:xfrm>
            <a:off x="8229600" y="5335527"/>
            <a:ext cx="3504631" cy="369332"/>
          </a:xfrm>
          <a:prstGeom prst="rect">
            <a:avLst/>
          </a:prstGeom>
          <a:noFill/>
        </p:spPr>
        <p:txBody>
          <a:bodyPr wrap="square" rtlCol="0">
            <a:spAutoFit/>
          </a:bodyPr>
          <a:lstStyle/>
          <a:p>
            <a:r>
              <a:rPr lang="en-US" dirty="0" smtClean="0"/>
              <a:t>Winner: LB – Outside: </a:t>
            </a:r>
            <a:r>
              <a:rPr lang="en-US" b="1" dirty="0" smtClean="0"/>
              <a:t>76 TFL</a:t>
            </a:r>
            <a:endParaRPr lang="en-US" dirty="0"/>
          </a:p>
        </p:txBody>
      </p:sp>
    </p:spTree>
    <p:extLst>
      <p:ext uri="{BB962C8B-B14F-4D97-AF65-F5344CB8AC3E}">
        <p14:creationId xmlns:p14="http://schemas.microsoft.com/office/powerpoint/2010/main" val="231873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3754</TotalTime>
  <Words>1553</Words>
  <Application>Microsoft Office PowerPoint</Application>
  <PresentationFormat>Widescreen</PresentationFormat>
  <Paragraphs>194</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SIS Analytics Challenge</vt:lpstr>
      <vt:lpstr>Questions</vt:lpstr>
      <vt:lpstr>Questions</vt:lpstr>
      <vt:lpstr>The Analysis</vt:lpstr>
      <vt:lpstr>PowerPoint Presentation</vt:lpstr>
      <vt:lpstr>PowerPoint Presentation</vt:lpstr>
      <vt:lpstr>PowerPoint Presentation</vt:lpstr>
      <vt:lpstr>PowerPoint Presentation</vt:lpstr>
      <vt:lpstr>PowerPoint Presentation</vt:lpstr>
      <vt:lpstr>PowerPoint Presentation</vt:lpstr>
      <vt:lpstr>In-Game Situations</vt:lpstr>
      <vt:lpstr>PowerPoint Presentation</vt:lpstr>
      <vt:lpstr>PowerPoint Presentation</vt:lpstr>
      <vt:lpstr>PowerPoint Presentation</vt:lpstr>
      <vt:lpstr>PowerPoint Presentation</vt:lpstr>
      <vt:lpstr>Salary Cap Analysis</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 Analytics Challenge</dc:title>
  <dc:creator>Dan Davis</dc:creator>
  <cp:lastModifiedBy>Dan Davis</cp:lastModifiedBy>
  <cp:revision>70</cp:revision>
  <dcterms:created xsi:type="dcterms:W3CDTF">2020-07-12T20:12:22Z</dcterms:created>
  <dcterms:modified xsi:type="dcterms:W3CDTF">2020-07-20T03:49:15Z</dcterms:modified>
</cp:coreProperties>
</file>