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obster"/>
      <p:regular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Lobster-regular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a318312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a318312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a318312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a318312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a318312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a318312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a318312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a318312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a318312f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a318312f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a318312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a318312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a318312f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a318312f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5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099650" y="210425"/>
            <a:ext cx="87447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>
                <a:latin typeface="Lobster"/>
                <a:ea typeface="Lobster"/>
                <a:cs typeface="Lobster"/>
                <a:sym typeface="Lobster"/>
              </a:rPr>
              <a:t>PROGETTO </a:t>
            </a:r>
            <a:r>
              <a:rPr lang="it" sz="3800">
                <a:latin typeface="Lobster"/>
                <a:ea typeface="Lobster"/>
                <a:cs typeface="Lobster"/>
                <a:sym typeface="Lobster"/>
              </a:rPr>
              <a:t>THETA</a:t>
            </a:r>
            <a:endParaRPr sz="3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358675" y="1355150"/>
            <a:ext cx="3372600" cy="33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mic Sans MS"/>
                <a:ea typeface="Comic Sans MS"/>
                <a:cs typeface="Comic Sans MS"/>
                <a:sym typeface="Comic Sans MS"/>
              </a:rPr>
              <a:t>HYDRA HACKERS</a:t>
            </a:r>
            <a:r>
              <a:rPr lang="it" sz="2000">
                <a:latin typeface="Comic Sans MS"/>
                <a:ea typeface="Comic Sans MS"/>
                <a:cs typeface="Comic Sans MS"/>
                <a:sym typeface="Comic Sans MS"/>
              </a:rPr>
              <a:t> TEAM: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Comic Sans MS"/>
              <a:buChar char="-"/>
            </a:pPr>
            <a:r>
              <a:rPr lang="it" sz="1600">
                <a:latin typeface="Comic Sans MS"/>
                <a:ea typeface="Comic Sans MS"/>
                <a:cs typeface="Comic Sans MS"/>
                <a:sym typeface="Comic Sans MS"/>
              </a:rPr>
              <a:t>Riccardo Perrone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-"/>
            </a:pPr>
            <a:r>
              <a:rPr lang="it" sz="1600">
                <a:latin typeface="Comic Sans MS"/>
                <a:ea typeface="Comic Sans MS"/>
                <a:cs typeface="Comic Sans MS"/>
                <a:sym typeface="Comic Sans MS"/>
              </a:rPr>
              <a:t>Danilo de Blasio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-"/>
            </a:pPr>
            <a:r>
              <a:rPr lang="it" sz="1600">
                <a:latin typeface="Comic Sans MS"/>
                <a:ea typeface="Comic Sans MS"/>
                <a:cs typeface="Comic Sans MS"/>
                <a:sym typeface="Comic Sans MS"/>
              </a:rPr>
              <a:t>Francesco Tomisich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-"/>
            </a:pPr>
            <a:r>
              <a:rPr lang="it" sz="1600">
                <a:latin typeface="Comic Sans MS"/>
                <a:ea typeface="Comic Sans MS"/>
                <a:cs typeface="Comic Sans MS"/>
                <a:sym typeface="Comic Sans MS"/>
              </a:rPr>
              <a:t>Mohamed Tahar Merabet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-"/>
            </a:pPr>
            <a:r>
              <a:rPr lang="it" sz="1600">
                <a:latin typeface="Comic Sans MS"/>
                <a:ea typeface="Comic Sans MS"/>
                <a:cs typeface="Comic Sans MS"/>
                <a:sym typeface="Comic Sans MS"/>
              </a:rPr>
              <a:t>Francesco Buzzanca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-"/>
            </a:pPr>
            <a:r>
              <a:rPr lang="it" sz="1600">
                <a:latin typeface="Comic Sans MS"/>
                <a:ea typeface="Comic Sans MS"/>
                <a:cs typeface="Comic Sans MS"/>
                <a:sym typeface="Comic Sans MS"/>
              </a:rPr>
              <a:t>Elisabetta Borgonovo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-"/>
            </a:pPr>
            <a:r>
              <a:rPr lang="it" sz="1600">
                <a:latin typeface="Comic Sans MS"/>
                <a:ea typeface="Comic Sans MS"/>
                <a:cs typeface="Comic Sans MS"/>
                <a:sym typeface="Comic Sans MS"/>
              </a:rPr>
              <a:t>Alessio Natale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-"/>
            </a:pPr>
            <a:r>
              <a:rPr lang="it" sz="1600">
                <a:latin typeface="Comic Sans MS"/>
                <a:ea typeface="Comic Sans MS"/>
                <a:cs typeface="Comic Sans MS"/>
                <a:sym typeface="Comic Sans MS"/>
              </a:rPr>
              <a:t>Gabriele Polidori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31" y="1108548"/>
            <a:ext cx="3205670" cy="32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180050" y="229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latin typeface="Lobster"/>
                <a:ea typeface="Lobster"/>
                <a:cs typeface="Lobster"/>
                <a:sym typeface="Lobster"/>
              </a:rPr>
              <a:t>FASI DEL PROGETTO</a:t>
            </a:r>
            <a:endParaRPr sz="34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50525" y="1518275"/>
            <a:ext cx="70389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30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it" sz="1700">
                <a:latin typeface="Arial"/>
                <a:ea typeface="Arial"/>
                <a:cs typeface="Arial"/>
                <a:sym typeface="Arial"/>
              </a:rPr>
              <a:t>Tour 3D Edificio Theta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30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it" sz="1700">
                <a:latin typeface="Arial"/>
                <a:ea typeface="Arial"/>
                <a:cs typeface="Arial"/>
                <a:sym typeface="Arial"/>
              </a:rPr>
              <a:t>Presentazione Rete e Dimostrazione in CISCO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30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it" sz="1700">
                <a:latin typeface="Arial"/>
                <a:ea typeface="Arial"/>
                <a:cs typeface="Arial"/>
                <a:sym typeface="Arial"/>
              </a:rPr>
              <a:t>Testing Server con consigli sulla sicurezza, Regole Firewall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30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it" sz="1700">
                <a:latin typeface="Arial"/>
                <a:ea typeface="Arial"/>
                <a:cs typeface="Arial"/>
                <a:sym typeface="Arial"/>
              </a:rPr>
              <a:t>Presentazione Preventivo finale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30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it" sz="1700">
                <a:latin typeface="Arial"/>
                <a:ea typeface="Arial"/>
                <a:cs typeface="Arial"/>
                <a:sym typeface="Arial"/>
              </a:rPr>
              <a:t>Extra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094450" y="98650"/>
            <a:ext cx="3722700" cy="12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>
                <a:latin typeface="Lobster"/>
                <a:ea typeface="Lobster"/>
                <a:cs typeface="Lobster"/>
                <a:sym typeface="Lobster"/>
              </a:rPr>
              <a:t>STRUTTURA EDIFICIO</a:t>
            </a:r>
            <a:endParaRPr sz="3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35175" y="1612700"/>
            <a:ext cx="3425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Piano 0 : Reception e Sicurezza Informatica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Piano 1 : Vendite &amp; Supporto Clienti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Piano 2: Marketing &amp; Comunicazione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Piano 3: Sviluppo </a:t>
            </a:r>
            <a:r>
              <a:rPr lang="it"/>
              <a:t>Tecnologico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Piano 4: Logistica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Piano 5: Amministrazione &amp; HR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*TOUR GRAFICO 3D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150" y="152400"/>
            <a:ext cx="38936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182200" y="133875"/>
            <a:ext cx="32019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>
                <a:latin typeface="Lobster"/>
                <a:ea typeface="Lobster"/>
                <a:cs typeface="Lobster"/>
                <a:sym typeface="Lobster"/>
              </a:rPr>
              <a:t>STRUTTURA DELLA RETE</a:t>
            </a:r>
            <a:endParaRPr sz="29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217150" y="1585025"/>
            <a:ext cx="3798900" cy="29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it" sz="1900"/>
              <a:t>1 Firewall perimetrale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it" sz="1900"/>
              <a:t> 3 IDS/IPS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it" sz="1900"/>
              <a:t>6 switch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it" sz="1900"/>
              <a:t>Router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it" sz="1900"/>
              <a:t>Server NAS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it" sz="1900"/>
              <a:t>Server DMZ</a:t>
            </a:r>
            <a:endParaRPr sz="19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15700"/>
            <a:ext cx="4455100" cy="3669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159350" y="145600"/>
            <a:ext cx="73152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>
                <a:latin typeface="Lobster"/>
                <a:ea typeface="Lobster"/>
                <a:cs typeface="Lobster"/>
                <a:sym typeface="Lobster"/>
              </a:rPr>
              <a:t>TESTING DI RETE</a:t>
            </a:r>
            <a:endParaRPr sz="39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it" sz="2300"/>
              <a:t>Ricerca automatica dei metodi HTTP abilitati </a:t>
            </a:r>
            <a:r>
              <a:rPr lang="it" sz="2300"/>
              <a:t>sul</a:t>
            </a:r>
            <a:r>
              <a:rPr lang="it" sz="2300"/>
              <a:t> server in DMZ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it" sz="2300"/>
              <a:t>Verifica dei metodi HTTP trovati  ( GET , POST , PUT , DELETE)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it" sz="2300"/>
              <a:t>Port Scanner 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945225" y="2178725"/>
            <a:ext cx="77823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>
                <a:latin typeface="Lobster"/>
                <a:ea typeface="Lobster"/>
                <a:cs typeface="Lobster"/>
                <a:sym typeface="Lobster"/>
              </a:rPr>
              <a:t>PRESENTAZIONE DEL PREVENTIVO</a:t>
            </a:r>
            <a:endParaRPr sz="33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>
                <a:latin typeface="Lobster"/>
                <a:ea typeface="Lobster"/>
                <a:cs typeface="Lobster"/>
                <a:sym typeface="Lobster"/>
              </a:rPr>
              <a:t>BONUS</a:t>
            </a:r>
            <a:endParaRPr sz="3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164925" y="1601775"/>
            <a:ext cx="71715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it" sz="2800"/>
              <a:t>Offerta sito web e-commerce</a:t>
            </a:r>
            <a:endParaRPr sz="2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930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it" sz="2800"/>
              <a:t>Assistenza</a:t>
            </a:r>
            <a:r>
              <a:rPr lang="it" sz="2800"/>
              <a:t> 24/7 sulla nostra piattaforma</a:t>
            </a:r>
            <a:endParaRPr sz="2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930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it" sz="2800"/>
              <a:t>Piano di formazione sulla sicurezza informatica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449775" y="6969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latin typeface="Lobster"/>
                <a:ea typeface="Lobster"/>
                <a:cs typeface="Lobster"/>
                <a:sym typeface="Lobster"/>
              </a:rPr>
              <a:t>A CURA DEGLI  </a:t>
            </a:r>
            <a:endParaRPr sz="34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latin typeface="Lobster"/>
                <a:ea typeface="Lobster"/>
                <a:cs typeface="Lobster"/>
                <a:sym typeface="Lobster"/>
              </a:rPr>
              <a:t>HYDRA HACKERS</a:t>
            </a:r>
            <a:endParaRPr sz="34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950" y="1449975"/>
            <a:ext cx="3428350" cy="3515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