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60" r:id="rId3"/>
    <p:sldId id="291" r:id="rId4"/>
    <p:sldId id="258" r:id="rId5"/>
    <p:sldId id="269" r:id="rId6"/>
    <p:sldId id="270" r:id="rId7"/>
    <p:sldId id="267" r:id="rId8"/>
    <p:sldId id="275" r:id="rId9"/>
    <p:sldId id="276" r:id="rId10"/>
    <p:sldId id="277" r:id="rId11"/>
    <p:sldId id="263" r:id="rId12"/>
    <p:sldId id="268" r:id="rId13"/>
    <p:sldId id="264" r:id="rId14"/>
    <p:sldId id="271" r:id="rId15"/>
    <p:sldId id="285" r:id="rId16"/>
    <p:sldId id="279" r:id="rId17"/>
    <p:sldId id="286" r:id="rId18"/>
    <p:sldId id="266" r:id="rId19"/>
    <p:sldId id="287" r:id="rId20"/>
    <p:sldId id="272" r:id="rId21"/>
    <p:sldId id="274" r:id="rId22"/>
    <p:sldId id="290" r:id="rId23"/>
    <p:sldId id="282" r:id="rId24"/>
    <p:sldId id="288" r:id="rId25"/>
    <p:sldId id="307" r:id="rId26"/>
    <p:sldId id="289" r:id="rId27"/>
    <p:sldId id="30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A50021"/>
    <a:srgbClr val="660066"/>
    <a:srgbClr val="006600"/>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1136" autoAdjust="0"/>
  </p:normalViewPr>
  <p:slideViewPr>
    <p:cSldViewPr snapToGrid="0">
      <p:cViewPr varScale="1">
        <p:scale>
          <a:sx n="57" d="100"/>
          <a:sy n="57" d="100"/>
        </p:scale>
        <p:origin x="992"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chitra sena dande" userId="325315f1c81f9484" providerId="LiveId" clId="{99B50CE6-385A-4699-ABA3-362B1D5494D6}"/>
    <pc:docChg chg="custSel modSld">
      <pc:chgData name="Suchitra sena dande" userId="325315f1c81f9484" providerId="LiveId" clId="{99B50CE6-385A-4699-ABA3-362B1D5494D6}" dt="2023-09-22T15:36:47.207" v="1" actId="478"/>
      <pc:docMkLst>
        <pc:docMk/>
      </pc:docMkLst>
      <pc:sldChg chg="addSp delSp modSp mod">
        <pc:chgData name="Suchitra sena dande" userId="325315f1c81f9484" providerId="LiveId" clId="{99B50CE6-385A-4699-ABA3-362B1D5494D6}" dt="2023-09-22T15:36:47.207" v="1" actId="478"/>
        <pc:sldMkLst>
          <pc:docMk/>
          <pc:sldMk cId="696300269" sldId="256"/>
        </pc:sldMkLst>
        <pc:spChg chg="del">
          <ac:chgData name="Suchitra sena dande" userId="325315f1c81f9484" providerId="LiveId" clId="{99B50CE6-385A-4699-ABA3-362B1D5494D6}" dt="2023-09-22T15:36:47.207" v="1" actId="478"/>
          <ac:spMkLst>
            <pc:docMk/>
            <pc:sldMk cId="696300269" sldId="256"/>
            <ac:spMk id="2" creationId="{714D6F51-AB87-40F4-B98C-C52D64453353}"/>
          </ac:spMkLst>
        </pc:spChg>
        <pc:spChg chg="del">
          <ac:chgData name="Suchitra sena dande" userId="325315f1c81f9484" providerId="LiveId" clId="{99B50CE6-385A-4699-ABA3-362B1D5494D6}" dt="2023-09-22T15:36:42.920" v="0" actId="478"/>
          <ac:spMkLst>
            <pc:docMk/>
            <pc:sldMk cId="696300269" sldId="256"/>
            <ac:spMk id="3" creationId="{FD4CE466-6B57-433D-A7C0-9499E6729A8D}"/>
          </ac:spMkLst>
        </pc:spChg>
        <pc:spChg chg="add mod">
          <ac:chgData name="Suchitra sena dande" userId="325315f1c81f9484" providerId="LiveId" clId="{99B50CE6-385A-4699-ABA3-362B1D5494D6}" dt="2023-09-22T15:36:42.920" v="0" actId="478"/>
          <ac:spMkLst>
            <pc:docMk/>
            <pc:sldMk cId="696300269" sldId="256"/>
            <ac:spMk id="6" creationId="{B8D472BD-E319-F735-EBB8-314934CA69C3}"/>
          </ac:spMkLst>
        </pc:spChg>
        <pc:spChg chg="add mod">
          <ac:chgData name="Suchitra sena dande" userId="325315f1c81f9484" providerId="LiveId" clId="{99B50CE6-385A-4699-ABA3-362B1D5494D6}" dt="2023-09-22T15:36:47.207" v="1" actId="478"/>
          <ac:spMkLst>
            <pc:docMk/>
            <pc:sldMk cId="696300269" sldId="256"/>
            <ac:spMk id="8" creationId="{08B78C36-721C-B2D1-2D75-DA3C2D53C28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D605D2-A994-49F7-84B1-7969587EECE6}" type="datetimeFigureOut">
              <a:rPr lang="en-IN" smtClean="0"/>
              <a:t>22-09-2023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05F70A-B084-4F73-94E5-F9D1C6D1FA60}" type="slidenum">
              <a:rPr lang="en-IN" smtClean="0"/>
              <a:t>‹#›</a:t>
            </a:fld>
            <a:endParaRPr lang="en-IN"/>
          </a:p>
        </p:txBody>
      </p:sp>
    </p:spTree>
    <p:extLst>
      <p:ext uri="{BB962C8B-B14F-4D97-AF65-F5344CB8AC3E}">
        <p14:creationId xmlns:p14="http://schemas.microsoft.com/office/powerpoint/2010/main" val="1795121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205F70A-B084-4F73-94E5-F9D1C6D1FA60}" type="slidenum">
              <a:rPr lang="en-IN" smtClean="0"/>
              <a:t>20</a:t>
            </a:fld>
            <a:endParaRPr lang="en-IN"/>
          </a:p>
        </p:txBody>
      </p:sp>
    </p:spTree>
    <p:extLst>
      <p:ext uri="{BB962C8B-B14F-4D97-AF65-F5344CB8AC3E}">
        <p14:creationId xmlns:p14="http://schemas.microsoft.com/office/powerpoint/2010/main" val="3924800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29062E-8459-40B0-8775-13885F5E3BB6}" type="datetime1">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229A41B-6DD7-4670-9D76-FFEDB856B1FD}" type="slidenum">
              <a:rPr lang="en-IN" smtClean="0"/>
              <a:t>‹#›</a:t>
            </a:fld>
            <a:endParaRPr lang="en-IN"/>
          </a:p>
        </p:txBody>
      </p:sp>
    </p:spTree>
    <p:extLst>
      <p:ext uri="{BB962C8B-B14F-4D97-AF65-F5344CB8AC3E}">
        <p14:creationId xmlns:p14="http://schemas.microsoft.com/office/powerpoint/2010/main" val="336771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D24253-BE8D-41F9-874D-A2051D4B864F}" type="datetime1">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29A41B-6DD7-4670-9D76-FFEDB856B1FD}" type="slidenum">
              <a:rPr lang="en-IN" smtClean="0"/>
              <a:t>‹#›</a:t>
            </a:fld>
            <a:endParaRPr lang="en-IN"/>
          </a:p>
        </p:txBody>
      </p:sp>
    </p:spTree>
    <p:extLst>
      <p:ext uri="{BB962C8B-B14F-4D97-AF65-F5344CB8AC3E}">
        <p14:creationId xmlns:p14="http://schemas.microsoft.com/office/powerpoint/2010/main" val="269976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096C5B-0364-4BE6-858C-C38027865665}" type="datetime1">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29A41B-6DD7-4670-9D76-FFEDB856B1F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0229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68E27A-29AA-461B-B593-388AF6B39B57}" type="datetime1">
              <a:rPr lang="en-IN" smtClean="0"/>
              <a:t>22-09-2023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29A41B-6DD7-4670-9D76-FFEDB856B1FD}" type="slidenum">
              <a:rPr lang="en-IN" smtClean="0"/>
              <a:t>‹#›</a:t>
            </a:fld>
            <a:endParaRPr lang="en-IN"/>
          </a:p>
        </p:txBody>
      </p:sp>
    </p:spTree>
    <p:extLst>
      <p:ext uri="{BB962C8B-B14F-4D97-AF65-F5344CB8AC3E}">
        <p14:creationId xmlns:p14="http://schemas.microsoft.com/office/powerpoint/2010/main" val="1458282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573503-599C-4705-AB08-63BDEF6B71D0}" type="datetime1">
              <a:rPr lang="en-IN" smtClean="0"/>
              <a:t>22-09-2023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29A41B-6DD7-4670-9D76-FFEDB856B1F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81540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C086833-4B50-4FC8-A39A-A133862D4384}" type="datetime1">
              <a:rPr lang="en-IN" smtClean="0"/>
              <a:t>22-09-2023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29A41B-6DD7-4670-9D76-FFEDB856B1FD}" type="slidenum">
              <a:rPr lang="en-IN" smtClean="0"/>
              <a:t>‹#›</a:t>
            </a:fld>
            <a:endParaRPr lang="en-IN"/>
          </a:p>
        </p:txBody>
      </p:sp>
    </p:spTree>
    <p:extLst>
      <p:ext uri="{BB962C8B-B14F-4D97-AF65-F5344CB8AC3E}">
        <p14:creationId xmlns:p14="http://schemas.microsoft.com/office/powerpoint/2010/main" val="1670803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4F08B-8A13-4008-BF09-56EB25FC0BDC}" type="datetime1">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29A41B-6DD7-4670-9D76-FFEDB856B1FD}" type="slidenum">
              <a:rPr lang="en-IN" smtClean="0"/>
              <a:t>‹#›</a:t>
            </a:fld>
            <a:endParaRPr lang="en-IN"/>
          </a:p>
        </p:txBody>
      </p:sp>
    </p:spTree>
    <p:extLst>
      <p:ext uri="{BB962C8B-B14F-4D97-AF65-F5344CB8AC3E}">
        <p14:creationId xmlns:p14="http://schemas.microsoft.com/office/powerpoint/2010/main" val="2099273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2A150-D4DA-4416-8E2B-5E4A4C88E1DA}" type="datetime1">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29A41B-6DD7-4670-9D76-FFEDB856B1FD}" type="slidenum">
              <a:rPr lang="en-IN" smtClean="0"/>
              <a:t>‹#›</a:t>
            </a:fld>
            <a:endParaRPr lang="en-IN"/>
          </a:p>
        </p:txBody>
      </p:sp>
    </p:spTree>
    <p:extLst>
      <p:ext uri="{BB962C8B-B14F-4D97-AF65-F5344CB8AC3E}">
        <p14:creationId xmlns:p14="http://schemas.microsoft.com/office/powerpoint/2010/main" val="16190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93FD72-79E8-40B6-9623-E2A293393649}" type="datetime1">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29A41B-6DD7-4670-9D76-FFEDB856B1FD}" type="slidenum">
              <a:rPr lang="en-IN" smtClean="0"/>
              <a:t>‹#›</a:t>
            </a:fld>
            <a:endParaRPr lang="en-IN"/>
          </a:p>
        </p:txBody>
      </p:sp>
    </p:spTree>
    <p:extLst>
      <p:ext uri="{BB962C8B-B14F-4D97-AF65-F5344CB8AC3E}">
        <p14:creationId xmlns:p14="http://schemas.microsoft.com/office/powerpoint/2010/main" val="3684237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8F9DE-F7DE-422C-8D51-D31B30A046DE}" type="datetime1">
              <a:rPr lang="en-IN" smtClean="0"/>
              <a:t>22-09-2023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29A41B-6DD7-4670-9D76-FFEDB856B1FD}" type="slidenum">
              <a:rPr lang="en-IN" smtClean="0"/>
              <a:t>‹#›</a:t>
            </a:fld>
            <a:endParaRPr lang="en-IN"/>
          </a:p>
        </p:txBody>
      </p:sp>
    </p:spTree>
    <p:extLst>
      <p:ext uri="{BB962C8B-B14F-4D97-AF65-F5344CB8AC3E}">
        <p14:creationId xmlns:p14="http://schemas.microsoft.com/office/powerpoint/2010/main" val="796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EA542C-2B0C-43FE-A34C-5C3226A569E8}" type="datetime1">
              <a:rPr lang="en-IN" smtClean="0"/>
              <a:t>22-09-2023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229A41B-6DD7-4670-9D76-FFEDB856B1FD}" type="slidenum">
              <a:rPr lang="en-IN" smtClean="0"/>
              <a:t>‹#›</a:t>
            </a:fld>
            <a:endParaRPr lang="en-IN"/>
          </a:p>
        </p:txBody>
      </p:sp>
    </p:spTree>
    <p:extLst>
      <p:ext uri="{BB962C8B-B14F-4D97-AF65-F5344CB8AC3E}">
        <p14:creationId xmlns:p14="http://schemas.microsoft.com/office/powerpoint/2010/main" val="2945372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EDE124-A031-49D8-B9F8-68E6E250AC7A}" type="datetime1">
              <a:rPr lang="en-IN" smtClean="0"/>
              <a:t>22-09-2023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229A41B-6DD7-4670-9D76-FFEDB856B1FD}" type="slidenum">
              <a:rPr lang="en-IN" smtClean="0"/>
              <a:t>‹#›</a:t>
            </a:fld>
            <a:endParaRPr lang="en-IN"/>
          </a:p>
        </p:txBody>
      </p:sp>
    </p:spTree>
    <p:extLst>
      <p:ext uri="{BB962C8B-B14F-4D97-AF65-F5344CB8AC3E}">
        <p14:creationId xmlns:p14="http://schemas.microsoft.com/office/powerpoint/2010/main" val="258519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B609B4-EFF2-4710-A2A8-BC1EB56C5B5D}" type="datetime1">
              <a:rPr lang="en-IN" smtClean="0"/>
              <a:t>22-09-2023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229A41B-6DD7-4670-9D76-FFEDB856B1FD}" type="slidenum">
              <a:rPr lang="en-IN" smtClean="0"/>
              <a:t>‹#›</a:t>
            </a:fld>
            <a:endParaRPr lang="en-IN"/>
          </a:p>
        </p:txBody>
      </p:sp>
    </p:spTree>
    <p:extLst>
      <p:ext uri="{BB962C8B-B14F-4D97-AF65-F5344CB8AC3E}">
        <p14:creationId xmlns:p14="http://schemas.microsoft.com/office/powerpoint/2010/main" val="1824835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F6F51-1876-4B7F-B3A8-E47A8CFE0E30}" type="datetime1">
              <a:rPr lang="en-IN" smtClean="0"/>
              <a:t>22-09-2023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229A41B-6DD7-4670-9D76-FFEDB856B1FD}" type="slidenum">
              <a:rPr lang="en-IN" smtClean="0"/>
              <a:t>‹#›</a:t>
            </a:fld>
            <a:endParaRPr lang="en-IN"/>
          </a:p>
        </p:txBody>
      </p:sp>
    </p:spTree>
    <p:extLst>
      <p:ext uri="{BB962C8B-B14F-4D97-AF65-F5344CB8AC3E}">
        <p14:creationId xmlns:p14="http://schemas.microsoft.com/office/powerpoint/2010/main" val="1635567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ECF538-BD6F-458A-A37F-9E9CBAC91F22}" type="datetime1">
              <a:rPr lang="en-IN" smtClean="0"/>
              <a:t>22-09-2023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229A41B-6DD7-4670-9D76-FFEDB856B1FD}" type="slidenum">
              <a:rPr lang="en-IN" smtClean="0"/>
              <a:t>‹#›</a:t>
            </a:fld>
            <a:endParaRPr lang="en-IN"/>
          </a:p>
        </p:txBody>
      </p:sp>
    </p:spTree>
    <p:extLst>
      <p:ext uri="{BB962C8B-B14F-4D97-AF65-F5344CB8AC3E}">
        <p14:creationId xmlns:p14="http://schemas.microsoft.com/office/powerpoint/2010/main" val="397960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B4938-A944-4C4A-AD81-4162D12A2D47}" type="datetime1">
              <a:rPr lang="en-IN" smtClean="0"/>
              <a:t>22-09-2023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29A41B-6DD7-4670-9D76-FFEDB856B1FD}" type="slidenum">
              <a:rPr lang="en-IN" smtClean="0"/>
              <a:t>‹#›</a:t>
            </a:fld>
            <a:endParaRPr lang="en-IN"/>
          </a:p>
        </p:txBody>
      </p:sp>
    </p:spTree>
    <p:extLst>
      <p:ext uri="{BB962C8B-B14F-4D97-AF65-F5344CB8AC3E}">
        <p14:creationId xmlns:p14="http://schemas.microsoft.com/office/powerpoint/2010/main" val="1551679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0E05AA5-E1EB-449A-BF5C-1C189AEF2AAA}" type="datetime1">
              <a:rPr lang="en-IN" smtClean="0"/>
              <a:t>22-09-2023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229A41B-6DD7-4670-9D76-FFEDB856B1FD}" type="slidenum">
              <a:rPr lang="en-IN" smtClean="0"/>
              <a:t>‹#›</a:t>
            </a:fld>
            <a:endParaRPr lang="en-IN"/>
          </a:p>
        </p:txBody>
      </p:sp>
    </p:spTree>
    <p:extLst>
      <p:ext uri="{BB962C8B-B14F-4D97-AF65-F5344CB8AC3E}">
        <p14:creationId xmlns:p14="http://schemas.microsoft.com/office/powerpoint/2010/main" val="41712430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7.emf"/><Relationship Id="rId4" Type="http://schemas.openxmlformats.org/officeDocument/2006/relationships/package" Target="../embeddings/Microsoft_Excel_Worksheet1.xls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Microsoft_Excel_Worksheet2.xlsx"/><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package" Target="../embeddings/Microsoft_Excel_Worksheet3.xlsx"/><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package" Target="../embeddings/Microsoft_Excel_Worksheet4.xlsx"/><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0972E2-A730-405D-9A4F-3463D2442A75}"/>
              </a:ext>
            </a:extLst>
          </p:cNvPr>
          <p:cNvSpPr>
            <a:spLocks noGrp="1"/>
          </p:cNvSpPr>
          <p:nvPr>
            <p:ph type="sldNum" sz="quarter" idx="12"/>
          </p:nvPr>
        </p:nvSpPr>
        <p:spPr/>
        <p:txBody>
          <a:bodyPr/>
          <a:lstStyle/>
          <a:p>
            <a:fld id="{C229A41B-6DD7-4670-9D76-FFEDB856B1FD}" type="slidenum">
              <a:rPr lang="en-IN" smtClean="0"/>
              <a:t>1</a:t>
            </a:fld>
            <a:endParaRPr lang="en-IN"/>
          </a:p>
        </p:txBody>
      </p:sp>
      <p:sp>
        <p:nvSpPr>
          <p:cNvPr id="6" name="Subtitle 5">
            <a:extLst>
              <a:ext uri="{FF2B5EF4-FFF2-40B4-BE49-F238E27FC236}">
                <a16:creationId xmlns:a16="http://schemas.microsoft.com/office/drawing/2014/main" id="{B8D472BD-E319-F735-EBB8-314934CA69C3}"/>
              </a:ext>
            </a:extLst>
          </p:cNvPr>
          <p:cNvSpPr>
            <a:spLocks noGrp="1"/>
          </p:cNvSpPr>
          <p:nvPr>
            <p:ph type="subTitle" idx="1"/>
          </p:nvPr>
        </p:nvSpPr>
        <p:spPr/>
        <p:txBody>
          <a:bodyPr/>
          <a:lstStyle/>
          <a:p>
            <a:endParaRPr lang="en-IN"/>
          </a:p>
        </p:txBody>
      </p:sp>
      <p:sp>
        <p:nvSpPr>
          <p:cNvPr id="8" name="Title 7">
            <a:extLst>
              <a:ext uri="{FF2B5EF4-FFF2-40B4-BE49-F238E27FC236}">
                <a16:creationId xmlns:a16="http://schemas.microsoft.com/office/drawing/2014/main" id="{08B78C36-721C-B2D1-2D75-DA3C2D53C286}"/>
              </a:ext>
            </a:extLst>
          </p:cNvPr>
          <p:cNvSpPr>
            <a:spLocks noGrp="1"/>
          </p:cNvSpPr>
          <p:nvPr>
            <p:ph type="ctrTitle"/>
          </p:nvPr>
        </p:nvSpPr>
        <p:spPr/>
        <p:txBody>
          <a:bodyPr/>
          <a:lstStyle/>
          <a:p>
            <a:endParaRPr lang="en-IN"/>
          </a:p>
        </p:txBody>
      </p:sp>
    </p:spTree>
    <p:extLst>
      <p:ext uri="{BB962C8B-B14F-4D97-AF65-F5344CB8AC3E}">
        <p14:creationId xmlns:p14="http://schemas.microsoft.com/office/powerpoint/2010/main" val="696300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FB46A1-ED5F-4652-A6CF-31F841944FE3}"/>
              </a:ext>
            </a:extLst>
          </p:cNvPr>
          <p:cNvPicPr>
            <a:picLocks noChangeAspect="1"/>
          </p:cNvPicPr>
          <p:nvPr/>
        </p:nvPicPr>
        <p:blipFill>
          <a:blip r:embed="rId2"/>
          <a:stretch>
            <a:fillRect/>
          </a:stretch>
        </p:blipFill>
        <p:spPr>
          <a:xfrm>
            <a:off x="8132114" y="1154423"/>
            <a:ext cx="3914775" cy="2609850"/>
          </a:xfrm>
          <a:prstGeom prst="rect">
            <a:avLst/>
          </a:prstGeom>
        </p:spPr>
      </p:pic>
      <p:pic>
        <p:nvPicPr>
          <p:cNvPr id="4" name="Picture 3">
            <a:extLst>
              <a:ext uri="{FF2B5EF4-FFF2-40B4-BE49-F238E27FC236}">
                <a16:creationId xmlns:a16="http://schemas.microsoft.com/office/drawing/2014/main" id="{FF2DA308-0212-4835-AEF0-38F35316C59E}"/>
              </a:ext>
            </a:extLst>
          </p:cNvPr>
          <p:cNvPicPr>
            <a:picLocks noChangeAspect="1"/>
          </p:cNvPicPr>
          <p:nvPr/>
        </p:nvPicPr>
        <p:blipFill>
          <a:blip r:embed="rId3"/>
          <a:stretch>
            <a:fillRect/>
          </a:stretch>
        </p:blipFill>
        <p:spPr>
          <a:xfrm>
            <a:off x="291531" y="1282244"/>
            <a:ext cx="7023669" cy="4819556"/>
          </a:xfrm>
          <a:prstGeom prst="rect">
            <a:avLst/>
          </a:prstGeom>
        </p:spPr>
      </p:pic>
      <p:pic>
        <p:nvPicPr>
          <p:cNvPr id="5" name="Picture 4">
            <a:extLst>
              <a:ext uri="{FF2B5EF4-FFF2-40B4-BE49-F238E27FC236}">
                <a16:creationId xmlns:a16="http://schemas.microsoft.com/office/drawing/2014/main" id="{7CD89BB1-8D32-428C-B6C4-EA092918ADD6}"/>
              </a:ext>
            </a:extLst>
          </p:cNvPr>
          <p:cNvPicPr>
            <a:picLocks noChangeAspect="1"/>
          </p:cNvPicPr>
          <p:nvPr/>
        </p:nvPicPr>
        <p:blipFill>
          <a:blip r:embed="rId4"/>
          <a:stretch>
            <a:fillRect/>
          </a:stretch>
        </p:blipFill>
        <p:spPr>
          <a:xfrm>
            <a:off x="8132114" y="3924883"/>
            <a:ext cx="3914775" cy="2609850"/>
          </a:xfrm>
          <a:prstGeom prst="rect">
            <a:avLst/>
          </a:prstGeom>
        </p:spPr>
      </p:pic>
      <p:sp>
        <p:nvSpPr>
          <p:cNvPr id="6" name="Slide Number Placeholder 5">
            <a:extLst>
              <a:ext uri="{FF2B5EF4-FFF2-40B4-BE49-F238E27FC236}">
                <a16:creationId xmlns:a16="http://schemas.microsoft.com/office/drawing/2014/main" id="{EF311FBA-DD3A-4105-BF89-77098D1E2EA0}"/>
              </a:ext>
            </a:extLst>
          </p:cNvPr>
          <p:cNvSpPr>
            <a:spLocks noGrp="1"/>
          </p:cNvSpPr>
          <p:nvPr>
            <p:ph type="sldNum" sz="quarter" idx="12"/>
          </p:nvPr>
        </p:nvSpPr>
        <p:spPr/>
        <p:txBody>
          <a:bodyPr/>
          <a:lstStyle/>
          <a:p>
            <a:fld id="{C229A41B-6DD7-4670-9D76-FFEDB856B1FD}" type="slidenum">
              <a:rPr lang="en-IN" smtClean="0"/>
              <a:t>10</a:t>
            </a:fld>
            <a:endParaRPr lang="en-IN"/>
          </a:p>
        </p:txBody>
      </p:sp>
      <p:sp>
        <p:nvSpPr>
          <p:cNvPr id="7" name="Title 1">
            <a:extLst>
              <a:ext uri="{FF2B5EF4-FFF2-40B4-BE49-F238E27FC236}">
                <a16:creationId xmlns:a16="http://schemas.microsoft.com/office/drawing/2014/main" id="{1F5BC9ED-ADB5-4816-BD5A-D4A35BC50820}"/>
              </a:ext>
            </a:extLst>
          </p:cNvPr>
          <p:cNvSpPr txBox="1">
            <a:spLocks/>
          </p:cNvSpPr>
          <p:nvPr/>
        </p:nvSpPr>
        <p:spPr>
          <a:xfrm>
            <a:off x="2056063" y="236992"/>
            <a:ext cx="8911687" cy="756821"/>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t>BIVARIATE ANALYSIS OF DATA</a:t>
            </a:r>
          </a:p>
          <a:p>
            <a:pPr algn="ctr"/>
            <a:endParaRPr lang="en-IN" sz="3200" b="1" dirty="0"/>
          </a:p>
        </p:txBody>
      </p:sp>
    </p:spTree>
    <p:extLst>
      <p:ext uri="{BB962C8B-B14F-4D97-AF65-F5344CB8AC3E}">
        <p14:creationId xmlns:p14="http://schemas.microsoft.com/office/powerpoint/2010/main" val="73530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C5C6-FE50-4B12-9C59-21DE0C4C006D}"/>
              </a:ext>
            </a:extLst>
          </p:cNvPr>
          <p:cNvSpPr txBox="1">
            <a:spLocks/>
          </p:cNvSpPr>
          <p:nvPr/>
        </p:nvSpPr>
        <p:spPr>
          <a:xfrm>
            <a:off x="1504366" y="0"/>
            <a:ext cx="8911687" cy="541176"/>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t>CORRELATION OF CONTINUOUS VARIABLES</a:t>
            </a:r>
            <a:endParaRPr lang="en-IN" sz="3200" b="1" dirty="0"/>
          </a:p>
        </p:txBody>
      </p:sp>
      <p:pic>
        <p:nvPicPr>
          <p:cNvPr id="4" name="Picture 3">
            <a:extLst>
              <a:ext uri="{FF2B5EF4-FFF2-40B4-BE49-F238E27FC236}">
                <a16:creationId xmlns:a16="http://schemas.microsoft.com/office/drawing/2014/main" id="{4F221ECC-9240-4F84-AB98-4C9DCAB6FE2B}"/>
              </a:ext>
            </a:extLst>
          </p:cNvPr>
          <p:cNvPicPr>
            <a:picLocks noChangeAspect="1"/>
          </p:cNvPicPr>
          <p:nvPr/>
        </p:nvPicPr>
        <p:blipFill>
          <a:blip r:embed="rId2"/>
          <a:stretch>
            <a:fillRect/>
          </a:stretch>
        </p:blipFill>
        <p:spPr>
          <a:xfrm>
            <a:off x="295216" y="541176"/>
            <a:ext cx="11508007" cy="5645021"/>
          </a:xfrm>
          <a:prstGeom prst="rect">
            <a:avLst/>
          </a:prstGeom>
        </p:spPr>
      </p:pic>
      <p:sp>
        <p:nvSpPr>
          <p:cNvPr id="5" name="TextBox 4">
            <a:extLst>
              <a:ext uri="{FF2B5EF4-FFF2-40B4-BE49-F238E27FC236}">
                <a16:creationId xmlns:a16="http://schemas.microsoft.com/office/drawing/2014/main" id="{B38F20C7-1F4B-40B0-8472-B7A793995062}"/>
              </a:ext>
            </a:extLst>
          </p:cNvPr>
          <p:cNvSpPr txBox="1"/>
          <p:nvPr/>
        </p:nvSpPr>
        <p:spPr>
          <a:xfrm>
            <a:off x="1240971" y="6316824"/>
            <a:ext cx="10683551" cy="369332"/>
          </a:xfrm>
          <a:prstGeom prst="rect">
            <a:avLst/>
          </a:prstGeom>
          <a:noFill/>
        </p:spPr>
        <p:txBody>
          <a:bodyPr wrap="square" rtlCol="0">
            <a:spAutoFit/>
          </a:bodyPr>
          <a:lstStyle/>
          <a:p>
            <a:r>
              <a:rPr lang="en-US" b="1" dirty="0"/>
              <a:t>CORRELATION IS MAXIMUM FOR EXTRA_BOWLS_OPPONENT AND MAX_RUN_GIVEN_1OVER (0.65)</a:t>
            </a:r>
            <a:endParaRPr lang="en-IN" b="1" dirty="0"/>
          </a:p>
        </p:txBody>
      </p:sp>
      <p:sp>
        <p:nvSpPr>
          <p:cNvPr id="6" name="Slide Number Placeholder 5">
            <a:extLst>
              <a:ext uri="{FF2B5EF4-FFF2-40B4-BE49-F238E27FC236}">
                <a16:creationId xmlns:a16="http://schemas.microsoft.com/office/drawing/2014/main" id="{9ED33638-D132-4889-8AEE-E373BCC26BF9}"/>
              </a:ext>
            </a:extLst>
          </p:cNvPr>
          <p:cNvSpPr>
            <a:spLocks noGrp="1"/>
          </p:cNvSpPr>
          <p:nvPr>
            <p:ph type="sldNum" sz="quarter" idx="12"/>
          </p:nvPr>
        </p:nvSpPr>
        <p:spPr/>
        <p:txBody>
          <a:bodyPr/>
          <a:lstStyle/>
          <a:p>
            <a:fld id="{C229A41B-6DD7-4670-9D76-FFEDB856B1FD}" type="slidenum">
              <a:rPr lang="en-IN" smtClean="0"/>
              <a:t>11</a:t>
            </a:fld>
            <a:endParaRPr lang="en-IN"/>
          </a:p>
        </p:txBody>
      </p:sp>
    </p:spTree>
    <p:extLst>
      <p:ext uri="{BB962C8B-B14F-4D97-AF65-F5344CB8AC3E}">
        <p14:creationId xmlns:p14="http://schemas.microsoft.com/office/powerpoint/2010/main" val="941299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F8D6370-ED89-4019-A8AB-3788260FCC90}"/>
              </a:ext>
            </a:extLst>
          </p:cNvPr>
          <p:cNvGraphicFramePr>
            <a:graphicFrameLocks noGrp="1"/>
          </p:cNvGraphicFramePr>
          <p:nvPr>
            <p:extLst>
              <p:ext uri="{D42A27DB-BD31-4B8C-83A1-F6EECF244321}">
                <p14:modId xmlns:p14="http://schemas.microsoft.com/office/powerpoint/2010/main" val="3947347970"/>
              </p:ext>
            </p:extLst>
          </p:nvPr>
        </p:nvGraphicFramePr>
        <p:xfrm>
          <a:off x="2227635" y="65879"/>
          <a:ext cx="9766570" cy="6726241"/>
        </p:xfrm>
        <a:graphic>
          <a:graphicData uri="http://schemas.openxmlformats.org/drawingml/2006/table">
            <a:tbl>
              <a:tblPr firstRow="1" firstCol="1" bandRow="1">
                <a:tableStyleId>{5C22544A-7EE6-4342-B048-85BDC9FD1C3A}</a:tableStyleId>
              </a:tblPr>
              <a:tblGrid>
                <a:gridCol w="4320968">
                  <a:extLst>
                    <a:ext uri="{9D8B030D-6E8A-4147-A177-3AD203B41FA5}">
                      <a16:colId xmlns:a16="http://schemas.microsoft.com/office/drawing/2014/main" val="78601140"/>
                    </a:ext>
                  </a:extLst>
                </a:gridCol>
                <a:gridCol w="2870779">
                  <a:extLst>
                    <a:ext uri="{9D8B030D-6E8A-4147-A177-3AD203B41FA5}">
                      <a16:colId xmlns:a16="http://schemas.microsoft.com/office/drawing/2014/main" val="3106800450"/>
                    </a:ext>
                  </a:extLst>
                </a:gridCol>
                <a:gridCol w="2574823">
                  <a:extLst>
                    <a:ext uri="{9D8B030D-6E8A-4147-A177-3AD203B41FA5}">
                      <a16:colId xmlns:a16="http://schemas.microsoft.com/office/drawing/2014/main" val="1042059831"/>
                    </a:ext>
                  </a:extLst>
                </a:gridCol>
              </a:tblGrid>
              <a:tr h="431398">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Variables</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Before imputaion</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After imputaion</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3272257202"/>
                  </a:ext>
                </a:extLst>
              </a:tr>
              <a:tr h="223842">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Result                     </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ctr"/>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3177222077"/>
                  </a:ext>
                </a:extLst>
              </a:tr>
              <a:tr h="249669">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Avg_team_Age             </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ctr"/>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97</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2897639915"/>
                  </a:ext>
                </a:extLst>
              </a:tr>
              <a:tr h="215232">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Match_light_type         </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ctr"/>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52</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1701578820"/>
                  </a:ext>
                </a:extLst>
              </a:tr>
              <a:tr h="215232">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Match_format              </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ctr"/>
                </a:tc>
                <a:tc>
                  <a:txBody>
                    <a:bodyPr/>
                    <a:lstStyle/>
                    <a:p>
                      <a:pPr algn="r">
                        <a:lnSpc>
                          <a:spcPct val="107000"/>
                        </a:lnSpc>
                        <a:spcAft>
                          <a:spcPts val="800"/>
                        </a:spcAft>
                      </a:pPr>
                      <a:r>
                        <a:rPr lang="en-IN" sz="1800" dirty="0">
                          <a:effectLst/>
                          <a:latin typeface="Verdana" panose="020B0604030504040204" pitchFamily="34" charset="0"/>
                          <a:ea typeface="Verdana" panose="020B0604030504040204" pitchFamily="34" charset="0"/>
                        </a:rPr>
                        <a:t>70</a:t>
                      </a:r>
                      <a:endParaRPr lang="en-IN" sz="1800" dirty="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3360110815"/>
                  </a:ext>
                </a:extLst>
              </a:tr>
              <a:tr h="210283">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Bowlers_in_team           </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ctr"/>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82</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3892348994"/>
                  </a:ext>
                </a:extLst>
              </a:tr>
              <a:tr h="210283">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Wicket_keeper_in_team     </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ctr"/>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1413469315"/>
                  </a:ext>
                </a:extLst>
              </a:tr>
              <a:tr h="210283">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All_rounder_in_team      </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ctr"/>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40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1636461289"/>
                  </a:ext>
                </a:extLst>
              </a:tr>
              <a:tr h="249669">
                <a:tc>
                  <a:txBody>
                    <a:bodyPr/>
                    <a:lstStyle/>
                    <a:p>
                      <a:pPr>
                        <a:lnSpc>
                          <a:spcPct val="107000"/>
                        </a:lnSpc>
                        <a:spcAft>
                          <a:spcPts val="800"/>
                        </a:spcAft>
                      </a:pPr>
                      <a:r>
                        <a:rPr lang="en-IN" sz="1800" dirty="0" err="1">
                          <a:effectLst/>
                          <a:latin typeface="Verdana" panose="020B0604030504040204" pitchFamily="34" charset="0"/>
                          <a:ea typeface="Verdana" panose="020B0604030504040204" pitchFamily="34" charset="0"/>
                        </a:rPr>
                        <a:t>First_selection</a:t>
                      </a:r>
                      <a:r>
                        <a:rPr lang="en-IN" sz="1800" dirty="0">
                          <a:effectLst/>
                          <a:latin typeface="Verdana" panose="020B0604030504040204" pitchFamily="34" charset="0"/>
                          <a:ea typeface="Verdana" panose="020B0604030504040204" pitchFamily="34" charset="0"/>
                        </a:rPr>
                        <a:t>          </a:t>
                      </a:r>
                      <a:endParaRPr lang="en-IN" sz="1800" dirty="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ctr"/>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59</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2008008827"/>
                  </a:ext>
                </a:extLst>
              </a:tr>
              <a:tr h="210283">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Opponent                  </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ctr"/>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36</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1688148831"/>
                  </a:ext>
                </a:extLst>
              </a:tr>
              <a:tr h="241059">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Season                   </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ctr"/>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62</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3654370888"/>
                  </a:ext>
                </a:extLst>
              </a:tr>
              <a:tr h="210283">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Audience_number           </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ctr"/>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81</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1038165759"/>
                  </a:ext>
                </a:extLst>
              </a:tr>
              <a:tr h="223842">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Offshore                </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ctr"/>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64</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3618212460"/>
                  </a:ext>
                </a:extLst>
              </a:tr>
              <a:tr h="223842">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Max_run_scored_1over      </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ctr"/>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28</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1450665527"/>
                  </a:ext>
                </a:extLst>
              </a:tr>
              <a:tr h="409271">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Max_wicket_taken_1over     </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ctr"/>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3006652534"/>
                  </a:ext>
                </a:extLst>
              </a:tr>
              <a:tr h="223842">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Extra_bowls_bowled       </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ctr"/>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29</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3810168473"/>
                  </a:ext>
                </a:extLst>
              </a:tr>
              <a:tr h="223842">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Min_run_given_1over       </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ctr"/>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3609787650"/>
                  </a:ext>
                </a:extLst>
              </a:tr>
              <a:tr h="223842">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Min_run_scored_1over    </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ctr"/>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27</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502136686"/>
                  </a:ext>
                </a:extLst>
              </a:tr>
              <a:tr h="223842">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Max_run_given_1over      </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ctr"/>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34</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1421964643"/>
                  </a:ext>
                </a:extLst>
              </a:tr>
              <a:tr h="223842">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extra_bowls_opponent     </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ctr"/>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1366420922"/>
                  </a:ext>
                </a:extLst>
              </a:tr>
              <a:tr h="223842">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player_highest_run       </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ctr"/>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28</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3343969426"/>
                  </a:ext>
                </a:extLst>
              </a:tr>
              <a:tr h="223842">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Players_scored_zero       </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ctr"/>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1854465988"/>
                  </a:ext>
                </a:extLst>
              </a:tr>
              <a:tr h="223842">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player_highest_wicket   </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ctr"/>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gn="r">
                        <a:lnSpc>
                          <a:spcPct val="107000"/>
                        </a:lnSpc>
                        <a:spcAft>
                          <a:spcPts val="800"/>
                        </a:spcAft>
                      </a:pPr>
                      <a:r>
                        <a:rPr lang="en-IN" sz="1800">
                          <a:effectLst/>
                          <a:latin typeface="Verdana" panose="020B0604030504040204" pitchFamily="34" charset="0"/>
                          <a:ea typeface="Verdana" panose="020B0604030504040204" pitchFamily="34" charset="0"/>
                        </a:rPr>
                        <a:t>0</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1490544791"/>
                  </a:ext>
                </a:extLst>
              </a:tr>
              <a:tr h="223842">
                <a:tc>
                  <a:txBody>
                    <a:bodyPr/>
                    <a:lstStyle/>
                    <a:p>
                      <a:pPr>
                        <a:lnSpc>
                          <a:spcPct val="107000"/>
                        </a:lnSpc>
                        <a:spcAft>
                          <a:spcPts val="800"/>
                        </a:spcAft>
                      </a:pPr>
                      <a:r>
                        <a:rPr lang="en-IN" sz="1800">
                          <a:effectLst/>
                          <a:latin typeface="Verdana" panose="020B0604030504040204" pitchFamily="34" charset="0"/>
                          <a:ea typeface="Verdana" panose="020B0604030504040204" pitchFamily="34" charset="0"/>
                        </a:rPr>
                        <a:t>Total missing values</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ctr"/>
                </a:tc>
                <a:tc>
                  <a:txBody>
                    <a:bodyPr/>
                    <a:lstStyle/>
                    <a:p>
                      <a:pPr algn="r">
                        <a:lnSpc>
                          <a:spcPct val="107000"/>
                        </a:lnSpc>
                        <a:spcAft>
                          <a:spcPts val="800"/>
                        </a:spcAft>
                      </a:pPr>
                      <a:r>
                        <a:rPr lang="en-IN" sz="1800" b="1" dirty="0">
                          <a:solidFill>
                            <a:srgbClr val="A50021"/>
                          </a:solidFill>
                          <a:effectLst/>
                          <a:latin typeface="Verdana" panose="020B0604030504040204" pitchFamily="34" charset="0"/>
                          <a:ea typeface="Verdana" panose="020B0604030504040204" pitchFamily="34" charset="0"/>
                        </a:rPr>
                        <a:t>789</a:t>
                      </a:r>
                      <a:endParaRPr lang="en-IN" sz="1800" b="1" dirty="0">
                        <a:solidFill>
                          <a:srgbClr val="A50021"/>
                        </a:solidFill>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tc>
                  <a:txBody>
                    <a:bodyPr/>
                    <a:lstStyle/>
                    <a:p>
                      <a:pPr algn="r">
                        <a:lnSpc>
                          <a:spcPct val="107000"/>
                        </a:lnSpc>
                        <a:spcAft>
                          <a:spcPts val="800"/>
                        </a:spcAft>
                      </a:pPr>
                      <a:r>
                        <a:rPr lang="en-IN" sz="1800" b="1" dirty="0">
                          <a:solidFill>
                            <a:srgbClr val="A50021"/>
                          </a:solidFill>
                          <a:effectLst/>
                          <a:latin typeface="Verdana" panose="020B0604030504040204" pitchFamily="34" charset="0"/>
                          <a:ea typeface="Verdana" panose="020B0604030504040204" pitchFamily="34" charset="0"/>
                        </a:rPr>
                        <a:t>0</a:t>
                      </a:r>
                      <a:endParaRPr lang="en-IN" sz="1800" b="1" dirty="0">
                        <a:solidFill>
                          <a:srgbClr val="A50021"/>
                        </a:solidFill>
                        <a:effectLst/>
                        <a:latin typeface="Verdana" panose="020B0604030504040204" pitchFamily="34" charset="0"/>
                        <a:ea typeface="Verdana" panose="020B0604030504040204" pitchFamily="34" charset="0"/>
                        <a:cs typeface="Times New Roman" panose="02020603050405020304" pitchFamily="18" charset="0"/>
                      </a:endParaRPr>
                    </a:p>
                  </a:txBody>
                  <a:tcPr marL="54123" marR="54123" marT="0" marB="0" anchor="b"/>
                </a:tc>
                <a:extLst>
                  <a:ext uri="{0D108BD9-81ED-4DB2-BD59-A6C34878D82A}">
                    <a16:rowId xmlns:a16="http://schemas.microsoft.com/office/drawing/2014/main" val="2102297627"/>
                  </a:ext>
                </a:extLst>
              </a:tr>
            </a:tbl>
          </a:graphicData>
        </a:graphic>
      </p:graphicFrame>
      <p:sp>
        <p:nvSpPr>
          <p:cNvPr id="3" name="TextBox 2">
            <a:extLst>
              <a:ext uri="{FF2B5EF4-FFF2-40B4-BE49-F238E27FC236}">
                <a16:creationId xmlns:a16="http://schemas.microsoft.com/office/drawing/2014/main" id="{EE130AD7-28C3-4C33-A20A-96054A8D1B30}"/>
              </a:ext>
            </a:extLst>
          </p:cNvPr>
          <p:cNvSpPr txBox="1"/>
          <p:nvPr/>
        </p:nvSpPr>
        <p:spPr>
          <a:xfrm>
            <a:off x="1550527" y="65879"/>
            <a:ext cx="677108" cy="3813243"/>
          </a:xfrm>
          <a:prstGeom prst="rect">
            <a:avLst/>
          </a:prstGeom>
          <a:noFill/>
        </p:spPr>
        <p:txBody>
          <a:bodyPr vert="vert270" wrap="square" rtlCol="0">
            <a:spAutoFit/>
          </a:bodyPr>
          <a:lstStyle/>
          <a:p>
            <a:r>
              <a:rPr lang="en-US" sz="3200" b="1" dirty="0"/>
              <a:t>MISSING VALUES</a:t>
            </a:r>
            <a:endParaRPr lang="en-IN" sz="3200" b="1" dirty="0"/>
          </a:p>
        </p:txBody>
      </p:sp>
      <p:sp>
        <p:nvSpPr>
          <p:cNvPr id="4" name="Slide Number Placeholder 3">
            <a:extLst>
              <a:ext uri="{FF2B5EF4-FFF2-40B4-BE49-F238E27FC236}">
                <a16:creationId xmlns:a16="http://schemas.microsoft.com/office/drawing/2014/main" id="{EAFB7B93-8EB2-4B96-8E6E-2B30929A6F45}"/>
              </a:ext>
            </a:extLst>
          </p:cNvPr>
          <p:cNvSpPr>
            <a:spLocks noGrp="1"/>
          </p:cNvSpPr>
          <p:nvPr>
            <p:ph type="sldNum" sz="quarter" idx="12"/>
          </p:nvPr>
        </p:nvSpPr>
        <p:spPr/>
        <p:txBody>
          <a:bodyPr/>
          <a:lstStyle/>
          <a:p>
            <a:fld id="{C229A41B-6DD7-4670-9D76-FFEDB856B1FD}" type="slidenum">
              <a:rPr lang="en-IN" smtClean="0"/>
              <a:t>12</a:t>
            </a:fld>
            <a:endParaRPr lang="en-IN"/>
          </a:p>
        </p:txBody>
      </p:sp>
    </p:spTree>
    <p:extLst>
      <p:ext uri="{BB962C8B-B14F-4D97-AF65-F5344CB8AC3E}">
        <p14:creationId xmlns:p14="http://schemas.microsoft.com/office/powerpoint/2010/main" val="1600553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9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353168-4180-4533-82E1-1976B1A9C6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6129" y="564204"/>
            <a:ext cx="6303854" cy="5388727"/>
          </a:xfrm>
          <a:prstGeom prst="rect">
            <a:avLst/>
          </a:prstGeom>
          <a:noFill/>
          <a:ln>
            <a:noFill/>
          </a:ln>
        </p:spPr>
      </p:pic>
      <p:pic>
        <p:nvPicPr>
          <p:cNvPr id="4" name="Picture 3">
            <a:extLst>
              <a:ext uri="{FF2B5EF4-FFF2-40B4-BE49-F238E27FC236}">
                <a16:creationId xmlns:a16="http://schemas.microsoft.com/office/drawing/2014/main" id="{9C42D840-BA26-4AB4-AD6B-74B4540E949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29983" y="564204"/>
            <a:ext cx="5731510" cy="5388727"/>
          </a:xfrm>
          <a:prstGeom prst="rect">
            <a:avLst/>
          </a:prstGeom>
          <a:noFill/>
          <a:ln>
            <a:noFill/>
          </a:ln>
        </p:spPr>
      </p:pic>
      <p:sp>
        <p:nvSpPr>
          <p:cNvPr id="6" name="TextBox 5">
            <a:extLst>
              <a:ext uri="{FF2B5EF4-FFF2-40B4-BE49-F238E27FC236}">
                <a16:creationId xmlns:a16="http://schemas.microsoft.com/office/drawing/2014/main" id="{D5D01CEA-4079-4553-AA8A-A4E4AF2A9742}"/>
              </a:ext>
            </a:extLst>
          </p:cNvPr>
          <p:cNvSpPr txBox="1"/>
          <p:nvPr/>
        </p:nvSpPr>
        <p:spPr>
          <a:xfrm>
            <a:off x="7940201" y="195449"/>
            <a:ext cx="6094378" cy="368755"/>
          </a:xfrm>
          <a:prstGeom prst="rect">
            <a:avLst/>
          </a:prstGeom>
          <a:noFill/>
        </p:spPr>
        <p:txBody>
          <a:bodyPr wrap="square">
            <a:spAutoFit/>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AFTER OUTLIER TREATMENT</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A1A5D91-FFE1-4FF2-B739-5B37D49E9EC8}"/>
              </a:ext>
            </a:extLst>
          </p:cNvPr>
          <p:cNvSpPr txBox="1"/>
          <p:nvPr/>
        </p:nvSpPr>
        <p:spPr>
          <a:xfrm>
            <a:off x="1643162" y="195448"/>
            <a:ext cx="6094378" cy="368755"/>
          </a:xfrm>
          <a:prstGeom prst="rect">
            <a:avLst/>
          </a:prstGeom>
          <a:noFill/>
        </p:spPr>
        <p:txBody>
          <a:bodyPr wrap="square">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BEFORE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OUTLIER TREATMENT</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CF878020-CAFC-42A1-89A5-F6D58C588E23}"/>
              </a:ext>
            </a:extLst>
          </p:cNvPr>
          <p:cNvSpPr txBox="1"/>
          <p:nvPr/>
        </p:nvSpPr>
        <p:spPr>
          <a:xfrm>
            <a:off x="303839" y="5952931"/>
            <a:ext cx="10683551" cy="646331"/>
          </a:xfrm>
          <a:prstGeom prst="rect">
            <a:avLst/>
          </a:prstGeom>
          <a:noFill/>
        </p:spPr>
        <p:txBody>
          <a:bodyPr wrap="square" rtlCol="0">
            <a:spAutoFit/>
          </a:bodyPr>
          <a:lstStyle/>
          <a:p>
            <a:r>
              <a:rPr lang="en-US" b="1" dirty="0"/>
              <a:t>AVERAGE TEAM AGE, AUDIENCE NUMBER, EXTRA BOWLS BOWLED, MAXIMUM RUN GIVEN 1OVER, EXTRA BOWLS OPPONENT HAS OUTLIERS WHICH WERE REMOVED.</a:t>
            </a:r>
            <a:endParaRPr lang="en-IN" b="1" dirty="0"/>
          </a:p>
        </p:txBody>
      </p:sp>
      <p:sp>
        <p:nvSpPr>
          <p:cNvPr id="2" name="Slide Number Placeholder 1">
            <a:extLst>
              <a:ext uri="{FF2B5EF4-FFF2-40B4-BE49-F238E27FC236}">
                <a16:creationId xmlns:a16="http://schemas.microsoft.com/office/drawing/2014/main" id="{7EE3213E-9C6F-447C-BDD3-50C04A1731C4}"/>
              </a:ext>
            </a:extLst>
          </p:cNvPr>
          <p:cNvSpPr>
            <a:spLocks noGrp="1"/>
          </p:cNvSpPr>
          <p:nvPr>
            <p:ph type="sldNum" sz="quarter" idx="12"/>
          </p:nvPr>
        </p:nvSpPr>
        <p:spPr/>
        <p:txBody>
          <a:bodyPr/>
          <a:lstStyle/>
          <a:p>
            <a:fld id="{C229A41B-6DD7-4670-9D76-FFEDB856B1FD}" type="slidenum">
              <a:rPr lang="en-IN" smtClean="0"/>
              <a:t>13</a:t>
            </a:fld>
            <a:endParaRPr lang="en-IN"/>
          </a:p>
        </p:txBody>
      </p:sp>
    </p:spTree>
    <p:extLst>
      <p:ext uri="{BB962C8B-B14F-4D97-AF65-F5344CB8AC3E}">
        <p14:creationId xmlns:p14="http://schemas.microsoft.com/office/powerpoint/2010/main" val="112707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34E5222C-022E-440B-B7D6-B5B919ECA483}"/>
              </a:ext>
            </a:extLst>
          </p:cNvPr>
          <p:cNvGraphicFramePr>
            <a:graphicFrameLocks noChangeAspect="1"/>
          </p:cNvGraphicFramePr>
          <p:nvPr>
            <p:extLst>
              <p:ext uri="{D42A27DB-BD31-4B8C-83A1-F6EECF244321}">
                <p14:modId xmlns:p14="http://schemas.microsoft.com/office/powerpoint/2010/main" val="3907818767"/>
              </p:ext>
            </p:extLst>
          </p:nvPr>
        </p:nvGraphicFramePr>
        <p:xfrm>
          <a:off x="1551668" y="210424"/>
          <a:ext cx="4998422" cy="6437151"/>
        </p:xfrm>
        <a:graphic>
          <a:graphicData uri="http://schemas.openxmlformats.org/presentationml/2006/ole">
            <mc:AlternateContent xmlns:mc="http://schemas.openxmlformats.org/markup-compatibility/2006">
              <mc:Choice xmlns:v="urn:schemas-microsoft-com:vml" Requires="v">
                <p:oleObj name="Worksheet" r:id="rId2" imgW="3078338" imgH="4472830" progId="Excel.Sheet.12">
                  <p:embed/>
                </p:oleObj>
              </mc:Choice>
              <mc:Fallback>
                <p:oleObj name="Worksheet" r:id="rId2" imgW="3078338" imgH="4472830" progId="Excel.Sheet.12">
                  <p:embed/>
                  <p:pic>
                    <p:nvPicPr>
                      <p:cNvPr id="5" name="Object 4">
                        <a:extLst>
                          <a:ext uri="{FF2B5EF4-FFF2-40B4-BE49-F238E27FC236}">
                            <a16:creationId xmlns:a16="http://schemas.microsoft.com/office/drawing/2014/main" id="{34E5222C-022E-440B-B7D6-B5B919ECA483}"/>
                          </a:ext>
                        </a:extLst>
                      </p:cNvPr>
                      <p:cNvPicPr/>
                      <p:nvPr/>
                    </p:nvPicPr>
                    <p:blipFill>
                      <a:blip r:embed="rId3"/>
                      <a:stretch>
                        <a:fillRect/>
                      </a:stretch>
                    </p:blipFill>
                    <p:spPr>
                      <a:xfrm>
                        <a:off x="1551668" y="210424"/>
                        <a:ext cx="4998422" cy="6437151"/>
                      </a:xfrm>
                      <a:prstGeom prst="rect">
                        <a:avLst/>
                      </a:prstGeom>
                    </p:spPr>
                  </p:pic>
                </p:oleObj>
              </mc:Fallback>
            </mc:AlternateContent>
          </a:graphicData>
        </a:graphic>
      </p:graphicFrame>
      <p:sp>
        <p:nvSpPr>
          <p:cNvPr id="8" name="Oval 7">
            <a:extLst>
              <a:ext uri="{FF2B5EF4-FFF2-40B4-BE49-F238E27FC236}">
                <a16:creationId xmlns:a16="http://schemas.microsoft.com/office/drawing/2014/main" id="{4F571349-8B74-4C45-A675-C07AF112ACAD}"/>
              </a:ext>
            </a:extLst>
          </p:cNvPr>
          <p:cNvSpPr/>
          <p:nvPr/>
        </p:nvSpPr>
        <p:spPr>
          <a:xfrm>
            <a:off x="5307563" y="6274351"/>
            <a:ext cx="1576873" cy="3732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D2A9AD77-D042-4588-A78E-9069DCC36158}"/>
              </a:ext>
            </a:extLst>
          </p:cNvPr>
          <p:cNvSpPr/>
          <p:nvPr/>
        </p:nvSpPr>
        <p:spPr>
          <a:xfrm>
            <a:off x="5307563" y="3161037"/>
            <a:ext cx="1576873" cy="3732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7B4547D-9B1D-478D-BEC5-102EBD0D417C}"/>
              </a:ext>
            </a:extLst>
          </p:cNvPr>
          <p:cNvSpPr txBox="1"/>
          <p:nvPr/>
        </p:nvSpPr>
        <p:spPr>
          <a:xfrm>
            <a:off x="7286017" y="2481944"/>
            <a:ext cx="4542817" cy="1815882"/>
          </a:xfrm>
          <a:prstGeom prst="rect">
            <a:avLst/>
          </a:prstGeom>
          <a:noFill/>
        </p:spPr>
        <p:txBody>
          <a:bodyPr wrap="square" rtlCol="0">
            <a:spAutoFit/>
          </a:bodyPr>
          <a:lstStyle/>
          <a:p>
            <a:r>
              <a:rPr lang="en-US" sz="2800" b="1" dirty="0"/>
              <a:t>AUDIENCE_NUMBER  AND  PLAYER_HIGHEST_WICKET</a:t>
            </a:r>
          </a:p>
          <a:p>
            <a:r>
              <a:rPr lang="en-US" sz="2800" b="1" dirty="0"/>
              <a:t>HAS HIGHEST VIF &gt;5.0 AND CAN BE DROPPED</a:t>
            </a:r>
            <a:endParaRPr lang="en-IN" sz="2800" b="1" dirty="0"/>
          </a:p>
        </p:txBody>
      </p:sp>
      <p:sp>
        <p:nvSpPr>
          <p:cNvPr id="12" name="Slide Number Placeholder 11">
            <a:extLst>
              <a:ext uri="{FF2B5EF4-FFF2-40B4-BE49-F238E27FC236}">
                <a16:creationId xmlns:a16="http://schemas.microsoft.com/office/drawing/2014/main" id="{E598BEAF-D54D-47EB-9E7B-F1D32F753FA8}"/>
              </a:ext>
            </a:extLst>
          </p:cNvPr>
          <p:cNvSpPr>
            <a:spLocks noGrp="1"/>
          </p:cNvSpPr>
          <p:nvPr>
            <p:ph type="sldNum" sz="quarter" idx="12"/>
          </p:nvPr>
        </p:nvSpPr>
        <p:spPr/>
        <p:txBody>
          <a:bodyPr/>
          <a:lstStyle/>
          <a:p>
            <a:fld id="{C229A41B-6DD7-4670-9D76-FFEDB856B1FD}" type="slidenum">
              <a:rPr lang="en-IN" smtClean="0"/>
              <a:t>14</a:t>
            </a:fld>
            <a:endParaRPr lang="en-IN"/>
          </a:p>
        </p:txBody>
      </p:sp>
      <p:sp>
        <p:nvSpPr>
          <p:cNvPr id="13" name="TextBox 12">
            <a:extLst>
              <a:ext uri="{FF2B5EF4-FFF2-40B4-BE49-F238E27FC236}">
                <a16:creationId xmlns:a16="http://schemas.microsoft.com/office/drawing/2014/main" id="{83BFEF3F-969A-488F-84DD-2B12000875F9}"/>
              </a:ext>
            </a:extLst>
          </p:cNvPr>
          <p:cNvSpPr txBox="1"/>
          <p:nvPr/>
        </p:nvSpPr>
        <p:spPr>
          <a:xfrm>
            <a:off x="6790178" y="564204"/>
            <a:ext cx="5401821" cy="523220"/>
          </a:xfrm>
          <a:prstGeom prst="rect">
            <a:avLst/>
          </a:prstGeom>
          <a:noFill/>
        </p:spPr>
        <p:txBody>
          <a:bodyPr wrap="square" rtlCol="0">
            <a:spAutoFit/>
          </a:bodyPr>
          <a:lstStyle/>
          <a:p>
            <a:r>
              <a:rPr lang="en-US" sz="2800" b="1" dirty="0">
                <a:solidFill>
                  <a:srgbClr val="C00000"/>
                </a:solidFill>
              </a:rPr>
              <a:t>VARIANCE INFLATION FACTOR </a:t>
            </a:r>
            <a:endParaRPr lang="en-IN" sz="2800" b="1" dirty="0">
              <a:solidFill>
                <a:srgbClr val="C00000"/>
              </a:solidFill>
            </a:endParaRPr>
          </a:p>
        </p:txBody>
      </p:sp>
    </p:spTree>
    <p:extLst>
      <p:ext uri="{BB962C8B-B14F-4D97-AF65-F5344CB8AC3E}">
        <p14:creationId xmlns:p14="http://schemas.microsoft.com/office/powerpoint/2010/main" val="389377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A2258193-1CA3-4521-A24C-D126486F8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6093" y="139761"/>
            <a:ext cx="825976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0D77D7CD-5529-4977-BC8A-0769AFA5AA50}"/>
              </a:ext>
            </a:extLst>
          </p:cNvPr>
          <p:cNvSpPr/>
          <p:nvPr/>
        </p:nvSpPr>
        <p:spPr>
          <a:xfrm>
            <a:off x="9874963" y="4925370"/>
            <a:ext cx="494523" cy="2052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a16="http://schemas.microsoft.com/office/drawing/2014/main" id="{DAFFD35A-28BC-4169-AF45-451B21D6F6B3}"/>
              </a:ext>
            </a:extLst>
          </p:cNvPr>
          <p:cNvSpPr txBox="1">
            <a:spLocks/>
          </p:cNvSpPr>
          <p:nvPr/>
        </p:nvSpPr>
        <p:spPr>
          <a:xfrm>
            <a:off x="407113" y="1250303"/>
            <a:ext cx="3498980" cy="1819468"/>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dirty="0">
                <a:solidFill>
                  <a:srgbClr val="A50021"/>
                </a:solidFill>
              </a:rPr>
              <a:t>CORRELATION OF DATA AFTER VARIABLE TRANSFORMATION</a:t>
            </a:r>
            <a:endParaRPr lang="en-IN" sz="2800" b="1" dirty="0">
              <a:solidFill>
                <a:srgbClr val="A50021"/>
              </a:solidFill>
            </a:endParaRPr>
          </a:p>
        </p:txBody>
      </p:sp>
      <p:sp>
        <p:nvSpPr>
          <p:cNvPr id="5" name="TextBox 4">
            <a:extLst>
              <a:ext uri="{FF2B5EF4-FFF2-40B4-BE49-F238E27FC236}">
                <a16:creationId xmlns:a16="http://schemas.microsoft.com/office/drawing/2014/main" id="{6CB60490-BAAE-4E12-8980-8B839167DCAD}"/>
              </a:ext>
            </a:extLst>
          </p:cNvPr>
          <p:cNvSpPr txBox="1"/>
          <p:nvPr/>
        </p:nvSpPr>
        <p:spPr>
          <a:xfrm>
            <a:off x="531812" y="3289167"/>
            <a:ext cx="3193882" cy="1938992"/>
          </a:xfrm>
          <a:prstGeom prst="rect">
            <a:avLst/>
          </a:prstGeom>
          <a:noFill/>
        </p:spPr>
        <p:txBody>
          <a:bodyPr wrap="square" rtlCol="0">
            <a:spAutoFit/>
          </a:bodyPr>
          <a:lstStyle/>
          <a:p>
            <a:r>
              <a:rPr lang="en-US" sz="2000" b="1" dirty="0"/>
              <a:t>CORRELATION IS MAXIMUM FOR EXTRA_BOWLS_OPPONENT AND MAX_RUN_GIVEN_1OVER (0.78)</a:t>
            </a:r>
            <a:endParaRPr lang="en-IN" sz="2000" b="1" dirty="0"/>
          </a:p>
        </p:txBody>
      </p:sp>
      <p:sp>
        <p:nvSpPr>
          <p:cNvPr id="3" name="Slide Number Placeholder 2">
            <a:extLst>
              <a:ext uri="{FF2B5EF4-FFF2-40B4-BE49-F238E27FC236}">
                <a16:creationId xmlns:a16="http://schemas.microsoft.com/office/drawing/2014/main" id="{FCD5D78A-16C8-4589-992B-17AF24CA127B}"/>
              </a:ext>
            </a:extLst>
          </p:cNvPr>
          <p:cNvSpPr>
            <a:spLocks noGrp="1"/>
          </p:cNvSpPr>
          <p:nvPr>
            <p:ph type="sldNum" sz="quarter" idx="12"/>
          </p:nvPr>
        </p:nvSpPr>
        <p:spPr/>
        <p:txBody>
          <a:bodyPr/>
          <a:lstStyle/>
          <a:p>
            <a:fld id="{C229A41B-6DD7-4670-9D76-FFEDB856B1FD}" type="slidenum">
              <a:rPr lang="en-IN" smtClean="0"/>
              <a:t>15</a:t>
            </a:fld>
            <a:endParaRPr lang="en-IN"/>
          </a:p>
        </p:txBody>
      </p:sp>
    </p:spTree>
    <p:extLst>
      <p:ext uri="{BB962C8B-B14F-4D97-AF65-F5344CB8AC3E}">
        <p14:creationId xmlns:p14="http://schemas.microsoft.com/office/powerpoint/2010/main" val="2182466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FA769-0588-44C9-A382-D20C7BFE417D}"/>
              </a:ext>
            </a:extLst>
          </p:cNvPr>
          <p:cNvPicPr>
            <a:picLocks noChangeAspect="1"/>
          </p:cNvPicPr>
          <p:nvPr/>
        </p:nvPicPr>
        <p:blipFill>
          <a:blip r:embed="rId2"/>
          <a:stretch>
            <a:fillRect/>
          </a:stretch>
        </p:blipFill>
        <p:spPr>
          <a:xfrm>
            <a:off x="6023990" y="819149"/>
            <a:ext cx="5249897" cy="3499931"/>
          </a:xfrm>
          <a:prstGeom prst="rect">
            <a:avLst/>
          </a:prstGeom>
        </p:spPr>
      </p:pic>
      <p:sp>
        <p:nvSpPr>
          <p:cNvPr id="4" name="TextBox 3">
            <a:extLst>
              <a:ext uri="{FF2B5EF4-FFF2-40B4-BE49-F238E27FC236}">
                <a16:creationId xmlns:a16="http://schemas.microsoft.com/office/drawing/2014/main" id="{2A1ABB0D-3FAF-4022-9532-3F4C54557248}"/>
              </a:ext>
            </a:extLst>
          </p:cNvPr>
          <p:cNvSpPr txBox="1"/>
          <p:nvPr/>
        </p:nvSpPr>
        <p:spPr>
          <a:xfrm>
            <a:off x="1652134" y="1490553"/>
            <a:ext cx="4243235" cy="1631216"/>
          </a:xfrm>
          <a:prstGeom prst="rect">
            <a:avLst/>
          </a:prstGeom>
          <a:noFill/>
        </p:spPr>
        <p:txBody>
          <a:bodyPr wrap="square">
            <a:spAutoFit/>
          </a:bodyPr>
          <a:lstStyle/>
          <a:p>
            <a:r>
              <a:rPr lang="en-US" sz="2000" b="1" i="0" dirty="0">
                <a:solidFill>
                  <a:srgbClr val="000000"/>
                </a:solidFill>
                <a:effectLst/>
                <a:latin typeface="Helvetica Neue"/>
              </a:rPr>
              <a:t>The data of the target variable is unbalanced as it depicts target variable=1 for 83.8%(win) of the cases and 16.2% (loss)for target variable=0. </a:t>
            </a:r>
            <a:endParaRPr lang="en-IN" sz="2000" b="1" dirty="0"/>
          </a:p>
        </p:txBody>
      </p:sp>
      <p:sp>
        <p:nvSpPr>
          <p:cNvPr id="5" name="TextBox 4">
            <a:extLst>
              <a:ext uri="{FF2B5EF4-FFF2-40B4-BE49-F238E27FC236}">
                <a16:creationId xmlns:a16="http://schemas.microsoft.com/office/drawing/2014/main" id="{277726AF-4404-4EFE-9C5D-DD5228717809}"/>
              </a:ext>
            </a:extLst>
          </p:cNvPr>
          <p:cNvSpPr txBox="1"/>
          <p:nvPr/>
        </p:nvSpPr>
        <p:spPr>
          <a:xfrm>
            <a:off x="1390721" y="4433366"/>
            <a:ext cx="2383031" cy="523220"/>
          </a:xfrm>
          <a:prstGeom prst="rect">
            <a:avLst/>
          </a:prstGeom>
          <a:noFill/>
        </p:spPr>
        <p:txBody>
          <a:bodyPr wrap="square">
            <a:spAutoFit/>
          </a:bodyPr>
          <a:lstStyle/>
          <a:p>
            <a:r>
              <a:rPr lang="en-US" sz="2800" b="1" dirty="0"/>
              <a:t>CLUSTERING</a:t>
            </a:r>
            <a:endParaRPr lang="en-IN" sz="2800" b="1" dirty="0"/>
          </a:p>
        </p:txBody>
      </p:sp>
      <p:sp>
        <p:nvSpPr>
          <p:cNvPr id="6" name="Slide Number Placeholder 5">
            <a:extLst>
              <a:ext uri="{FF2B5EF4-FFF2-40B4-BE49-F238E27FC236}">
                <a16:creationId xmlns:a16="http://schemas.microsoft.com/office/drawing/2014/main" id="{78E9005E-51A6-41A3-BE9E-9475A6A26A77}"/>
              </a:ext>
            </a:extLst>
          </p:cNvPr>
          <p:cNvSpPr>
            <a:spLocks noGrp="1"/>
          </p:cNvSpPr>
          <p:nvPr>
            <p:ph type="sldNum" sz="quarter" idx="12"/>
          </p:nvPr>
        </p:nvSpPr>
        <p:spPr/>
        <p:txBody>
          <a:bodyPr/>
          <a:lstStyle/>
          <a:p>
            <a:fld id="{C229A41B-6DD7-4670-9D76-FFEDB856B1FD}" type="slidenum">
              <a:rPr lang="en-IN" smtClean="0"/>
              <a:t>16</a:t>
            </a:fld>
            <a:endParaRPr lang="en-IN"/>
          </a:p>
        </p:txBody>
      </p:sp>
      <p:sp>
        <p:nvSpPr>
          <p:cNvPr id="7" name="TextBox 6">
            <a:extLst>
              <a:ext uri="{FF2B5EF4-FFF2-40B4-BE49-F238E27FC236}">
                <a16:creationId xmlns:a16="http://schemas.microsoft.com/office/drawing/2014/main" id="{0A57D40F-5837-4CCD-BA8F-581CF4B63ED1}"/>
              </a:ext>
            </a:extLst>
          </p:cNvPr>
          <p:cNvSpPr txBox="1"/>
          <p:nvPr/>
        </p:nvSpPr>
        <p:spPr>
          <a:xfrm>
            <a:off x="1789889" y="5165387"/>
            <a:ext cx="9815209" cy="830997"/>
          </a:xfrm>
          <a:prstGeom prst="rect">
            <a:avLst/>
          </a:prstGeom>
          <a:noFill/>
        </p:spPr>
        <p:txBody>
          <a:bodyPr wrap="square" rtlCol="0">
            <a:spAutoFit/>
          </a:bodyPr>
          <a:lstStyle/>
          <a:p>
            <a:r>
              <a:rPr lang="en-US" sz="2400" b="1" dirty="0"/>
              <a:t>CLUSTERING WAS DONE AND THREE DIFFERENT MATCH FORMATS OF ODI, T20 AND TEST ARE CONSIDERED TO DEVELOP MODELS</a:t>
            </a:r>
            <a:endParaRPr lang="en-IN" sz="2400" b="1" dirty="0"/>
          </a:p>
        </p:txBody>
      </p:sp>
    </p:spTree>
    <p:extLst>
      <p:ext uri="{BB962C8B-B14F-4D97-AF65-F5344CB8AC3E}">
        <p14:creationId xmlns:p14="http://schemas.microsoft.com/office/powerpoint/2010/main" val="3194905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C203-DF1D-467E-AA20-B0A041E54988}"/>
              </a:ext>
            </a:extLst>
          </p:cNvPr>
          <p:cNvSpPr txBox="1">
            <a:spLocks/>
          </p:cNvSpPr>
          <p:nvPr/>
        </p:nvSpPr>
        <p:spPr>
          <a:xfrm>
            <a:off x="1709639" y="121298"/>
            <a:ext cx="7891561" cy="541176"/>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solidFill>
                  <a:srgbClr val="A50021"/>
                </a:solidFill>
              </a:rPr>
              <a:t>MODEL BUILDING</a:t>
            </a:r>
            <a:endParaRPr lang="en-IN" sz="3200" b="1" dirty="0">
              <a:solidFill>
                <a:srgbClr val="A50021"/>
              </a:solidFill>
            </a:endParaRPr>
          </a:p>
        </p:txBody>
      </p:sp>
      <p:sp>
        <p:nvSpPr>
          <p:cNvPr id="3" name="TextBox 2">
            <a:extLst>
              <a:ext uri="{FF2B5EF4-FFF2-40B4-BE49-F238E27FC236}">
                <a16:creationId xmlns:a16="http://schemas.microsoft.com/office/drawing/2014/main" id="{17F9BC09-E49F-46BE-BC2F-1C850AADBD76}"/>
              </a:ext>
            </a:extLst>
          </p:cNvPr>
          <p:cNvSpPr txBox="1"/>
          <p:nvPr/>
        </p:nvSpPr>
        <p:spPr>
          <a:xfrm>
            <a:off x="1550178" y="683166"/>
            <a:ext cx="10440955" cy="3416320"/>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FOR OVERALL DATA SET DIFFERENT MODELS MENTIONED BELOW ARE BUILD</a:t>
            </a:r>
          </a:p>
          <a:p>
            <a:pPr marL="1714500" lvl="3" indent="-342900">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DECISION TREE CLASSIFIER (DTC)</a:t>
            </a:r>
          </a:p>
          <a:p>
            <a:pPr marL="1714500" lvl="3" indent="-342900">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RANDOM FOREST CLASSIFIER (RFC)</a:t>
            </a:r>
          </a:p>
          <a:p>
            <a:pPr marL="1714500" lvl="3" indent="-342900">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NEURAL NETWORK CLASSIFIER (NNC)</a:t>
            </a:r>
          </a:p>
          <a:p>
            <a:pPr marL="1714500" lvl="3" indent="-342900">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LOGISTIC REGRESSION (LOG REG)</a:t>
            </a:r>
          </a:p>
          <a:p>
            <a:pPr marL="1714500" lvl="3" indent="-342900">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LINEAR DISCRIMINANT ANALYSIS (LDA)</a:t>
            </a:r>
          </a:p>
          <a:p>
            <a:pPr marL="1714500" lvl="3" indent="-342900">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NAÏVE BAYES WITH SMORE (NBS)</a:t>
            </a:r>
          </a:p>
          <a:p>
            <a:pPr marL="1714500" lvl="3" indent="-342900">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KNN WITH SMOTE (KMMS)</a:t>
            </a:r>
          </a:p>
          <a:p>
            <a:endParaRPr lang="en-IN" sz="2400" b="1" dirty="0">
              <a:latin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E9D2C2B6-436A-4FB5-A04E-AC2FD8FE3495}"/>
              </a:ext>
            </a:extLst>
          </p:cNvPr>
          <p:cNvGraphicFramePr>
            <a:graphicFrameLocks noGrp="1"/>
          </p:cNvGraphicFramePr>
          <p:nvPr>
            <p:extLst>
              <p:ext uri="{D42A27DB-BD31-4B8C-83A1-F6EECF244321}">
                <p14:modId xmlns:p14="http://schemas.microsoft.com/office/powerpoint/2010/main" val="2426660562"/>
              </p:ext>
            </p:extLst>
          </p:nvPr>
        </p:nvGraphicFramePr>
        <p:xfrm>
          <a:off x="1709639" y="3926263"/>
          <a:ext cx="9000034" cy="2596554"/>
        </p:xfrm>
        <a:graphic>
          <a:graphicData uri="http://schemas.openxmlformats.org/drawingml/2006/table">
            <a:tbl>
              <a:tblPr firstRow="1" firstCol="1" bandRow="1">
                <a:tableStyleId>{5C22544A-7EE6-4342-B048-85BDC9FD1C3A}</a:tableStyleId>
              </a:tblPr>
              <a:tblGrid>
                <a:gridCol w="3048170">
                  <a:extLst>
                    <a:ext uri="{9D8B030D-6E8A-4147-A177-3AD203B41FA5}">
                      <a16:colId xmlns:a16="http://schemas.microsoft.com/office/drawing/2014/main" val="2822995657"/>
                    </a:ext>
                  </a:extLst>
                </a:gridCol>
                <a:gridCol w="5951864">
                  <a:extLst>
                    <a:ext uri="{9D8B030D-6E8A-4147-A177-3AD203B41FA5}">
                      <a16:colId xmlns:a16="http://schemas.microsoft.com/office/drawing/2014/main" val="3647571657"/>
                    </a:ext>
                  </a:extLst>
                </a:gridCol>
              </a:tblGrid>
              <a:tr h="267190">
                <a:tc>
                  <a:txBody>
                    <a:bodyPr/>
                    <a:lstStyle/>
                    <a:p>
                      <a:pPr>
                        <a:lnSpc>
                          <a:spcPct val="107000"/>
                        </a:lnSpc>
                        <a:spcAft>
                          <a:spcPts val="800"/>
                        </a:spcAft>
                      </a:pPr>
                      <a:r>
                        <a:rPr lang="en-US" sz="2000" b="1" dirty="0">
                          <a:effectLst/>
                          <a:latin typeface="Verdana" panose="020B0604030504040204" pitchFamily="34" charset="0"/>
                          <a:ea typeface="Verdana" panose="020B0604030504040204" pitchFamily="34" charset="0"/>
                        </a:rPr>
                        <a:t>MATCH FORMAT</a:t>
                      </a:r>
                      <a:endParaRPr lang="en-IN" sz="2000" b="1"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000" b="1" dirty="0">
                          <a:effectLst/>
                          <a:latin typeface="Verdana" panose="020B0604030504040204" pitchFamily="34" charset="0"/>
                          <a:ea typeface="Verdana" panose="020B0604030504040204" pitchFamily="34" charset="0"/>
                        </a:rPr>
                        <a:t>MODELS BUILD</a:t>
                      </a:r>
                      <a:endParaRPr lang="en-IN" sz="2000" b="1"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3360899"/>
                  </a:ext>
                </a:extLst>
              </a:tr>
              <a:tr h="412663">
                <a:tc>
                  <a:txBody>
                    <a:bodyPr/>
                    <a:lstStyle/>
                    <a:p>
                      <a:pPr>
                        <a:lnSpc>
                          <a:spcPct val="107000"/>
                        </a:lnSpc>
                        <a:spcAft>
                          <a:spcPts val="800"/>
                        </a:spcAft>
                      </a:pPr>
                      <a:r>
                        <a:rPr lang="en-US" sz="2000" b="1" dirty="0">
                          <a:effectLst/>
                          <a:latin typeface="Verdana" panose="020B0604030504040204" pitchFamily="34" charset="0"/>
                          <a:ea typeface="Verdana" panose="020B0604030504040204" pitchFamily="34" charset="0"/>
                        </a:rPr>
                        <a:t>ODI MATCH</a:t>
                      </a:r>
                      <a:endParaRPr lang="en-IN" sz="2000" b="1"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marL="1714500" lvl="3" indent="-342900">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RANDOM FOREST CLASSIFIER (RFC)</a:t>
                      </a:r>
                    </a:p>
                    <a:p>
                      <a:pPr marL="1714500" lvl="3" indent="-342900">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NEURAL NETWORK CLASSIFIER (NNC)</a:t>
                      </a:r>
                    </a:p>
                  </a:txBody>
                  <a:tcPr marL="68580" marR="68580" marT="0" marB="0"/>
                </a:tc>
                <a:extLst>
                  <a:ext uri="{0D108BD9-81ED-4DB2-BD59-A6C34878D82A}">
                    <a16:rowId xmlns:a16="http://schemas.microsoft.com/office/drawing/2014/main" val="751830575"/>
                  </a:ext>
                </a:extLst>
              </a:tr>
              <a:tr h="986337">
                <a:tc>
                  <a:txBody>
                    <a:bodyPr/>
                    <a:lstStyle/>
                    <a:p>
                      <a:pPr>
                        <a:lnSpc>
                          <a:spcPct val="107000"/>
                        </a:lnSpc>
                        <a:spcAft>
                          <a:spcPts val="800"/>
                        </a:spcAft>
                      </a:pPr>
                      <a:r>
                        <a:rPr lang="en-US" sz="2000" b="1" dirty="0">
                          <a:effectLst/>
                          <a:latin typeface="Verdana" panose="020B0604030504040204" pitchFamily="34" charset="0"/>
                          <a:ea typeface="Verdana" panose="020B0604030504040204" pitchFamily="34" charset="0"/>
                        </a:rPr>
                        <a:t>T20 MATCH</a:t>
                      </a:r>
                      <a:endParaRPr lang="en-IN" sz="2000" b="1"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marL="1714500" lvl="3" indent="-342900">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RANDOM FOREST CLASSIFIER (RFC)</a:t>
                      </a:r>
                    </a:p>
                    <a:p>
                      <a:pPr marL="1714500" lvl="3" indent="-342900">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NEURAL NETWORK CLASSIFIER (NNC)</a:t>
                      </a:r>
                    </a:p>
                    <a:p>
                      <a:pPr marL="1714500" marR="0" lvl="3"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b="1" dirty="0">
                          <a:latin typeface="Calibri" panose="020F0502020204030204" pitchFamily="34" charset="0"/>
                          <a:cs typeface="Calibri" panose="020F0502020204030204" pitchFamily="34" charset="0"/>
                        </a:rPr>
                        <a:t>KNN WITH SMOTE (KMMS)</a:t>
                      </a:r>
                    </a:p>
                  </a:txBody>
                  <a:tcPr marL="68580" marR="68580" marT="0" marB="0"/>
                </a:tc>
                <a:extLst>
                  <a:ext uri="{0D108BD9-81ED-4DB2-BD59-A6C34878D82A}">
                    <a16:rowId xmlns:a16="http://schemas.microsoft.com/office/drawing/2014/main" val="2299632076"/>
                  </a:ext>
                </a:extLst>
              </a:tr>
              <a:tr h="703373">
                <a:tc>
                  <a:txBody>
                    <a:bodyPr/>
                    <a:lstStyle/>
                    <a:p>
                      <a:pPr>
                        <a:lnSpc>
                          <a:spcPct val="107000"/>
                        </a:lnSpc>
                        <a:spcAft>
                          <a:spcPts val="800"/>
                        </a:spcAft>
                      </a:pPr>
                      <a:r>
                        <a:rPr lang="en-US" sz="2000" b="1" dirty="0">
                          <a:effectLst/>
                          <a:latin typeface="Verdana" panose="020B0604030504040204" pitchFamily="34" charset="0"/>
                          <a:ea typeface="Verdana" panose="020B0604030504040204" pitchFamily="34" charset="0"/>
                        </a:rPr>
                        <a:t>TEST MATCH</a:t>
                      </a:r>
                      <a:endParaRPr lang="en-IN" sz="2000" b="1"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marL="1714500" marR="0" lvl="3"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b="1" dirty="0">
                          <a:latin typeface="Calibri" panose="020F0502020204030204" pitchFamily="34" charset="0"/>
                          <a:cs typeface="Calibri" panose="020F0502020204030204" pitchFamily="34" charset="0"/>
                        </a:rPr>
                        <a:t>LOGISTIC REGRESSION (LOG REG)</a:t>
                      </a:r>
                    </a:p>
                    <a:p>
                      <a:pPr marL="1714500" lvl="3" indent="-342900">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NEURAL NETWORK CLASSIFIER (NNC)</a:t>
                      </a:r>
                    </a:p>
                  </a:txBody>
                  <a:tcPr marL="68580" marR="68580" marT="0" marB="0"/>
                </a:tc>
                <a:extLst>
                  <a:ext uri="{0D108BD9-81ED-4DB2-BD59-A6C34878D82A}">
                    <a16:rowId xmlns:a16="http://schemas.microsoft.com/office/drawing/2014/main" val="4171381259"/>
                  </a:ext>
                </a:extLst>
              </a:tr>
            </a:tbl>
          </a:graphicData>
        </a:graphic>
      </p:graphicFrame>
      <p:sp>
        <p:nvSpPr>
          <p:cNvPr id="6" name="Slide Number Placeholder 5">
            <a:extLst>
              <a:ext uri="{FF2B5EF4-FFF2-40B4-BE49-F238E27FC236}">
                <a16:creationId xmlns:a16="http://schemas.microsoft.com/office/drawing/2014/main" id="{0936B180-CF13-457A-A4EE-A99134DA76C2}"/>
              </a:ext>
            </a:extLst>
          </p:cNvPr>
          <p:cNvSpPr>
            <a:spLocks noGrp="1"/>
          </p:cNvSpPr>
          <p:nvPr>
            <p:ph type="sldNum" sz="quarter" idx="12"/>
          </p:nvPr>
        </p:nvSpPr>
        <p:spPr/>
        <p:txBody>
          <a:bodyPr/>
          <a:lstStyle/>
          <a:p>
            <a:fld id="{C229A41B-6DD7-4670-9D76-FFEDB856B1FD}" type="slidenum">
              <a:rPr lang="en-IN" smtClean="0"/>
              <a:t>17</a:t>
            </a:fld>
            <a:endParaRPr lang="en-IN"/>
          </a:p>
        </p:txBody>
      </p:sp>
    </p:spTree>
    <p:extLst>
      <p:ext uri="{BB962C8B-B14F-4D97-AF65-F5344CB8AC3E}">
        <p14:creationId xmlns:p14="http://schemas.microsoft.com/office/powerpoint/2010/main" val="3698639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C5C6-FE50-4B12-9C59-21DE0C4C006D}"/>
              </a:ext>
            </a:extLst>
          </p:cNvPr>
          <p:cNvSpPr txBox="1">
            <a:spLocks/>
          </p:cNvSpPr>
          <p:nvPr/>
        </p:nvSpPr>
        <p:spPr>
          <a:xfrm>
            <a:off x="315686" y="120258"/>
            <a:ext cx="11560628" cy="756821"/>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PERFORMANCE METRICS OF DIFFERENT MODELS BUILD FOR OVERALL DATA</a:t>
            </a:r>
            <a:endParaRPr lang="en-IN" sz="2400" b="1" dirty="0"/>
          </a:p>
        </p:txBody>
      </p:sp>
      <p:graphicFrame>
        <p:nvGraphicFramePr>
          <p:cNvPr id="4" name="Object 3">
            <a:extLst>
              <a:ext uri="{FF2B5EF4-FFF2-40B4-BE49-F238E27FC236}">
                <a16:creationId xmlns:a16="http://schemas.microsoft.com/office/drawing/2014/main" id="{5EE7A2A7-42E1-442E-A4E0-6646B279981B}"/>
              </a:ext>
            </a:extLst>
          </p:cNvPr>
          <p:cNvGraphicFramePr>
            <a:graphicFrameLocks noChangeAspect="1"/>
          </p:cNvGraphicFramePr>
          <p:nvPr>
            <p:extLst>
              <p:ext uri="{D42A27DB-BD31-4B8C-83A1-F6EECF244321}">
                <p14:modId xmlns:p14="http://schemas.microsoft.com/office/powerpoint/2010/main" val="4194197993"/>
              </p:ext>
            </p:extLst>
          </p:nvPr>
        </p:nvGraphicFramePr>
        <p:xfrm>
          <a:off x="428898" y="718082"/>
          <a:ext cx="11112531" cy="5794310"/>
        </p:xfrm>
        <a:graphic>
          <a:graphicData uri="http://schemas.openxmlformats.org/presentationml/2006/ole">
            <mc:AlternateContent xmlns:mc="http://schemas.openxmlformats.org/markup-compatibility/2006">
              <mc:Choice xmlns:v="urn:schemas-microsoft-com:vml" Requires="v">
                <p:oleObj name="Worksheet" r:id="rId2" imgW="5920634" imgH="3177729" progId="Excel.Sheet.12">
                  <p:embed/>
                </p:oleObj>
              </mc:Choice>
              <mc:Fallback>
                <p:oleObj name="Worksheet" r:id="rId2" imgW="5920634" imgH="3177729" progId="Excel.Sheet.12">
                  <p:embed/>
                  <p:pic>
                    <p:nvPicPr>
                      <p:cNvPr id="4" name="Object 3">
                        <a:extLst>
                          <a:ext uri="{FF2B5EF4-FFF2-40B4-BE49-F238E27FC236}">
                            <a16:creationId xmlns:a16="http://schemas.microsoft.com/office/drawing/2014/main" id="{5EE7A2A7-42E1-442E-A4E0-6646B279981B}"/>
                          </a:ext>
                        </a:extLst>
                      </p:cNvPr>
                      <p:cNvPicPr/>
                      <p:nvPr/>
                    </p:nvPicPr>
                    <p:blipFill>
                      <a:blip r:embed="rId3"/>
                      <a:stretch>
                        <a:fillRect/>
                      </a:stretch>
                    </p:blipFill>
                    <p:spPr>
                      <a:xfrm>
                        <a:off x="428898" y="718082"/>
                        <a:ext cx="11112531" cy="5794310"/>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7CEF6FC7-E8B9-43B6-8088-B2A1D07E6855}"/>
              </a:ext>
            </a:extLst>
          </p:cNvPr>
          <p:cNvSpPr>
            <a:spLocks noGrp="1"/>
          </p:cNvSpPr>
          <p:nvPr>
            <p:ph type="sldNum" sz="quarter" idx="12"/>
          </p:nvPr>
        </p:nvSpPr>
        <p:spPr/>
        <p:txBody>
          <a:bodyPr/>
          <a:lstStyle/>
          <a:p>
            <a:fld id="{C229A41B-6DD7-4670-9D76-FFEDB856B1FD}" type="slidenum">
              <a:rPr lang="en-IN" smtClean="0"/>
              <a:t>18</a:t>
            </a:fld>
            <a:endParaRPr lang="en-IN"/>
          </a:p>
        </p:txBody>
      </p:sp>
    </p:spTree>
    <p:extLst>
      <p:ext uri="{BB962C8B-B14F-4D97-AF65-F5344CB8AC3E}">
        <p14:creationId xmlns:p14="http://schemas.microsoft.com/office/powerpoint/2010/main" val="3321075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86F6BE-51B6-4005-B9A7-3D50B76A1D0A}"/>
              </a:ext>
            </a:extLst>
          </p:cNvPr>
          <p:cNvPicPr>
            <a:picLocks noChangeAspect="1"/>
          </p:cNvPicPr>
          <p:nvPr/>
        </p:nvPicPr>
        <p:blipFill>
          <a:blip r:embed="rId2"/>
          <a:stretch>
            <a:fillRect/>
          </a:stretch>
        </p:blipFill>
        <p:spPr>
          <a:xfrm>
            <a:off x="315686" y="739304"/>
            <a:ext cx="3776157" cy="2689696"/>
          </a:xfrm>
          <a:prstGeom prst="rect">
            <a:avLst/>
          </a:prstGeom>
        </p:spPr>
      </p:pic>
      <p:pic>
        <p:nvPicPr>
          <p:cNvPr id="9218" name="Picture 2">
            <a:extLst>
              <a:ext uri="{FF2B5EF4-FFF2-40B4-BE49-F238E27FC236}">
                <a16:creationId xmlns:a16="http://schemas.microsoft.com/office/drawing/2014/main" id="{23F85486-9312-4674-A302-23469E6AFE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686" y="3751352"/>
            <a:ext cx="4009620" cy="28963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a:extLst>
              <a:ext uri="{FF2B5EF4-FFF2-40B4-BE49-F238E27FC236}">
                <a16:creationId xmlns:a16="http://schemas.microsoft.com/office/drawing/2014/main" id="{9DD3FDE9-7262-42C2-A89E-F3CD772268E0}"/>
              </a:ext>
            </a:extLst>
          </p:cNvPr>
          <p:cNvGraphicFramePr>
            <a:graphicFrameLocks noChangeAspect="1"/>
          </p:cNvGraphicFramePr>
          <p:nvPr>
            <p:extLst>
              <p:ext uri="{D42A27DB-BD31-4B8C-83A1-F6EECF244321}">
                <p14:modId xmlns:p14="http://schemas.microsoft.com/office/powerpoint/2010/main" val="3497810899"/>
              </p:ext>
            </p:extLst>
          </p:nvPr>
        </p:nvGraphicFramePr>
        <p:xfrm>
          <a:off x="4562273" y="622570"/>
          <a:ext cx="3776157" cy="5941223"/>
        </p:xfrm>
        <a:graphic>
          <a:graphicData uri="http://schemas.openxmlformats.org/presentationml/2006/ole">
            <mc:AlternateContent xmlns:mc="http://schemas.openxmlformats.org/markup-compatibility/2006">
              <mc:Choice xmlns:v="urn:schemas-microsoft-com:vml" Requires="v">
                <p:oleObj name="Worksheet" r:id="rId4" imgW="2933735" imgH="3970146" progId="Excel.Sheet.12">
                  <p:embed/>
                </p:oleObj>
              </mc:Choice>
              <mc:Fallback>
                <p:oleObj name="Worksheet" r:id="rId4" imgW="2933735" imgH="3970146" progId="Excel.Sheet.12">
                  <p:embed/>
                  <p:pic>
                    <p:nvPicPr>
                      <p:cNvPr id="5" name="Object 4">
                        <a:extLst>
                          <a:ext uri="{FF2B5EF4-FFF2-40B4-BE49-F238E27FC236}">
                            <a16:creationId xmlns:a16="http://schemas.microsoft.com/office/drawing/2014/main" id="{9DD3FDE9-7262-42C2-A89E-F3CD772268E0}"/>
                          </a:ext>
                        </a:extLst>
                      </p:cNvPr>
                      <p:cNvPicPr/>
                      <p:nvPr/>
                    </p:nvPicPr>
                    <p:blipFill>
                      <a:blip r:embed="rId5"/>
                      <a:stretch>
                        <a:fillRect/>
                      </a:stretch>
                    </p:blipFill>
                    <p:spPr>
                      <a:xfrm>
                        <a:off x="4562273" y="622570"/>
                        <a:ext cx="3776157" cy="5941223"/>
                      </a:xfrm>
                      <a:prstGeom prst="rect">
                        <a:avLst/>
                      </a:prstGeom>
                    </p:spPr>
                  </p:pic>
                </p:oleObj>
              </mc:Fallback>
            </mc:AlternateContent>
          </a:graphicData>
        </a:graphic>
      </p:graphicFrame>
      <p:sp>
        <p:nvSpPr>
          <p:cNvPr id="6" name="Title 1">
            <a:extLst>
              <a:ext uri="{FF2B5EF4-FFF2-40B4-BE49-F238E27FC236}">
                <a16:creationId xmlns:a16="http://schemas.microsoft.com/office/drawing/2014/main" id="{7B045952-F67B-41D1-9B69-893A66318A32}"/>
              </a:ext>
            </a:extLst>
          </p:cNvPr>
          <p:cNvSpPr txBox="1">
            <a:spLocks/>
          </p:cNvSpPr>
          <p:nvPr/>
        </p:nvSpPr>
        <p:spPr>
          <a:xfrm>
            <a:off x="315686" y="120258"/>
            <a:ext cx="11560628" cy="756821"/>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MODEL EVALUATION OF DIFFERENT MODELS BUILD FOR OVERALL DATA</a:t>
            </a:r>
            <a:endParaRPr lang="en-IN" sz="2400" b="1" dirty="0"/>
          </a:p>
        </p:txBody>
      </p:sp>
      <p:sp>
        <p:nvSpPr>
          <p:cNvPr id="4" name="TextBox 3">
            <a:extLst>
              <a:ext uri="{FF2B5EF4-FFF2-40B4-BE49-F238E27FC236}">
                <a16:creationId xmlns:a16="http://schemas.microsoft.com/office/drawing/2014/main" id="{4A424ED6-E747-489C-AC39-EF14782FD9CE}"/>
              </a:ext>
            </a:extLst>
          </p:cNvPr>
          <p:cNvSpPr txBox="1"/>
          <p:nvPr/>
        </p:nvSpPr>
        <p:spPr>
          <a:xfrm>
            <a:off x="8808860" y="1538560"/>
            <a:ext cx="2889114" cy="3416320"/>
          </a:xfrm>
          <a:prstGeom prst="rect">
            <a:avLst/>
          </a:prstGeom>
          <a:noFill/>
        </p:spPr>
        <p:txBody>
          <a:bodyPr wrap="square" rtlCol="0">
            <a:spAutoFit/>
          </a:bodyPr>
          <a:lstStyle/>
          <a:p>
            <a:r>
              <a:rPr lang="en-US" b="1" dirty="0"/>
              <a:t>INTERPREATION:</a:t>
            </a:r>
          </a:p>
          <a:p>
            <a:endParaRPr lang="en-US" b="1" dirty="0"/>
          </a:p>
          <a:p>
            <a:r>
              <a:rPr lang="en-US" b="1" dirty="0"/>
              <a:t>RANDOM FOREST CLASSIFIER IS THE BEST MODEL BUILD ON ENTIRE DATASET.</a:t>
            </a:r>
          </a:p>
          <a:p>
            <a:endParaRPr lang="en-US" b="1" dirty="0"/>
          </a:p>
          <a:p>
            <a:r>
              <a:rPr lang="en-US" b="1" dirty="0"/>
              <a:t>VARIABLE IMPORTANCE OF 0.1 CAN BE CONSIDERED FOR DEFINING STRATEGIES TO WIN</a:t>
            </a:r>
            <a:endParaRPr lang="en-IN" b="1" dirty="0"/>
          </a:p>
        </p:txBody>
      </p:sp>
      <p:sp>
        <p:nvSpPr>
          <p:cNvPr id="7" name="Slide Number Placeholder 6">
            <a:extLst>
              <a:ext uri="{FF2B5EF4-FFF2-40B4-BE49-F238E27FC236}">
                <a16:creationId xmlns:a16="http://schemas.microsoft.com/office/drawing/2014/main" id="{CC1013FB-1604-4A40-890F-E150A11A961B}"/>
              </a:ext>
            </a:extLst>
          </p:cNvPr>
          <p:cNvSpPr>
            <a:spLocks noGrp="1"/>
          </p:cNvSpPr>
          <p:nvPr>
            <p:ph type="sldNum" sz="quarter" idx="12"/>
          </p:nvPr>
        </p:nvSpPr>
        <p:spPr/>
        <p:txBody>
          <a:bodyPr/>
          <a:lstStyle/>
          <a:p>
            <a:fld id="{C229A41B-6DD7-4670-9D76-FFEDB856B1FD}" type="slidenum">
              <a:rPr lang="en-IN" smtClean="0"/>
              <a:t>19</a:t>
            </a:fld>
            <a:endParaRPr lang="en-IN"/>
          </a:p>
        </p:txBody>
      </p:sp>
    </p:spTree>
    <p:extLst>
      <p:ext uri="{BB962C8B-B14F-4D97-AF65-F5344CB8AC3E}">
        <p14:creationId xmlns:p14="http://schemas.microsoft.com/office/powerpoint/2010/main" val="2741793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D706EA-3111-431A-BE02-5354DD38ABA8}"/>
              </a:ext>
            </a:extLst>
          </p:cNvPr>
          <p:cNvSpPr txBox="1"/>
          <p:nvPr/>
        </p:nvSpPr>
        <p:spPr>
          <a:xfrm>
            <a:off x="1730355" y="989160"/>
            <a:ext cx="8803830" cy="830997"/>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sz="2400" b="1" dirty="0">
                <a:latin typeface="Verdana" panose="020B0604030504040204" pitchFamily="34" charset="0"/>
                <a:ea typeface="Verdana" panose="020B0604030504040204" pitchFamily="34" charset="0"/>
              </a:rPr>
              <a:t>UNDERSTANDING BUSINESS PROBLEM</a:t>
            </a:r>
          </a:p>
          <a:p>
            <a:pPr algn="ctr"/>
            <a:r>
              <a:rPr lang="en-US" sz="2400" b="1" dirty="0">
                <a:latin typeface="Verdana" panose="020B0604030504040204" pitchFamily="34" charset="0"/>
                <a:ea typeface="Verdana" panose="020B0604030504040204" pitchFamily="34" charset="0"/>
              </a:rPr>
              <a:t>BUSINESS INSIGHT AND OBJECTIVE </a:t>
            </a:r>
            <a:endParaRPr lang="en-IN" sz="2400" b="1"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2015E541-6D7B-4012-A355-980B1B34CC17}"/>
              </a:ext>
            </a:extLst>
          </p:cNvPr>
          <p:cNvSpPr txBox="1"/>
          <p:nvPr/>
        </p:nvSpPr>
        <p:spPr>
          <a:xfrm>
            <a:off x="1282371" y="5871002"/>
            <a:ext cx="10546463" cy="830997"/>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sz="2400" b="1" dirty="0">
                <a:latin typeface="Verdana" panose="020B0604030504040204" pitchFamily="34" charset="0"/>
                <a:ea typeface="Verdana" panose="020B0604030504040204" pitchFamily="34" charset="0"/>
              </a:rPr>
              <a:t>BUSINESS RECOMMENDATIONS FOR WIN STRATEGY (TEST:1; ODI:2; T20:2)</a:t>
            </a:r>
            <a:endParaRPr lang="en-IN" sz="2400" b="1" dirty="0">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6F43849D-29CA-4CC1-B02D-623C7BD98EF4}"/>
              </a:ext>
            </a:extLst>
          </p:cNvPr>
          <p:cNvSpPr txBox="1"/>
          <p:nvPr/>
        </p:nvSpPr>
        <p:spPr>
          <a:xfrm>
            <a:off x="4753210" y="2206406"/>
            <a:ext cx="6277956" cy="461665"/>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2400" b="1" dirty="0">
                <a:latin typeface="Verdana" panose="020B0604030504040204" pitchFamily="34" charset="0"/>
                <a:ea typeface="Verdana" panose="020B0604030504040204" pitchFamily="34" charset="0"/>
              </a:rPr>
              <a:t>EXPLORATORY DATA ANALYSIS</a:t>
            </a:r>
            <a:endParaRPr lang="en-IN" sz="2400" b="1"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F52776A0-FF2C-4D54-ADB6-3372077C007A}"/>
              </a:ext>
            </a:extLst>
          </p:cNvPr>
          <p:cNvSpPr txBox="1"/>
          <p:nvPr/>
        </p:nvSpPr>
        <p:spPr>
          <a:xfrm>
            <a:off x="4787211" y="2843241"/>
            <a:ext cx="3778898" cy="461665"/>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2400" b="1" dirty="0">
                <a:latin typeface="Verdana" panose="020B0604030504040204" pitchFamily="34" charset="0"/>
                <a:ea typeface="Verdana" panose="020B0604030504040204" pitchFamily="34" charset="0"/>
              </a:rPr>
              <a:t>MODEL BUILDING</a:t>
            </a:r>
            <a:endParaRPr lang="en-IN" sz="2400" b="1"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D08DF311-C24E-4F1B-A0A3-7640C35EE1D9}"/>
              </a:ext>
            </a:extLst>
          </p:cNvPr>
          <p:cNvSpPr txBox="1"/>
          <p:nvPr/>
        </p:nvSpPr>
        <p:spPr>
          <a:xfrm>
            <a:off x="4787211" y="3534877"/>
            <a:ext cx="3778898" cy="461665"/>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2400" b="1" dirty="0">
                <a:latin typeface="Verdana" panose="020B0604030504040204" pitchFamily="34" charset="0"/>
                <a:ea typeface="Verdana" panose="020B0604030504040204" pitchFamily="34" charset="0"/>
              </a:rPr>
              <a:t>MODEL TUNING</a:t>
            </a:r>
            <a:endParaRPr lang="en-IN" sz="2400" b="1" dirty="0">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789FB617-AA86-45B6-B304-91FA6F16F676}"/>
              </a:ext>
            </a:extLst>
          </p:cNvPr>
          <p:cNvSpPr txBox="1"/>
          <p:nvPr/>
        </p:nvSpPr>
        <p:spPr>
          <a:xfrm>
            <a:off x="4758029" y="4325017"/>
            <a:ext cx="7260077" cy="461665"/>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2400" b="1" dirty="0">
                <a:latin typeface="Verdana" panose="020B0604030504040204" pitchFamily="34" charset="0"/>
                <a:ea typeface="Verdana" panose="020B0604030504040204" pitchFamily="34" charset="0"/>
              </a:rPr>
              <a:t>MODEL EVALUATION AND VALIDATION</a:t>
            </a:r>
            <a:endParaRPr lang="en-IN" sz="2400" b="1" dirty="0">
              <a:latin typeface="Verdana" panose="020B0604030504040204" pitchFamily="34" charset="0"/>
              <a:ea typeface="Verdana" panose="020B0604030504040204" pitchFamily="34" charset="0"/>
            </a:endParaRPr>
          </a:p>
        </p:txBody>
      </p:sp>
      <p:sp>
        <p:nvSpPr>
          <p:cNvPr id="20" name="Title 1">
            <a:extLst>
              <a:ext uri="{FF2B5EF4-FFF2-40B4-BE49-F238E27FC236}">
                <a16:creationId xmlns:a16="http://schemas.microsoft.com/office/drawing/2014/main" id="{DC5F9695-6A33-4A7D-A017-0B00CDF22195}"/>
              </a:ext>
            </a:extLst>
          </p:cNvPr>
          <p:cNvSpPr txBox="1">
            <a:spLocks/>
          </p:cNvSpPr>
          <p:nvPr/>
        </p:nvSpPr>
        <p:spPr>
          <a:xfrm>
            <a:off x="1902803" y="152363"/>
            <a:ext cx="8911687" cy="756821"/>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PRESENTATION OVERVIEW</a:t>
            </a:r>
            <a:endParaRPr lang="en-IN" b="1" dirty="0"/>
          </a:p>
        </p:txBody>
      </p:sp>
      <p:sp>
        <p:nvSpPr>
          <p:cNvPr id="24" name="TextBox 23">
            <a:extLst>
              <a:ext uri="{FF2B5EF4-FFF2-40B4-BE49-F238E27FC236}">
                <a16:creationId xmlns:a16="http://schemas.microsoft.com/office/drawing/2014/main" id="{7CE13CC6-A26D-4311-A4CE-8B457B46AE94}"/>
              </a:ext>
            </a:extLst>
          </p:cNvPr>
          <p:cNvSpPr txBox="1"/>
          <p:nvPr/>
        </p:nvSpPr>
        <p:spPr>
          <a:xfrm>
            <a:off x="632453" y="4683864"/>
            <a:ext cx="3778898" cy="461665"/>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sz="2400" b="1" dirty="0">
                <a:latin typeface="Verdana" panose="020B0604030504040204" pitchFamily="34" charset="0"/>
                <a:ea typeface="Verdana" panose="020B0604030504040204" pitchFamily="34" charset="0"/>
              </a:rPr>
              <a:t>ANALYSIS INSIGHTS</a:t>
            </a:r>
            <a:endParaRPr lang="en-IN" sz="2400" b="1" dirty="0">
              <a:latin typeface="Verdana" panose="020B0604030504040204" pitchFamily="34" charset="0"/>
              <a:ea typeface="Verdana" panose="020B0604030504040204" pitchFamily="34" charset="0"/>
            </a:endParaRPr>
          </a:p>
        </p:txBody>
      </p:sp>
      <p:cxnSp>
        <p:nvCxnSpPr>
          <p:cNvPr id="31" name="Straight Connector 30">
            <a:extLst>
              <a:ext uri="{FF2B5EF4-FFF2-40B4-BE49-F238E27FC236}">
                <a16:creationId xmlns:a16="http://schemas.microsoft.com/office/drawing/2014/main" id="{5A205CEE-F441-4A09-A3FD-1D8DDB0F2BAD}"/>
              </a:ext>
            </a:extLst>
          </p:cNvPr>
          <p:cNvCxnSpPr>
            <a:cxnSpLocks/>
          </p:cNvCxnSpPr>
          <p:nvPr/>
        </p:nvCxnSpPr>
        <p:spPr>
          <a:xfrm flipV="1">
            <a:off x="72540" y="2136550"/>
            <a:ext cx="12119460" cy="43697"/>
          </a:xfrm>
          <a:prstGeom prst="line">
            <a:avLst/>
          </a:prstGeom>
          <a:ln w="19050" cmpd="dbl"/>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B557FD-75A2-4233-9216-3C29EFC734BD}"/>
              </a:ext>
            </a:extLst>
          </p:cNvPr>
          <p:cNvCxnSpPr>
            <a:cxnSpLocks/>
          </p:cNvCxnSpPr>
          <p:nvPr/>
        </p:nvCxnSpPr>
        <p:spPr>
          <a:xfrm flipV="1">
            <a:off x="226627" y="4191203"/>
            <a:ext cx="11945566" cy="21409"/>
          </a:xfrm>
          <a:prstGeom prst="line">
            <a:avLst/>
          </a:prstGeom>
          <a:ln w="19050" cmpd="dbl"/>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B6FA95D-762C-4C2A-9EDE-7A090873FD7D}"/>
              </a:ext>
            </a:extLst>
          </p:cNvPr>
          <p:cNvCxnSpPr>
            <a:cxnSpLocks/>
          </p:cNvCxnSpPr>
          <p:nvPr/>
        </p:nvCxnSpPr>
        <p:spPr>
          <a:xfrm flipV="1">
            <a:off x="385863" y="753961"/>
            <a:ext cx="11945566" cy="21409"/>
          </a:xfrm>
          <a:prstGeom prst="line">
            <a:avLst/>
          </a:prstGeom>
          <a:ln w="19050" cmpd="dbl"/>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C14ED7D-8A1E-4786-B241-CB1CFA967D69}"/>
              </a:ext>
            </a:extLst>
          </p:cNvPr>
          <p:cNvCxnSpPr>
            <a:cxnSpLocks/>
          </p:cNvCxnSpPr>
          <p:nvPr/>
        </p:nvCxnSpPr>
        <p:spPr>
          <a:xfrm flipV="1">
            <a:off x="276820" y="5680509"/>
            <a:ext cx="11945566" cy="21409"/>
          </a:xfrm>
          <a:prstGeom prst="line">
            <a:avLst/>
          </a:prstGeom>
          <a:ln w="19050" cmpd="dbl"/>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2FCE527-F374-47E1-B263-F9A48C2EBA61}"/>
              </a:ext>
            </a:extLst>
          </p:cNvPr>
          <p:cNvSpPr txBox="1"/>
          <p:nvPr/>
        </p:nvSpPr>
        <p:spPr>
          <a:xfrm>
            <a:off x="4787211" y="4977175"/>
            <a:ext cx="6166133" cy="461665"/>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2400" b="1" dirty="0">
                <a:latin typeface="Verdana" panose="020B0604030504040204" pitchFamily="34" charset="0"/>
                <a:ea typeface="Verdana" panose="020B0604030504040204" pitchFamily="34" charset="0"/>
              </a:rPr>
              <a:t>MODEL INTERPRETATION</a:t>
            </a:r>
            <a:endParaRPr lang="en-IN" sz="2400" b="1" dirty="0">
              <a:latin typeface="Verdana" panose="020B060403050404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B3405BD1-0887-4F17-AB78-88E1BAA43144}"/>
              </a:ext>
            </a:extLst>
          </p:cNvPr>
          <p:cNvSpPr txBox="1"/>
          <p:nvPr/>
        </p:nvSpPr>
        <p:spPr>
          <a:xfrm>
            <a:off x="632453" y="2702150"/>
            <a:ext cx="3612976" cy="830997"/>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sz="2400" b="1" dirty="0">
                <a:latin typeface="Verdana" panose="020B0604030504040204" pitchFamily="34" charset="0"/>
                <a:ea typeface="Verdana" panose="020B0604030504040204" pitchFamily="34" charset="0"/>
              </a:rPr>
              <a:t>MODELS FOR PROBLEM SOLVING</a:t>
            </a:r>
            <a:endParaRPr lang="en-IN" sz="2400" b="1" dirty="0">
              <a:latin typeface="Verdana" panose="020B0604030504040204" pitchFamily="34" charset="0"/>
              <a:ea typeface="Verdana" panose="020B0604030504040204" pitchFamily="34" charset="0"/>
            </a:endParaRPr>
          </a:p>
        </p:txBody>
      </p:sp>
      <p:cxnSp>
        <p:nvCxnSpPr>
          <p:cNvPr id="11" name="Straight Arrow Connector 10">
            <a:extLst>
              <a:ext uri="{FF2B5EF4-FFF2-40B4-BE49-F238E27FC236}">
                <a16:creationId xmlns:a16="http://schemas.microsoft.com/office/drawing/2014/main" id="{8C8C025F-35D5-43BC-AD00-CFFE1B887096}"/>
              </a:ext>
            </a:extLst>
          </p:cNvPr>
          <p:cNvCxnSpPr>
            <a:endCxn id="6" idx="1"/>
          </p:cNvCxnSpPr>
          <p:nvPr/>
        </p:nvCxnSpPr>
        <p:spPr>
          <a:xfrm flipV="1">
            <a:off x="4245429" y="2437239"/>
            <a:ext cx="507781" cy="264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D27E33A-E84B-474A-930C-21996940AA7D}"/>
              </a:ext>
            </a:extLst>
          </p:cNvPr>
          <p:cNvCxnSpPr>
            <a:endCxn id="8" idx="1"/>
          </p:cNvCxnSpPr>
          <p:nvPr/>
        </p:nvCxnSpPr>
        <p:spPr>
          <a:xfrm>
            <a:off x="4245429" y="3458613"/>
            <a:ext cx="541782" cy="307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5206976-2EED-430E-B344-BAA5EA3BD9A3}"/>
              </a:ext>
            </a:extLst>
          </p:cNvPr>
          <p:cNvCxnSpPr/>
          <p:nvPr/>
        </p:nvCxnSpPr>
        <p:spPr>
          <a:xfrm flipV="1">
            <a:off x="4245429" y="2967061"/>
            <a:ext cx="541782" cy="28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05BBA07-FB5F-41FF-9771-B91546E19F4B}"/>
              </a:ext>
            </a:extLst>
          </p:cNvPr>
          <p:cNvCxnSpPr>
            <a:cxnSpLocks/>
            <a:endCxn id="9" idx="1"/>
          </p:cNvCxnSpPr>
          <p:nvPr/>
        </p:nvCxnSpPr>
        <p:spPr>
          <a:xfrm flipV="1">
            <a:off x="4411351" y="4555850"/>
            <a:ext cx="346678" cy="191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319B376-8126-4D26-89AB-C6E09133B82C}"/>
              </a:ext>
            </a:extLst>
          </p:cNvPr>
          <p:cNvCxnSpPr>
            <a:endCxn id="35" idx="1"/>
          </p:cNvCxnSpPr>
          <p:nvPr/>
        </p:nvCxnSpPr>
        <p:spPr>
          <a:xfrm>
            <a:off x="4411351" y="5169588"/>
            <a:ext cx="375860" cy="38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Slide Number Placeholder 29">
            <a:extLst>
              <a:ext uri="{FF2B5EF4-FFF2-40B4-BE49-F238E27FC236}">
                <a16:creationId xmlns:a16="http://schemas.microsoft.com/office/drawing/2014/main" id="{05B160C1-F6B0-47BE-82CD-D944FBB5AA43}"/>
              </a:ext>
            </a:extLst>
          </p:cNvPr>
          <p:cNvSpPr>
            <a:spLocks noGrp="1"/>
          </p:cNvSpPr>
          <p:nvPr>
            <p:ph type="sldNum" sz="quarter" idx="12"/>
          </p:nvPr>
        </p:nvSpPr>
        <p:spPr/>
        <p:txBody>
          <a:bodyPr/>
          <a:lstStyle/>
          <a:p>
            <a:fld id="{C229A41B-6DD7-4670-9D76-FFEDB856B1FD}" type="slidenum">
              <a:rPr lang="en-IN" smtClean="0"/>
              <a:t>2</a:t>
            </a:fld>
            <a:endParaRPr lang="en-IN"/>
          </a:p>
        </p:txBody>
      </p:sp>
    </p:spTree>
    <p:extLst>
      <p:ext uri="{BB962C8B-B14F-4D97-AF65-F5344CB8AC3E}">
        <p14:creationId xmlns:p14="http://schemas.microsoft.com/office/powerpoint/2010/main" val="1169739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3DB6E2-D45B-41F5-830F-AE5008D8956E}"/>
              </a:ext>
            </a:extLst>
          </p:cNvPr>
          <p:cNvSpPr txBox="1">
            <a:spLocks/>
          </p:cNvSpPr>
          <p:nvPr/>
        </p:nvSpPr>
        <p:spPr>
          <a:xfrm>
            <a:off x="315686" y="120258"/>
            <a:ext cx="11560628" cy="756821"/>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PERFORMANCE METRICS OF DIFFERENT MODELS BUILD FOR DIFFERENT CLUSTERS</a:t>
            </a:r>
            <a:endParaRPr lang="en-IN" sz="2400" b="1" dirty="0"/>
          </a:p>
        </p:txBody>
      </p:sp>
      <p:graphicFrame>
        <p:nvGraphicFramePr>
          <p:cNvPr id="9" name="Object 8"/>
          <p:cNvGraphicFramePr>
            <a:graphicFrameLocks noChangeAspect="1"/>
          </p:cNvGraphicFramePr>
          <p:nvPr>
            <p:extLst>
              <p:ext uri="{D42A27DB-BD31-4B8C-83A1-F6EECF244321}">
                <p14:modId xmlns:p14="http://schemas.microsoft.com/office/powerpoint/2010/main" val="2113412206"/>
              </p:ext>
            </p:extLst>
          </p:nvPr>
        </p:nvGraphicFramePr>
        <p:xfrm>
          <a:off x="423863" y="593292"/>
          <a:ext cx="11452451" cy="6076066"/>
        </p:xfrm>
        <a:graphic>
          <a:graphicData uri="http://schemas.openxmlformats.org/presentationml/2006/ole">
            <mc:AlternateContent xmlns:mc="http://schemas.openxmlformats.org/markup-compatibility/2006">
              <mc:Choice xmlns:v="urn:schemas-microsoft-com:vml" Requires="v">
                <p:oleObj name="Worksheet" r:id="rId3" imgW="7482769" imgH="3970146" progId="Excel.Sheet.12">
                  <p:embed/>
                </p:oleObj>
              </mc:Choice>
              <mc:Fallback>
                <p:oleObj name="Worksheet" r:id="rId3" imgW="7482769" imgH="3970146" progId="Excel.Sheet.12">
                  <p:embed/>
                  <p:pic>
                    <p:nvPicPr>
                      <p:cNvPr id="9" name="Object 8"/>
                      <p:cNvPicPr/>
                      <p:nvPr/>
                    </p:nvPicPr>
                    <p:blipFill>
                      <a:blip r:embed="rId4"/>
                      <a:stretch>
                        <a:fillRect/>
                      </a:stretch>
                    </p:blipFill>
                    <p:spPr>
                      <a:xfrm>
                        <a:off x="423863" y="593292"/>
                        <a:ext cx="11452451" cy="6076066"/>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3CB922B0-5615-4537-9294-594A11A688AD}"/>
              </a:ext>
            </a:extLst>
          </p:cNvPr>
          <p:cNvSpPr>
            <a:spLocks noGrp="1"/>
          </p:cNvSpPr>
          <p:nvPr>
            <p:ph type="sldNum" sz="quarter" idx="12"/>
          </p:nvPr>
        </p:nvSpPr>
        <p:spPr/>
        <p:txBody>
          <a:bodyPr/>
          <a:lstStyle/>
          <a:p>
            <a:fld id="{C229A41B-6DD7-4670-9D76-FFEDB856B1FD}" type="slidenum">
              <a:rPr lang="en-IN" smtClean="0"/>
              <a:t>20</a:t>
            </a:fld>
            <a:endParaRPr lang="en-IN"/>
          </a:p>
        </p:txBody>
      </p:sp>
    </p:spTree>
    <p:extLst>
      <p:ext uri="{BB962C8B-B14F-4D97-AF65-F5344CB8AC3E}">
        <p14:creationId xmlns:p14="http://schemas.microsoft.com/office/powerpoint/2010/main" val="3650604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62ECD-D4C8-498E-8307-7CAC59593DFD}"/>
              </a:ext>
            </a:extLst>
          </p:cNvPr>
          <p:cNvSpPr txBox="1">
            <a:spLocks/>
          </p:cNvSpPr>
          <p:nvPr/>
        </p:nvSpPr>
        <p:spPr>
          <a:xfrm>
            <a:off x="315686" y="120258"/>
            <a:ext cx="11560628" cy="756821"/>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PERFORMANCE METRICS OF DIFFERENT MODELS AFTER MODEL TUNING FOR DIFFERENT CLUSTERS</a:t>
            </a:r>
            <a:endParaRPr lang="en-IN" sz="2400" b="1" dirty="0"/>
          </a:p>
        </p:txBody>
      </p:sp>
      <p:graphicFrame>
        <p:nvGraphicFramePr>
          <p:cNvPr id="4" name="Object 3"/>
          <p:cNvGraphicFramePr>
            <a:graphicFrameLocks noChangeAspect="1"/>
          </p:cNvGraphicFramePr>
          <p:nvPr>
            <p:extLst>
              <p:ext uri="{D42A27DB-BD31-4B8C-83A1-F6EECF244321}">
                <p14:modId xmlns:p14="http://schemas.microsoft.com/office/powerpoint/2010/main" val="718392976"/>
              </p:ext>
            </p:extLst>
          </p:nvPr>
        </p:nvGraphicFramePr>
        <p:xfrm>
          <a:off x="505180" y="1330036"/>
          <a:ext cx="11548275" cy="4991389"/>
        </p:xfrm>
        <a:graphic>
          <a:graphicData uri="http://schemas.openxmlformats.org/presentationml/2006/ole">
            <mc:AlternateContent xmlns:mc="http://schemas.openxmlformats.org/markup-compatibility/2006">
              <mc:Choice xmlns:v="urn:schemas-microsoft-com:vml" Requires="v">
                <p:oleObj name="Worksheet" r:id="rId2" imgW="7482769" imgH="3147186" progId="Excel.Sheet.12">
                  <p:embed/>
                </p:oleObj>
              </mc:Choice>
              <mc:Fallback>
                <p:oleObj name="Worksheet" r:id="rId2" imgW="7482769" imgH="3147186" progId="Excel.Sheet.12">
                  <p:embed/>
                  <p:pic>
                    <p:nvPicPr>
                      <p:cNvPr id="4" name="Object 3"/>
                      <p:cNvPicPr/>
                      <p:nvPr/>
                    </p:nvPicPr>
                    <p:blipFill>
                      <a:blip r:embed="rId3"/>
                      <a:stretch>
                        <a:fillRect/>
                      </a:stretch>
                    </p:blipFill>
                    <p:spPr>
                      <a:xfrm>
                        <a:off x="505180" y="1330036"/>
                        <a:ext cx="11548275" cy="4991389"/>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0C106B1F-8CFB-447F-A17A-04B17D39AC15}"/>
              </a:ext>
            </a:extLst>
          </p:cNvPr>
          <p:cNvSpPr>
            <a:spLocks noGrp="1"/>
          </p:cNvSpPr>
          <p:nvPr>
            <p:ph type="sldNum" sz="quarter" idx="12"/>
          </p:nvPr>
        </p:nvSpPr>
        <p:spPr/>
        <p:txBody>
          <a:bodyPr/>
          <a:lstStyle/>
          <a:p>
            <a:fld id="{C229A41B-6DD7-4670-9D76-FFEDB856B1FD}" type="slidenum">
              <a:rPr lang="en-IN" smtClean="0"/>
              <a:t>21</a:t>
            </a:fld>
            <a:endParaRPr lang="en-IN"/>
          </a:p>
        </p:txBody>
      </p:sp>
    </p:spTree>
    <p:extLst>
      <p:ext uri="{BB962C8B-B14F-4D97-AF65-F5344CB8AC3E}">
        <p14:creationId xmlns:p14="http://schemas.microsoft.com/office/powerpoint/2010/main" val="4148728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62B83D-81A4-4D3F-8E93-B692193D5077}"/>
              </a:ext>
            </a:extLst>
          </p:cNvPr>
          <p:cNvSpPr>
            <a:spLocks noGrp="1"/>
          </p:cNvSpPr>
          <p:nvPr>
            <p:ph type="sldNum" sz="quarter" idx="12"/>
          </p:nvPr>
        </p:nvSpPr>
        <p:spPr>
          <a:xfrm>
            <a:off x="117575" y="776928"/>
            <a:ext cx="779767" cy="365125"/>
          </a:xfrm>
        </p:spPr>
        <p:txBody>
          <a:bodyPr/>
          <a:lstStyle/>
          <a:p>
            <a:fld id="{C229A41B-6DD7-4670-9D76-FFEDB856B1FD}" type="slidenum">
              <a:rPr lang="en-IN" smtClean="0"/>
              <a:t>22</a:t>
            </a:fld>
            <a:endParaRPr lang="en-IN"/>
          </a:p>
        </p:txBody>
      </p:sp>
      <p:graphicFrame>
        <p:nvGraphicFramePr>
          <p:cNvPr id="6" name="Object 5">
            <a:extLst>
              <a:ext uri="{FF2B5EF4-FFF2-40B4-BE49-F238E27FC236}">
                <a16:creationId xmlns:a16="http://schemas.microsoft.com/office/drawing/2014/main" id="{2864BC39-62DA-4BB7-82E0-6DD49C2380D1}"/>
              </a:ext>
            </a:extLst>
          </p:cNvPr>
          <p:cNvGraphicFramePr>
            <a:graphicFrameLocks noChangeAspect="1"/>
          </p:cNvGraphicFramePr>
          <p:nvPr>
            <p:extLst>
              <p:ext uri="{D42A27DB-BD31-4B8C-83A1-F6EECF244321}">
                <p14:modId xmlns:p14="http://schemas.microsoft.com/office/powerpoint/2010/main" val="997662618"/>
              </p:ext>
            </p:extLst>
          </p:nvPr>
        </p:nvGraphicFramePr>
        <p:xfrm>
          <a:off x="4047921" y="776928"/>
          <a:ext cx="4706971" cy="5909705"/>
        </p:xfrm>
        <a:graphic>
          <a:graphicData uri="http://schemas.openxmlformats.org/presentationml/2006/ole">
            <mc:AlternateContent xmlns:mc="http://schemas.openxmlformats.org/markup-compatibility/2006">
              <mc:Choice xmlns:v="urn:schemas-microsoft-com:vml" Requires="v">
                <p:oleObj name="Worksheet" r:id="rId2" imgW="3162123" imgH="3970146" progId="Excel.Sheet.12">
                  <p:embed/>
                </p:oleObj>
              </mc:Choice>
              <mc:Fallback>
                <p:oleObj name="Worksheet" r:id="rId2" imgW="3162123" imgH="3970146" progId="Excel.Sheet.12">
                  <p:embed/>
                  <p:pic>
                    <p:nvPicPr>
                      <p:cNvPr id="6" name="Object 5">
                        <a:extLst>
                          <a:ext uri="{FF2B5EF4-FFF2-40B4-BE49-F238E27FC236}">
                            <a16:creationId xmlns:a16="http://schemas.microsoft.com/office/drawing/2014/main" id="{2864BC39-62DA-4BB7-82E0-6DD49C2380D1}"/>
                          </a:ext>
                        </a:extLst>
                      </p:cNvPr>
                      <p:cNvPicPr/>
                      <p:nvPr/>
                    </p:nvPicPr>
                    <p:blipFill>
                      <a:blip r:embed="rId3"/>
                      <a:stretch>
                        <a:fillRect/>
                      </a:stretch>
                    </p:blipFill>
                    <p:spPr>
                      <a:xfrm>
                        <a:off x="4047921" y="776928"/>
                        <a:ext cx="4706971" cy="5909705"/>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71995EEA-9024-492A-8128-0FFE2E2D9E65}"/>
              </a:ext>
            </a:extLst>
          </p:cNvPr>
          <p:cNvSpPr txBox="1"/>
          <p:nvPr/>
        </p:nvSpPr>
        <p:spPr>
          <a:xfrm>
            <a:off x="1577502" y="105822"/>
            <a:ext cx="8111247" cy="584775"/>
          </a:xfrm>
          <a:prstGeom prst="rect">
            <a:avLst/>
          </a:prstGeom>
          <a:noFill/>
        </p:spPr>
        <p:txBody>
          <a:bodyPr wrap="square" rtlCol="0">
            <a:spAutoFit/>
          </a:bodyPr>
          <a:lstStyle/>
          <a:p>
            <a:r>
              <a:rPr lang="en-US" sz="3200" b="1" dirty="0"/>
              <a:t>STRATEGY FOR WINNING TEST MATCH</a:t>
            </a:r>
            <a:endParaRPr lang="en-IN" sz="3200" b="1" dirty="0"/>
          </a:p>
        </p:txBody>
      </p:sp>
    </p:spTree>
    <p:extLst>
      <p:ext uri="{BB962C8B-B14F-4D97-AF65-F5344CB8AC3E}">
        <p14:creationId xmlns:p14="http://schemas.microsoft.com/office/powerpoint/2010/main" val="4260510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6104BF-105C-46E7-8F60-BF90169B5C3E}"/>
              </a:ext>
            </a:extLst>
          </p:cNvPr>
          <p:cNvSpPr>
            <a:spLocks noGrp="1"/>
          </p:cNvSpPr>
          <p:nvPr>
            <p:ph type="sldNum" sz="quarter" idx="12"/>
          </p:nvPr>
        </p:nvSpPr>
        <p:spPr/>
        <p:txBody>
          <a:bodyPr/>
          <a:lstStyle/>
          <a:p>
            <a:fld id="{C229A41B-6DD7-4670-9D76-FFEDB856B1FD}" type="slidenum">
              <a:rPr lang="en-IN" smtClean="0"/>
              <a:t>23</a:t>
            </a:fld>
            <a:endParaRPr lang="en-IN"/>
          </a:p>
        </p:txBody>
      </p:sp>
      <p:sp>
        <p:nvSpPr>
          <p:cNvPr id="5" name="TextBox 4">
            <a:extLst>
              <a:ext uri="{FF2B5EF4-FFF2-40B4-BE49-F238E27FC236}">
                <a16:creationId xmlns:a16="http://schemas.microsoft.com/office/drawing/2014/main" id="{11E7DA48-5966-4828-A879-3EC5CC380B34}"/>
              </a:ext>
            </a:extLst>
          </p:cNvPr>
          <p:cNvSpPr txBox="1"/>
          <p:nvPr/>
        </p:nvSpPr>
        <p:spPr>
          <a:xfrm>
            <a:off x="921695" y="1152907"/>
            <a:ext cx="10864141" cy="5417252"/>
          </a:xfrm>
          <a:prstGeom prst="rect">
            <a:avLst/>
          </a:prstGeom>
          <a:noFill/>
        </p:spPr>
        <p:txBody>
          <a:bodyPr wrap="square">
            <a:spAutoFit/>
          </a:bodyPr>
          <a:lstStyle/>
          <a:p>
            <a:pPr marL="342900" indent="-342900">
              <a:lnSpc>
                <a:spcPct val="107000"/>
              </a:lnSpc>
              <a:spcAft>
                <a:spcPts val="800"/>
              </a:spcAft>
              <a:buFont typeface="Symbol" panose="05050102010706020507" pitchFamily="18" charset="2"/>
              <a:buChar char=""/>
            </a:pP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India has to opt to bowl first on the offshore match at England if it wins toss. Inning extras must be reduced during the bowling half by the Indian team. Bowlers with little economy rate need to selected as they provide less runs per over to the opponent team. </a:t>
            </a:r>
          </a:p>
          <a:p>
            <a:pPr marL="342900" indent="-342900">
              <a:lnSpc>
                <a:spcPct val="107000"/>
              </a:lnSpc>
              <a:spcAft>
                <a:spcPts val="800"/>
              </a:spcAft>
              <a:buFont typeface="Symbol" panose="05050102010706020507" pitchFamily="18" charset="2"/>
              <a:buChar char=""/>
            </a:pP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If India bats first, based on rainy climate, as there is a chance of DLS, maintaining good runs per over (r. p. o) is necessary. Also, after rains, the second batting becomes tougher. </a:t>
            </a:r>
            <a:r>
              <a:rPr lang="en-IN"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a:t>
            </a: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 England pitches are bouncy, selecting more (4 allrounders) and minimising duck-outs i.e., by sending </a:t>
            </a:r>
            <a:r>
              <a:rPr lang="en-IN"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opening batsmen who can stand for a long time at least 20 overs. </a:t>
            </a: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Maintaining partnerships (at least 2-3) of 100- 120 runs and average of 4-5 runs per over is highly appreciated in the match.</a:t>
            </a:r>
          </a:p>
          <a:p>
            <a:pPr marL="342900" indent="-342900">
              <a:lnSpc>
                <a:spcPct val="107000"/>
              </a:lnSpc>
              <a:spcAft>
                <a:spcPts val="800"/>
              </a:spcAft>
              <a:buFont typeface="Symbol" panose="05050102010706020507" pitchFamily="18" charset="2"/>
              <a:buChar char=""/>
            </a:pPr>
            <a:r>
              <a:rPr lang="en-IN"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Practice matches are also preferred as it helps to </a:t>
            </a:r>
            <a:r>
              <a:rPr lang="en-IN" sz="2400" b="1"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acclamatise</a:t>
            </a:r>
            <a:r>
              <a:rPr lang="en-IN"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to the offshore climatic conditions at England since </a:t>
            </a: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 test matches were played with Europe in rainy season based on the dataset. </a:t>
            </a:r>
            <a:endParaRPr lang="en-IN" sz="2400" b="1"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6" name="TextBox 5">
            <a:extLst>
              <a:ext uri="{FF2B5EF4-FFF2-40B4-BE49-F238E27FC236}">
                <a16:creationId xmlns:a16="http://schemas.microsoft.com/office/drawing/2014/main" id="{CF0F4725-8AC0-4F66-AD39-E717994F1300}"/>
              </a:ext>
            </a:extLst>
          </p:cNvPr>
          <p:cNvSpPr txBox="1"/>
          <p:nvPr/>
        </p:nvSpPr>
        <p:spPr>
          <a:xfrm>
            <a:off x="507459" y="68094"/>
            <a:ext cx="11506201" cy="584775"/>
          </a:xfrm>
          <a:prstGeom prst="rect">
            <a:avLst/>
          </a:prstGeom>
          <a:noFill/>
        </p:spPr>
        <p:txBody>
          <a:bodyPr wrap="square" rtlCol="0">
            <a:spAutoFit/>
          </a:bodyPr>
          <a:lstStyle/>
          <a:p>
            <a:r>
              <a:rPr lang="en-US" sz="3200" b="1" dirty="0"/>
              <a:t>BUSINESS RECOMMENDATIONS FOR WINNING TEST MATCH</a:t>
            </a:r>
            <a:endParaRPr lang="en-IN" sz="3200" b="1" dirty="0"/>
          </a:p>
        </p:txBody>
      </p:sp>
      <p:sp>
        <p:nvSpPr>
          <p:cNvPr id="8" name="TextBox 7">
            <a:extLst>
              <a:ext uri="{FF2B5EF4-FFF2-40B4-BE49-F238E27FC236}">
                <a16:creationId xmlns:a16="http://schemas.microsoft.com/office/drawing/2014/main" id="{5C42C2BF-ED36-45B0-9C46-34008148F5DC}"/>
              </a:ext>
            </a:extLst>
          </p:cNvPr>
          <p:cNvSpPr txBox="1"/>
          <p:nvPr/>
        </p:nvSpPr>
        <p:spPr>
          <a:xfrm>
            <a:off x="1701462" y="620483"/>
            <a:ext cx="6094378" cy="532903"/>
          </a:xfrm>
          <a:prstGeom prst="rect">
            <a:avLst/>
          </a:prstGeom>
          <a:noFill/>
        </p:spPr>
        <p:txBody>
          <a:bodyPr wrap="square">
            <a:spAutoFit/>
          </a:bodyPr>
          <a:lstStyle/>
          <a:p>
            <a:pPr lvl="0">
              <a:lnSpc>
                <a:spcPct val="107000"/>
              </a:lnSpc>
              <a:spcAft>
                <a:spcPts val="800"/>
              </a:spcAft>
            </a:pPr>
            <a:r>
              <a:rPr lang="en-IN" sz="2800" b="1" dirty="0">
                <a:solidFill>
                  <a:srgbClr val="C00000"/>
                </a:solidFill>
                <a:latin typeface="Calibri" panose="020F0502020204030204" pitchFamily="34" charset="0"/>
                <a:ea typeface="Times New Roman" panose="02020603050405020304" pitchFamily="18" charset="0"/>
                <a:cs typeface="Calibri" panose="020F0502020204030204" pitchFamily="34" charset="0"/>
              </a:rPr>
              <a:t>RECOMMENDATION-1</a:t>
            </a:r>
          </a:p>
        </p:txBody>
      </p:sp>
    </p:spTree>
    <p:extLst>
      <p:ext uri="{BB962C8B-B14F-4D97-AF65-F5344CB8AC3E}">
        <p14:creationId xmlns:p14="http://schemas.microsoft.com/office/powerpoint/2010/main" val="2739015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51B65D-BB9E-4775-8B9C-7F7AF7011D59}"/>
              </a:ext>
            </a:extLst>
          </p:cNvPr>
          <p:cNvSpPr txBox="1"/>
          <p:nvPr/>
        </p:nvSpPr>
        <p:spPr>
          <a:xfrm>
            <a:off x="1577502" y="105822"/>
            <a:ext cx="8111247" cy="584775"/>
          </a:xfrm>
          <a:prstGeom prst="rect">
            <a:avLst/>
          </a:prstGeom>
          <a:noFill/>
        </p:spPr>
        <p:txBody>
          <a:bodyPr wrap="square" rtlCol="0">
            <a:spAutoFit/>
          </a:bodyPr>
          <a:lstStyle/>
          <a:p>
            <a:r>
              <a:rPr lang="en-US" sz="3200" b="1" dirty="0"/>
              <a:t>STRATEGY FOR WINNING T20 MATCH</a:t>
            </a:r>
            <a:endParaRPr lang="en-IN" sz="3200" b="1" dirty="0"/>
          </a:p>
        </p:txBody>
      </p:sp>
      <p:sp>
        <p:nvSpPr>
          <p:cNvPr id="5" name="Slide Number Placeholder 4">
            <a:extLst>
              <a:ext uri="{FF2B5EF4-FFF2-40B4-BE49-F238E27FC236}">
                <a16:creationId xmlns:a16="http://schemas.microsoft.com/office/drawing/2014/main" id="{7CC24A4C-9CC1-47CA-9218-599C8386E9BB}"/>
              </a:ext>
            </a:extLst>
          </p:cNvPr>
          <p:cNvSpPr>
            <a:spLocks noGrp="1"/>
          </p:cNvSpPr>
          <p:nvPr>
            <p:ph type="sldNum" sz="quarter" idx="12"/>
          </p:nvPr>
        </p:nvSpPr>
        <p:spPr>
          <a:xfrm>
            <a:off x="117575" y="787781"/>
            <a:ext cx="779767" cy="365125"/>
          </a:xfrm>
        </p:spPr>
        <p:txBody>
          <a:bodyPr/>
          <a:lstStyle/>
          <a:p>
            <a:fld id="{C229A41B-6DD7-4670-9D76-FFEDB856B1FD}" type="slidenum">
              <a:rPr lang="en-IN" smtClean="0"/>
              <a:t>24</a:t>
            </a:fld>
            <a:endParaRPr lang="en-IN" dirty="0"/>
          </a:p>
        </p:txBody>
      </p:sp>
      <p:graphicFrame>
        <p:nvGraphicFramePr>
          <p:cNvPr id="9" name="Object 8">
            <a:extLst>
              <a:ext uri="{FF2B5EF4-FFF2-40B4-BE49-F238E27FC236}">
                <a16:creationId xmlns:a16="http://schemas.microsoft.com/office/drawing/2014/main" id="{D2E8DC91-97B9-409A-9973-E3AA5E641D52}"/>
              </a:ext>
            </a:extLst>
          </p:cNvPr>
          <p:cNvGraphicFramePr>
            <a:graphicFrameLocks noChangeAspect="1"/>
          </p:cNvGraphicFramePr>
          <p:nvPr>
            <p:extLst>
              <p:ext uri="{D42A27DB-BD31-4B8C-83A1-F6EECF244321}">
                <p14:modId xmlns:p14="http://schemas.microsoft.com/office/powerpoint/2010/main" val="1737324622"/>
              </p:ext>
            </p:extLst>
          </p:nvPr>
        </p:nvGraphicFramePr>
        <p:xfrm>
          <a:off x="3921057" y="690597"/>
          <a:ext cx="4349885" cy="5964397"/>
        </p:xfrm>
        <a:graphic>
          <a:graphicData uri="http://schemas.openxmlformats.org/presentationml/2006/ole">
            <mc:AlternateContent xmlns:mc="http://schemas.openxmlformats.org/markup-compatibility/2006">
              <mc:Choice xmlns:v="urn:schemas-microsoft-com:vml" Requires="v">
                <p:oleObj name="Worksheet" r:id="rId2" imgW="2895458" imgH="3970146" progId="Excel.Sheet.12">
                  <p:embed/>
                </p:oleObj>
              </mc:Choice>
              <mc:Fallback>
                <p:oleObj name="Worksheet" r:id="rId2" imgW="2895458" imgH="3970146" progId="Excel.Sheet.12">
                  <p:embed/>
                  <p:pic>
                    <p:nvPicPr>
                      <p:cNvPr id="9" name="Object 8">
                        <a:extLst>
                          <a:ext uri="{FF2B5EF4-FFF2-40B4-BE49-F238E27FC236}">
                            <a16:creationId xmlns:a16="http://schemas.microsoft.com/office/drawing/2014/main" id="{D2E8DC91-97B9-409A-9973-E3AA5E641D52}"/>
                          </a:ext>
                        </a:extLst>
                      </p:cNvPr>
                      <p:cNvPicPr/>
                      <p:nvPr/>
                    </p:nvPicPr>
                    <p:blipFill>
                      <a:blip r:embed="rId3"/>
                      <a:stretch>
                        <a:fillRect/>
                      </a:stretch>
                    </p:blipFill>
                    <p:spPr>
                      <a:xfrm>
                        <a:off x="3921057" y="690597"/>
                        <a:ext cx="4349885" cy="5964397"/>
                      </a:xfrm>
                      <a:prstGeom prst="rect">
                        <a:avLst/>
                      </a:prstGeom>
                    </p:spPr>
                  </p:pic>
                </p:oleObj>
              </mc:Fallback>
            </mc:AlternateContent>
          </a:graphicData>
        </a:graphic>
      </p:graphicFrame>
    </p:spTree>
    <p:extLst>
      <p:ext uri="{BB962C8B-B14F-4D97-AF65-F5344CB8AC3E}">
        <p14:creationId xmlns:p14="http://schemas.microsoft.com/office/powerpoint/2010/main" val="537439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892190-5095-4D28-B3BD-D1700E61259F}"/>
              </a:ext>
            </a:extLst>
          </p:cNvPr>
          <p:cNvSpPr>
            <a:spLocks noGrp="1"/>
          </p:cNvSpPr>
          <p:nvPr>
            <p:ph type="sldNum" sz="quarter" idx="12"/>
          </p:nvPr>
        </p:nvSpPr>
        <p:spPr>
          <a:xfrm>
            <a:off x="117575" y="787782"/>
            <a:ext cx="779767" cy="365125"/>
          </a:xfrm>
        </p:spPr>
        <p:txBody>
          <a:bodyPr/>
          <a:lstStyle/>
          <a:p>
            <a:fld id="{C229A41B-6DD7-4670-9D76-FFEDB856B1FD}" type="slidenum">
              <a:rPr lang="en-IN" smtClean="0"/>
              <a:t>25</a:t>
            </a:fld>
            <a:endParaRPr lang="en-IN" dirty="0"/>
          </a:p>
        </p:txBody>
      </p:sp>
      <p:sp>
        <p:nvSpPr>
          <p:cNvPr id="5" name="TextBox 4">
            <a:extLst>
              <a:ext uri="{FF2B5EF4-FFF2-40B4-BE49-F238E27FC236}">
                <a16:creationId xmlns:a16="http://schemas.microsoft.com/office/drawing/2014/main" id="{E710955E-0953-479B-9908-5CED090019AC}"/>
              </a:ext>
            </a:extLst>
          </p:cNvPr>
          <p:cNvSpPr txBox="1"/>
          <p:nvPr/>
        </p:nvSpPr>
        <p:spPr>
          <a:xfrm>
            <a:off x="1500458" y="652869"/>
            <a:ext cx="10573967" cy="5725029"/>
          </a:xfrm>
          <a:prstGeom prst="rect">
            <a:avLst/>
          </a:prstGeom>
          <a:noFill/>
        </p:spPr>
        <p:txBody>
          <a:bodyPr wrap="square">
            <a:spAutoFit/>
          </a:bodyPr>
          <a:lstStyle/>
          <a:p>
            <a:pPr lvl="0">
              <a:lnSpc>
                <a:spcPct val="107000"/>
              </a:lnSpc>
              <a:spcAft>
                <a:spcPts val="800"/>
              </a:spcAft>
            </a:pPr>
            <a:r>
              <a:rPr lang="en-IN" sz="2400" b="1" dirty="0">
                <a:solidFill>
                  <a:srgbClr val="C00000"/>
                </a:solidFill>
                <a:latin typeface="Calibri" panose="020F0502020204030204" pitchFamily="34" charset="0"/>
                <a:ea typeface="Times New Roman" panose="02020603050405020304" pitchFamily="18" charset="0"/>
                <a:cs typeface="Calibri" panose="020F0502020204030204" pitchFamily="34" charset="0"/>
              </a:rPr>
              <a:t>RECOMMENDATION-1</a:t>
            </a:r>
          </a:p>
          <a:p>
            <a:pPr marL="342900" lvl="0" indent="-342900">
              <a:lnSpc>
                <a:spcPct val="107000"/>
              </a:lnSpc>
              <a:spcAft>
                <a:spcPts val="800"/>
              </a:spcAft>
              <a:buFont typeface="Wingdings" panose="05000000000000000000" pitchFamily="2" charset="2"/>
              <a:buChar char="Ø"/>
            </a:pP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players must score minimum of 20 runs and no duck-out is mandatory for winning. So, the captain must deploy scoring batsmen as openers, select 3-4 allrounders in team and one all-rounder in the top 4 batting line-up. The runs per over by the team must be maintained around 8-9 at least if batting first. </a:t>
            </a:r>
          </a:p>
          <a:p>
            <a:pPr marL="342900" indent="-342900">
              <a:lnSpc>
                <a:spcPct val="107000"/>
              </a:lnSpc>
              <a:spcAft>
                <a:spcPts val="800"/>
              </a:spcAft>
              <a:buFont typeface="Wingdings" panose="05000000000000000000" pitchFamily="2" charset="2"/>
              <a:buChar char="Ø"/>
            </a:pP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match at times due to fog in winter, the ball becomes slippery and can’t slide on ground. So, it is advisable to bat first as Australia is a tough team. </a:t>
            </a:r>
          </a:p>
          <a:p>
            <a:pPr>
              <a:lnSpc>
                <a:spcPct val="107000"/>
              </a:lnSpc>
              <a:spcAft>
                <a:spcPts val="800"/>
              </a:spcAft>
            </a:pPr>
            <a:r>
              <a:rPr lang="en-IN" sz="2400" b="1" dirty="0">
                <a:solidFill>
                  <a:srgbClr val="C00000"/>
                </a:solidFill>
                <a:latin typeface="Calibri" panose="020F0502020204030204" pitchFamily="34" charset="0"/>
                <a:ea typeface="Times New Roman" panose="02020603050405020304" pitchFamily="18" charset="0"/>
                <a:cs typeface="Calibri" panose="020F0502020204030204" pitchFamily="34" charset="0"/>
              </a:rPr>
              <a:t>RECOMMENDATION-2</a:t>
            </a:r>
          </a:p>
          <a:p>
            <a:pPr>
              <a:lnSpc>
                <a:spcPct val="107000"/>
              </a:lnSpc>
              <a:spcAft>
                <a:spcPts val="800"/>
              </a:spcAft>
            </a:pP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Consider the bowling strategy, it is necessary to minimise the inning extras and pressurise the opponent team by taking key wickets, especially in P1 and P2. The mid overs are to be controlled by spinners and allrounders. More allrounders are generally preferred as in T20 matches, scores fly high.</a:t>
            </a:r>
            <a:endParaRPr lang="en-IN" sz="2400" b="1" dirty="0">
              <a:effectLst/>
              <a:latin typeface="Calibri" panose="020F0502020204030204" pitchFamily="34" charset="0"/>
              <a:ea typeface="Times New Roman" panose="02020603050405020304" pitchFamily="18" charset="0"/>
              <a:cs typeface="Calibri" panose="020F0502020204030204" pitchFamily="34" charset="0"/>
            </a:endParaRPr>
          </a:p>
          <a:p>
            <a:pPr lvl="0">
              <a:lnSpc>
                <a:spcPct val="107000"/>
              </a:lnSpc>
              <a:spcAft>
                <a:spcPts val="800"/>
              </a:spcAft>
            </a:pPr>
            <a:endParaRPr lang="en-IN"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p:txBody>
      </p:sp>
      <p:sp>
        <p:nvSpPr>
          <p:cNvPr id="6" name="TextBox 5">
            <a:extLst>
              <a:ext uri="{FF2B5EF4-FFF2-40B4-BE49-F238E27FC236}">
                <a16:creationId xmlns:a16="http://schemas.microsoft.com/office/drawing/2014/main" id="{C4F2BD79-B61E-454B-BC0A-08B3D2F7068C}"/>
              </a:ext>
            </a:extLst>
          </p:cNvPr>
          <p:cNvSpPr txBox="1"/>
          <p:nvPr/>
        </p:nvSpPr>
        <p:spPr>
          <a:xfrm>
            <a:off x="507459" y="68094"/>
            <a:ext cx="11506201" cy="584775"/>
          </a:xfrm>
          <a:prstGeom prst="rect">
            <a:avLst/>
          </a:prstGeom>
          <a:noFill/>
        </p:spPr>
        <p:txBody>
          <a:bodyPr wrap="square" rtlCol="0">
            <a:spAutoFit/>
          </a:bodyPr>
          <a:lstStyle/>
          <a:p>
            <a:r>
              <a:rPr lang="en-US" sz="3200" b="1" dirty="0">
                <a:solidFill>
                  <a:srgbClr val="002060"/>
                </a:solidFill>
              </a:rPr>
              <a:t>BUSINESS RECOMMENDATIONS FOR WINNING T20 MATCH</a:t>
            </a:r>
            <a:endParaRPr lang="en-IN" sz="3200" b="1" dirty="0">
              <a:solidFill>
                <a:srgbClr val="002060"/>
              </a:solidFill>
            </a:endParaRPr>
          </a:p>
        </p:txBody>
      </p:sp>
    </p:spTree>
    <p:extLst>
      <p:ext uri="{BB962C8B-B14F-4D97-AF65-F5344CB8AC3E}">
        <p14:creationId xmlns:p14="http://schemas.microsoft.com/office/powerpoint/2010/main" val="1706030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09E44B-D4F2-44E1-96A5-3B4426D81EC5}"/>
              </a:ext>
            </a:extLst>
          </p:cNvPr>
          <p:cNvSpPr>
            <a:spLocks noGrp="1"/>
          </p:cNvSpPr>
          <p:nvPr>
            <p:ph type="sldNum" sz="quarter" idx="12"/>
          </p:nvPr>
        </p:nvSpPr>
        <p:spPr>
          <a:xfrm>
            <a:off x="117575" y="787781"/>
            <a:ext cx="779767" cy="365125"/>
          </a:xfrm>
        </p:spPr>
        <p:txBody>
          <a:bodyPr/>
          <a:lstStyle/>
          <a:p>
            <a:fld id="{C229A41B-6DD7-4670-9D76-FFEDB856B1FD}" type="slidenum">
              <a:rPr lang="en-IN" smtClean="0"/>
              <a:t>26</a:t>
            </a:fld>
            <a:endParaRPr lang="en-IN" dirty="0"/>
          </a:p>
        </p:txBody>
      </p:sp>
      <p:graphicFrame>
        <p:nvGraphicFramePr>
          <p:cNvPr id="6" name="Object 5">
            <a:extLst>
              <a:ext uri="{FF2B5EF4-FFF2-40B4-BE49-F238E27FC236}">
                <a16:creationId xmlns:a16="http://schemas.microsoft.com/office/drawing/2014/main" id="{D3CBF5EF-33A9-4CA9-B3CE-C668C4740410}"/>
              </a:ext>
            </a:extLst>
          </p:cNvPr>
          <p:cNvGraphicFramePr>
            <a:graphicFrameLocks noChangeAspect="1"/>
          </p:cNvGraphicFramePr>
          <p:nvPr>
            <p:extLst>
              <p:ext uri="{D42A27DB-BD31-4B8C-83A1-F6EECF244321}">
                <p14:modId xmlns:p14="http://schemas.microsoft.com/office/powerpoint/2010/main" val="3222030733"/>
              </p:ext>
            </p:extLst>
          </p:nvPr>
        </p:nvGraphicFramePr>
        <p:xfrm>
          <a:off x="3649493" y="851607"/>
          <a:ext cx="4661171" cy="5900571"/>
        </p:xfrm>
        <a:graphic>
          <a:graphicData uri="http://schemas.openxmlformats.org/presentationml/2006/ole">
            <mc:AlternateContent xmlns:mc="http://schemas.openxmlformats.org/markup-compatibility/2006">
              <mc:Choice xmlns:v="urn:schemas-microsoft-com:vml" Requires="v">
                <p:oleObj name="Worksheet" r:id="rId2" imgW="2895458" imgH="3665141" progId="Excel.Sheet.12">
                  <p:embed/>
                </p:oleObj>
              </mc:Choice>
              <mc:Fallback>
                <p:oleObj name="Worksheet" r:id="rId2" imgW="2895458" imgH="3665141" progId="Excel.Sheet.12">
                  <p:embed/>
                  <p:pic>
                    <p:nvPicPr>
                      <p:cNvPr id="6" name="Object 5">
                        <a:extLst>
                          <a:ext uri="{FF2B5EF4-FFF2-40B4-BE49-F238E27FC236}">
                            <a16:creationId xmlns:a16="http://schemas.microsoft.com/office/drawing/2014/main" id="{D3CBF5EF-33A9-4CA9-B3CE-C668C4740410}"/>
                          </a:ext>
                        </a:extLst>
                      </p:cNvPr>
                      <p:cNvPicPr/>
                      <p:nvPr/>
                    </p:nvPicPr>
                    <p:blipFill>
                      <a:blip r:embed="rId3"/>
                      <a:stretch>
                        <a:fillRect/>
                      </a:stretch>
                    </p:blipFill>
                    <p:spPr>
                      <a:xfrm>
                        <a:off x="3649493" y="851607"/>
                        <a:ext cx="4661171" cy="5900571"/>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AFF6E053-9F49-42FC-B893-4C30DF2D5973}"/>
              </a:ext>
            </a:extLst>
          </p:cNvPr>
          <p:cNvSpPr txBox="1"/>
          <p:nvPr/>
        </p:nvSpPr>
        <p:spPr>
          <a:xfrm>
            <a:off x="1577502" y="105822"/>
            <a:ext cx="8111247" cy="584775"/>
          </a:xfrm>
          <a:prstGeom prst="rect">
            <a:avLst/>
          </a:prstGeom>
          <a:noFill/>
        </p:spPr>
        <p:txBody>
          <a:bodyPr wrap="square" rtlCol="0">
            <a:spAutoFit/>
          </a:bodyPr>
          <a:lstStyle/>
          <a:p>
            <a:r>
              <a:rPr lang="en-US" sz="3200" b="1" dirty="0"/>
              <a:t>STRATEGY FOR WINNING ODI MATCH</a:t>
            </a:r>
            <a:endParaRPr lang="en-IN" sz="3200" b="1" dirty="0"/>
          </a:p>
        </p:txBody>
      </p:sp>
    </p:spTree>
    <p:extLst>
      <p:ext uri="{BB962C8B-B14F-4D97-AF65-F5344CB8AC3E}">
        <p14:creationId xmlns:p14="http://schemas.microsoft.com/office/powerpoint/2010/main" val="4145446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D7D552-6353-44CF-AEEC-DA02F291FC77}"/>
              </a:ext>
            </a:extLst>
          </p:cNvPr>
          <p:cNvSpPr>
            <a:spLocks noGrp="1"/>
          </p:cNvSpPr>
          <p:nvPr>
            <p:ph type="sldNum" sz="quarter" idx="12"/>
          </p:nvPr>
        </p:nvSpPr>
        <p:spPr/>
        <p:txBody>
          <a:bodyPr/>
          <a:lstStyle/>
          <a:p>
            <a:fld id="{C229A41B-6DD7-4670-9D76-FFEDB856B1FD}" type="slidenum">
              <a:rPr lang="en-IN" smtClean="0"/>
              <a:t>27</a:t>
            </a:fld>
            <a:endParaRPr lang="en-IN"/>
          </a:p>
        </p:txBody>
      </p:sp>
      <p:sp>
        <p:nvSpPr>
          <p:cNvPr id="5" name="TextBox 4">
            <a:extLst>
              <a:ext uri="{FF2B5EF4-FFF2-40B4-BE49-F238E27FC236}">
                <a16:creationId xmlns:a16="http://schemas.microsoft.com/office/drawing/2014/main" id="{3697B180-8F0D-4631-B4B0-98FAF7C4E0F5}"/>
              </a:ext>
            </a:extLst>
          </p:cNvPr>
          <p:cNvSpPr txBox="1"/>
          <p:nvPr/>
        </p:nvSpPr>
        <p:spPr>
          <a:xfrm>
            <a:off x="1467221" y="885217"/>
            <a:ext cx="9884957" cy="4642105"/>
          </a:xfrm>
          <a:prstGeom prst="rect">
            <a:avLst/>
          </a:prstGeom>
          <a:noFill/>
        </p:spPr>
        <p:txBody>
          <a:bodyPr wrap="square">
            <a:spAutoFit/>
          </a:bodyPr>
          <a:lstStyle/>
          <a:p>
            <a:pPr lvl="0">
              <a:lnSpc>
                <a:spcPct val="107000"/>
              </a:lnSpc>
              <a:spcAft>
                <a:spcPts val="800"/>
              </a:spcAft>
            </a:pPr>
            <a:r>
              <a:rPr lang="en-IN" sz="2400" b="1" dirty="0">
                <a:solidFill>
                  <a:srgbClr val="A50021"/>
                </a:solidFill>
                <a:effectLst/>
                <a:latin typeface="Calibri" panose="020F0502020204030204" pitchFamily="34" charset="0"/>
                <a:ea typeface="Times New Roman" panose="02020603050405020304" pitchFamily="18" charset="0"/>
                <a:cs typeface="Calibri" panose="020F0502020204030204" pitchFamily="34" charset="0"/>
              </a:rPr>
              <a:t>RECOMMENDATION 1</a:t>
            </a:r>
          </a:p>
          <a:p>
            <a:pPr marL="342900" lvl="0" indent="-342900">
              <a:lnSpc>
                <a:spcPct val="107000"/>
              </a:lnSpc>
              <a:spcAft>
                <a:spcPts val="800"/>
              </a:spcAft>
              <a:buFont typeface="Symbol" panose="05050102010706020507" pitchFamily="18" charset="2"/>
              <a:buChar char=""/>
            </a:pPr>
            <a:r>
              <a:rPr lang="en-IN"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Provide</a:t>
            </a: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less bowling extras durin</a:t>
            </a:r>
            <a:r>
              <a:rPr lang="en-IN"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g the bowling innings. Fast bowlers during the P1 and P3 with good swing are to be selected in the team.</a:t>
            </a:r>
          </a:p>
          <a:p>
            <a:pPr marL="342900" lvl="0" indent="-342900">
              <a:lnSpc>
                <a:spcPct val="107000"/>
              </a:lnSpc>
              <a:spcAft>
                <a:spcPts val="800"/>
              </a:spcAft>
              <a:buFont typeface="Symbol" panose="05050102010706020507" pitchFamily="18" charset="2"/>
              <a:buChar char=""/>
            </a:pPr>
            <a:r>
              <a:rPr lang="en-IN"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M</a:t>
            </a: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inimising the opponent runs per over by taking more wickets by selecting excellent spinners with less economy rate.</a:t>
            </a:r>
          </a:p>
          <a:p>
            <a:pPr lvl="0">
              <a:lnSpc>
                <a:spcPct val="107000"/>
              </a:lnSpc>
              <a:spcAft>
                <a:spcPts val="800"/>
              </a:spcAft>
            </a:pPr>
            <a:r>
              <a:rPr lang="en-IN" sz="2400" b="1" dirty="0">
                <a:solidFill>
                  <a:srgbClr val="A50021"/>
                </a:solidFill>
                <a:effectLst/>
                <a:latin typeface="Calibri" panose="020F0502020204030204" pitchFamily="34" charset="0"/>
                <a:ea typeface="Times New Roman" panose="02020603050405020304" pitchFamily="18" charset="0"/>
                <a:cs typeface="Calibri" panose="020F0502020204030204" pitchFamily="34" charset="0"/>
              </a:rPr>
              <a:t>RECOMMENDATION 2</a:t>
            </a:r>
          </a:p>
          <a:p>
            <a:pPr marL="342900" lvl="0" indent="-342900">
              <a:lnSpc>
                <a:spcPct val="107000"/>
              </a:lnSpc>
              <a:spcAft>
                <a:spcPts val="800"/>
              </a:spcAft>
              <a:buFont typeface="Symbol" panose="05050102010706020507" pitchFamily="18" charset="2"/>
              <a:buChar char=""/>
            </a:pP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Selecting 2-3 all-rounders in the team and opt to bat first, if India wins toss due to hard pitch, foggy conditions in the second innings. </a:t>
            </a:r>
          </a:p>
          <a:p>
            <a:pPr marL="342900" lvl="0" indent="-342900">
              <a:lnSpc>
                <a:spcPct val="107000"/>
              </a:lnSpc>
              <a:spcAft>
                <a:spcPts val="800"/>
              </a:spcAft>
              <a:buFont typeface="Symbol" panose="05050102010706020507" pitchFamily="18" charset="2"/>
              <a:buChar char=""/>
            </a:pPr>
            <a:r>
              <a:rPr lang="en-IN"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M</a:t>
            </a:r>
            <a:r>
              <a:rPr lang="en-IN"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aximum runs must be scored per over if India bats first. </a:t>
            </a:r>
            <a:r>
              <a:rPr lang="en-IN" sz="2400" b="1" dirty="0">
                <a:effectLst/>
                <a:latin typeface="Calibri" panose="020F0502020204030204" pitchFamily="34" charset="0"/>
                <a:ea typeface="Times New Roman" panose="02020603050405020304" pitchFamily="18" charset="0"/>
                <a:cs typeface="Calibri" panose="020F0502020204030204" pitchFamily="34" charset="0"/>
              </a:rPr>
              <a:t> </a:t>
            </a:r>
          </a:p>
          <a:p>
            <a:pPr marL="342900" lvl="0" indent="-342900">
              <a:lnSpc>
                <a:spcPct val="107000"/>
              </a:lnSpc>
              <a:spcAft>
                <a:spcPts val="800"/>
              </a:spcAft>
              <a:buFont typeface="Symbol" panose="05050102010706020507" pitchFamily="18" charset="2"/>
              <a:buChar char=""/>
            </a:pPr>
            <a:endParaRPr lang="en-IN" sz="2400" b="1"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8" name="TextBox 7">
            <a:extLst>
              <a:ext uri="{FF2B5EF4-FFF2-40B4-BE49-F238E27FC236}">
                <a16:creationId xmlns:a16="http://schemas.microsoft.com/office/drawing/2014/main" id="{3BE327B2-1542-4BED-8FD0-8C9E2FD4571A}"/>
              </a:ext>
            </a:extLst>
          </p:cNvPr>
          <p:cNvSpPr txBox="1"/>
          <p:nvPr/>
        </p:nvSpPr>
        <p:spPr>
          <a:xfrm>
            <a:off x="507459" y="68094"/>
            <a:ext cx="11506201" cy="584775"/>
          </a:xfrm>
          <a:prstGeom prst="rect">
            <a:avLst/>
          </a:prstGeom>
          <a:noFill/>
        </p:spPr>
        <p:txBody>
          <a:bodyPr wrap="square" rtlCol="0">
            <a:spAutoFit/>
          </a:bodyPr>
          <a:lstStyle/>
          <a:p>
            <a:r>
              <a:rPr lang="en-US" sz="3200" b="1" dirty="0">
                <a:solidFill>
                  <a:srgbClr val="002060"/>
                </a:solidFill>
              </a:rPr>
              <a:t>BUSINESS RECOMMENDATIONS FOR WINNING ODI MATCH</a:t>
            </a:r>
            <a:endParaRPr lang="en-IN" sz="3200" b="1" dirty="0">
              <a:solidFill>
                <a:srgbClr val="002060"/>
              </a:solidFill>
            </a:endParaRPr>
          </a:p>
        </p:txBody>
      </p:sp>
      <p:sp>
        <p:nvSpPr>
          <p:cNvPr id="9" name="TextBox 8">
            <a:extLst>
              <a:ext uri="{FF2B5EF4-FFF2-40B4-BE49-F238E27FC236}">
                <a16:creationId xmlns:a16="http://schemas.microsoft.com/office/drawing/2014/main" id="{6BD9FE91-BCE2-4093-B1FF-18B8BE632C17}"/>
              </a:ext>
            </a:extLst>
          </p:cNvPr>
          <p:cNvSpPr txBox="1"/>
          <p:nvPr/>
        </p:nvSpPr>
        <p:spPr>
          <a:xfrm>
            <a:off x="4387174" y="5690681"/>
            <a:ext cx="4494179" cy="923330"/>
          </a:xfrm>
          <a:prstGeom prst="rect">
            <a:avLst/>
          </a:prstGeom>
          <a:noFill/>
        </p:spPr>
        <p:txBody>
          <a:bodyPr wrap="square" rtlCol="0">
            <a:spAutoFit/>
          </a:bodyPr>
          <a:lstStyle/>
          <a:p>
            <a:r>
              <a:rPr lang="en-US" sz="5400" b="1" dirty="0"/>
              <a:t>THANK YOU</a:t>
            </a:r>
            <a:endParaRPr lang="en-IN" sz="5400" b="1" dirty="0"/>
          </a:p>
        </p:txBody>
      </p:sp>
    </p:spTree>
    <p:extLst>
      <p:ext uri="{BB962C8B-B14F-4D97-AF65-F5344CB8AC3E}">
        <p14:creationId xmlns:p14="http://schemas.microsoft.com/office/powerpoint/2010/main" val="3522690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109357-F1D6-419B-BDC8-B0BC5F990EA5}"/>
              </a:ext>
            </a:extLst>
          </p:cNvPr>
          <p:cNvSpPr>
            <a:spLocks noGrp="1"/>
          </p:cNvSpPr>
          <p:nvPr>
            <p:ph type="sldNum" sz="quarter" idx="12"/>
          </p:nvPr>
        </p:nvSpPr>
        <p:spPr/>
        <p:txBody>
          <a:bodyPr/>
          <a:lstStyle/>
          <a:p>
            <a:fld id="{C229A41B-6DD7-4670-9D76-FFEDB856B1FD}" type="slidenum">
              <a:rPr lang="en-IN" smtClean="0"/>
              <a:t>3</a:t>
            </a:fld>
            <a:endParaRPr lang="en-IN"/>
          </a:p>
        </p:txBody>
      </p:sp>
      <p:sp>
        <p:nvSpPr>
          <p:cNvPr id="4" name="TextBox 3">
            <a:extLst>
              <a:ext uri="{FF2B5EF4-FFF2-40B4-BE49-F238E27FC236}">
                <a16:creationId xmlns:a16="http://schemas.microsoft.com/office/drawing/2014/main" id="{459A281D-72E8-410D-B8D6-529E50B14557}"/>
              </a:ext>
            </a:extLst>
          </p:cNvPr>
          <p:cNvSpPr txBox="1"/>
          <p:nvPr/>
        </p:nvSpPr>
        <p:spPr>
          <a:xfrm>
            <a:off x="1562840" y="764782"/>
            <a:ext cx="10450820" cy="1260345"/>
          </a:xfrm>
          <a:prstGeom prst="rect">
            <a:avLst/>
          </a:prstGeom>
          <a:noFill/>
        </p:spPr>
        <p:txBody>
          <a:bodyPr wrap="square">
            <a:spAutoFit/>
          </a:bodyPr>
          <a:lstStyle/>
          <a:p>
            <a:pPr>
              <a:lnSpc>
                <a:spcPct val="107000"/>
              </a:lnSpc>
              <a:spcAft>
                <a:spcPts val="800"/>
              </a:spcAft>
            </a:pPr>
            <a:r>
              <a:rPr lang="en-US" sz="2400" b="1" dirty="0">
                <a:effectLst/>
                <a:latin typeface="Calibri" panose="020F0502020204030204" pitchFamily="34" charset="0"/>
                <a:ea typeface="Calibri" panose="020F0502020204030204" pitchFamily="34" charset="0"/>
                <a:cs typeface="Calibri" panose="020F0502020204030204" pitchFamily="34" charset="0"/>
              </a:rPr>
              <a:t>External analytics consulting firm was hired by BCCI for data analytics of Sports data. The sports data set with the information of games played previously were provided to develop strategies for winning cricket game by Indian cricket team. </a:t>
            </a:r>
          </a:p>
        </p:txBody>
      </p:sp>
      <p:sp>
        <p:nvSpPr>
          <p:cNvPr id="6" name="TextBox 5">
            <a:extLst>
              <a:ext uri="{FF2B5EF4-FFF2-40B4-BE49-F238E27FC236}">
                <a16:creationId xmlns:a16="http://schemas.microsoft.com/office/drawing/2014/main" id="{793BEA26-24D8-4A9D-8636-3E977651D582}"/>
              </a:ext>
            </a:extLst>
          </p:cNvPr>
          <p:cNvSpPr txBox="1"/>
          <p:nvPr/>
        </p:nvSpPr>
        <p:spPr>
          <a:xfrm>
            <a:off x="1562840" y="75609"/>
            <a:ext cx="9705773" cy="530594"/>
          </a:xfrm>
          <a:prstGeom prst="rect">
            <a:avLst/>
          </a:prstGeom>
          <a:noFill/>
        </p:spPr>
        <p:txBody>
          <a:bodyPr wrap="square">
            <a:spAutoFit/>
          </a:bodyPr>
          <a:lstStyle/>
          <a:p>
            <a:pPr algn="ctr">
              <a:lnSpc>
                <a:spcPct val="107000"/>
              </a:lnSpc>
              <a:spcAft>
                <a:spcPts val="800"/>
              </a:spcAft>
            </a:pPr>
            <a:r>
              <a:rPr lang="en-US" sz="2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UNDERSTANDING PROBLEM STATEMENT</a:t>
            </a:r>
            <a:endParaRPr lang="en-IN" sz="2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8C7CC96-EFC4-4AA6-A2DE-E7594B8983FF}"/>
              </a:ext>
            </a:extLst>
          </p:cNvPr>
          <p:cNvSpPr txBox="1"/>
          <p:nvPr/>
        </p:nvSpPr>
        <p:spPr>
          <a:xfrm>
            <a:off x="739305" y="2025127"/>
            <a:ext cx="11274355" cy="3904274"/>
          </a:xfrm>
          <a:prstGeom prst="rect">
            <a:avLst/>
          </a:prstGeom>
          <a:noFill/>
        </p:spPr>
        <p:txBody>
          <a:bodyPr wrap="square">
            <a:spAutoFit/>
          </a:bodyPr>
          <a:lstStyle/>
          <a:p>
            <a:pPr>
              <a:lnSpc>
                <a:spcPct val="107000"/>
              </a:lnSpc>
              <a:spcAft>
                <a:spcPts val="800"/>
              </a:spcAft>
            </a:pPr>
            <a:r>
              <a:rPr lang="en-US" sz="2200" b="1"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BUSINESS INSIGHT</a:t>
            </a:r>
          </a:p>
          <a:p>
            <a:pPr>
              <a:lnSpc>
                <a:spcPct val="107000"/>
              </a:lnSpc>
              <a:spcAft>
                <a:spcPts val="800"/>
              </a:spcAft>
            </a:pPr>
            <a:r>
              <a:rPr lang="en-IN" sz="2200" b="1" dirty="0">
                <a:effectLst/>
                <a:latin typeface="Calibri" panose="020F0502020204030204" pitchFamily="34" charset="0"/>
                <a:ea typeface="Calibri" panose="020F0502020204030204" pitchFamily="34" charset="0"/>
                <a:cs typeface="Calibri" panose="020F0502020204030204" pitchFamily="34" charset="0"/>
              </a:rPr>
              <a:t>Cricket is liked by most of the people across the globe and has a huge finance involved in organising them. In turn, the BCCI should also earn profits by organising them. The BCCI with the winning strategies and recommendations provided by the </a:t>
            </a:r>
            <a:r>
              <a:rPr lang="en-IN" sz="2200" b="1" dirty="0">
                <a:latin typeface="Calibri" panose="020F0502020204030204" pitchFamily="34" charset="0"/>
                <a:ea typeface="Calibri" panose="020F0502020204030204" pitchFamily="34" charset="0"/>
                <a:cs typeface="Calibri" panose="020F0502020204030204" pitchFamily="34" charset="0"/>
              </a:rPr>
              <a:t>analysed data of the past games played, can be used</a:t>
            </a:r>
            <a:r>
              <a:rPr lang="en-IN" sz="2200" b="1" dirty="0">
                <a:effectLst/>
                <a:latin typeface="Calibri" panose="020F0502020204030204" pitchFamily="34" charset="0"/>
                <a:ea typeface="Calibri" panose="020F0502020204030204" pitchFamily="34" charset="0"/>
                <a:cs typeface="Calibri" panose="020F0502020204030204" pitchFamily="34" charset="0"/>
              </a:rPr>
              <a:t> to train Indian team so that the Indian team can have a better win and in turn have profits for the BCCI from the tickets sold to audience, advertising companies, promotions for products, parking payments etc.</a:t>
            </a:r>
          </a:p>
          <a:p>
            <a:pPr>
              <a:lnSpc>
                <a:spcPct val="107000"/>
              </a:lnSpc>
              <a:spcAft>
                <a:spcPts val="800"/>
              </a:spcAft>
            </a:pPr>
            <a:r>
              <a:rPr lang="en-US" sz="2200" b="1" dirty="0">
                <a:latin typeface="Calibri" panose="020F0502020204030204" pitchFamily="34" charset="0"/>
                <a:cs typeface="Calibri" panose="020F0502020204030204" pitchFamily="34" charset="0"/>
              </a:rPr>
              <a:t>There is rapid expansion of sports data analytics every year. Technological advances in development of different machine learning models, evaluating models have gained insight to formulate strategies for sports so that chances of win can be increased or achieved. </a:t>
            </a:r>
            <a:endParaRPr lang="en-IN" sz="2200" b="1"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8143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20A24E-4BC0-4791-B336-BAB6E1BA8BC9}"/>
              </a:ext>
            </a:extLst>
          </p:cNvPr>
          <p:cNvSpPr txBox="1"/>
          <p:nvPr/>
        </p:nvSpPr>
        <p:spPr>
          <a:xfrm>
            <a:off x="1592814" y="969800"/>
            <a:ext cx="9939434" cy="3907608"/>
          </a:xfrm>
          <a:prstGeom prst="rect">
            <a:avLst/>
          </a:prstGeom>
          <a:noFill/>
        </p:spPr>
        <p:txBody>
          <a:bodyPr wrap="square">
            <a:spAutoFit/>
          </a:bodyPr>
          <a:lstStyle/>
          <a:p>
            <a:pPr>
              <a:lnSpc>
                <a:spcPct val="107000"/>
              </a:lnSpc>
              <a:spcAft>
                <a:spcPts val="800"/>
              </a:spcAft>
            </a:pPr>
            <a:r>
              <a:rPr lang="en-US" sz="2600" b="1" dirty="0">
                <a:effectLst/>
                <a:latin typeface="Verdana" panose="020B0604030504040204" pitchFamily="34" charset="0"/>
                <a:ea typeface="Verdana" panose="020B0604030504040204" pitchFamily="34" charset="0"/>
                <a:cs typeface="Times New Roman" panose="02020603050405020304" pitchFamily="18" charset="0"/>
              </a:rPr>
              <a:t>To </a:t>
            </a:r>
            <a:r>
              <a:rPr lang="en-US" sz="2600" b="1" dirty="0">
                <a:solidFill>
                  <a:srgbClr val="A50021"/>
                </a:solidFill>
                <a:effectLst/>
                <a:latin typeface="Verdana" panose="020B0604030504040204" pitchFamily="34" charset="0"/>
                <a:ea typeface="Verdana" panose="020B0604030504040204" pitchFamily="34" charset="0"/>
                <a:cs typeface="Times New Roman" panose="02020603050405020304" pitchFamily="18" charset="0"/>
              </a:rPr>
              <a:t>propose different win strategies</a:t>
            </a:r>
            <a:r>
              <a:rPr lang="en-US" sz="2600" b="1" dirty="0">
                <a:effectLst/>
                <a:latin typeface="Verdana" panose="020B0604030504040204" pitchFamily="34" charset="0"/>
                <a:ea typeface="Verdana" panose="020B0604030504040204" pitchFamily="34" charset="0"/>
                <a:cs typeface="Times New Roman" panose="02020603050405020304" pitchFamily="18" charset="0"/>
              </a:rPr>
              <a:t> for </a:t>
            </a:r>
            <a:r>
              <a:rPr lang="en-US" sz="2600" b="1" dirty="0">
                <a:latin typeface="Verdana" panose="020B0604030504040204" pitchFamily="34" charset="0"/>
                <a:ea typeface="Verdana" panose="020B0604030504040204" pitchFamily="34" charset="0"/>
                <a:cs typeface="Times New Roman" panose="02020603050405020304" pitchFamily="18" charset="0"/>
              </a:rPr>
              <a:t>Indian </a:t>
            </a:r>
            <a:r>
              <a:rPr lang="en-US" sz="2600" b="1" dirty="0">
                <a:effectLst/>
                <a:latin typeface="Verdana" panose="020B0604030504040204" pitchFamily="34" charset="0"/>
                <a:ea typeface="Verdana" panose="020B0604030504040204" pitchFamily="34" charset="0"/>
                <a:cs typeface="Times New Roman" panose="02020603050405020304" pitchFamily="18" charset="0"/>
              </a:rPr>
              <a:t>cricket to be played in various formats i.e., Test (1 strategy), ODI (2 strategies), T20 (2 strategies) for INDIAN CRICKET TEAM WIN. The strategies are to be provided for matches played in India against Sri Lanka (ODI), Australia(T20) during winter season as day and night matches and for test match to be played against England in England as day match in rainy season.</a:t>
            </a:r>
            <a:endParaRPr lang="en-IN" sz="2600" b="1" dirty="0">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D4B6775-B562-4C47-9348-256398269299}"/>
              </a:ext>
            </a:extLst>
          </p:cNvPr>
          <p:cNvSpPr txBox="1"/>
          <p:nvPr/>
        </p:nvSpPr>
        <p:spPr>
          <a:xfrm>
            <a:off x="2865141" y="5317839"/>
            <a:ext cx="8081254" cy="954107"/>
          </a:xfrm>
          <a:prstGeom prst="rect">
            <a:avLst/>
          </a:prstGeom>
          <a:noFill/>
        </p:spPr>
        <p:txBody>
          <a:bodyPr wrap="square">
            <a:spAutoFit/>
          </a:bodyPr>
          <a:lstStyle/>
          <a:p>
            <a:r>
              <a:rPr lang="en-US" sz="2800" b="1" i="1" dirty="0">
                <a:solidFill>
                  <a:srgbClr val="002060"/>
                </a:solidFill>
                <a:effectLst/>
                <a:latin typeface="Verdana" panose="020B0604030504040204" pitchFamily="34" charset="0"/>
                <a:ea typeface="Verdana" panose="020B0604030504040204" pitchFamily="34" charset="0"/>
                <a:cs typeface="Times New Roman" panose="02020603050405020304" pitchFamily="18" charset="0"/>
              </a:rPr>
              <a:t>Data Set given: ‘Sports Data.xlsx’</a:t>
            </a:r>
          </a:p>
          <a:p>
            <a:r>
              <a:rPr lang="en-US" sz="2800" b="1" i="1" dirty="0">
                <a:solidFill>
                  <a:srgbClr val="002060"/>
                </a:solidFill>
                <a:latin typeface="Verdana" panose="020B0604030504040204" pitchFamily="34" charset="0"/>
                <a:ea typeface="Verdana" panose="020B0604030504040204" pitchFamily="34" charset="0"/>
                <a:cs typeface="Times New Roman" panose="02020603050405020304" pitchFamily="18" charset="0"/>
              </a:rPr>
              <a:t>Target Variable: Result</a:t>
            </a:r>
            <a:endParaRPr lang="en-IN" sz="2800" b="1" dirty="0">
              <a:solidFill>
                <a:srgbClr val="002060"/>
              </a:solidFill>
            </a:endParaRPr>
          </a:p>
        </p:txBody>
      </p:sp>
      <p:sp>
        <p:nvSpPr>
          <p:cNvPr id="6" name="TextBox 5">
            <a:extLst>
              <a:ext uri="{FF2B5EF4-FFF2-40B4-BE49-F238E27FC236}">
                <a16:creationId xmlns:a16="http://schemas.microsoft.com/office/drawing/2014/main" id="{3A1A9284-806C-46B9-8B12-5CB353B4799F}"/>
              </a:ext>
            </a:extLst>
          </p:cNvPr>
          <p:cNvSpPr txBox="1"/>
          <p:nvPr/>
        </p:nvSpPr>
        <p:spPr>
          <a:xfrm>
            <a:off x="2768471" y="243820"/>
            <a:ext cx="6097554" cy="632674"/>
          </a:xfrm>
          <a:prstGeom prst="rect">
            <a:avLst/>
          </a:prstGeom>
          <a:noFill/>
        </p:spPr>
        <p:txBody>
          <a:bodyPr wrap="square">
            <a:spAutoFit/>
          </a:bodyPr>
          <a:lstStyle/>
          <a:p>
            <a:pPr algn="ctr">
              <a:lnSpc>
                <a:spcPct val="107000"/>
              </a:lnSpc>
              <a:spcAft>
                <a:spcPts val="800"/>
              </a:spcAft>
            </a:pPr>
            <a:r>
              <a:rPr lang="en-US" sz="3600" b="1" dirty="0">
                <a:solidFill>
                  <a:srgbClr val="002060"/>
                </a:solidFill>
                <a:effectLst/>
                <a:latin typeface="Verdana" panose="020B0604030504040204" pitchFamily="34" charset="0"/>
                <a:ea typeface="Verdana" panose="020B0604030504040204" pitchFamily="34" charset="0"/>
                <a:cs typeface="Times New Roman" panose="02020603050405020304" pitchFamily="18" charset="0"/>
              </a:rPr>
              <a:t>OBJECTIVE </a:t>
            </a:r>
            <a:endParaRPr lang="en-IN" sz="3600" b="1" dirty="0">
              <a:solidFill>
                <a:srgbClr val="002060"/>
              </a:solidFill>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DADF77-FF01-4787-989F-A1243988BC31}"/>
              </a:ext>
            </a:extLst>
          </p:cNvPr>
          <p:cNvSpPr>
            <a:spLocks noGrp="1"/>
          </p:cNvSpPr>
          <p:nvPr>
            <p:ph type="sldNum" sz="quarter" idx="12"/>
          </p:nvPr>
        </p:nvSpPr>
        <p:spPr/>
        <p:txBody>
          <a:bodyPr/>
          <a:lstStyle/>
          <a:p>
            <a:fld id="{C229A41B-6DD7-4670-9D76-FFEDB856B1FD}" type="slidenum">
              <a:rPr lang="en-IN" smtClean="0"/>
              <a:t>4</a:t>
            </a:fld>
            <a:endParaRPr lang="en-IN"/>
          </a:p>
        </p:txBody>
      </p:sp>
    </p:spTree>
    <p:extLst>
      <p:ext uri="{BB962C8B-B14F-4D97-AF65-F5344CB8AC3E}">
        <p14:creationId xmlns:p14="http://schemas.microsoft.com/office/powerpoint/2010/main" val="1741720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16164EA-1B96-4413-9C14-7C890DDCF5D6}"/>
              </a:ext>
            </a:extLst>
          </p:cNvPr>
          <p:cNvGraphicFramePr>
            <a:graphicFrameLocks noGrp="1"/>
          </p:cNvGraphicFramePr>
          <p:nvPr>
            <p:extLst>
              <p:ext uri="{D42A27DB-BD31-4B8C-83A1-F6EECF244321}">
                <p14:modId xmlns:p14="http://schemas.microsoft.com/office/powerpoint/2010/main" val="3903321607"/>
              </p:ext>
            </p:extLst>
          </p:nvPr>
        </p:nvGraphicFramePr>
        <p:xfrm>
          <a:off x="700391" y="559837"/>
          <a:ext cx="11274358" cy="6186468"/>
        </p:xfrm>
        <a:graphic>
          <a:graphicData uri="http://schemas.openxmlformats.org/drawingml/2006/table">
            <a:tbl>
              <a:tblPr firstRow="1" firstCol="1" bandRow="1">
                <a:tableStyleId>{5C22544A-7EE6-4342-B048-85BDC9FD1C3A}</a:tableStyleId>
              </a:tblPr>
              <a:tblGrid>
                <a:gridCol w="3118811">
                  <a:extLst>
                    <a:ext uri="{9D8B030D-6E8A-4147-A177-3AD203B41FA5}">
                      <a16:colId xmlns:a16="http://schemas.microsoft.com/office/drawing/2014/main" val="3289563394"/>
                    </a:ext>
                  </a:extLst>
                </a:gridCol>
                <a:gridCol w="863068">
                  <a:extLst>
                    <a:ext uri="{9D8B030D-6E8A-4147-A177-3AD203B41FA5}">
                      <a16:colId xmlns:a16="http://schemas.microsoft.com/office/drawing/2014/main" val="1576341102"/>
                    </a:ext>
                  </a:extLst>
                </a:gridCol>
                <a:gridCol w="1351267">
                  <a:extLst>
                    <a:ext uri="{9D8B030D-6E8A-4147-A177-3AD203B41FA5}">
                      <a16:colId xmlns:a16="http://schemas.microsoft.com/office/drawing/2014/main" val="4045155812"/>
                    </a:ext>
                  </a:extLst>
                </a:gridCol>
                <a:gridCol w="1351267">
                  <a:extLst>
                    <a:ext uri="{9D8B030D-6E8A-4147-A177-3AD203B41FA5}">
                      <a16:colId xmlns:a16="http://schemas.microsoft.com/office/drawing/2014/main" val="2656919489"/>
                    </a:ext>
                  </a:extLst>
                </a:gridCol>
                <a:gridCol w="760632">
                  <a:extLst>
                    <a:ext uri="{9D8B030D-6E8A-4147-A177-3AD203B41FA5}">
                      <a16:colId xmlns:a16="http://schemas.microsoft.com/office/drawing/2014/main" val="1067103669"/>
                    </a:ext>
                  </a:extLst>
                </a:gridCol>
                <a:gridCol w="892489">
                  <a:extLst>
                    <a:ext uri="{9D8B030D-6E8A-4147-A177-3AD203B41FA5}">
                      <a16:colId xmlns:a16="http://schemas.microsoft.com/office/drawing/2014/main" val="1690176174"/>
                    </a:ext>
                  </a:extLst>
                </a:gridCol>
                <a:gridCol w="892489">
                  <a:extLst>
                    <a:ext uri="{9D8B030D-6E8A-4147-A177-3AD203B41FA5}">
                      <a16:colId xmlns:a16="http://schemas.microsoft.com/office/drawing/2014/main" val="3042413891"/>
                    </a:ext>
                  </a:extLst>
                </a:gridCol>
                <a:gridCol w="892489">
                  <a:extLst>
                    <a:ext uri="{9D8B030D-6E8A-4147-A177-3AD203B41FA5}">
                      <a16:colId xmlns:a16="http://schemas.microsoft.com/office/drawing/2014/main" val="4189777204"/>
                    </a:ext>
                  </a:extLst>
                </a:gridCol>
                <a:gridCol w="1151846">
                  <a:extLst>
                    <a:ext uri="{9D8B030D-6E8A-4147-A177-3AD203B41FA5}">
                      <a16:colId xmlns:a16="http://schemas.microsoft.com/office/drawing/2014/main" val="2648040569"/>
                    </a:ext>
                  </a:extLst>
                </a:gridCol>
              </a:tblGrid>
              <a:tr h="581546">
                <a:tc>
                  <a:txBody>
                    <a:bodyPr/>
                    <a:lstStyle/>
                    <a:p>
                      <a:pPr>
                        <a:lnSpc>
                          <a:spcPct val="107000"/>
                        </a:lnSpc>
                        <a:spcAft>
                          <a:spcPts val="800"/>
                        </a:spcAft>
                      </a:pPr>
                      <a:r>
                        <a:rPr lang="en-IN" sz="1800" b="1">
                          <a:effectLst/>
                        </a:rPr>
                        <a:t>Numerical variables</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800" b="1">
                          <a:effectLst/>
                        </a:rPr>
                        <a:t>count</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mean</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std</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min</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25%</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50%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75%</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max</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43987806"/>
                  </a:ext>
                </a:extLst>
              </a:tr>
              <a:tr h="302152">
                <a:tc>
                  <a:txBody>
                    <a:bodyPr/>
                    <a:lstStyle/>
                    <a:p>
                      <a:pPr>
                        <a:lnSpc>
                          <a:spcPct val="107000"/>
                        </a:lnSpc>
                        <a:spcAft>
                          <a:spcPts val="800"/>
                        </a:spcAft>
                      </a:pPr>
                      <a:r>
                        <a:rPr lang="en-IN" sz="1800" b="1">
                          <a:effectLst/>
                        </a:rPr>
                        <a:t>Avg_team_Age</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2833</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29.24</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2.26</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12</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30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30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30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70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6879574"/>
                  </a:ext>
                </a:extLst>
              </a:tr>
              <a:tr h="302152">
                <a:tc>
                  <a:txBody>
                    <a:bodyPr/>
                    <a:lstStyle/>
                    <a:p>
                      <a:pPr>
                        <a:lnSpc>
                          <a:spcPct val="107000"/>
                        </a:lnSpc>
                        <a:spcAft>
                          <a:spcPts val="800"/>
                        </a:spcAft>
                      </a:pPr>
                      <a:r>
                        <a:rPr lang="en-IN" sz="1800" b="1">
                          <a:effectLst/>
                        </a:rPr>
                        <a:t>Bowlers_in_team</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2848</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2.91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1.023</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3</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4</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5</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6490717"/>
                  </a:ext>
                </a:extLst>
              </a:tr>
              <a:tr h="581546">
                <a:tc>
                  <a:txBody>
                    <a:bodyPr/>
                    <a:lstStyle/>
                    <a:p>
                      <a:pPr>
                        <a:lnSpc>
                          <a:spcPct val="107000"/>
                        </a:lnSpc>
                        <a:spcAft>
                          <a:spcPts val="800"/>
                        </a:spcAft>
                      </a:pPr>
                      <a:r>
                        <a:rPr lang="en-IN" sz="1800" b="1">
                          <a:effectLst/>
                        </a:rPr>
                        <a:t>Wicket_keeper_in_team</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2930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90642696"/>
                  </a:ext>
                </a:extLst>
              </a:tr>
              <a:tr h="302152">
                <a:tc>
                  <a:txBody>
                    <a:bodyPr/>
                    <a:lstStyle/>
                    <a:p>
                      <a:pPr>
                        <a:lnSpc>
                          <a:spcPct val="107000"/>
                        </a:lnSpc>
                        <a:spcAft>
                          <a:spcPts val="800"/>
                        </a:spcAft>
                      </a:pPr>
                      <a:r>
                        <a:rPr lang="en-IN" sz="1800" b="1">
                          <a:effectLst/>
                        </a:rPr>
                        <a:t>All_rounder_in_team</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2890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2.72</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1.09</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3</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4</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4</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84517665"/>
                  </a:ext>
                </a:extLst>
              </a:tr>
              <a:tr h="581740">
                <a:tc>
                  <a:txBody>
                    <a:bodyPr/>
                    <a:lstStyle/>
                    <a:p>
                      <a:pPr>
                        <a:lnSpc>
                          <a:spcPct val="107000"/>
                        </a:lnSpc>
                        <a:spcAft>
                          <a:spcPts val="800"/>
                        </a:spcAft>
                      </a:pPr>
                      <a:r>
                        <a:rPr lang="en-IN" sz="1800" b="1" dirty="0" err="1">
                          <a:effectLst/>
                        </a:rPr>
                        <a:t>Audience_number</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2849</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46267.96</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48599.58</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7063</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20363</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34349</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57876</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1399930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41616945"/>
                  </a:ext>
                </a:extLst>
              </a:tr>
              <a:tr h="581546">
                <a:tc>
                  <a:txBody>
                    <a:bodyPr/>
                    <a:lstStyle/>
                    <a:p>
                      <a:pPr>
                        <a:lnSpc>
                          <a:spcPct val="107000"/>
                        </a:lnSpc>
                        <a:spcAft>
                          <a:spcPts val="800"/>
                        </a:spcAft>
                      </a:pPr>
                      <a:r>
                        <a:rPr lang="en-IN" sz="1800" b="1">
                          <a:effectLst/>
                        </a:rPr>
                        <a:t>Max_run_scored_1over</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2902</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15.19</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3.66101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12</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14</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18</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25</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22388419"/>
                  </a:ext>
                </a:extLst>
              </a:tr>
              <a:tr h="581546">
                <a:tc>
                  <a:txBody>
                    <a:bodyPr/>
                    <a:lstStyle/>
                    <a:p>
                      <a:pPr>
                        <a:lnSpc>
                          <a:spcPct val="107000"/>
                        </a:lnSpc>
                        <a:spcAft>
                          <a:spcPts val="800"/>
                        </a:spcAft>
                      </a:pPr>
                      <a:r>
                        <a:rPr lang="en-IN" sz="1800" b="1">
                          <a:effectLst/>
                        </a:rPr>
                        <a:t>Max_wicket_taken_1over</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2930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2.713993</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1.080623</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3</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4</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4</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72051437"/>
                  </a:ext>
                </a:extLst>
              </a:tr>
              <a:tr h="581740">
                <a:tc>
                  <a:txBody>
                    <a:bodyPr/>
                    <a:lstStyle/>
                    <a:p>
                      <a:pPr>
                        <a:lnSpc>
                          <a:spcPct val="107000"/>
                        </a:lnSpc>
                        <a:spcAft>
                          <a:spcPts val="800"/>
                        </a:spcAft>
                      </a:pPr>
                      <a:r>
                        <a:rPr lang="en-IN" sz="1800" b="1">
                          <a:effectLst/>
                        </a:rPr>
                        <a:t>Extra_bowls_bowled</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2901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11.252671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7.780829</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6</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15</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40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36207024"/>
                  </a:ext>
                </a:extLst>
              </a:tr>
              <a:tr h="302152">
                <a:tc>
                  <a:txBody>
                    <a:bodyPr/>
                    <a:lstStyle/>
                    <a:p>
                      <a:pPr>
                        <a:lnSpc>
                          <a:spcPct val="107000"/>
                        </a:lnSpc>
                        <a:spcAft>
                          <a:spcPts val="800"/>
                        </a:spcAft>
                      </a:pPr>
                      <a:r>
                        <a:rPr lang="en-IN" sz="1800" b="1">
                          <a:effectLst/>
                        </a:rPr>
                        <a:t>Min_run_given_1over</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2930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1.95256</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1.678332</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3</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6</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29920858"/>
                  </a:ext>
                </a:extLst>
              </a:tr>
              <a:tr h="302152">
                <a:tc>
                  <a:txBody>
                    <a:bodyPr/>
                    <a:lstStyle/>
                    <a:p>
                      <a:pPr>
                        <a:lnSpc>
                          <a:spcPct val="107000"/>
                        </a:lnSpc>
                        <a:spcAft>
                          <a:spcPts val="800"/>
                        </a:spcAft>
                      </a:pPr>
                      <a:r>
                        <a:rPr lang="en-IN" sz="1800" b="1">
                          <a:effectLst/>
                        </a:rPr>
                        <a:t>Min_run_scored_1over</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2903</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2.762659</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0.705759</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3</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3</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4</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11923282"/>
                  </a:ext>
                </a:extLst>
              </a:tr>
              <a:tr h="302152">
                <a:tc>
                  <a:txBody>
                    <a:bodyPr/>
                    <a:lstStyle/>
                    <a:p>
                      <a:pPr>
                        <a:lnSpc>
                          <a:spcPct val="107000"/>
                        </a:lnSpc>
                        <a:spcAft>
                          <a:spcPts val="800"/>
                        </a:spcAft>
                      </a:pPr>
                      <a:r>
                        <a:rPr lang="en-IN" sz="1800" b="1">
                          <a:effectLst/>
                        </a:rPr>
                        <a:t>Max_run_given_1over</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2896</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8.669199</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5.003525</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6</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6</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6</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9.25</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40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68964456"/>
                  </a:ext>
                </a:extLst>
              </a:tr>
              <a:tr h="302152">
                <a:tc>
                  <a:txBody>
                    <a:bodyPr/>
                    <a:lstStyle/>
                    <a:p>
                      <a:pPr>
                        <a:lnSpc>
                          <a:spcPct val="107000"/>
                        </a:lnSpc>
                        <a:spcAft>
                          <a:spcPts val="800"/>
                        </a:spcAft>
                      </a:pPr>
                      <a:r>
                        <a:rPr lang="en-IN" sz="1800" b="1">
                          <a:effectLst/>
                        </a:rPr>
                        <a:t>extra_bowls_opponent</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2930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4.229693</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3.626108</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3</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7</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18</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4182683"/>
                  </a:ext>
                </a:extLst>
              </a:tr>
              <a:tr h="581740">
                <a:tc>
                  <a:txBody>
                    <a:bodyPr/>
                    <a:lstStyle/>
                    <a:p>
                      <a:pPr>
                        <a:lnSpc>
                          <a:spcPct val="107000"/>
                        </a:lnSpc>
                        <a:spcAft>
                          <a:spcPts val="800"/>
                        </a:spcAft>
                      </a:pPr>
                      <a:r>
                        <a:rPr lang="en-IN" sz="1800" b="1">
                          <a:effectLst/>
                        </a:rPr>
                        <a:t>player_highest_run</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2902</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65.889387</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20.331614</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30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48</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66</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a:effectLst/>
                        </a:rPr>
                        <a:t>84</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1800" b="1" dirty="0">
                          <a:effectLst/>
                        </a:rPr>
                        <a:t>100</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39626935"/>
                  </a:ext>
                </a:extLst>
              </a:tr>
            </a:tbl>
          </a:graphicData>
        </a:graphic>
      </p:graphicFrame>
      <p:sp>
        <p:nvSpPr>
          <p:cNvPr id="3" name="Title 1">
            <a:extLst>
              <a:ext uri="{FF2B5EF4-FFF2-40B4-BE49-F238E27FC236}">
                <a16:creationId xmlns:a16="http://schemas.microsoft.com/office/drawing/2014/main" id="{1E6CB830-CC50-4285-B12B-5EB00C3C38C3}"/>
              </a:ext>
            </a:extLst>
          </p:cNvPr>
          <p:cNvSpPr txBox="1">
            <a:spLocks/>
          </p:cNvSpPr>
          <p:nvPr/>
        </p:nvSpPr>
        <p:spPr>
          <a:xfrm>
            <a:off x="606490" y="24258"/>
            <a:ext cx="11094098" cy="53558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dirty="0">
                <a:solidFill>
                  <a:srgbClr val="006600"/>
                </a:solidFill>
              </a:rPr>
              <a:t>DESCRIPTIVE STATISTICS OF CONTINUOUS VARIABLES</a:t>
            </a:r>
            <a:endParaRPr lang="en-IN" sz="2800" b="1" dirty="0">
              <a:solidFill>
                <a:srgbClr val="006600"/>
              </a:solidFill>
            </a:endParaRPr>
          </a:p>
        </p:txBody>
      </p:sp>
      <p:sp>
        <p:nvSpPr>
          <p:cNvPr id="5" name="Slide Number Placeholder 4">
            <a:extLst>
              <a:ext uri="{FF2B5EF4-FFF2-40B4-BE49-F238E27FC236}">
                <a16:creationId xmlns:a16="http://schemas.microsoft.com/office/drawing/2014/main" id="{7706392D-4D7D-4B87-9687-E59CF26CF074}"/>
              </a:ext>
            </a:extLst>
          </p:cNvPr>
          <p:cNvSpPr>
            <a:spLocks noGrp="1"/>
          </p:cNvSpPr>
          <p:nvPr>
            <p:ph type="sldNum" sz="quarter" idx="12"/>
          </p:nvPr>
        </p:nvSpPr>
        <p:spPr/>
        <p:txBody>
          <a:bodyPr/>
          <a:lstStyle/>
          <a:p>
            <a:fld id="{C229A41B-6DD7-4670-9D76-FFEDB856B1FD}" type="slidenum">
              <a:rPr lang="en-IN" smtClean="0"/>
              <a:t>5</a:t>
            </a:fld>
            <a:endParaRPr lang="en-IN"/>
          </a:p>
        </p:txBody>
      </p:sp>
    </p:spTree>
    <p:extLst>
      <p:ext uri="{BB962C8B-B14F-4D97-AF65-F5344CB8AC3E}">
        <p14:creationId xmlns:p14="http://schemas.microsoft.com/office/powerpoint/2010/main" val="3584332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E9AC4C1-DE8D-4CF8-8A28-27E1D9F3E637}"/>
              </a:ext>
            </a:extLst>
          </p:cNvPr>
          <p:cNvGraphicFramePr>
            <a:graphicFrameLocks noGrp="1"/>
          </p:cNvGraphicFramePr>
          <p:nvPr>
            <p:extLst>
              <p:ext uri="{D42A27DB-BD31-4B8C-83A1-F6EECF244321}">
                <p14:modId xmlns:p14="http://schemas.microsoft.com/office/powerpoint/2010/main" val="2259352327"/>
              </p:ext>
            </p:extLst>
          </p:nvPr>
        </p:nvGraphicFramePr>
        <p:xfrm>
          <a:off x="1551265" y="681135"/>
          <a:ext cx="10087582" cy="6019240"/>
        </p:xfrm>
        <a:graphic>
          <a:graphicData uri="http://schemas.openxmlformats.org/drawingml/2006/table">
            <a:tbl>
              <a:tblPr firstRow="1" firstCol="1" bandRow="1">
                <a:tableStyleId>{5C22544A-7EE6-4342-B048-85BDC9FD1C3A}</a:tableStyleId>
              </a:tblPr>
              <a:tblGrid>
                <a:gridCol w="3794412">
                  <a:extLst>
                    <a:ext uri="{9D8B030D-6E8A-4147-A177-3AD203B41FA5}">
                      <a16:colId xmlns:a16="http://schemas.microsoft.com/office/drawing/2014/main" val="1728363305"/>
                    </a:ext>
                  </a:extLst>
                </a:gridCol>
                <a:gridCol w="1619566">
                  <a:extLst>
                    <a:ext uri="{9D8B030D-6E8A-4147-A177-3AD203B41FA5}">
                      <a16:colId xmlns:a16="http://schemas.microsoft.com/office/drawing/2014/main" val="3848066688"/>
                    </a:ext>
                  </a:extLst>
                </a:gridCol>
                <a:gridCol w="1480746">
                  <a:extLst>
                    <a:ext uri="{9D8B030D-6E8A-4147-A177-3AD203B41FA5}">
                      <a16:colId xmlns:a16="http://schemas.microsoft.com/office/drawing/2014/main" val="3541982981"/>
                    </a:ext>
                  </a:extLst>
                </a:gridCol>
                <a:gridCol w="1804659">
                  <a:extLst>
                    <a:ext uri="{9D8B030D-6E8A-4147-A177-3AD203B41FA5}">
                      <a16:colId xmlns:a16="http://schemas.microsoft.com/office/drawing/2014/main" val="1756459896"/>
                    </a:ext>
                  </a:extLst>
                </a:gridCol>
                <a:gridCol w="1388199">
                  <a:extLst>
                    <a:ext uri="{9D8B030D-6E8A-4147-A177-3AD203B41FA5}">
                      <a16:colId xmlns:a16="http://schemas.microsoft.com/office/drawing/2014/main" val="2951371865"/>
                    </a:ext>
                  </a:extLst>
                </a:gridCol>
              </a:tblGrid>
              <a:tr h="429876">
                <a:tc>
                  <a:txBody>
                    <a:bodyPr/>
                    <a:lstStyle/>
                    <a:p>
                      <a:pPr algn="ctr">
                        <a:lnSpc>
                          <a:spcPct val="107000"/>
                        </a:lnSpc>
                        <a:spcAft>
                          <a:spcPts val="800"/>
                        </a:spcAft>
                      </a:pPr>
                      <a:r>
                        <a:rPr lang="en-IN" sz="2400" b="1">
                          <a:effectLst/>
                        </a:rPr>
                        <a:t>Categorical Varibales</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2400" b="1">
                          <a:effectLst/>
                        </a:rPr>
                        <a:t>count</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unique</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top</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freq</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5476391"/>
                  </a:ext>
                </a:extLst>
              </a:tr>
              <a:tr h="479478">
                <a:tc>
                  <a:txBody>
                    <a:bodyPr/>
                    <a:lstStyle/>
                    <a:p>
                      <a:pPr>
                        <a:lnSpc>
                          <a:spcPct val="107000"/>
                        </a:lnSpc>
                        <a:spcAft>
                          <a:spcPts val="800"/>
                        </a:spcAft>
                      </a:pPr>
                      <a:r>
                        <a:rPr lang="en-IN" sz="2400" b="1">
                          <a:effectLst/>
                        </a:rPr>
                        <a:t>Game_number</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2930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2930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Game_799</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26602561"/>
                  </a:ext>
                </a:extLst>
              </a:tr>
              <a:tr h="429876">
                <a:tc>
                  <a:txBody>
                    <a:bodyPr/>
                    <a:lstStyle/>
                    <a:p>
                      <a:pPr>
                        <a:lnSpc>
                          <a:spcPct val="107000"/>
                        </a:lnSpc>
                        <a:spcAft>
                          <a:spcPts val="800"/>
                        </a:spcAft>
                      </a:pPr>
                      <a:r>
                        <a:rPr lang="en-IN" sz="2400" b="1">
                          <a:effectLst/>
                        </a:rPr>
                        <a:t>Result</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2930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2</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Win</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2457</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92770090"/>
                  </a:ext>
                </a:extLst>
              </a:tr>
              <a:tr h="562147">
                <a:tc>
                  <a:txBody>
                    <a:bodyPr/>
                    <a:lstStyle/>
                    <a:p>
                      <a:pPr>
                        <a:lnSpc>
                          <a:spcPct val="107000"/>
                        </a:lnSpc>
                        <a:spcAft>
                          <a:spcPts val="800"/>
                        </a:spcAft>
                      </a:pPr>
                      <a:r>
                        <a:rPr lang="en-IN" sz="2400" b="1">
                          <a:effectLst/>
                        </a:rPr>
                        <a:t>Match_light_type</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2878</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3</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Day</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2041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65929059"/>
                  </a:ext>
                </a:extLst>
              </a:tr>
              <a:tr h="545613">
                <a:tc>
                  <a:txBody>
                    <a:bodyPr/>
                    <a:lstStyle/>
                    <a:p>
                      <a:pPr>
                        <a:lnSpc>
                          <a:spcPct val="107000"/>
                        </a:lnSpc>
                        <a:spcAft>
                          <a:spcPts val="800"/>
                        </a:spcAft>
                      </a:pPr>
                      <a:r>
                        <a:rPr lang="en-IN" sz="2400" b="1">
                          <a:effectLst/>
                        </a:rPr>
                        <a:t>Match_format</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dirty="0">
                          <a:effectLst/>
                        </a:rPr>
                        <a:t>2860</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4</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ODI</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1865</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38676336"/>
                  </a:ext>
                </a:extLst>
              </a:tr>
              <a:tr h="611748">
                <a:tc>
                  <a:txBody>
                    <a:bodyPr/>
                    <a:lstStyle/>
                    <a:p>
                      <a:pPr>
                        <a:lnSpc>
                          <a:spcPct val="107000"/>
                        </a:lnSpc>
                        <a:spcAft>
                          <a:spcPts val="800"/>
                        </a:spcAft>
                      </a:pPr>
                      <a:r>
                        <a:rPr lang="en-IN" sz="2400" b="1">
                          <a:effectLst/>
                        </a:rPr>
                        <a:t>First_selection</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2871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3</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Bowling</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1722</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50108758"/>
                  </a:ext>
                </a:extLst>
              </a:tr>
              <a:tr h="827651">
                <a:tc>
                  <a:txBody>
                    <a:bodyPr/>
                    <a:lstStyle/>
                    <a:p>
                      <a:pPr>
                        <a:lnSpc>
                          <a:spcPct val="107000"/>
                        </a:lnSpc>
                        <a:spcAft>
                          <a:spcPts val="800"/>
                        </a:spcAft>
                      </a:pPr>
                      <a:r>
                        <a:rPr lang="en-IN" sz="2400" b="1">
                          <a:effectLst/>
                        </a:rPr>
                        <a:t>Opponent</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2894</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9</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South Africa</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640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0794965"/>
                  </a:ext>
                </a:extLst>
              </a:tr>
              <a:tr h="479478">
                <a:tc>
                  <a:txBody>
                    <a:bodyPr/>
                    <a:lstStyle/>
                    <a:p>
                      <a:pPr>
                        <a:lnSpc>
                          <a:spcPct val="107000"/>
                        </a:lnSpc>
                        <a:spcAft>
                          <a:spcPts val="800"/>
                        </a:spcAft>
                      </a:pPr>
                      <a:r>
                        <a:rPr lang="en-IN" sz="2400" b="1">
                          <a:effectLst/>
                        </a:rPr>
                        <a:t>Season</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2868</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3</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Rainy</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1309</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49303374"/>
                  </a:ext>
                </a:extLst>
              </a:tr>
              <a:tr h="479478">
                <a:tc>
                  <a:txBody>
                    <a:bodyPr/>
                    <a:lstStyle/>
                    <a:p>
                      <a:pPr>
                        <a:lnSpc>
                          <a:spcPct val="107000"/>
                        </a:lnSpc>
                        <a:spcAft>
                          <a:spcPts val="800"/>
                        </a:spcAft>
                      </a:pPr>
                      <a:r>
                        <a:rPr lang="en-IN" sz="2400" b="1">
                          <a:effectLst/>
                        </a:rPr>
                        <a:t>Offshore</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2866</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2</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No</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2057</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88239549"/>
                  </a:ext>
                </a:extLst>
              </a:tr>
              <a:tr h="644816">
                <a:tc>
                  <a:txBody>
                    <a:bodyPr/>
                    <a:lstStyle/>
                    <a:p>
                      <a:pPr>
                        <a:lnSpc>
                          <a:spcPct val="107000"/>
                        </a:lnSpc>
                        <a:spcAft>
                          <a:spcPts val="800"/>
                        </a:spcAft>
                      </a:pPr>
                      <a:r>
                        <a:rPr lang="en-IN" sz="2400" b="1">
                          <a:effectLst/>
                        </a:rPr>
                        <a:t>Players_scored_zero</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2930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5</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3</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1730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88021916"/>
                  </a:ext>
                </a:extLst>
              </a:tr>
              <a:tr h="529079">
                <a:tc>
                  <a:txBody>
                    <a:bodyPr/>
                    <a:lstStyle/>
                    <a:p>
                      <a:pPr>
                        <a:lnSpc>
                          <a:spcPct val="107000"/>
                        </a:lnSpc>
                        <a:spcAft>
                          <a:spcPts val="800"/>
                        </a:spcAft>
                      </a:pPr>
                      <a:r>
                        <a:rPr lang="en-IN" sz="2400" b="1">
                          <a:effectLst/>
                        </a:rPr>
                        <a:t>player_highest_wicket</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2930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6</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IN" sz="2400" b="1" dirty="0">
                          <a:effectLst/>
                        </a:rPr>
                        <a:t>1084</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34146167"/>
                  </a:ext>
                </a:extLst>
              </a:tr>
            </a:tbl>
          </a:graphicData>
        </a:graphic>
      </p:graphicFrame>
      <p:sp>
        <p:nvSpPr>
          <p:cNvPr id="4" name="Title 1">
            <a:extLst>
              <a:ext uri="{FF2B5EF4-FFF2-40B4-BE49-F238E27FC236}">
                <a16:creationId xmlns:a16="http://schemas.microsoft.com/office/drawing/2014/main" id="{BA1FC358-39E2-489B-8B28-B745B97C7F65}"/>
              </a:ext>
            </a:extLst>
          </p:cNvPr>
          <p:cNvSpPr txBox="1">
            <a:spLocks/>
          </p:cNvSpPr>
          <p:nvPr/>
        </p:nvSpPr>
        <p:spPr>
          <a:xfrm>
            <a:off x="544749" y="0"/>
            <a:ext cx="11094098" cy="53558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dirty="0">
                <a:solidFill>
                  <a:srgbClr val="006600"/>
                </a:solidFill>
              </a:rPr>
              <a:t>DESCRIPTIVE STATISTICS OF CATEGORICAL VARIABLES</a:t>
            </a:r>
            <a:endParaRPr lang="en-IN" sz="2800" b="1" dirty="0">
              <a:solidFill>
                <a:srgbClr val="006600"/>
              </a:solidFill>
            </a:endParaRPr>
          </a:p>
        </p:txBody>
      </p:sp>
      <p:sp>
        <p:nvSpPr>
          <p:cNvPr id="5" name="Slide Number Placeholder 4">
            <a:extLst>
              <a:ext uri="{FF2B5EF4-FFF2-40B4-BE49-F238E27FC236}">
                <a16:creationId xmlns:a16="http://schemas.microsoft.com/office/drawing/2014/main" id="{B42D4EC7-8DA1-422A-A5C6-2AC033B73935}"/>
              </a:ext>
            </a:extLst>
          </p:cNvPr>
          <p:cNvSpPr>
            <a:spLocks noGrp="1"/>
          </p:cNvSpPr>
          <p:nvPr>
            <p:ph type="sldNum" sz="quarter" idx="12"/>
          </p:nvPr>
        </p:nvSpPr>
        <p:spPr/>
        <p:txBody>
          <a:bodyPr/>
          <a:lstStyle/>
          <a:p>
            <a:fld id="{C229A41B-6DD7-4670-9D76-FFEDB856B1FD}" type="slidenum">
              <a:rPr lang="en-IN" smtClean="0"/>
              <a:t>6</a:t>
            </a:fld>
            <a:endParaRPr lang="en-IN"/>
          </a:p>
        </p:txBody>
      </p:sp>
    </p:spTree>
    <p:extLst>
      <p:ext uri="{BB962C8B-B14F-4D97-AF65-F5344CB8AC3E}">
        <p14:creationId xmlns:p14="http://schemas.microsoft.com/office/powerpoint/2010/main" val="4172970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C5C6-FE50-4B12-9C59-21DE0C4C006D}"/>
              </a:ext>
            </a:extLst>
          </p:cNvPr>
          <p:cNvSpPr txBox="1">
            <a:spLocks/>
          </p:cNvSpPr>
          <p:nvPr/>
        </p:nvSpPr>
        <p:spPr>
          <a:xfrm>
            <a:off x="2026880" y="24257"/>
            <a:ext cx="8911687" cy="756821"/>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t>EXPLORATORY DATA ANALYSIS</a:t>
            </a:r>
            <a:endParaRPr lang="en-IN" sz="3200" b="1" dirty="0"/>
          </a:p>
        </p:txBody>
      </p:sp>
      <p:graphicFrame>
        <p:nvGraphicFramePr>
          <p:cNvPr id="5" name="Table 5">
            <a:extLst>
              <a:ext uri="{FF2B5EF4-FFF2-40B4-BE49-F238E27FC236}">
                <a16:creationId xmlns:a16="http://schemas.microsoft.com/office/drawing/2014/main" id="{AC026A75-F7EC-404A-AF41-5ECCEEA45593}"/>
              </a:ext>
            </a:extLst>
          </p:cNvPr>
          <p:cNvGraphicFramePr>
            <a:graphicFrameLocks noGrp="1"/>
          </p:cNvGraphicFramePr>
          <p:nvPr>
            <p:extLst>
              <p:ext uri="{D42A27DB-BD31-4B8C-83A1-F6EECF244321}">
                <p14:modId xmlns:p14="http://schemas.microsoft.com/office/powerpoint/2010/main" val="2710675839"/>
              </p:ext>
            </p:extLst>
          </p:nvPr>
        </p:nvGraphicFramePr>
        <p:xfrm>
          <a:off x="1108486" y="781078"/>
          <a:ext cx="10931081" cy="5472176"/>
        </p:xfrm>
        <a:graphic>
          <a:graphicData uri="http://schemas.openxmlformats.org/drawingml/2006/table">
            <a:tbl>
              <a:tblPr firstRow="1" bandRow="1">
                <a:tableStyleId>{5C22544A-7EE6-4342-B048-85BDC9FD1C3A}</a:tableStyleId>
              </a:tblPr>
              <a:tblGrid>
                <a:gridCol w="3333025">
                  <a:extLst>
                    <a:ext uri="{9D8B030D-6E8A-4147-A177-3AD203B41FA5}">
                      <a16:colId xmlns:a16="http://schemas.microsoft.com/office/drawing/2014/main" val="78957506"/>
                    </a:ext>
                  </a:extLst>
                </a:gridCol>
                <a:gridCol w="7598056">
                  <a:extLst>
                    <a:ext uri="{9D8B030D-6E8A-4147-A177-3AD203B41FA5}">
                      <a16:colId xmlns:a16="http://schemas.microsoft.com/office/drawing/2014/main" val="2674235792"/>
                    </a:ext>
                  </a:extLst>
                </a:gridCol>
              </a:tblGrid>
              <a:tr h="0">
                <a:tc>
                  <a:txBody>
                    <a:bodyPr/>
                    <a:lstStyle/>
                    <a:p>
                      <a:r>
                        <a:rPr lang="en-US" dirty="0"/>
                        <a:t>DESCRIPTION</a:t>
                      </a:r>
                      <a:endParaRPr lang="en-IN" dirty="0"/>
                    </a:p>
                  </a:txBody>
                  <a:tcPr/>
                </a:tc>
                <a:tc>
                  <a:txBody>
                    <a:bodyPr/>
                    <a:lstStyle/>
                    <a:p>
                      <a:r>
                        <a:rPr lang="en-US" dirty="0"/>
                        <a:t>INFERENCE</a:t>
                      </a:r>
                      <a:endParaRPr lang="en-IN" dirty="0"/>
                    </a:p>
                  </a:txBody>
                  <a:tcPr/>
                </a:tc>
                <a:extLst>
                  <a:ext uri="{0D108BD9-81ED-4DB2-BD59-A6C34878D82A}">
                    <a16:rowId xmlns:a16="http://schemas.microsoft.com/office/drawing/2014/main" val="3759864524"/>
                  </a:ext>
                </a:extLst>
              </a:tr>
              <a:tr h="370840">
                <a:tc>
                  <a:txBody>
                    <a:bodyPr/>
                    <a:lstStyle/>
                    <a:p>
                      <a:r>
                        <a:rPr lang="en-US" sz="2000" b="1" dirty="0">
                          <a:solidFill>
                            <a:srgbClr val="800080"/>
                          </a:solidFill>
                          <a:latin typeface="Arial" panose="020B0604020202020204" pitchFamily="34" charset="0"/>
                          <a:ea typeface="Verdana" panose="020B0604030504040204" pitchFamily="34" charset="0"/>
                          <a:cs typeface="Arial" panose="020B0604020202020204" pitchFamily="34" charset="0"/>
                        </a:rPr>
                        <a:t>DATASET SHAPE</a:t>
                      </a:r>
                      <a:endParaRPr lang="en-IN" sz="2000" b="1" dirty="0">
                        <a:solidFill>
                          <a:srgbClr val="800080"/>
                        </a:solidFill>
                        <a:latin typeface="Arial" panose="020B0604020202020204" pitchFamily="34" charset="0"/>
                        <a:ea typeface="Verdana" panose="020B0604030504040204" pitchFamily="34" charset="0"/>
                        <a:cs typeface="Arial" panose="020B0604020202020204" pitchFamily="34" charset="0"/>
                      </a:endParaRPr>
                    </a:p>
                  </a:txBody>
                  <a:tcPr/>
                </a:tc>
                <a:tc>
                  <a:txBody>
                    <a:bodyPr/>
                    <a:lstStyle/>
                    <a:p>
                      <a:r>
                        <a:rPr lang="en-US" b="1" dirty="0">
                          <a:solidFill>
                            <a:srgbClr val="002060"/>
                          </a:solidFill>
                        </a:rPr>
                        <a:t>23 COLUMN VARIABLES AND 2390 ROWS</a:t>
                      </a:r>
                      <a:endParaRPr lang="en-IN" b="1" dirty="0">
                        <a:solidFill>
                          <a:srgbClr val="002060"/>
                        </a:solidFill>
                      </a:endParaRPr>
                    </a:p>
                  </a:txBody>
                  <a:tcPr/>
                </a:tc>
                <a:extLst>
                  <a:ext uri="{0D108BD9-81ED-4DB2-BD59-A6C34878D82A}">
                    <a16:rowId xmlns:a16="http://schemas.microsoft.com/office/drawing/2014/main" val="3609168173"/>
                  </a:ext>
                </a:extLst>
              </a:tr>
              <a:tr h="370840">
                <a:tc>
                  <a:txBody>
                    <a:bodyPr/>
                    <a:lstStyle/>
                    <a:p>
                      <a:r>
                        <a:rPr lang="en-US" sz="2000" b="1" dirty="0">
                          <a:solidFill>
                            <a:srgbClr val="800080"/>
                          </a:solidFill>
                          <a:latin typeface="Arial" panose="020B0604020202020204" pitchFamily="34" charset="0"/>
                          <a:ea typeface="Verdana" panose="020B0604030504040204" pitchFamily="34" charset="0"/>
                          <a:cs typeface="Arial" panose="020B0604020202020204" pitchFamily="34" charset="0"/>
                        </a:rPr>
                        <a:t>DUPLICATES</a:t>
                      </a:r>
                      <a:endParaRPr lang="en-IN" sz="2000" b="1" dirty="0">
                        <a:solidFill>
                          <a:srgbClr val="800080"/>
                        </a:solidFill>
                        <a:latin typeface="Arial" panose="020B0604020202020204" pitchFamily="34" charset="0"/>
                        <a:ea typeface="Verdana" panose="020B0604030504040204" pitchFamily="34" charset="0"/>
                        <a:cs typeface="Arial" panose="020B0604020202020204" pitchFamily="34" charset="0"/>
                      </a:endParaRPr>
                    </a:p>
                  </a:txBody>
                  <a:tcPr/>
                </a:tc>
                <a:tc>
                  <a:txBody>
                    <a:bodyPr/>
                    <a:lstStyle/>
                    <a:p>
                      <a:r>
                        <a:rPr lang="en-US" b="1" dirty="0">
                          <a:solidFill>
                            <a:srgbClr val="002060"/>
                          </a:solidFill>
                        </a:rPr>
                        <a:t>NO DUPLICATES IN DATASET</a:t>
                      </a:r>
                      <a:endParaRPr lang="en-IN" b="1" dirty="0">
                        <a:solidFill>
                          <a:srgbClr val="002060"/>
                        </a:solidFill>
                      </a:endParaRPr>
                    </a:p>
                  </a:txBody>
                  <a:tcPr/>
                </a:tc>
                <a:extLst>
                  <a:ext uri="{0D108BD9-81ED-4DB2-BD59-A6C34878D82A}">
                    <a16:rowId xmlns:a16="http://schemas.microsoft.com/office/drawing/2014/main" val="2363682661"/>
                  </a:ext>
                </a:extLst>
              </a:tr>
              <a:tr h="370840">
                <a:tc>
                  <a:txBody>
                    <a:bodyPr/>
                    <a:lstStyle/>
                    <a:p>
                      <a:r>
                        <a:rPr lang="en-US" sz="2000" b="1" dirty="0">
                          <a:solidFill>
                            <a:srgbClr val="800080"/>
                          </a:solidFill>
                          <a:latin typeface="Arial" panose="020B0604020202020204" pitchFamily="34" charset="0"/>
                          <a:ea typeface="Verdana" panose="020B0604030504040204" pitchFamily="34" charset="0"/>
                          <a:cs typeface="Arial" panose="020B0604020202020204" pitchFamily="34" charset="0"/>
                        </a:rPr>
                        <a:t>VARIABLES</a:t>
                      </a:r>
                      <a:endParaRPr lang="en-IN" sz="2000" b="1" dirty="0">
                        <a:solidFill>
                          <a:srgbClr val="800080"/>
                        </a:solidFill>
                        <a:latin typeface="Arial" panose="020B0604020202020204" pitchFamily="34" charset="0"/>
                        <a:ea typeface="Verdana" panose="020B0604030504040204" pitchFamily="34" charset="0"/>
                        <a:cs typeface="Arial" panose="020B0604020202020204" pitchFamily="34" charset="0"/>
                      </a:endParaRPr>
                    </a:p>
                  </a:txBody>
                  <a:tcPr/>
                </a:tc>
                <a:tc>
                  <a:txBody>
                    <a:bodyPr/>
                    <a:lstStyle/>
                    <a:p>
                      <a:pPr>
                        <a:lnSpc>
                          <a:spcPct val="107000"/>
                        </a:lnSpc>
                        <a:spcAft>
                          <a:spcPts val="800"/>
                        </a:spcAft>
                      </a:pPr>
                      <a:r>
                        <a:rPr lang="en-US"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The </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Categorical variables comprise of </a:t>
                      </a:r>
                      <a:r>
                        <a:rPr lang="en-IN" sz="18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Game_number</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Result;  </a:t>
                      </a:r>
                      <a:r>
                        <a:rPr lang="en-IN" sz="18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Match_light_type</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Match_format</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First_selection</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Opponent; Season; Offshore;  </a:t>
                      </a:r>
                      <a:r>
                        <a:rPr lang="en-IN" sz="18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Players_scored_zero</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Player_highest_wicket</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The Numerical or continuous variables comprise of </a:t>
                      </a:r>
                      <a:r>
                        <a:rPr lang="en-IN" sz="18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Avg_team_Age</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 </a:t>
                      </a:r>
                      <a:r>
                        <a:rPr lang="en-IN" sz="18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Bowlers_in_team</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Wicket_keeper_in_team</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All_rounder_in_team</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 </a:t>
                      </a:r>
                      <a:r>
                        <a:rPr lang="en-IN" sz="18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Audience_number</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Max_run_scored_1over; Max_wicket_taken_1over; </a:t>
                      </a:r>
                      <a:r>
                        <a:rPr lang="en-IN" sz="18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Extra_bowls_bowled</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Min_run_given_1over; Min_run_scored_1over; Max_run_given_1over; </a:t>
                      </a:r>
                      <a:r>
                        <a:rPr lang="en-IN" sz="18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extra_bowls_opponent</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player_highest_run</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endParaRPr lang="en-IN" b="1" dirty="0">
                        <a:solidFill>
                          <a:srgbClr val="002060"/>
                        </a:solidFill>
                      </a:endParaRPr>
                    </a:p>
                  </a:txBody>
                  <a:tcPr/>
                </a:tc>
                <a:extLst>
                  <a:ext uri="{0D108BD9-81ED-4DB2-BD59-A6C34878D82A}">
                    <a16:rowId xmlns:a16="http://schemas.microsoft.com/office/drawing/2014/main" val="3802803198"/>
                  </a:ext>
                </a:extLst>
              </a:tr>
              <a:tr h="0">
                <a:tc>
                  <a:txBody>
                    <a:bodyPr/>
                    <a:lstStyle/>
                    <a:p>
                      <a:r>
                        <a:rPr lang="en-US" sz="2000" b="1" dirty="0">
                          <a:solidFill>
                            <a:srgbClr val="800080"/>
                          </a:solidFill>
                          <a:latin typeface="Arial" panose="020B0604020202020204" pitchFamily="34" charset="0"/>
                          <a:ea typeface="Verdana" panose="020B0604030504040204" pitchFamily="34" charset="0"/>
                          <a:cs typeface="Arial" panose="020B0604020202020204" pitchFamily="34" charset="0"/>
                        </a:rPr>
                        <a:t>UNWANTED VARIABLES</a:t>
                      </a:r>
                      <a:endParaRPr lang="en-IN" sz="2000" b="1" dirty="0">
                        <a:solidFill>
                          <a:srgbClr val="800080"/>
                        </a:solidFill>
                        <a:latin typeface="Arial" panose="020B0604020202020204" pitchFamily="34" charset="0"/>
                        <a:ea typeface="Verdana" panose="020B0604030504040204" pitchFamily="34" charset="0"/>
                        <a:cs typeface="Arial" panose="020B0604020202020204" pitchFamily="34" charset="0"/>
                      </a:endParaRPr>
                    </a:p>
                  </a:txBody>
                  <a:tcPr/>
                </a:tc>
                <a:tc>
                  <a:txBody>
                    <a:bodyPr/>
                    <a:lstStyle/>
                    <a:p>
                      <a:r>
                        <a:rPr lang="en-US" b="1" dirty="0">
                          <a:solidFill>
                            <a:srgbClr val="002060"/>
                          </a:solidFill>
                        </a:rPr>
                        <a:t>REMOVED ‘</a:t>
                      </a:r>
                      <a:r>
                        <a:rPr lang="en-US" b="1" dirty="0" err="1">
                          <a:solidFill>
                            <a:srgbClr val="002060"/>
                          </a:solidFill>
                        </a:rPr>
                        <a:t>Game_number</a:t>
                      </a:r>
                      <a:r>
                        <a:rPr lang="en-US" b="1" dirty="0">
                          <a:solidFill>
                            <a:srgbClr val="002060"/>
                          </a:solidFill>
                        </a:rPr>
                        <a:t>’ </a:t>
                      </a:r>
                      <a:endParaRPr lang="en-IN" b="1" dirty="0">
                        <a:solidFill>
                          <a:srgbClr val="002060"/>
                        </a:solidFill>
                      </a:endParaRPr>
                    </a:p>
                  </a:txBody>
                  <a:tcPr/>
                </a:tc>
                <a:extLst>
                  <a:ext uri="{0D108BD9-81ED-4DB2-BD59-A6C34878D82A}">
                    <a16:rowId xmlns:a16="http://schemas.microsoft.com/office/drawing/2014/main" val="247702767"/>
                  </a:ext>
                </a:extLst>
              </a:tr>
              <a:tr h="370840">
                <a:tc>
                  <a:txBody>
                    <a:bodyPr/>
                    <a:lstStyle/>
                    <a:p>
                      <a:r>
                        <a:rPr lang="en-US" sz="2000" b="1" dirty="0">
                          <a:solidFill>
                            <a:srgbClr val="800080"/>
                          </a:solidFill>
                          <a:latin typeface="Arial" panose="020B0604020202020204" pitchFamily="34" charset="0"/>
                          <a:ea typeface="Verdana" panose="020B0604030504040204" pitchFamily="34" charset="0"/>
                          <a:cs typeface="Arial" panose="020B0604020202020204" pitchFamily="34" charset="0"/>
                        </a:rPr>
                        <a:t>MISSING VALUES</a:t>
                      </a:r>
                      <a:endParaRPr lang="en-IN" sz="2000" b="1" dirty="0">
                        <a:solidFill>
                          <a:srgbClr val="800080"/>
                        </a:solidFill>
                        <a:latin typeface="Arial" panose="020B0604020202020204" pitchFamily="34" charset="0"/>
                        <a:ea typeface="Verdana" panose="020B0604030504040204" pitchFamily="34" charset="0"/>
                        <a:cs typeface="Arial" panose="020B0604020202020204" pitchFamily="34" charset="0"/>
                      </a:endParaRPr>
                    </a:p>
                  </a:txBody>
                  <a:tcPr/>
                </a:tc>
                <a:tc>
                  <a:txBody>
                    <a:bodyPr/>
                    <a:lstStyle/>
                    <a:p>
                      <a:r>
                        <a:rPr lang="en-US" b="1" dirty="0">
                          <a:solidFill>
                            <a:srgbClr val="002060"/>
                          </a:solidFill>
                        </a:rPr>
                        <a:t>789 VALUES. AFTER IMPUTATION ZERO MISSING VALUES</a:t>
                      </a:r>
                      <a:endParaRPr lang="en-IN" b="1" dirty="0">
                        <a:solidFill>
                          <a:srgbClr val="002060"/>
                        </a:solidFill>
                      </a:endParaRPr>
                    </a:p>
                  </a:txBody>
                  <a:tcPr/>
                </a:tc>
                <a:extLst>
                  <a:ext uri="{0D108BD9-81ED-4DB2-BD59-A6C34878D82A}">
                    <a16:rowId xmlns:a16="http://schemas.microsoft.com/office/drawing/2014/main" val="272596196"/>
                  </a:ext>
                </a:extLst>
              </a:tr>
              <a:tr h="0">
                <a:tc>
                  <a:txBody>
                    <a:bodyPr/>
                    <a:lstStyle/>
                    <a:p>
                      <a:r>
                        <a:rPr lang="en-US" sz="2000" b="1" dirty="0">
                          <a:solidFill>
                            <a:srgbClr val="800080"/>
                          </a:solidFill>
                          <a:latin typeface="Arial" panose="020B0604020202020204" pitchFamily="34" charset="0"/>
                          <a:ea typeface="Verdana" panose="020B0604030504040204" pitchFamily="34" charset="0"/>
                          <a:cs typeface="Arial" panose="020B0604020202020204" pitchFamily="34" charset="0"/>
                        </a:rPr>
                        <a:t>OUTLIERS</a:t>
                      </a:r>
                      <a:endParaRPr lang="en-IN" sz="2000" b="1" dirty="0">
                        <a:solidFill>
                          <a:srgbClr val="800080"/>
                        </a:solidFill>
                        <a:latin typeface="Arial" panose="020B0604020202020204" pitchFamily="34" charset="0"/>
                        <a:ea typeface="Verdana" panose="020B0604030504040204" pitchFamily="34" charset="0"/>
                        <a:cs typeface="Arial" panose="020B0604020202020204" pitchFamily="34" charset="0"/>
                      </a:endParaRPr>
                    </a:p>
                  </a:txBody>
                  <a:tcPr/>
                </a:tc>
                <a:tc>
                  <a:txBody>
                    <a:bodyPr/>
                    <a:lstStyle/>
                    <a:p>
                      <a:r>
                        <a:rPr lang="en-US" b="1" dirty="0">
                          <a:solidFill>
                            <a:srgbClr val="002060"/>
                          </a:solidFill>
                        </a:rPr>
                        <a:t>PRESENT IN DATASET FOR FEW VARIABLES  TREATED BY IQR</a:t>
                      </a:r>
                      <a:endParaRPr lang="en-IN" b="1" dirty="0">
                        <a:solidFill>
                          <a:srgbClr val="002060"/>
                        </a:solidFill>
                      </a:endParaRPr>
                    </a:p>
                  </a:txBody>
                  <a:tcPr/>
                </a:tc>
                <a:extLst>
                  <a:ext uri="{0D108BD9-81ED-4DB2-BD59-A6C34878D82A}">
                    <a16:rowId xmlns:a16="http://schemas.microsoft.com/office/drawing/2014/main" val="2974402930"/>
                  </a:ext>
                </a:extLst>
              </a:tr>
              <a:tr h="370840">
                <a:tc>
                  <a:txBody>
                    <a:bodyPr/>
                    <a:lstStyle/>
                    <a:p>
                      <a:r>
                        <a:rPr lang="en-US" sz="2000" b="1" dirty="0">
                          <a:solidFill>
                            <a:srgbClr val="800080"/>
                          </a:solidFill>
                          <a:latin typeface="Arial" panose="020B0604020202020204" pitchFamily="34" charset="0"/>
                          <a:ea typeface="Verdana" panose="020B0604030504040204" pitchFamily="34" charset="0"/>
                          <a:cs typeface="Arial" panose="020B0604020202020204" pitchFamily="34" charset="0"/>
                        </a:rPr>
                        <a:t>VARIABLE TRANSFORMATION</a:t>
                      </a:r>
                      <a:endParaRPr lang="en-IN" sz="2000" b="1" dirty="0">
                        <a:solidFill>
                          <a:srgbClr val="800080"/>
                        </a:solidFill>
                        <a:latin typeface="Arial" panose="020B0604020202020204" pitchFamily="34" charset="0"/>
                        <a:ea typeface="Verdana" panose="020B0604030504040204" pitchFamily="34" charset="0"/>
                        <a:cs typeface="Arial" panose="020B0604020202020204" pitchFamily="34" charset="0"/>
                      </a:endParaRPr>
                    </a:p>
                  </a:txBody>
                  <a:tcPr/>
                </a:tc>
                <a:tc>
                  <a:txBody>
                    <a:bodyPr/>
                    <a:lstStyle/>
                    <a:p>
                      <a:r>
                        <a:rPr lang="en-US" b="1" dirty="0">
                          <a:solidFill>
                            <a:srgbClr val="002060"/>
                          </a:solidFill>
                        </a:rPr>
                        <a:t>LABEL ENCODING FOR THE CATEGORICAL VARIABLES</a:t>
                      </a:r>
                    </a:p>
                    <a:p>
                      <a:r>
                        <a:rPr lang="en-US" b="1" dirty="0">
                          <a:solidFill>
                            <a:srgbClr val="002060"/>
                          </a:solidFill>
                        </a:rPr>
                        <a:t>SCALING OF DATA FOR CONTINUOUS VARIABLES</a:t>
                      </a:r>
                      <a:endParaRPr lang="en-IN" b="1" dirty="0">
                        <a:solidFill>
                          <a:srgbClr val="002060"/>
                        </a:solidFill>
                      </a:endParaRPr>
                    </a:p>
                  </a:txBody>
                  <a:tcPr/>
                </a:tc>
                <a:extLst>
                  <a:ext uri="{0D108BD9-81ED-4DB2-BD59-A6C34878D82A}">
                    <a16:rowId xmlns:a16="http://schemas.microsoft.com/office/drawing/2014/main" val="1881666358"/>
                  </a:ext>
                </a:extLst>
              </a:tr>
            </a:tbl>
          </a:graphicData>
        </a:graphic>
      </p:graphicFrame>
      <p:sp>
        <p:nvSpPr>
          <p:cNvPr id="3" name="Slide Number Placeholder 2">
            <a:extLst>
              <a:ext uri="{FF2B5EF4-FFF2-40B4-BE49-F238E27FC236}">
                <a16:creationId xmlns:a16="http://schemas.microsoft.com/office/drawing/2014/main" id="{905F8C89-53D5-437D-BF55-D9CE34C2FB8C}"/>
              </a:ext>
            </a:extLst>
          </p:cNvPr>
          <p:cNvSpPr>
            <a:spLocks noGrp="1"/>
          </p:cNvSpPr>
          <p:nvPr>
            <p:ph type="sldNum" sz="quarter" idx="12"/>
          </p:nvPr>
        </p:nvSpPr>
        <p:spPr>
          <a:xfrm>
            <a:off x="152433" y="781078"/>
            <a:ext cx="779767" cy="365125"/>
          </a:xfrm>
        </p:spPr>
        <p:txBody>
          <a:bodyPr/>
          <a:lstStyle/>
          <a:p>
            <a:fld id="{C229A41B-6DD7-4670-9D76-FFEDB856B1FD}" type="slidenum">
              <a:rPr lang="en-IN" smtClean="0"/>
              <a:t>7</a:t>
            </a:fld>
            <a:endParaRPr lang="en-IN" dirty="0"/>
          </a:p>
        </p:txBody>
      </p:sp>
    </p:spTree>
    <p:extLst>
      <p:ext uri="{BB962C8B-B14F-4D97-AF65-F5344CB8AC3E}">
        <p14:creationId xmlns:p14="http://schemas.microsoft.com/office/powerpoint/2010/main" val="2631009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4D36D97-F3F6-44C1-BBFD-CDC13C52109E}"/>
              </a:ext>
            </a:extLst>
          </p:cNvPr>
          <p:cNvGraphicFramePr>
            <a:graphicFrameLocks noGrp="1"/>
          </p:cNvGraphicFramePr>
          <p:nvPr>
            <p:extLst>
              <p:ext uri="{D42A27DB-BD31-4B8C-83A1-F6EECF244321}">
                <p14:modId xmlns:p14="http://schemas.microsoft.com/office/powerpoint/2010/main" val="1878454733"/>
              </p:ext>
            </p:extLst>
          </p:nvPr>
        </p:nvGraphicFramePr>
        <p:xfrm>
          <a:off x="350196" y="591176"/>
          <a:ext cx="11072016" cy="2931382"/>
        </p:xfrm>
        <a:graphic>
          <a:graphicData uri="http://schemas.openxmlformats.org/drawingml/2006/table">
            <a:tbl>
              <a:tblPr firstRow="1" firstCol="1" bandRow="1">
                <a:tableStyleId>{5C22544A-7EE6-4342-B048-85BDC9FD1C3A}</a:tableStyleId>
              </a:tblPr>
              <a:tblGrid>
                <a:gridCol w="2813050">
                  <a:extLst>
                    <a:ext uri="{9D8B030D-6E8A-4147-A177-3AD203B41FA5}">
                      <a16:colId xmlns:a16="http://schemas.microsoft.com/office/drawing/2014/main" val="2822995657"/>
                    </a:ext>
                  </a:extLst>
                </a:gridCol>
                <a:gridCol w="8258966">
                  <a:extLst>
                    <a:ext uri="{9D8B030D-6E8A-4147-A177-3AD203B41FA5}">
                      <a16:colId xmlns:a16="http://schemas.microsoft.com/office/drawing/2014/main" val="3647571657"/>
                    </a:ext>
                  </a:extLst>
                </a:gridCol>
              </a:tblGrid>
              <a:tr h="309768">
                <a:tc>
                  <a:txBody>
                    <a:bodyPr/>
                    <a:lstStyle/>
                    <a:p>
                      <a:pPr>
                        <a:lnSpc>
                          <a:spcPct val="107000"/>
                        </a:lnSpc>
                        <a:spcAft>
                          <a:spcPts val="800"/>
                        </a:spcAft>
                      </a:pPr>
                      <a:r>
                        <a:rPr lang="en-US" sz="2000" b="1">
                          <a:effectLst/>
                          <a:latin typeface="Verdana" panose="020B0604030504040204" pitchFamily="34" charset="0"/>
                          <a:ea typeface="Verdana" panose="020B0604030504040204" pitchFamily="34" charset="0"/>
                        </a:rPr>
                        <a:t>DISTRIBUTION</a:t>
                      </a:r>
                      <a:endParaRPr lang="en-IN" sz="2000" b="1">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b="1" dirty="0">
                          <a:effectLst/>
                          <a:latin typeface="Verdana" panose="020B0604030504040204" pitchFamily="34" charset="0"/>
                          <a:ea typeface="Verdana" panose="020B0604030504040204" pitchFamily="34" charset="0"/>
                        </a:rPr>
                        <a:t>VARIBALES</a:t>
                      </a:r>
                      <a:endParaRPr lang="en-IN" sz="2000" b="1"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3360899"/>
                  </a:ext>
                </a:extLst>
              </a:tr>
              <a:tr h="687711">
                <a:tc>
                  <a:txBody>
                    <a:bodyPr/>
                    <a:lstStyle/>
                    <a:p>
                      <a:pPr>
                        <a:lnSpc>
                          <a:spcPct val="107000"/>
                        </a:lnSpc>
                        <a:spcAft>
                          <a:spcPts val="800"/>
                        </a:spcAft>
                      </a:pPr>
                      <a:r>
                        <a:rPr lang="en-US" sz="2000" b="1">
                          <a:effectLst/>
                          <a:latin typeface="Verdana" panose="020B0604030504040204" pitchFamily="34" charset="0"/>
                          <a:ea typeface="Verdana" panose="020B0604030504040204" pitchFamily="34" charset="0"/>
                        </a:rPr>
                        <a:t>Normal distribution</a:t>
                      </a:r>
                      <a:endParaRPr lang="en-IN" sz="2000" b="1">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spcAft>
                          <a:spcPts val="45"/>
                        </a:spcAft>
                      </a:pPr>
                      <a:r>
                        <a:rPr lang="en-IN" sz="2000" b="1">
                          <a:effectLst/>
                          <a:latin typeface="Verdana" panose="020B0604030504040204" pitchFamily="34" charset="0"/>
                          <a:ea typeface="Verdana" panose="020B0604030504040204" pitchFamily="34" charset="0"/>
                        </a:rPr>
                        <a:t>Bowlers_in_team, Wicket_keeper_in_team, player_highest_run </a:t>
                      </a:r>
                      <a:endParaRPr lang="en-IN" sz="2000" b="1">
                        <a:solidFill>
                          <a:srgbClr val="000000"/>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1830575"/>
                  </a:ext>
                </a:extLst>
              </a:tr>
              <a:tr h="775854">
                <a:tc>
                  <a:txBody>
                    <a:bodyPr/>
                    <a:lstStyle/>
                    <a:p>
                      <a:pPr>
                        <a:lnSpc>
                          <a:spcPct val="107000"/>
                        </a:lnSpc>
                        <a:spcAft>
                          <a:spcPts val="800"/>
                        </a:spcAft>
                      </a:pPr>
                      <a:r>
                        <a:rPr lang="en-US" sz="2000" b="1">
                          <a:effectLst/>
                          <a:latin typeface="Verdana" panose="020B0604030504040204" pitchFamily="34" charset="0"/>
                          <a:ea typeface="Verdana" panose="020B0604030504040204" pitchFamily="34" charset="0"/>
                        </a:rPr>
                        <a:t>Left skewed</a:t>
                      </a:r>
                      <a:endParaRPr lang="en-IN" sz="2000" b="1">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spcAft>
                          <a:spcPts val="45"/>
                        </a:spcAft>
                      </a:pPr>
                      <a:r>
                        <a:rPr lang="en-IN" sz="2000" b="1" dirty="0" err="1">
                          <a:effectLst/>
                          <a:latin typeface="Verdana" panose="020B0604030504040204" pitchFamily="34" charset="0"/>
                          <a:ea typeface="Verdana" panose="020B0604030504040204" pitchFamily="34" charset="0"/>
                        </a:rPr>
                        <a:t>Avg_team_Age</a:t>
                      </a:r>
                      <a:r>
                        <a:rPr lang="en-IN" sz="2000" b="1" dirty="0">
                          <a:effectLst/>
                          <a:latin typeface="Verdana" panose="020B0604030504040204" pitchFamily="34" charset="0"/>
                          <a:ea typeface="Verdana" panose="020B0604030504040204" pitchFamily="34" charset="0"/>
                        </a:rPr>
                        <a:t>, </a:t>
                      </a:r>
                      <a:r>
                        <a:rPr lang="en-IN" sz="2000" b="1" dirty="0" err="1">
                          <a:effectLst/>
                          <a:latin typeface="Verdana" panose="020B0604030504040204" pitchFamily="34" charset="0"/>
                          <a:ea typeface="Verdana" panose="020B0604030504040204" pitchFamily="34" charset="0"/>
                        </a:rPr>
                        <a:t>All_rounder_in_team</a:t>
                      </a:r>
                      <a:r>
                        <a:rPr lang="en-IN" sz="2000" b="1" dirty="0">
                          <a:effectLst/>
                          <a:latin typeface="Verdana" panose="020B0604030504040204" pitchFamily="34" charset="0"/>
                          <a:ea typeface="Verdana" panose="020B0604030504040204" pitchFamily="34" charset="0"/>
                        </a:rPr>
                        <a:t>, Max_wicket_taken_1over, Min_run_scored_1over</a:t>
                      </a:r>
                      <a:endParaRPr lang="en-IN" sz="2000" b="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9632076"/>
                  </a:ext>
                </a:extLst>
              </a:tr>
              <a:tr h="1158049">
                <a:tc>
                  <a:txBody>
                    <a:bodyPr/>
                    <a:lstStyle/>
                    <a:p>
                      <a:pPr>
                        <a:lnSpc>
                          <a:spcPct val="107000"/>
                        </a:lnSpc>
                        <a:spcAft>
                          <a:spcPts val="800"/>
                        </a:spcAft>
                      </a:pPr>
                      <a:r>
                        <a:rPr lang="en-US" sz="2000" b="1" dirty="0">
                          <a:effectLst/>
                          <a:latin typeface="Verdana" panose="020B0604030504040204" pitchFamily="34" charset="0"/>
                          <a:ea typeface="Verdana" panose="020B0604030504040204" pitchFamily="34" charset="0"/>
                        </a:rPr>
                        <a:t>Right skewed</a:t>
                      </a:r>
                      <a:endParaRPr lang="en-IN" sz="2000" b="1"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spcAft>
                          <a:spcPts val="45"/>
                        </a:spcAft>
                      </a:pPr>
                      <a:r>
                        <a:rPr lang="en-IN" sz="2000" b="1" dirty="0" err="1">
                          <a:effectLst/>
                          <a:latin typeface="Verdana" panose="020B0604030504040204" pitchFamily="34" charset="0"/>
                          <a:ea typeface="Verdana" panose="020B0604030504040204" pitchFamily="34" charset="0"/>
                        </a:rPr>
                        <a:t>Audience_number</a:t>
                      </a:r>
                      <a:r>
                        <a:rPr lang="en-IN" sz="2000" b="1" dirty="0">
                          <a:effectLst/>
                          <a:latin typeface="Verdana" panose="020B0604030504040204" pitchFamily="34" charset="0"/>
                          <a:ea typeface="Verdana" panose="020B0604030504040204" pitchFamily="34" charset="0"/>
                        </a:rPr>
                        <a:t>,  </a:t>
                      </a:r>
                      <a:r>
                        <a:rPr lang="en-IN" sz="2000" b="1" dirty="0" err="1">
                          <a:effectLst/>
                          <a:latin typeface="Verdana" panose="020B0604030504040204" pitchFamily="34" charset="0"/>
                          <a:ea typeface="Verdana" panose="020B0604030504040204" pitchFamily="34" charset="0"/>
                        </a:rPr>
                        <a:t>Extra_bowls_bowled</a:t>
                      </a:r>
                      <a:r>
                        <a:rPr lang="en-IN" sz="2000" b="1" dirty="0">
                          <a:effectLst/>
                          <a:latin typeface="Verdana" panose="020B0604030504040204" pitchFamily="34" charset="0"/>
                          <a:ea typeface="Verdana" panose="020B0604030504040204" pitchFamily="34" charset="0"/>
                        </a:rPr>
                        <a:t>, Min_run_given_1over,  Max_run_scored_1over, Max_run_given_1over,  </a:t>
                      </a:r>
                      <a:r>
                        <a:rPr lang="en-IN" sz="2000" b="1" dirty="0" err="1">
                          <a:effectLst/>
                          <a:latin typeface="Verdana" panose="020B0604030504040204" pitchFamily="34" charset="0"/>
                          <a:ea typeface="Verdana" panose="020B0604030504040204" pitchFamily="34" charset="0"/>
                        </a:rPr>
                        <a:t>extra_bowls_opponent</a:t>
                      </a:r>
                      <a:r>
                        <a:rPr lang="en-IN" sz="2000" b="1" dirty="0">
                          <a:effectLst/>
                          <a:latin typeface="Verdana" panose="020B0604030504040204" pitchFamily="34" charset="0"/>
                          <a:ea typeface="Verdana" panose="020B0604030504040204" pitchFamily="34" charset="0"/>
                        </a:rPr>
                        <a:t> </a:t>
                      </a:r>
                      <a:endParaRPr lang="en-IN" sz="2000" b="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1381259"/>
                  </a:ext>
                </a:extLst>
              </a:tr>
            </a:tbl>
          </a:graphicData>
        </a:graphic>
      </p:graphicFrame>
      <p:sp>
        <p:nvSpPr>
          <p:cNvPr id="3" name="Title 1">
            <a:extLst>
              <a:ext uri="{FF2B5EF4-FFF2-40B4-BE49-F238E27FC236}">
                <a16:creationId xmlns:a16="http://schemas.microsoft.com/office/drawing/2014/main" id="{D19A1515-E51F-4234-8938-652611E84683}"/>
              </a:ext>
            </a:extLst>
          </p:cNvPr>
          <p:cNvSpPr txBox="1">
            <a:spLocks/>
          </p:cNvSpPr>
          <p:nvPr/>
        </p:nvSpPr>
        <p:spPr>
          <a:xfrm>
            <a:off x="2026880" y="24257"/>
            <a:ext cx="8911687" cy="756821"/>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t>UNIVARIATE ANALYSIS OF DATA</a:t>
            </a:r>
          </a:p>
          <a:p>
            <a:pPr algn="ctr"/>
            <a:endParaRPr lang="en-IN" sz="3200" b="1" dirty="0"/>
          </a:p>
        </p:txBody>
      </p:sp>
      <p:sp>
        <p:nvSpPr>
          <p:cNvPr id="2" name="Slide Number Placeholder 1">
            <a:extLst>
              <a:ext uri="{FF2B5EF4-FFF2-40B4-BE49-F238E27FC236}">
                <a16:creationId xmlns:a16="http://schemas.microsoft.com/office/drawing/2014/main" id="{980CF087-F362-4F0D-966D-4FBA92C2E487}"/>
              </a:ext>
            </a:extLst>
          </p:cNvPr>
          <p:cNvSpPr>
            <a:spLocks noGrp="1"/>
          </p:cNvSpPr>
          <p:nvPr>
            <p:ph type="sldNum" sz="quarter" idx="12"/>
          </p:nvPr>
        </p:nvSpPr>
        <p:spPr/>
        <p:txBody>
          <a:bodyPr/>
          <a:lstStyle/>
          <a:p>
            <a:fld id="{C229A41B-6DD7-4670-9D76-FFEDB856B1FD}" type="slidenum">
              <a:rPr lang="en-IN" smtClean="0"/>
              <a:t>8</a:t>
            </a:fld>
            <a:endParaRPr lang="en-IN"/>
          </a:p>
        </p:txBody>
      </p:sp>
      <p:pic>
        <p:nvPicPr>
          <p:cNvPr id="6" name="Picture 5">
            <a:extLst>
              <a:ext uri="{FF2B5EF4-FFF2-40B4-BE49-F238E27FC236}">
                <a16:creationId xmlns:a16="http://schemas.microsoft.com/office/drawing/2014/main" id="{32CFFBDC-6AB6-4901-8A9E-D78B77401C6A}"/>
              </a:ext>
            </a:extLst>
          </p:cNvPr>
          <p:cNvPicPr>
            <a:picLocks noChangeAspect="1"/>
          </p:cNvPicPr>
          <p:nvPr/>
        </p:nvPicPr>
        <p:blipFill>
          <a:blip r:embed="rId2"/>
          <a:stretch>
            <a:fillRect/>
          </a:stretch>
        </p:blipFill>
        <p:spPr>
          <a:xfrm>
            <a:off x="2731815" y="3857882"/>
            <a:ext cx="2416479" cy="2776381"/>
          </a:xfrm>
          <a:prstGeom prst="rect">
            <a:avLst/>
          </a:prstGeom>
        </p:spPr>
      </p:pic>
      <p:pic>
        <p:nvPicPr>
          <p:cNvPr id="8" name="Picture 7">
            <a:extLst>
              <a:ext uri="{FF2B5EF4-FFF2-40B4-BE49-F238E27FC236}">
                <a16:creationId xmlns:a16="http://schemas.microsoft.com/office/drawing/2014/main" id="{350B545D-22B9-44B4-83E2-56901B6E4CDD}"/>
              </a:ext>
            </a:extLst>
          </p:cNvPr>
          <p:cNvPicPr>
            <a:picLocks noChangeAspect="1"/>
          </p:cNvPicPr>
          <p:nvPr/>
        </p:nvPicPr>
        <p:blipFill>
          <a:blip r:embed="rId3"/>
          <a:stretch>
            <a:fillRect/>
          </a:stretch>
        </p:blipFill>
        <p:spPr>
          <a:xfrm>
            <a:off x="6532100" y="3857882"/>
            <a:ext cx="2683270" cy="2776381"/>
          </a:xfrm>
          <a:prstGeom prst="rect">
            <a:avLst/>
          </a:prstGeom>
        </p:spPr>
      </p:pic>
    </p:spTree>
    <p:extLst>
      <p:ext uri="{BB962C8B-B14F-4D97-AF65-F5344CB8AC3E}">
        <p14:creationId xmlns:p14="http://schemas.microsoft.com/office/powerpoint/2010/main" val="362775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C84A7E-60FE-4E6C-871D-116451D9FA25}"/>
              </a:ext>
            </a:extLst>
          </p:cNvPr>
          <p:cNvPicPr>
            <a:picLocks noChangeAspect="1"/>
          </p:cNvPicPr>
          <p:nvPr/>
        </p:nvPicPr>
        <p:blipFill>
          <a:blip r:embed="rId2"/>
          <a:stretch>
            <a:fillRect/>
          </a:stretch>
        </p:blipFill>
        <p:spPr>
          <a:xfrm>
            <a:off x="8005668" y="1698172"/>
            <a:ext cx="4046566" cy="4236232"/>
          </a:xfrm>
          <a:prstGeom prst="rect">
            <a:avLst/>
          </a:prstGeom>
        </p:spPr>
      </p:pic>
      <p:pic>
        <p:nvPicPr>
          <p:cNvPr id="7" name="Picture 6">
            <a:extLst>
              <a:ext uri="{FF2B5EF4-FFF2-40B4-BE49-F238E27FC236}">
                <a16:creationId xmlns:a16="http://schemas.microsoft.com/office/drawing/2014/main" id="{1BE1BA88-9FE5-4D48-B5DD-84CBE3DE1B2A}"/>
              </a:ext>
            </a:extLst>
          </p:cNvPr>
          <p:cNvPicPr>
            <a:picLocks noChangeAspect="1"/>
          </p:cNvPicPr>
          <p:nvPr/>
        </p:nvPicPr>
        <p:blipFill>
          <a:blip r:embed="rId3"/>
          <a:stretch>
            <a:fillRect/>
          </a:stretch>
        </p:blipFill>
        <p:spPr>
          <a:xfrm>
            <a:off x="313823" y="1601312"/>
            <a:ext cx="3493067" cy="4333091"/>
          </a:xfrm>
          <a:prstGeom prst="rect">
            <a:avLst/>
          </a:prstGeom>
        </p:spPr>
      </p:pic>
      <p:pic>
        <p:nvPicPr>
          <p:cNvPr id="9" name="Picture 8">
            <a:extLst>
              <a:ext uri="{FF2B5EF4-FFF2-40B4-BE49-F238E27FC236}">
                <a16:creationId xmlns:a16="http://schemas.microsoft.com/office/drawing/2014/main" id="{B735CA5F-A7AC-4558-ADFE-29CB739672FA}"/>
              </a:ext>
            </a:extLst>
          </p:cNvPr>
          <p:cNvPicPr>
            <a:picLocks noChangeAspect="1"/>
          </p:cNvPicPr>
          <p:nvPr/>
        </p:nvPicPr>
        <p:blipFill>
          <a:blip r:embed="rId4"/>
          <a:stretch>
            <a:fillRect/>
          </a:stretch>
        </p:blipFill>
        <p:spPr>
          <a:xfrm>
            <a:off x="4047953" y="1698171"/>
            <a:ext cx="3716652" cy="4236232"/>
          </a:xfrm>
          <a:prstGeom prst="rect">
            <a:avLst/>
          </a:prstGeom>
        </p:spPr>
      </p:pic>
      <p:sp>
        <p:nvSpPr>
          <p:cNvPr id="6" name="Title 1">
            <a:extLst>
              <a:ext uri="{FF2B5EF4-FFF2-40B4-BE49-F238E27FC236}">
                <a16:creationId xmlns:a16="http://schemas.microsoft.com/office/drawing/2014/main" id="{89704142-6131-4B9F-81F4-3B1DC976AEDB}"/>
              </a:ext>
            </a:extLst>
          </p:cNvPr>
          <p:cNvSpPr txBox="1">
            <a:spLocks/>
          </p:cNvSpPr>
          <p:nvPr/>
        </p:nvSpPr>
        <p:spPr>
          <a:xfrm>
            <a:off x="1942905" y="313506"/>
            <a:ext cx="8911687" cy="756821"/>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t>COUNT PLOTS FOR CATEGORICAL DATA</a:t>
            </a:r>
          </a:p>
          <a:p>
            <a:pPr algn="ctr"/>
            <a:endParaRPr lang="en-IN" sz="3200" b="1" dirty="0"/>
          </a:p>
        </p:txBody>
      </p:sp>
      <p:sp>
        <p:nvSpPr>
          <p:cNvPr id="3" name="Slide Number Placeholder 2">
            <a:extLst>
              <a:ext uri="{FF2B5EF4-FFF2-40B4-BE49-F238E27FC236}">
                <a16:creationId xmlns:a16="http://schemas.microsoft.com/office/drawing/2014/main" id="{6CC948D3-B40A-4816-9F48-9035B3C96181}"/>
              </a:ext>
            </a:extLst>
          </p:cNvPr>
          <p:cNvSpPr>
            <a:spLocks noGrp="1"/>
          </p:cNvSpPr>
          <p:nvPr>
            <p:ph type="sldNum" sz="quarter" idx="12"/>
          </p:nvPr>
        </p:nvSpPr>
        <p:spPr/>
        <p:txBody>
          <a:bodyPr/>
          <a:lstStyle/>
          <a:p>
            <a:fld id="{C229A41B-6DD7-4670-9D76-FFEDB856B1FD}" type="slidenum">
              <a:rPr lang="en-IN" smtClean="0"/>
              <a:t>9</a:t>
            </a:fld>
            <a:endParaRPr lang="en-IN"/>
          </a:p>
        </p:txBody>
      </p:sp>
    </p:spTree>
    <p:extLst>
      <p:ext uri="{BB962C8B-B14F-4D97-AF65-F5344CB8AC3E}">
        <p14:creationId xmlns:p14="http://schemas.microsoft.com/office/powerpoint/2010/main" val="4088689959"/>
      </p:ext>
    </p:extLst>
  </p:cSld>
  <p:clrMapOvr>
    <a:masterClrMapping/>
  </p:clrMapOvr>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4097</TotalTime>
  <Words>1899</Words>
  <Application>Microsoft Office PowerPoint</Application>
  <PresentationFormat>Widescreen</PresentationFormat>
  <Paragraphs>398</Paragraphs>
  <Slides>27</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Arial</vt:lpstr>
      <vt:lpstr>Calibri</vt:lpstr>
      <vt:lpstr>Century Gothic</vt:lpstr>
      <vt:lpstr>Helvetica Neue</vt:lpstr>
      <vt:lpstr>Symbol</vt:lpstr>
      <vt:lpstr>Times New Roman</vt:lpstr>
      <vt:lpstr>Verdana</vt:lpstr>
      <vt:lpstr>Wingdings</vt:lpstr>
      <vt:lpstr>Wingdings 3</vt:lpstr>
      <vt:lpstr>Wisp</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CAPASTONE PROJECT ON  CRICKET WIN PREDICTION</dc:title>
  <dc:creator>DHRUVA HARSHA DANDE</dc:creator>
  <cp:lastModifiedBy>Suchitra sena dande</cp:lastModifiedBy>
  <cp:revision>52</cp:revision>
  <dcterms:created xsi:type="dcterms:W3CDTF">2021-09-27T01:00:49Z</dcterms:created>
  <dcterms:modified xsi:type="dcterms:W3CDTF">2023-09-22T15:36:55Z</dcterms:modified>
</cp:coreProperties>
</file>