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6758" y="171957"/>
            <a:ext cx="969848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2F9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9625" y="1351407"/>
            <a:ext cx="11101705" cy="464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olympus.greatlearning.in/courses/21501/files/3352142/download?verifier=kqeOiLkmA7hRQungJLj8Wp9pOrG95j6ILwG3iFFx&amp;wrap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2496388"/>
            <a:ext cx="88150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505" dirty="0">
                <a:solidFill>
                  <a:srgbClr val="C00000"/>
                </a:solidFill>
                <a:latin typeface="Tahoma"/>
                <a:cs typeface="Tahoma"/>
              </a:rPr>
              <a:t>MRA</a:t>
            </a:r>
            <a:r>
              <a:rPr sz="6000" b="0" spc="-7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6000" b="0" spc="110" dirty="0">
                <a:solidFill>
                  <a:srgbClr val="C00000"/>
                </a:solidFill>
                <a:latin typeface="Tahoma"/>
                <a:cs typeface="Tahoma"/>
              </a:rPr>
              <a:t>Project</a:t>
            </a:r>
            <a:r>
              <a:rPr sz="6000" b="0" spc="-7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6000" b="0" spc="-100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6000" b="0" spc="-7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6000" b="0" spc="155" dirty="0">
                <a:solidFill>
                  <a:srgbClr val="C00000"/>
                </a:solidFill>
                <a:latin typeface="Tahoma"/>
                <a:cs typeface="Tahoma"/>
              </a:rPr>
              <a:t>Milestone</a:t>
            </a:r>
            <a:r>
              <a:rPr sz="6000" b="0" spc="-7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6000" b="0" spc="204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1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7943" y="753617"/>
            <a:ext cx="2631440" cy="4040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barplot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denotes the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frequency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each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 sold </a:t>
            </a:r>
            <a:r>
              <a:rPr sz="2400" b="1" dirty="0">
                <a:latin typeface="Arial"/>
                <a:cs typeface="Arial"/>
              </a:rPr>
              <a:t>in 3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years.</a:t>
            </a:r>
            <a:endParaRPr sz="2400">
              <a:latin typeface="Arial"/>
              <a:cs typeface="Arial"/>
            </a:endParaRPr>
          </a:p>
          <a:p>
            <a:pPr marL="12700" marR="56515">
              <a:lnSpc>
                <a:spcPct val="99500"/>
              </a:lnSpc>
              <a:spcBef>
                <a:spcPts val="15"/>
              </a:spcBef>
            </a:pPr>
            <a:r>
              <a:rPr sz="2400" b="1" spc="-5" dirty="0">
                <a:latin typeface="Arial"/>
                <a:cs typeface="Arial"/>
              </a:rPr>
              <a:t>The maximum </a:t>
            </a:r>
            <a:r>
              <a:rPr sz="2400" b="1" dirty="0">
                <a:latin typeface="Arial"/>
                <a:cs typeface="Arial"/>
              </a:rPr>
              <a:t> no.of items sold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 </a:t>
            </a:r>
            <a:r>
              <a:rPr sz="2400" b="1" spc="-5" dirty="0">
                <a:latin typeface="Arial"/>
                <a:cs typeface="Arial"/>
              </a:rPr>
              <a:t>poultry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 and least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sold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soaps.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0"/>
            <a:ext cx="6722364" cy="6857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6469" y="6807"/>
            <a:ext cx="4133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EXPLORATORY</a:t>
            </a:r>
            <a:r>
              <a:rPr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98968" y="5546242"/>
            <a:ext cx="373570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Plots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python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jupyter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notebook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after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reading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files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 </a:t>
            </a:r>
            <a:r>
              <a:rPr sz="1800" i="1" spc="-3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importing libraries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pandas,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matplotlib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seaborn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102" y="121742"/>
            <a:ext cx="5057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>
                <a:latin typeface="Calibri"/>
                <a:cs typeface="Calibri"/>
              </a:rPr>
              <a:t>MONTHLY</a:t>
            </a:r>
            <a:r>
              <a:rPr sz="4000" spc="-20" dirty="0">
                <a:latin typeface="Calibri"/>
                <a:cs typeface="Calibri"/>
              </a:rPr>
              <a:t> SALES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TREND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082040"/>
            <a:ext cx="7245095" cy="53934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30514" y="888872"/>
            <a:ext cx="292290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#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sales </a:t>
            </a:r>
            <a:r>
              <a:rPr sz="2400" b="1" spc="-10" dirty="0">
                <a:latin typeface="Calibri"/>
                <a:cs typeface="Calibri"/>
              </a:rPr>
              <a:t>increase </a:t>
            </a:r>
            <a:r>
              <a:rPr sz="2400" b="1" spc="-5" dirty="0">
                <a:latin typeface="Calibri"/>
                <a:cs typeface="Calibri"/>
              </a:rPr>
              <a:t>till </a:t>
            </a:r>
            <a:r>
              <a:rPr sz="2400" b="1" spc="-5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Jul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rapidly </a:t>
            </a:r>
            <a:r>
              <a:rPr sz="2400" b="1" spc="-5" dirty="0">
                <a:latin typeface="Calibri"/>
                <a:cs typeface="Calibri"/>
              </a:rPr>
              <a:t> decrease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spc="-35" dirty="0">
                <a:latin typeface="Calibri"/>
                <a:cs typeface="Calibri"/>
              </a:rPr>
              <a:t>October.</a:t>
            </a:r>
            <a:endParaRPr sz="2400">
              <a:latin typeface="Calibri"/>
              <a:cs typeface="Calibri"/>
            </a:endParaRPr>
          </a:p>
          <a:p>
            <a:pPr marL="12700" marR="41275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most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profitable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month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August.</a:t>
            </a:r>
            <a:endParaRPr sz="2400">
              <a:latin typeface="Calibri"/>
              <a:cs typeface="Calibri"/>
            </a:endParaRPr>
          </a:p>
          <a:p>
            <a:pPr marL="12700" marR="22288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#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least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profitable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months are </a:t>
            </a:r>
            <a:r>
              <a:rPr sz="2400" b="1" spc="-30" dirty="0">
                <a:latin typeface="Calibri"/>
                <a:cs typeface="Calibri"/>
              </a:rPr>
              <a:t>October, 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November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December.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8968" y="5546242"/>
            <a:ext cx="373570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Plots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python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jupyter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notebook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after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reading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files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 </a:t>
            </a:r>
            <a:r>
              <a:rPr sz="1800" i="1" spc="-3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importing libraries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pandas,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matplotlib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seaborn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367" y="121742"/>
            <a:ext cx="540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latin typeface="Calibri"/>
                <a:cs typeface="Calibri"/>
              </a:rPr>
              <a:t>QUARTERLY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SALES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TREND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804672"/>
            <a:ext cx="7638288" cy="5679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85656" y="1165352"/>
            <a:ext cx="268160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5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#The </a:t>
            </a:r>
            <a:r>
              <a:rPr sz="2400" b="1" dirty="0">
                <a:latin typeface="Calibri"/>
                <a:cs typeface="Calibri"/>
              </a:rPr>
              <a:t>sales </a:t>
            </a:r>
            <a:r>
              <a:rPr sz="2400" b="1" spc="-10" dirty="0">
                <a:latin typeface="Calibri"/>
                <a:cs typeface="Calibri"/>
              </a:rPr>
              <a:t>follow </a:t>
            </a:r>
            <a:r>
              <a:rPr sz="2400" b="1" spc="-5" dirty="0">
                <a:latin typeface="Calibri"/>
                <a:cs typeface="Calibri"/>
              </a:rPr>
              <a:t> decreasing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trend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Q4.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#Sales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increase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Q1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Q2 but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net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effect </a:t>
            </a:r>
            <a:r>
              <a:rPr sz="2400" b="1" spc="-5" dirty="0">
                <a:latin typeface="Calibri"/>
                <a:cs typeface="Calibri"/>
              </a:rPr>
              <a:t>considering </a:t>
            </a:r>
            <a:r>
              <a:rPr sz="2400" b="1" dirty="0">
                <a:latin typeface="Calibri"/>
                <a:cs typeface="Calibri"/>
              </a:rPr>
              <a:t>all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quarters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10" dirty="0">
                <a:latin typeface="Calibri"/>
                <a:cs typeface="Calibri"/>
              </a:rPr>
              <a:t>still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loss in sales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company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Q4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0757" y="5303266"/>
            <a:ext cx="37369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Plots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python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jupyter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notebook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after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reading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files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 </a:t>
            </a:r>
            <a:r>
              <a:rPr sz="1800" i="1" spc="-3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importing libraries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pandas,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matplotlib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seaborn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283" y="121742"/>
            <a:ext cx="4463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latin typeface="Calibri"/>
                <a:cs typeface="Calibri"/>
              </a:rPr>
              <a:t>YEARLY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SALES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TREND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19" y="874775"/>
            <a:ext cx="7563611" cy="55382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25739" y="885520"/>
            <a:ext cx="322897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#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 </a:t>
            </a:r>
            <a:r>
              <a:rPr sz="2800" b="1" spc="-10" dirty="0">
                <a:latin typeface="Calibri"/>
                <a:cs typeface="Calibri"/>
              </a:rPr>
              <a:t>observed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that </a:t>
            </a:r>
            <a:r>
              <a:rPr sz="2800" b="1" spc="-5" dirty="0">
                <a:latin typeface="Calibri"/>
                <a:cs typeface="Calibri"/>
              </a:rPr>
              <a:t> sales </a:t>
            </a:r>
            <a:r>
              <a:rPr sz="2800" b="1" spc="-15" dirty="0">
                <a:latin typeface="Calibri"/>
                <a:cs typeface="Calibri"/>
              </a:rPr>
              <a:t>are </a:t>
            </a:r>
            <a:r>
              <a:rPr sz="2800" b="1" spc="-10" dirty="0">
                <a:latin typeface="Calibri"/>
                <a:cs typeface="Calibri"/>
              </a:rPr>
              <a:t>maximum </a:t>
            </a:r>
            <a:r>
              <a:rPr sz="2800" b="1" spc="-5" dirty="0">
                <a:latin typeface="Calibri"/>
                <a:cs typeface="Calibri"/>
              </a:rPr>
              <a:t>in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2019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sales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drop 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drastically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by </a:t>
            </a:r>
            <a:r>
              <a:rPr sz="2800" b="1" spc="-5" dirty="0">
                <a:latin typeface="Calibri"/>
                <a:cs typeface="Calibri"/>
              </a:rPr>
              <a:t>2020.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#So,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market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basket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analysis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5" dirty="0">
                <a:latin typeface="Calibri"/>
                <a:cs typeface="Calibri"/>
              </a:rPr>
              <a:t> data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may </a:t>
            </a:r>
            <a:r>
              <a:rPr sz="2800" b="1" spc="-15" dirty="0">
                <a:latin typeface="Calibri"/>
                <a:cs typeface="Calibri"/>
              </a:rPr>
              <a:t> provide </a:t>
            </a:r>
            <a:r>
              <a:rPr sz="2800" b="1" spc="-10" dirty="0">
                <a:latin typeface="Calibri"/>
                <a:cs typeface="Calibri"/>
              </a:rPr>
              <a:t> recommendations </a:t>
            </a:r>
            <a:r>
              <a:rPr sz="2800" b="1" spc="-20" dirty="0">
                <a:latin typeface="Calibri"/>
                <a:cs typeface="Calibri"/>
              </a:rPr>
              <a:t>for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higher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profits.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5739" y="5232272"/>
            <a:ext cx="373570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Plots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python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jupyter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notebook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after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reading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files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 </a:t>
            </a:r>
            <a:r>
              <a:rPr sz="1800" i="1" spc="-3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importing libraries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pandas,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matplotlib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seaborn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019" y="121742"/>
            <a:ext cx="411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>
                <a:latin typeface="Calibri"/>
                <a:cs typeface="Calibri"/>
              </a:rPr>
              <a:t>DAILY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SALES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TREND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51" y="1045463"/>
            <a:ext cx="7496556" cy="52379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80881" y="1356105"/>
            <a:ext cx="29222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#In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2018,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there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was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rapid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decline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sales.</a:t>
            </a:r>
            <a:endParaRPr sz="2800">
              <a:latin typeface="Calibri"/>
              <a:cs typeface="Calibri"/>
            </a:endParaRPr>
          </a:p>
          <a:p>
            <a:pPr marL="12700" marR="12192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# </a:t>
            </a:r>
            <a:r>
              <a:rPr sz="2800" b="1" spc="-15" dirty="0">
                <a:latin typeface="Calibri"/>
                <a:cs typeface="Calibri"/>
              </a:rPr>
              <a:t>From </a:t>
            </a:r>
            <a:r>
              <a:rPr sz="2800" b="1" spc="-5" dirty="0">
                <a:latin typeface="Calibri"/>
                <a:cs typeface="Calibri"/>
              </a:rPr>
              <a:t>2019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daily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sales </a:t>
            </a:r>
            <a:r>
              <a:rPr sz="2800" b="1" spc="-15" dirty="0">
                <a:latin typeface="Calibri"/>
                <a:cs typeface="Calibri"/>
              </a:rPr>
              <a:t>got </a:t>
            </a:r>
            <a:r>
              <a:rPr sz="2800" b="1" spc="-10" dirty="0">
                <a:latin typeface="Calibri"/>
                <a:cs typeface="Calibri"/>
              </a:rPr>
              <a:t>increased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compared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2018.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8235" y="4724780"/>
            <a:ext cx="37369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Plots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python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jupyter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notebook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after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reading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files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 </a:t>
            </a:r>
            <a:r>
              <a:rPr sz="1800" i="1" spc="-3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importing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libraries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pandas,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matplotlib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seaborn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736" y="121742"/>
            <a:ext cx="10679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C55A11"/>
                </a:solidFill>
                <a:latin typeface="Calibri"/>
                <a:cs typeface="Calibri"/>
              </a:rPr>
              <a:t>EXECUTIVE </a:t>
            </a:r>
            <a:r>
              <a:rPr sz="4000" spc="-20" dirty="0">
                <a:solidFill>
                  <a:srgbClr val="C55A11"/>
                </a:solidFill>
                <a:latin typeface="Calibri"/>
                <a:cs typeface="Calibri"/>
              </a:rPr>
              <a:t>SUMMARY</a:t>
            </a:r>
            <a:r>
              <a:rPr sz="4000" spc="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C55A11"/>
                </a:solidFill>
                <a:latin typeface="Calibri"/>
                <a:cs typeface="Calibri"/>
              </a:rPr>
              <a:t>OF </a:t>
            </a:r>
            <a:r>
              <a:rPr sz="4000" spc="-60" dirty="0">
                <a:solidFill>
                  <a:srgbClr val="C55A11"/>
                </a:solidFill>
                <a:latin typeface="Calibri"/>
                <a:cs typeface="Calibri"/>
              </a:rPr>
              <a:t>EXPLORATORY</a:t>
            </a:r>
            <a:r>
              <a:rPr sz="4000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000" spc="-55" dirty="0">
                <a:solidFill>
                  <a:srgbClr val="C55A11"/>
                </a:solidFill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014" y="1156157"/>
            <a:ext cx="9626600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9144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spc="-20" dirty="0">
                <a:latin typeface="Calibri"/>
                <a:cs typeface="Calibri"/>
              </a:rPr>
              <a:t>Data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set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consists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three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column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varibles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viz., </a:t>
            </a:r>
            <a:r>
              <a:rPr sz="2800" b="1" spc="-15" dirty="0">
                <a:latin typeface="Calibri"/>
                <a:cs typeface="Calibri"/>
              </a:rPr>
              <a:t>Date,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Order_id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Product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with</a:t>
            </a:r>
            <a:r>
              <a:rPr sz="2800" b="1" spc="-5" dirty="0">
                <a:latin typeface="Calibri"/>
                <a:cs typeface="Calibri"/>
              </a:rPr>
              <a:t> 20640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rows</a:t>
            </a:r>
            <a:r>
              <a:rPr sz="2800" b="1" spc="-5" dirty="0">
                <a:latin typeface="Calibri"/>
                <a:cs typeface="Calibri"/>
              </a:rPr>
              <a:t> apart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from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header.</a:t>
            </a:r>
            <a:endParaRPr sz="2800">
              <a:latin typeface="Calibri"/>
              <a:cs typeface="Calibri"/>
            </a:endParaRPr>
          </a:p>
          <a:p>
            <a:pPr marL="469265" marR="236220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spc="-15" dirty="0">
                <a:latin typeface="Calibri"/>
                <a:cs typeface="Calibri"/>
              </a:rPr>
              <a:t>There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1139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orders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transacted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603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unique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dates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37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different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products.</a:t>
            </a:r>
            <a:endParaRPr sz="2800">
              <a:latin typeface="Calibri"/>
              <a:cs typeface="Calibri"/>
            </a:endParaRPr>
          </a:p>
          <a:p>
            <a:pPr marL="469265" marR="508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sales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increase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till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Jul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rapidly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decrease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October.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most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profitable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month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August.</a:t>
            </a:r>
            <a:endParaRPr sz="2800">
              <a:latin typeface="Calibri"/>
              <a:cs typeface="Calibri"/>
            </a:endParaRPr>
          </a:p>
          <a:p>
            <a:pPr marL="469265" marR="898525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least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profitable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months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October,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November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December.</a:t>
            </a:r>
            <a:endParaRPr sz="2800">
              <a:latin typeface="Calibri"/>
              <a:cs typeface="Calibri"/>
            </a:endParaRPr>
          </a:p>
          <a:p>
            <a:pPr marL="469265" marR="172720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Calibri"/>
                <a:cs typeface="Calibri"/>
              </a:rPr>
              <a:t>It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observed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that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sales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maximum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2019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sales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drop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drastically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2020.</a:t>
            </a:r>
            <a:endParaRPr sz="2800">
              <a:latin typeface="Calibri"/>
              <a:cs typeface="Calibri"/>
            </a:endParaRPr>
          </a:p>
          <a:p>
            <a:pPr marL="469265" marR="2230755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spc="-20" dirty="0">
                <a:latin typeface="Calibri"/>
                <a:cs typeface="Calibri"/>
              </a:rPr>
              <a:t>So,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market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basket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analysis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spc="-15" dirty="0">
                <a:latin typeface="Calibri"/>
                <a:cs typeface="Calibri"/>
              </a:rPr>
              <a:t>data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may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provide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recommendations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higher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profits.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2133600"/>
            <a:ext cx="9601200" cy="2607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5" dirty="0">
                <a:latin typeface="Tahoma"/>
                <a:cs typeface="Tahoma"/>
              </a:rPr>
              <a:t>Use</a:t>
            </a:r>
            <a:r>
              <a:rPr sz="2800" b="1" spc="-275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of</a:t>
            </a:r>
            <a:r>
              <a:rPr sz="2800" b="1" spc="-280" dirty="0">
                <a:latin typeface="Tahoma"/>
                <a:cs typeface="Tahoma"/>
              </a:rPr>
              <a:t> </a:t>
            </a:r>
            <a:r>
              <a:rPr sz="2800" b="1" spc="-100" dirty="0">
                <a:latin typeface="Tahoma"/>
                <a:cs typeface="Tahoma"/>
              </a:rPr>
              <a:t>Market</a:t>
            </a:r>
            <a:r>
              <a:rPr sz="2800" b="1" spc="-270" dirty="0">
                <a:latin typeface="Tahoma"/>
                <a:cs typeface="Tahoma"/>
              </a:rPr>
              <a:t> </a:t>
            </a:r>
            <a:r>
              <a:rPr sz="2800" b="1" spc="-170" dirty="0">
                <a:latin typeface="Tahoma"/>
                <a:cs typeface="Tahoma"/>
              </a:rPr>
              <a:t>Bask</a:t>
            </a:r>
            <a:r>
              <a:rPr sz="2800" b="1" spc="-165" dirty="0">
                <a:latin typeface="Tahoma"/>
                <a:cs typeface="Tahoma"/>
              </a:rPr>
              <a:t>e</a:t>
            </a:r>
            <a:r>
              <a:rPr sz="2800" b="1" spc="-85" dirty="0">
                <a:latin typeface="Tahoma"/>
                <a:cs typeface="Tahoma"/>
              </a:rPr>
              <a:t>t</a:t>
            </a:r>
            <a:r>
              <a:rPr sz="2800" b="1" spc="-275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A</a:t>
            </a:r>
            <a:r>
              <a:rPr sz="2800" b="1" spc="-80" dirty="0">
                <a:latin typeface="Tahoma"/>
                <a:cs typeface="Tahoma"/>
              </a:rPr>
              <a:t>n</a:t>
            </a:r>
            <a:r>
              <a:rPr sz="2800" b="1" spc="-160" dirty="0">
                <a:latin typeface="Tahoma"/>
                <a:cs typeface="Tahoma"/>
              </a:rPr>
              <a:t>alysis</a:t>
            </a:r>
            <a:r>
              <a:rPr sz="2800" b="1" spc="-265" dirty="0">
                <a:latin typeface="Tahoma"/>
                <a:cs typeface="Tahoma"/>
              </a:rPr>
              <a:t> </a:t>
            </a:r>
            <a:r>
              <a:rPr sz="2800" b="1" spc="-180" dirty="0">
                <a:latin typeface="Tahoma"/>
                <a:cs typeface="Tahoma"/>
              </a:rPr>
              <a:t>(Assoc</a:t>
            </a:r>
            <a:r>
              <a:rPr sz="2800" b="1" spc="-114" dirty="0">
                <a:latin typeface="Tahoma"/>
                <a:cs typeface="Tahoma"/>
              </a:rPr>
              <a:t>i</a:t>
            </a:r>
            <a:r>
              <a:rPr sz="2800" b="1" spc="-120" dirty="0">
                <a:latin typeface="Tahoma"/>
                <a:cs typeface="Tahoma"/>
              </a:rPr>
              <a:t>ati</a:t>
            </a:r>
            <a:r>
              <a:rPr sz="2800" b="1" spc="-180" dirty="0">
                <a:latin typeface="Tahoma"/>
                <a:cs typeface="Tahoma"/>
              </a:rPr>
              <a:t>o</a:t>
            </a:r>
            <a:r>
              <a:rPr sz="2800" b="1" spc="-204" dirty="0">
                <a:latin typeface="Tahoma"/>
                <a:cs typeface="Tahoma"/>
              </a:rPr>
              <a:t>n</a:t>
            </a:r>
            <a:r>
              <a:rPr sz="2800" b="1" spc="-240" dirty="0">
                <a:latin typeface="Tahoma"/>
                <a:cs typeface="Tahoma"/>
              </a:rPr>
              <a:t> </a:t>
            </a:r>
            <a:r>
              <a:rPr sz="2800" b="1" spc="-220" dirty="0">
                <a:latin typeface="Tahoma"/>
                <a:cs typeface="Tahoma"/>
              </a:rPr>
              <a:t>Rules)</a:t>
            </a:r>
            <a:endParaRPr sz="2800" dirty="0">
              <a:latin typeface="Tahoma"/>
              <a:cs typeface="Tahoma"/>
            </a:endParaRPr>
          </a:p>
          <a:p>
            <a:pPr marL="12700" marR="293370">
              <a:lnSpc>
                <a:spcPct val="100000"/>
              </a:lnSpc>
            </a:pPr>
            <a:r>
              <a:rPr sz="2800" b="1" spc="-185" dirty="0">
                <a:latin typeface="Tahoma"/>
                <a:cs typeface="Tahoma"/>
              </a:rPr>
              <a:t>--&gt;Write</a:t>
            </a:r>
            <a:r>
              <a:rPr sz="2800" b="1" spc="-270" dirty="0">
                <a:latin typeface="Tahoma"/>
                <a:cs typeface="Tahoma"/>
              </a:rPr>
              <a:t> </a:t>
            </a:r>
            <a:r>
              <a:rPr sz="2800" b="1" spc="-204" dirty="0">
                <a:latin typeface="Tahoma"/>
                <a:cs typeface="Tahoma"/>
              </a:rPr>
              <a:t>Something</a:t>
            </a:r>
            <a:r>
              <a:rPr sz="2800" b="1" spc="-240" dirty="0">
                <a:latin typeface="Tahoma"/>
                <a:cs typeface="Tahoma"/>
              </a:rPr>
              <a:t> </a:t>
            </a:r>
            <a:r>
              <a:rPr sz="2800" b="1" spc="-170" dirty="0">
                <a:latin typeface="Tahoma"/>
                <a:cs typeface="Tahoma"/>
              </a:rPr>
              <a:t>about</a:t>
            </a:r>
            <a:r>
              <a:rPr sz="2800" b="1" spc="-270" dirty="0">
                <a:latin typeface="Tahoma"/>
                <a:cs typeface="Tahoma"/>
              </a:rPr>
              <a:t> </a:t>
            </a:r>
            <a:r>
              <a:rPr sz="2800" b="1" spc="-155" dirty="0">
                <a:latin typeface="Tahoma"/>
                <a:cs typeface="Tahoma"/>
              </a:rPr>
              <a:t>the</a:t>
            </a:r>
            <a:r>
              <a:rPr sz="2800" b="1" spc="-254" dirty="0">
                <a:latin typeface="Tahoma"/>
                <a:cs typeface="Tahoma"/>
              </a:rPr>
              <a:t> </a:t>
            </a:r>
            <a:r>
              <a:rPr sz="2800" b="1" spc="-165" dirty="0">
                <a:latin typeface="Tahoma"/>
                <a:cs typeface="Tahoma"/>
              </a:rPr>
              <a:t>association</a:t>
            </a:r>
            <a:r>
              <a:rPr sz="2800" b="1" spc="-235" dirty="0">
                <a:latin typeface="Tahoma"/>
                <a:cs typeface="Tahoma"/>
              </a:rPr>
              <a:t> </a:t>
            </a:r>
            <a:r>
              <a:rPr sz="2800" b="1" spc="-155" dirty="0">
                <a:latin typeface="Tahoma"/>
                <a:cs typeface="Tahoma"/>
              </a:rPr>
              <a:t>rules</a:t>
            </a:r>
            <a:r>
              <a:rPr sz="2800" b="1" spc="-260" dirty="0">
                <a:latin typeface="Tahoma"/>
                <a:cs typeface="Tahoma"/>
              </a:rPr>
              <a:t> </a:t>
            </a:r>
            <a:r>
              <a:rPr sz="2800" b="1" spc="-195" dirty="0">
                <a:latin typeface="Tahoma"/>
                <a:cs typeface="Tahoma"/>
              </a:rPr>
              <a:t>and</a:t>
            </a:r>
            <a:r>
              <a:rPr sz="2800" b="1" spc="-275" dirty="0">
                <a:latin typeface="Tahoma"/>
                <a:cs typeface="Tahoma"/>
              </a:rPr>
              <a:t> </a:t>
            </a:r>
            <a:r>
              <a:rPr sz="2800" b="1" spc="-130" dirty="0">
                <a:latin typeface="Tahoma"/>
                <a:cs typeface="Tahoma"/>
              </a:rPr>
              <a:t>its </a:t>
            </a:r>
            <a:r>
              <a:rPr sz="2800" b="1" spc="-805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relev</a:t>
            </a:r>
            <a:r>
              <a:rPr sz="2800" b="1" spc="-175" dirty="0">
                <a:latin typeface="Tahoma"/>
                <a:cs typeface="Tahoma"/>
              </a:rPr>
              <a:t>a</a:t>
            </a:r>
            <a:r>
              <a:rPr sz="2800" b="1" spc="-190" dirty="0">
                <a:latin typeface="Tahoma"/>
                <a:cs typeface="Tahoma"/>
              </a:rPr>
              <a:t>n</a:t>
            </a:r>
            <a:r>
              <a:rPr sz="2800" b="1" spc="-165" dirty="0">
                <a:latin typeface="Tahoma"/>
                <a:cs typeface="Tahoma"/>
              </a:rPr>
              <a:t>c</a:t>
            </a:r>
            <a:r>
              <a:rPr sz="2800" b="1" spc="-170" dirty="0">
                <a:latin typeface="Tahoma"/>
                <a:cs typeface="Tahoma"/>
              </a:rPr>
              <a:t>e</a:t>
            </a:r>
            <a:r>
              <a:rPr sz="2800" b="1" spc="-245" dirty="0">
                <a:latin typeface="Tahoma"/>
                <a:cs typeface="Tahoma"/>
              </a:rPr>
              <a:t> </a:t>
            </a:r>
            <a:r>
              <a:rPr sz="2800" b="1" spc="-145" dirty="0">
                <a:latin typeface="Tahoma"/>
                <a:cs typeface="Tahoma"/>
              </a:rPr>
              <a:t>in</a:t>
            </a:r>
            <a:r>
              <a:rPr sz="2800" b="1" spc="-295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</a:t>
            </a:r>
            <a:r>
              <a:rPr sz="2800" b="1" spc="-190" dirty="0">
                <a:latin typeface="Tahoma"/>
                <a:cs typeface="Tahoma"/>
              </a:rPr>
              <a:t>h</a:t>
            </a:r>
            <a:r>
              <a:rPr sz="2800" b="1" spc="-155" dirty="0">
                <a:latin typeface="Tahoma"/>
                <a:cs typeface="Tahoma"/>
              </a:rPr>
              <a:t>is</a:t>
            </a:r>
            <a:r>
              <a:rPr sz="2800" b="1" spc="-254" dirty="0">
                <a:latin typeface="Tahoma"/>
                <a:cs typeface="Tahoma"/>
              </a:rPr>
              <a:t> </a:t>
            </a:r>
            <a:r>
              <a:rPr sz="2800" b="1" spc="-185" dirty="0">
                <a:latin typeface="Tahoma"/>
                <a:cs typeface="Tahoma"/>
              </a:rPr>
              <a:t>case</a:t>
            </a:r>
            <a:endParaRPr sz="2800" dirty="0">
              <a:latin typeface="Tahoma"/>
              <a:cs typeface="Tahoma"/>
            </a:endParaRPr>
          </a:p>
          <a:p>
            <a:pPr marL="81280">
              <a:lnSpc>
                <a:spcPct val="100000"/>
              </a:lnSpc>
            </a:pPr>
            <a:r>
              <a:rPr sz="2800" b="1" spc="-225" dirty="0">
                <a:latin typeface="Tahoma"/>
                <a:cs typeface="Tahoma"/>
              </a:rPr>
              <a:t>--&gt;Add</a:t>
            </a:r>
            <a:r>
              <a:rPr sz="2800" b="1" spc="-285" dirty="0">
                <a:latin typeface="Tahoma"/>
                <a:cs typeface="Tahoma"/>
              </a:rPr>
              <a:t> </a:t>
            </a:r>
            <a:r>
              <a:rPr sz="2800" b="1" spc="-110" dirty="0">
                <a:latin typeface="Tahoma"/>
                <a:cs typeface="Tahoma"/>
              </a:rPr>
              <a:t>KNIME</a:t>
            </a:r>
            <a:r>
              <a:rPr sz="2800" b="1" spc="-295" dirty="0">
                <a:latin typeface="Tahoma"/>
                <a:cs typeface="Tahoma"/>
              </a:rPr>
              <a:t> </a:t>
            </a:r>
            <a:r>
              <a:rPr sz="2800" b="1" spc="-160" dirty="0">
                <a:latin typeface="Tahoma"/>
                <a:cs typeface="Tahoma"/>
              </a:rPr>
              <a:t>workflow</a:t>
            </a:r>
            <a:r>
              <a:rPr sz="2800" b="1" spc="-250" dirty="0">
                <a:latin typeface="Tahoma"/>
                <a:cs typeface="Tahoma"/>
              </a:rPr>
              <a:t> </a:t>
            </a:r>
            <a:r>
              <a:rPr sz="2800" b="1" spc="-300" dirty="0">
                <a:latin typeface="Tahoma"/>
                <a:cs typeface="Tahoma"/>
              </a:rPr>
              <a:t>Image</a:t>
            </a:r>
            <a:r>
              <a:rPr sz="2800" b="1" spc="-285" dirty="0">
                <a:latin typeface="Tahoma"/>
                <a:cs typeface="Tahoma"/>
              </a:rPr>
              <a:t> </a:t>
            </a:r>
            <a:r>
              <a:rPr sz="2800" b="1" spc="-110" dirty="0">
                <a:latin typeface="Tahoma"/>
                <a:cs typeface="Tahoma"/>
              </a:rPr>
              <a:t>or</a:t>
            </a:r>
            <a:r>
              <a:rPr sz="2800" b="1" spc="-275" dirty="0">
                <a:latin typeface="Tahoma"/>
                <a:cs typeface="Tahoma"/>
              </a:rPr>
              <a:t> </a:t>
            </a:r>
            <a:r>
              <a:rPr sz="2800" b="1" spc="-145" dirty="0">
                <a:latin typeface="Tahoma"/>
                <a:cs typeface="Tahoma"/>
              </a:rPr>
              <a:t>Python</a:t>
            </a:r>
            <a:r>
              <a:rPr sz="2800" b="1" spc="-260" dirty="0">
                <a:latin typeface="Tahoma"/>
                <a:cs typeface="Tahoma"/>
              </a:rPr>
              <a:t> </a:t>
            </a:r>
            <a:r>
              <a:rPr sz="2800" b="1" spc="-200" dirty="0">
                <a:latin typeface="Tahoma"/>
                <a:cs typeface="Tahoma"/>
              </a:rPr>
              <a:t>package</a:t>
            </a:r>
            <a:r>
              <a:rPr sz="2800" b="1" spc="-270" dirty="0">
                <a:latin typeface="Tahoma"/>
                <a:cs typeface="Tahoma"/>
              </a:rPr>
              <a:t> </a:t>
            </a:r>
            <a:r>
              <a:rPr sz="2800" b="1" spc="-190" dirty="0">
                <a:latin typeface="Tahoma"/>
                <a:cs typeface="Tahoma"/>
              </a:rPr>
              <a:t>used</a:t>
            </a:r>
            <a:endParaRPr sz="2800" dirty="0">
              <a:latin typeface="Tahoma"/>
              <a:cs typeface="Tahoma"/>
            </a:endParaRPr>
          </a:p>
          <a:p>
            <a:pPr marL="12700" marR="1400810">
              <a:lnSpc>
                <a:spcPts val="3250"/>
              </a:lnSpc>
              <a:spcBef>
                <a:spcPts val="200"/>
              </a:spcBef>
            </a:pPr>
            <a:r>
              <a:rPr sz="2800" b="1" spc="-185" dirty="0">
                <a:latin typeface="Tahoma"/>
                <a:cs typeface="Tahoma"/>
              </a:rPr>
              <a:t>--&gt;Write</a:t>
            </a:r>
            <a:r>
              <a:rPr sz="2800" b="1" spc="-275" dirty="0">
                <a:latin typeface="Tahoma"/>
                <a:cs typeface="Tahoma"/>
              </a:rPr>
              <a:t> </a:t>
            </a:r>
            <a:r>
              <a:rPr sz="2800" b="1" spc="-170" dirty="0">
                <a:latin typeface="Tahoma"/>
                <a:cs typeface="Tahoma"/>
              </a:rPr>
              <a:t>about</a:t>
            </a:r>
            <a:r>
              <a:rPr sz="2800" b="1" spc="-270" dirty="0">
                <a:latin typeface="Tahoma"/>
                <a:cs typeface="Tahoma"/>
              </a:rPr>
              <a:t> </a:t>
            </a:r>
            <a:r>
              <a:rPr sz="2800" b="1" spc="-155" dirty="0">
                <a:latin typeface="Tahoma"/>
                <a:cs typeface="Tahoma"/>
              </a:rPr>
              <a:t>threshold</a:t>
            </a:r>
            <a:r>
              <a:rPr sz="2800" b="1" spc="-245" dirty="0">
                <a:latin typeface="Tahoma"/>
                <a:cs typeface="Tahoma"/>
              </a:rPr>
              <a:t> </a:t>
            </a:r>
            <a:r>
              <a:rPr sz="2800" b="1" spc="-175" dirty="0">
                <a:latin typeface="Tahoma"/>
                <a:cs typeface="Tahoma"/>
              </a:rPr>
              <a:t>values</a:t>
            </a:r>
            <a:r>
              <a:rPr sz="2800" b="1" spc="-245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of</a:t>
            </a:r>
            <a:r>
              <a:rPr sz="2800" b="1" spc="-275" dirty="0">
                <a:latin typeface="Tahoma"/>
                <a:cs typeface="Tahoma"/>
              </a:rPr>
              <a:t> </a:t>
            </a:r>
            <a:r>
              <a:rPr sz="2800" b="1" spc="-165" dirty="0">
                <a:latin typeface="Tahoma"/>
                <a:cs typeface="Tahoma"/>
              </a:rPr>
              <a:t>Support</a:t>
            </a:r>
            <a:r>
              <a:rPr sz="2800" b="1" spc="-265" dirty="0">
                <a:latin typeface="Tahoma"/>
                <a:cs typeface="Tahoma"/>
              </a:rPr>
              <a:t> </a:t>
            </a:r>
            <a:r>
              <a:rPr sz="2800" b="1" spc="-195" dirty="0">
                <a:latin typeface="Tahoma"/>
                <a:cs typeface="Tahoma"/>
              </a:rPr>
              <a:t>and </a:t>
            </a:r>
            <a:r>
              <a:rPr sz="2800" b="1" spc="-805" dirty="0">
                <a:latin typeface="Tahoma"/>
                <a:cs typeface="Tahoma"/>
              </a:rPr>
              <a:t> </a:t>
            </a:r>
            <a:r>
              <a:rPr sz="2800" b="1" spc="-140" dirty="0">
                <a:latin typeface="Tahoma"/>
                <a:cs typeface="Tahoma"/>
              </a:rPr>
              <a:t>Confidence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74" y="311911"/>
            <a:ext cx="10109835" cy="573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ASSOCIATION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RULES:</a:t>
            </a:r>
            <a:endParaRPr sz="2400">
              <a:latin typeface="Calibri"/>
              <a:cs typeface="Calibri"/>
            </a:endParaRPr>
          </a:p>
          <a:p>
            <a:pPr marL="45085" marR="508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Association rules </a:t>
            </a:r>
            <a:r>
              <a:rPr sz="2400" b="1" spc="-10" dirty="0">
                <a:latin typeface="Calibri"/>
                <a:cs typeface="Calibri"/>
              </a:rPr>
              <a:t>are </a:t>
            </a:r>
            <a:r>
              <a:rPr sz="2400" b="1" dirty="0">
                <a:latin typeface="Calibri"/>
                <a:cs typeface="Calibri"/>
              </a:rPr>
              <a:t>actionable and </a:t>
            </a:r>
            <a:r>
              <a:rPr sz="2400" b="1" spc="-5" dirty="0">
                <a:latin typeface="Calibri"/>
                <a:cs typeface="Calibri"/>
              </a:rPr>
              <a:t>can </a:t>
            </a:r>
            <a:r>
              <a:rPr sz="2400" b="1" dirty="0">
                <a:latin typeface="Calibri"/>
                <a:cs typeface="Calibri"/>
              </a:rPr>
              <a:t>be </a:t>
            </a:r>
            <a:r>
              <a:rPr sz="2400" b="1" spc="-5" dirty="0">
                <a:latin typeface="Calibri"/>
                <a:cs typeface="Calibri"/>
              </a:rPr>
              <a:t>used </a:t>
            </a:r>
            <a:r>
              <a:rPr sz="2400" b="1" spc="-15" dirty="0">
                <a:latin typeface="Calibri"/>
                <a:cs typeface="Calibri"/>
              </a:rPr>
              <a:t>to target </a:t>
            </a:r>
            <a:r>
              <a:rPr sz="2400" b="1" spc="-10" dirty="0">
                <a:latin typeface="Calibri"/>
                <a:cs typeface="Calibri"/>
              </a:rPr>
              <a:t>customers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marketing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placing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different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products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generally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inform </a:t>
            </a:r>
            <a:r>
              <a:rPr sz="2400" b="1" dirty="0">
                <a:latin typeface="Calibri"/>
                <a:cs typeface="Calibri"/>
              </a:rPr>
              <a:t>decision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making.</a:t>
            </a:r>
            <a:endParaRPr sz="2400">
              <a:latin typeface="Calibri"/>
              <a:cs typeface="Calibri"/>
            </a:endParaRPr>
          </a:p>
          <a:p>
            <a:pPr marL="45085" marR="75311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They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give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insights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into</a:t>
            </a:r>
            <a:r>
              <a:rPr sz="2400" b="1" spc="-5" dirty="0">
                <a:latin typeface="Calibri"/>
                <a:cs typeface="Calibri"/>
              </a:rPr>
              <a:t> other products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customer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15" dirty="0">
                <a:latin typeface="Calibri"/>
                <a:cs typeface="Calibri"/>
              </a:rPr>
              <a:t>likely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purchase.</a:t>
            </a:r>
            <a:endParaRPr sz="2400">
              <a:latin typeface="Calibri"/>
              <a:cs typeface="Calibri"/>
            </a:endParaRPr>
          </a:p>
          <a:p>
            <a:pPr marL="45085" marR="73660">
              <a:lnSpc>
                <a:spcPct val="100000"/>
              </a:lnSpc>
              <a:spcBef>
                <a:spcPts val="5"/>
              </a:spcBef>
              <a:tabLst>
                <a:tab pos="589280" algn="l"/>
              </a:tabLst>
            </a:pPr>
            <a:r>
              <a:rPr sz="2400" b="1" spc="-10" dirty="0">
                <a:latin typeface="Calibri"/>
                <a:cs typeface="Calibri"/>
              </a:rPr>
              <a:t>For	supermarket purchases,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association rules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 be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utilized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knowing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common combinations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products, </a:t>
            </a:r>
            <a:r>
              <a:rPr sz="2400" b="1" spc="-10" dirty="0">
                <a:latin typeface="Calibri"/>
                <a:cs typeface="Calibri"/>
              </a:rPr>
              <a:t>wherein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information </a:t>
            </a:r>
            <a:r>
              <a:rPr sz="2400" b="1" spc="-5" dirty="0">
                <a:latin typeface="Calibri"/>
                <a:cs typeface="Calibri"/>
              </a:rPr>
              <a:t>can </a:t>
            </a:r>
            <a:r>
              <a:rPr sz="2400" b="1" dirty="0">
                <a:latin typeface="Calibri"/>
                <a:cs typeface="Calibri"/>
              </a:rPr>
              <a:t>be </a:t>
            </a:r>
            <a:r>
              <a:rPr sz="2400" b="1" spc="-10" dirty="0">
                <a:latin typeface="Calibri"/>
                <a:cs typeface="Calibri"/>
              </a:rPr>
              <a:t>utilized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product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placement</a:t>
            </a:r>
            <a:r>
              <a:rPr sz="2400" b="1" dirty="0">
                <a:latin typeface="Calibri"/>
                <a:cs typeface="Calibri"/>
              </a:rPr>
              <a:t> on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supermarket </a:t>
            </a:r>
            <a:r>
              <a:rPr sz="2400" b="1" spc="-5" dirty="0">
                <a:latin typeface="Calibri"/>
                <a:cs typeface="Calibri"/>
              </a:rPr>
              <a:t>shelves.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400" b="1" spc="-15" dirty="0">
                <a:solidFill>
                  <a:srgbClr val="660066"/>
                </a:solidFill>
                <a:latin typeface="Calibri"/>
                <a:cs typeface="Calibri"/>
              </a:rPr>
              <a:t>RELEVANCE</a:t>
            </a:r>
            <a:r>
              <a:rPr sz="2400" b="1" spc="-20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60066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660066"/>
                </a:solidFill>
                <a:latin typeface="Calibri"/>
                <a:cs typeface="Calibri"/>
              </a:rPr>
              <a:t>ASSOCIATION</a:t>
            </a:r>
            <a:r>
              <a:rPr sz="2400" b="1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60066"/>
                </a:solidFill>
                <a:latin typeface="Calibri"/>
                <a:cs typeface="Calibri"/>
              </a:rPr>
              <a:t>RULES: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Calibri"/>
                <a:cs typeface="Calibri"/>
              </a:rPr>
              <a:t>Association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rules </a:t>
            </a:r>
            <a:r>
              <a:rPr sz="2400" b="1" spc="-10" dirty="0">
                <a:latin typeface="Calibri"/>
                <a:cs typeface="Calibri"/>
              </a:rPr>
              <a:t>are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</a:t>
            </a:r>
            <a:r>
              <a:rPr sz="2400" b="1" dirty="0">
                <a:latin typeface="Calibri"/>
                <a:cs typeface="Calibri"/>
              </a:rPr>
              <a:t> of </a:t>
            </a:r>
            <a:r>
              <a:rPr sz="2400" b="1" spc="-5" dirty="0">
                <a:latin typeface="Calibri"/>
                <a:cs typeface="Calibri"/>
              </a:rPr>
              <a:t>unsupervised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 marL="299085" marR="16446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Calibri"/>
                <a:cs typeface="Calibri"/>
              </a:rPr>
              <a:t>Association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rules find </a:t>
            </a:r>
            <a:r>
              <a:rPr sz="2400" b="1" dirty="0">
                <a:latin typeface="Calibri"/>
                <a:cs typeface="Calibri"/>
              </a:rPr>
              <a:t>all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items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having</a:t>
            </a:r>
            <a:r>
              <a:rPr sz="2400" b="1" spc="-5" dirty="0">
                <a:latin typeface="Calibri"/>
                <a:cs typeface="Calibri"/>
              </a:rPr>
              <a:t> support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greater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than</a:t>
            </a:r>
            <a:r>
              <a:rPr sz="2400" b="1" spc="-5" dirty="0">
                <a:latin typeface="Calibri"/>
                <a:cs typeface="Calibri"/>
              </a:rPr>
              <a:t> the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minimum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support</a:t>
            </a:r>
            <a:r>
              <a:rPr sz="2400" b="1" dirty="0">
                <a:latin typeface="Calibri"/>
                <a:cs typeface="Calibri"/>
              </a:rPr>
              <a:t> 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 </a:t>
            </a:r>
            <a:r>
              <a:rPr sz="2400" b="1" dirty="0">
                <a:latin typeface="Calibri"/>
                <a:cs typeface="Calibri"/>
              </a:rPr>
              <a:t>using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large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item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sets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20" dirty="0">
                <a:latin typeface="Calibri"/>
                <a:cs typeface="Calibri"/>
              </a:rPr>
              <a:t>generate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desired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rules</a:t>
            </a:r>
            <a:r>
              <a:rPr sz="2400" b="1" spc="-10" dirty="0">
                <a:latin typeface="Calibri"/>
                <a:cs typeface="Calibri"/>
              </a:rPr>
              <a:t> that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have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confidence </a:t>
            </a:r>
            <a:r>
              <a:rPr sz="2400" b="1" spc="-15" dirty="0">
                <a:latin typeface="Calibri"/>
                <a:cs typeface="Calibri"/>
              </a:rPr>
              <a:t>greater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than</a:t>
            </a:r>
            <a:r>
              <a:rPr sz="2400" b="1" spc="-5" dirty="0">
                <a:latin typeface="Calibri"/>
                <a:cs typeface="Calibri"/>
              </a:rPr>
              <a:t> minimum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confidence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" y="1418844"/>
            <a:ext cx="10732008" cy="51968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4891" y="156718"/>
            <a:ext cx="960310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56714" marR="5080" indent="-1644650">
              <a:lnSpc>
                <a:spcPts val="3710"/>
              </a:lnSpc>
              <a:spcBef>
                <a:spcPts val="330"/>
              </a:spcBef>
            </a:pPr>
            <a:r>
              <a:rPr spc="-120" dirty="0"/>
              <a:t>KNIME</a:t>
            </a:r>
            <a:r>
              <a:rPr spc="-330" dirty="0"/>
              <a:t> </a:t>
            </a:r>
            <a:r>
              <a:rPr spc="90" dirty="0"/>
              <a:t>W</a:t>
            </a:r>
            <a:r>
              <a:rPr spc="50" dirty="0"/>
              <a:t>O</a:t>
            </a:r>
            <a:r>
              <a:rPr spc="-70" dirty="0"/>
              <a:t>RKFL</a:t>
            </a:r>
            <a:r>
              <a:rPr spc="-100" dirty="0"/>
              <a:t>O</a:t>
            </a:r>
            <a:r>
              <a:rPr spc="60" dirty="0"/>
              <a:t>W</a:t>
            </a:r>
            <a:r>
              <a:rPr spc="-320" dirty="0"/>
              <a:t> </a:t>
            </a:r>
            <a:r>
              <a:rPr spc="-110" dirty="0"/>
              <a:t>IMAGE</a:t>
            </a:r>
            <a:r>
              <a:rPr spc="-340" dirty="0"/>
              <a:t> </a:t>
            </a:r>
            <a:r>
              <a:rPr spc="-65" dirty="0"/>
              <a:t>FOR</a:t>
            </a:r>
            <a:r>
              <a:rPr spc="-320" dirty="0"/>
              <a:t> </a:t>
            </a:r>
            <a:r>
              <a:rPr spc="-35" dirty="0"/>
              <a:t>MARKET</a:t>
            </a:r>
            <a:r>
              <a:rPr spc="-340" dirty="0"/>
              <a:t> </a:t>
            </a:r>
            <a:r>
              <a:rPr spc="-75" dirty="0"/>
              <a:t>BASKET  </a:t>
            </a:r>
            <a:r>
              <a:rPr spc="40" dirty="0"/>
              <a:t>AN</a:t>
            </a:r>
            <a:r>
              <a:rPr spc="45" dirty="0"/>
              <a:t>A</a:t>
            </a:r>
            <a:r>
              <a:rPr spc="-275" dirty="0"/>
              <a:t>LYSIS</a:t>
            </a:r>
            <a:r>
              <a:rPr spc="-355" dirty="0"/>
              <a:t> </a:t>
            </a:r>
            <a:r>
              <a:rPr spc="-175" dirty="0"/>
              <a:t>(ASS</a:t>
            </a:r>
            <a:r>
              <a:rPr spc="-235" dirty="0"/>
              <a:t>O</a:t>
            </a:r>
            <a:r>
              <a:rPr spc="-220" dirty="0"/>
              <a:t>CIAT</a:t>
            </a:r>
            <a:r>
              <a:rPr spc="-170" dirty="0"/>
              <a:t>I</a:t>
            </a:r>
            <a:r>
              <a:rPr spc="25" dirty="0"/>
              <a:t>ON</a:t>
            </a:r>
            <a:r>
              <a:rPr spc="-355" dirty="0"/>
              <a:t> </a:t>
            </a:r>
            <a:r>
              <a:rPr spc="-229" dirty="0"/>
              <a:t>RULES)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160" y="792480"/>
            <a:ext cx="12054840" cy="4983480"/>
            <a:chOff x="137160" y="792480"/>
            <a:chExt cx="12054840" cy="4983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" y="792480"/>
              <a:ext cx="4975860" cy="46268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9451" y="1438656"/>
              <a:ext cx="7432548" cy="43373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MARKET</a:t>
            </a:r>
            <a:r>
              <a:rPr spc="-335" dirty="0"/>
              <a:t> </a:t>
            </a:r>
            <a:r>
              <a:rPr spc="-90" dirty="0"/>
              <a:t>BASKET</a:t>
            </a:r>
            <a:r>
              <a:rPr spc="-310" dirty="0"/>
              <a:t> </a:t>
            </a:r>
            <a:r>
              <a:rPr spc="-160" dirty="0"/>
              <a:t>ANALYSIS</a:t>
            </a:r>
            <a:r>
              <a:rPr spc="-355" dirty="0"/>
              <a:t> </a:t>
            </a:r>
            <a:r>
              <a:rPr spc="-165" dirty="0"/>
              <a:t>(ASSOCIATION</a:t>
            </a:r>
            <a:r>
              <a:rPr spc="-335" dirty="0"/>
              <a:t> </a:t>
            </a:r>
            <a:r>
              <a:rPr spc="-229" dirty="0"/>
              <a:t>RULES)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036" y="5337928"/>
            <a:ext cx="10963275" cy="146113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425"/>
              </a:spcBef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THRESHOLD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400" b="1" spc="-20" dirty="0">
                <a:latin typeface="Calibri"/>
                <a:cs typeface="Calibri"/>
              </a:rPr>
              <a:t>SUPPORT: </a:t>
            </a:r>
            <a:r>
              <a:rPr sz="2400" b="1" spc="-5" dirty="0">
                <a:latin typeface="Calibri"/>
                <a:cs typeface="Calibri"/>
              </a:rPr>
              <a:t>3%</a:t>
            </a:r>
            <a:r>
              <a:rPr sz="2400" b="1" dirty="0">
                <a:latin typeface="Calibri"/>
                <a:cs typeface="Calibri"/>
              </a:rPr>
              <a:t> 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CONFIDENCE: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70%,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COULD GET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14 </a:t>
            </a:r>
            <a:r>
              <a:rPr sz="2400" b="1" spc="-50" dirty="0">
                <a:latin typeface="Calibri"/>
                <a:cs typeface="Calibri"/>
              </a:rPr>
              <a:t>PATTERNS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</a:t>
            </a:r>
            <a:r>
              <a:rPr sz="2400" b="1" spc="-10" dirty="0">
                <a:latin typeface="Calibri"/>
                <a:cs typeface="Calibri"/>
              </a:rPr>
              <a:t> BASKETS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LIFT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2.194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ITEMS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6850" y="308813"/>
            <a:ext cx="6254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libri"/>
                <a:cs typeface="Calibri"/>
              </a:rPr>
              <a:t>CONTENTS 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40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000000"/>
                </a:solidFill>
                <a:latin typeface="Calibri"/>
                <a:cs typeface="Calibri"/>
              </a:rPr>
              <a:t>PRESENTATION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9625" y="1351407"/>
          <a:ext cx="11082019" cy="4632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1955"/>
                <a:gridCol w="3060064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content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Slide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No’s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2400" b="1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Explo</a:t>
                      </a:r>
                      <a:r>
                        <a:rPr sz="2400" b="1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sis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3-15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2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20" dirty="0">
                          <a:latin typeface="Tahoma"/>
                          <a:cs typeface="Tahoma"/>
                        </a:rPr>
                        <a:t>Use</a:t>
                      </a:r>
                      <a:r>
                        <a:rPr sz="2400" b="1" spc="-2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9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b="1" spc="-2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85" dirty="0">
                          <a:latin typeface="Tahoma"/>
                          <a:cs typeface="Tahoma"/>
                        </a:rPr>
                        <a:t>Market</a:t>
                      </a:r>
                      <a:r>
                        <a:rPr sz="2400" b="1" spc="-2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35" dirty="0">
                          <a:latin typeface="Tahoma"/>
                          <a:cs typeface="Tahoma"/>
                        </a:rPr>
                        <a:t>Basket</a:t>
                      </a:r>
                      <a:r>
                        <a:rPr sz="2400" b="1" spc="-229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14" dirty="0">
                          <a:latin typeface="Tahoma"/>
                          <a:cs typeface="Tahoma"/>
                        </a:rPr>
                        <a:t>Analysis</a:t>
                      </a:r>
                      <a:r>
                        <a:rPr sz="2400" b="1" spc="-2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40" dirty="0">
                          <a:latin typeface="Tahoma"/>
                          <a:cs typeface="Tahoma"/>
                        </a:rPr>
                        <a:t>(Association</a:t>
                      </a:r>
                      <a:r>
                        <a:rPr sz="2400" b="1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90" dirty="0">
                          <a:latin typeface="Tahoma"/>
                          <a:cs typeface="Tahoma"/>
                        </a:rPr>
                        <a:t>Rules)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16-22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3.</a:t>
                      </a:r>
                      <a:r>
                        <a:rPr sz="2400" b="1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ocia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ions</a:t>
                      </a:r>
                      <a:r>
                        <a:rPr sz="2400" b="1" spc="-229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Identif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ed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23-29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spc="-175" dirty="0">
                          <a:latin typeface="Tahoma"/>
                          <a:cs typeface="Tahoma"/>
                        </a:rPr>
                        <a:t>4.</a:t>
                      </a:r>
                      <a:r>
                        <a:rPr sz="2400" b="1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75" dirty="0">
                          <a:latin typeface="Tahoma"/>
                          <a:cs typeface="Tahoma"/>
                        </a:rPr>
                        <a:t>Suggestion</a:t>
                      </a:r>
                      <a:r>
                        <a:rPr sz="2400" b="1" spc="-25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b="1" spc="-2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30" dirty="0">
                          <a:latin typeface="Tahoma"/>
                          <a:cs typeface="Tahoma"/>
                        </a:rPr>
                        <a:t>Possible</a:t>
                      </a:r>
                      <a:r>
                        <a:rPr sz="2400" b="1" spc="-2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40" dirty="0">
                          <a:latin typeface="Tahoma"/>
                          <a:cs typeface="Tahoma"/>
                        </a:rPr>
                        <a:t>Combos</a:t>
                      </a:r>
                      <a:r>
                        <a:rPr sz="2400" b="1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45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2400" b="1" spc="-2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20" dirty="0">
                          <a:latin typeface="Tahoma"/>
                          <a:cs typeface="Tahoma"/>
                        </a:rPr>
                        <a:t>Lucrative</a:t>
                      </a:r>
                      <a:r>
                        <a:rPr sz="2400" b="1" spc="-2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80" dirty="0">
                          <a:latin typeface="Tahoma"/>
                          <a:cs typeface="Tahoma"/>
                        </a:rPr>
                        <a:t>Offers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30-34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837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CONCLUSIONS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59" y="839724"/>
            <a:ext cx="11978640" cy="5567680"/>
            <a:chOff x="213359" y="839724"/>
            <a:chExt cx="11978640" cy="556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59" y="839724"/>
              <a:ext cx="4991100" cy="40035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736" y="839724"/>
              <a:ext cx="7446263" cy="55671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MARKET</a:t>
            </a:r>
            <a:r>
              <a:rPr spc="-335" dirty="0"/>
              <a:t> </a:t>
            </a:r>
            <a:r>
              <a:rPr spc="-90" dirty="0"/>
              <a:t>BASKET</a:t>
            </a:r>
            <a:r>
              <a:rPr spc="-310" dirty="0"/>
              <a:t> </a:t>
            </a:r>
            <a:r>
              <a:rPr spc="-160" dirty="0"/>
              <a:t>ANALYSIS</a:t>
            </a:r>
            <a:r>
              <a:rPr spc="-355" dirty="0"/>
              <a:t> </a:t>
            </a:r>
            <a:r>
              <a:rPr spc="-165" dirty="0"/>
              <a:t>(ASSOCIATION</a:t>
            </a:r>
            <a:r>
              <a:rPr spc="-335" dirty="0"/>
              <a:t> </a:t>
            </a:r>
            <a:r>
              <a:rPr spc="-229" dirty="0"/>
              <a:t>RULES)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7794" y="4902868"/>
            <a:ext cx="3795395" cy="144907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THRESHOLD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  <a:p>
            <a:pPr marL="159385" marR="5080">
              <a:lnSpc>
                <a:spcPct val="100000"/>
              </a:lnSpc>
              <a:spcBef>
                <a:spcPts val="790"/>
              </a:spcBef>
            </a:pPr>
            <a:r>
              <a:rPr sz="1800" b="1" spc="-15" dirty="0">
                <a:latin typeface="Calibri"/>
                <a:cs typeface="Calibri"/>
              </a:rPr>
              <a:t>SUPPORT: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3%</a:t>
            </a:r>
            <a:r>
              <a:rPr sz="1800" b="1" dirty="0">
                <a:latin typeface="Calibri"/>
                <a:cs typeface="Calibri"/>
              </a:rPr>
              <a:t> 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CONFIDENCE: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60%,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 </a:t>
            </a:r>
            <a:r>
              <a:rPr sz="1800" b="1" spc="-10" dirty="0">
                <a:latin typeface="Calibri"/>
                <a:cs typeface="Calibri"/>
              </a:rPr>
              <a:t>COULD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GET</a:t>
            </a:r>
            <a:r>
              <a:rPr sz="1800" b="1" dirty="0">
                <a:latin typeface="Calibri"/>
                <a:cs typeface="Calibri"/>
              </a:rPr>
              <a:t> 1270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PATTERNS</a:t>
            </a:r>
            <a:r>
              <a:rPr sz="1800" b="1" spc="-10" dirty="0">
                <a:latin typeface="Calibri"/>
                <a:cs typeface="Calibri"/>
              </a:rPr>
              <a:t> OR </a:t>
            </a:r>
            <a:r>
              <a:rPr sz="1800" b="1" spc="-5" dirty="0">
                <a:latin typeface="Calibri"/>
                <a:cs typeface="Calibri"/>
              </a:rPr>
              <a:t> BASKETS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 LIFT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2.194</a:t>
            </a:r>
            <a:r>
              <a:rPr sz="1800" b="1" spc="40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896111"/>
            <a:ext cx="11932920" cy="5962015"/>
            <a:chOff x="182879" y="896111"/>
            <a:chExt cx="11932920" cy="5962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" y="896111"/>
              <a:ext cx="5425440" cy="41391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6903" y="896111"/>
              <a:ext cx="7168896" cy="59618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MARKET</a:t>
            </a:r>
            <a:r>
              <a:rPr spc="-335" dirty="0"/>
              <a:t> </a:t>
            </a:r>
            <a:r>
              <a:rPr spc="-90" dirty="0"/>
              <a:t>BASKET</a:t>
            </a:r>
            <a:r>
              <a:rPr spc="-310" dirty="0"/>
              <a:t> </a:t>
            </a:r>
            <a:r>
              <a:rPr spc="-160" dirty="0"/>
              <a:t>ANALYSIS</a:t>
            </a:r>
            <a:r>
              <a:rPr spc="-355" dirty="0"/>
              <a:t> </a:t>
            </a:r>
            <a:r>
              <a:rPr spc="-165" dirty="0"/>
              <a:t>(ASSOCIATION</a:t>
            </a:r>
            <a:r>
              <a:rPr spc="-335" dirty="0"/>
              <a:t> </a:t>
            </a:r>
            <a:r>
              <a:rPr spc="-229" dirty="0"/>
              <a:t>RULES)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833" y="5129462"/>
            <a:ext cx="3679825" cy="144970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THRESHOLD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  <a:p>
            <a:pPr marL="43815" marR="5080">
              <a:lnSpc>
                <a:spcPct val="100000"/>
              </a:lnSpc>
              <a:spcBef>
                <a:spcPts val="790"/>
              </a:spcBef>
            </a:pPr>
            <a:r>
              <a:rPr sz="1800" b="1" spc="-15" dirty="0">
                <a:latin typeface="Calibri"/>
                <a:cs typeface="Calibri"/>
              </a:rPr>
              <a:t>SUPPORT:</a:t>
            </a:r>
            <a:r>
              <a:rPr sz="1800" b="1" dirty="0">
                <a:latin typeface="Calibri"/>
                <a:cs typeface="Calibri"/>
              </a:rPr>
              <a:t> 2%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CONFIDENCE: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80%,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 </a:t>
            </a:r>
            <a:r>
              <a:rPr sz="1800" b="1" spc="-10" dirty="0">
                <a:latin typeface="Calibri"/>
                <a:cs typeface="Calibri"/>
              </a:rPr>
              <a:t>COULD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GET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39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PATTERNS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 </a:t>
            </a:r>
            <a:r>
              <a:rPr sz="1800" b="1" spc="-5" dirty="0">
                <a:latin typeface="Calibri"/>
                <a:cs typeface="Calibri"/>
              </a:rPr>
              <a:t> BASKETS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 LIFT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2.349 </a:t>
            </a:r>
            <a:r>
              <a:rPr sz="1800" b="1" spc="-5" dirty="0"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2" y="726948"/>
            <a:ext cx="5006340" cy="40492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5044" y="726946"/>
            <a:ext cx="6452615" cy="61310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MARKET</a:t>
            </a:r>
            <a:r>
              <a:rPr spc="-335" dirty="0"/>
              <a:t> </a:t>
            </a:r>
            <a:r>
              <a:rPr spc="-90" dirty="0"/>
              <a:t>BASKET</a:t>
            </a:r>
            <a:r>
              <a:rPr spc="-310" dirty="0"/>
              <a:t> </a:t>
            </a:r>
            <a:r>
              <a:rPr spc="-160" dirty="0"/>
              <a:t>ANALYSIS</a:t>
            </a:r>
            <a:r>
              <a:rPr spc="-355" dirty="0"/>
              <a:t> </a:t>
            </a:r>
            <a:r>
              <a:rPr spc="-165" dirty="0"/>
              <a:t>(ASSOCIATION</a:t>
            </a:r>
            <a:r>
              <a:rPr spc="-335" dirty="0"/>
              <a:t> </a:t>
            </a:r>
            <a:r>
              <a:rPr spc="-229" dirty="0"/>
              <a:t>RULES)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9208" y="5104841"/>
            <a:ext cx="3648075" cy="143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THRESHOLD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</a:pPr>
            <a:r>
              <a:rPr sz="1800" b="1" spc="-15" dirty="0">
                <a:latin typeface="Calibri"/>
                <a:cs typeface="Calibri"/>
              </a:rPr>
              <a:t>SUPPORT:</a:t>
            </a:r>
            <a:r>
              <a:rPr sz="1800" b="1" dirty="0">
                <a:latin typeface="Calibri"/>
                <a:cs typeface="Calibri"/>
              </a:rPr>
              <a:t> 2%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CONFIDENCE: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70%,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 </a:t>
            </a:r>
            <a:r>
              <a:rPr sz="1800" b="1" spc="-10" dirty="0">
                <a:latin typeface="Calibri"/>
                <a:cs typeface="Calibri"/>
              </a:rPr>
              <a:t>COULD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GET</a:t>
            </a:r>
            <a:r>
              <a:rPr sz="1800" b="1" dirty="0">
                <a:latin typeface="Calibri"/>
                <a:cs typeface="Calibri"/>
              </a:rPr>
              <a:t> 2570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PATTERNS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 </a:t>
            </a:r>
            <a:r>
              <a:rPr sz="1800" b="1" spc="-5" dirty="0">
                <a:latin typeface="Calibri"/>
                <a:cs typeface="Calibri"/>
              </a:rPr>
              <a:t> BASKETS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 LIFT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2.394 </a:t>
            </a:r>
            <a:r>
              <a:rPr sz="1800" b="1" spc="-5" dirty="0"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1676400"/>
            <a:ext cx="9862948" cy="19729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1" spc="-145" dirty="0">
                <a:latin typeface="Tahoma"/>
                <a:cs typeface="Tahoma"/>
              </a:rPr>
              <a:t>As</a:t>
            </a:r>
            <a:r>
              <a:rPr sz="3200" b="1" spc="-120" dirty="0">
                <a:latin typeface="Tahoma"/>
                <a:cs typeface="Tahoma"/>
              </a:rPr>
              <a:t>s</a:t>
            </a:r>
            <a:r>
              <a:rPr sz="3200" b="1" spc="-155" dirty="0">
                <a:latin typeface="Tahoma"/>
                <a:cs typeface="Tahoma"/>
              </a:rPr>
              <a:t>ocia</a:t>
            </a:r>
            <a:r>
              <a:rPr sz="3200" b="1" spc="-135" dirty="0">
                <a:latin typeface="Tahoma"/>
                <a:cs typeface="Tahoma"/>
              </a:rPr>
              <a:t>t</a:t>
            </a:r>
            <a:r>
              <a:rPr sz="3200" b="1" spc="-185" dirty="0">
                <a:latin typeface="Tahoma"/>
                <a:cs typeface="Tahoma"/>
              </a:rPr>
              <a:t>ions</a:t>
            </a:r>
            <a:r>
              <a:rPr sz="3200" b="1" spc="-350" dirty="0">
                <a:latin typeface="Tahoma"/>
                <a:cs typeface="Tahoma"/>
              </a:rPr>
              <a:t> </a:t>
            </a:r>
            <a:r>
              <a:rPr sz="3200" b="1" spc="-195" dirty="0">
                <a:latin typeface="Tahoma"/>
                <a:cs typeface="Tahoma"/>
              </a:rPr>
              <a:t>Identified</a:t>
            </a:r>
            <a:endParaRPr sz="3200" dirty="0">
              <a:latin typeface="Tahoma"/>
              <a:cs typeface="Tahoma"/>
            </a:endParaRPr>
          </a:p>
          <a:p>
            <a:pPr marL="299085" marR="964565" indent="-287020" algn="ctr">
              <a:lnSpc>
                <a:spcPct val="100000"/>
              </a:lnSpc>
            </a:pPr>
            <a:r>
              <a:rPr sz="3200" spc="-10" dirty="0">
                <a:latin typeface="Wingdings"/>
                <a:cs typeface="Wingdings"/>
              </a:rPr>
              <a:t></a:t>
            </a:r>
            <a:r>
              <a:rPr sz="3200" b="1" spc="-140" dirty="0">
                <a:latin typeface="Tahoma"/>
                <a:cs typeface="Tahoma"/>
              </a:rPr>
              <a:t>Put</a:t>
            </a:r>
            <a:r>
              <a:rPr sz="3200" b="1" spc="-325" dirty="0">
                <a:latin typeface="Tahoma"/>
                <a:cs typeface="Tahoma"/>
              </a:rPr>
              <a:t> </a:t>
            </a:r>
            <a:r>
              <a:rPr sz="3200" b="1" spc="-170" dirty="0">
                <a:latin typeface="Tahoma"/>
                <a:cs typeface="Tahoma"/>
              </a:rPr>
              <a:t>the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185" dirty="0">
                <a:latin typeface="Tahoma"/>
                <a:cs typeface="Tahoma"/>
              </a:rPr>
              <a:t>associat</a:t>
            </a:r>
            <a:r>
              <a:rPr sz="3200" b="1" spc="-125" dirty="0">
                <a:latin typeface="Tahoma"/>
                <a:cs typeface="Tahoma"/>
              </a:rPr>
              <a:t>i</a:t>
            </a:r>
            <a:r>
              <a:rPr sz="3200" b="1" spc="-210" dirty="0">
                <a:latin typeface="Tahoma"/>
                <a:cs typeface="Tahoma"/>
              </a:rPr>
              <a:t>ons</a:t>
            </a:r>
            <a:r>
              <a:rPr sz="3200" b="1" spc="-345" dirty="0">
                <a:latin typeface="Tahoma"/>
                <a:cs typeface="Tahoma"/>
              </a:rPr>
              <a:t> </a:t>
            </a:r>
            <a:r>
              <a:rPr sz="3200" b="1" spc="-165" dirty="0">
                <a:latin typeface="Tahoma"/>
                <a:cs typeface="Tahoma"/>
              </a:rPr>
              <a:t>in</a:t>
            </a:r>
            <a:r>
              <a:rPr sz="3200" b="1" spc="-330" dirty="0">
                <a:latin typeface="Tahoma"/>
                <a:cs typeface="Tahoma"/>
              </a:rPr>
              <a:t> </a:t>
            </a:r>
            <a:r>
              <a:rPr sz="3200" b="1" spc="-240" dirty="0">
                <a:latin typeface="Tahoma"/>
                <a:cs typeface="Tahoma"/>
              </a:rPr>
              <a:t>a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165" dirty="0">
                <a:latin typeface="Tahoma"/>
                <a:cs typeface="Tahoma"/>
              </a:rPr>
              <a:t>ta</a:t>
            </a:r>
            <a:r>
              <a:rPr sz="3200" b="1" spc="-215" dirty="0">
                <a:latin typeface="Tahoma"/>
                <a:cs typeface="Tahoma"/>
              </a:rPr>
              <a:t>b</a:t>
            </a:r>
            <a:r>
              <a:rPr sz="3200" b="1" spc="-140" dirty="0">
                <a:latin typeface="Tahoma"/>
                <a:cs typeface="Tahoma"/>
              </a:rPr>
              <a:t>ular  </a:t>
            </a:r>
            <a:r>
              <a:rPr sz="3200" b="1" spc="-220" dirty="0">
                <a:latin typeface="Tahoma"/>
                <a:cs typeface="Tahoma"/>
              </a:rPr>
              <a:t>manner</a:t>
            </a:r>
            <a:endParaRPr sz="3200" dirty="0">
              <a:latin typeface="Tahoma"/>
              <a:cs typeface="Tahoma"/>
            </a:endParaRPr>
          </a:p>
          <a:p>
            <a:pPr marL="299085" marR="5080" indent="-287020" algn="ctr">
              <a:lnSpc>
                <a:spcPts val="3710"/>
              </a:lnSpc>
              <a:spcBef>
                <a:spcPts val="229"/>
              </a:spcBef>
            </a:pP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ahoma"/>
                <a:cs typeface="Tahoma"/>
              </a:rPr>
              <a:t>Expla</a:t>
            </a:r>
            <a:r>
              <a:rPr sz="3200" b="1" spc="-110" dirty="0">
                <a:latin typeface="Tahoma"/>
                <a:cs typeface="Tahoma"/>
              </a:rPr>
              <a:t>i</a:t>
            </a:r>
            <a:r>
              <a:rPr sz="3200" b="1" spc="-229" dirty="0">
                <a:latin typeface="Tahoma"/>
                <a:cs typeface="Tahoma"/>
              </a:rPr>
              <a:t>n</a:t>
            </a:r>
            <a:r>
              <a:rPr sz="3200" b="1" spc="-335" dirty="0">
                <a:latin typeface="Tahoma"/>
                <a:cs typeface="Tahoma"/>
              </a:rPr>
              <a:t> </a:t>
            </a:r>
            <a:r>
              <a:rPr sz="3200" b="1" spc="-185" dirty="0">
                <a:latin typeface="Tahoma"/>
                <a:cs typeface="Tahoma"/>
              </a:rPr>
              <a:t>about</a:t>
            </a:r>
            <a:r>
              <a:rPr sz="3200" b="1" spc="-330" dirty="0">
                <a:latin typeface="Tahoma"/>
                <a:cs typeface="Tahoma"/>
              </a:rPr>
              <a:t> </a:t>
            </a:r>
            <a:r>
              <a:rPr sz="3200" b="1" spc="-185" dirty="0">
                <a:latin typeface="Tahoma"/>
                <a:cs typeface="Tahoma"/>
              </a:rPr>
              <a:t>support,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180" dirty="0">
                <a:latin typeface="Tahoma"/>
                <a:cs typeface="Tahoma"/>
              </a:rPr>
              <a:t>confidence,</a:t>
            </a:r>
            <a:r>
              <a:rPr sz="3200" b="1" spc="-335" dirty="0">
                <a:latin typeface="Tahoma"/>
                <a:cs typeface="Tahoma"/>
              </a:rPr>
              <a:t> </a:t>
            </a:r>
            <a:r>
              <a:rPr sz="3200" b="1" spc="-125" dirty="0">
                <a:latin typeface="Tahoma"/>
                <a:cs typeface="Tahoma"/>
              </a:rPr>
              <a:t>&amp;  </a:t>
            </a:r>
            <a:r>
              <a:rPr sz="3200" b="1" spc="-100" dirty="0">
                <a:latin typeface="Tahoma"/>
                <a:cs typeface="Tahoma"/>
              </a:rPr>
              <a:t>lift</a:t>
            </a:r>
            <a:r>
              <a:rPr sz="3200" b="1" spc="-340" dirty="0">
                <a:latin typeface="Tahoma"/>
                <a:cs typeface="Tahoma"/>
              </a:rPr>
              <a:t> </a:t>
            </a:r>
            <a:r>
              <a:rPr sz="3200" b="1" spc="-195" dirty="0">
                <a:latin typeface="Tahoma"/>
                <a:cs typeface="Tahoma"/>
              </a:rPr>
              <a:t>values</a:t>
            </a:r>
            <a:r>
              <a:rPr sz="3200" b="1" spc="-330" dirty="0">
                <a:latin typeface="Tahoma"/>
                <a:cs typeface="Tahoma"/>
              </a:rPr>
              <a:t> </a:t>
            </a:r>
            <a:r>
              <a:rPr sz="3200" b="1" spc="-165" dirty="0">
                <a:latin typeface="Tahoma"/>
                <a:cs typeface="Tahoma"/>
              </a:rPr>
              <a:t>that</a:t>
            </a:r>
            <a:r>
              <a:rPr sz="3200" b="1" spc="-335" dirty="0">
                <a:latin typeface="Tahoma"/>
                <a:cs typeface="Tahoma"/>
              </a:rPr>
              <a:t> </a:t>
            </a:r>
            <a:r>
              <a:rPr sz="3200" b="1" spc="-170" dirty="0">
                <a:latin typeface="Tahoma"/>
                <a:cs typeface="Tahoma"/>
              </a:rPr>
              <a:t>are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175" dirty="0">
                <a:latin typeface="Tahoma"/>
                <a:cs typeface="Tahoma"/>
              </a:rPr>
              <a:t>calculated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" y="1418844"/>
            <a:ext cx="10732008" cy="43754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7375" y="156718"/>
            <a:ext cx="9478645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75"/>
              </a:lnSpc>
              <a:spcBef>
                <a:spcPts val="100"/>
              </a:spcBef>
            </a:pPr>
            <a:r>
              <a:rPr spc="-120" dirty="0"/>
              <a:t>KNIME</a:t>
            </a:r>
            <a:r>
              <a:rPr spc="-330" dirty="0"/>
              <a:t> </a:t>
            </a:r>
            <a:r>
              <a:rPr spc="90" dirty="0"/>
              <a:t>W</a:t>
            </a:r>
            <a:r>
              <a:rPr spc="50" dirty="0"/>
              <a:t>O</a:t>
            </a:r>
            <a:r>
              <a:rPr spc="-70" dirty="0"/>
              <a:t>RKFL</a:t>
            </a:r>
            <a:r>
              <a:rPr spc="-100" dirty="0"/>
              <a:t>O</a:t>
            </a:r>
            <a:r>
              <a:rPr spc="60" dirty="0"/>
              <a:t>W</a:t>
            </a:r>
            <a:r>
              <a:rPr spc="-320" dirty="0"/>
              <a:t> </a:t>
            </a:r>
            <a:r>
              <a:rPr spc="-110" dirty="0"/>
              <a:t>IMAGE</a:t>
            </a:r>
            <a:r>
              <a:rPr spc="-340" dirty="0"/>
              <a:t> </a:t>
            </a:r>
            <a:r>
              <a:rPr spc="-85" dirty="0"/>
              <a:t>WITHO</a:t>
            </a:r>
            <a:r>
              <a:rPr spc="-100" dirty="0"/>
              <a:t>U</a:t>
            </a:r>
            <a:r>
              <a:rPr spc="-55" dirty="0"/>
              <a:t>T</a:t>
            </a:r>
            <a:r>
              <a:rPr spc="-340" dirty="0"/>
              <a:t> </a:t>
            </a:r>
            <a:r>
              <a:rPr spc="-125" dirty="0"/>
              <a:t>CREATI</a:t>
            </a:r>
            <a:r>
              <a:rPr spc="-150" dirty="0"/>
              <a:t>N</a:t>
            </a:r>
            <a:r>
              <a:rPr spc="-70" dirty="0"/>
              <a:t>G</a:t>
            </a:r>
          </a:p>
          <a:p>
            <a:pPr algn="ctr">
              <a:lnSpc>
                <a:spcPts val="3775"/>
              </a:lnSpc>
            </a:pPr>
            <a:r>
              <a:rPr spc="-60" dirty="0"/>
              <a:t>PROD</a:t>
            </a:r>
            <a:r>
              <a:rPr spc="-75" dirty="0"/>
              <a:t>U</a:t>
            </a:r>
            <a:r>
              <a:rPr spc="-20" dirty="0"/>
              <a:t>CT</a:t>
            </a:r>
            <a:r>
              <a:rPr spc="-355" dirty="0"/>
              <a:t> </a:t>
            </a:r>
            <a:r>
              <a:rPr spc="-260" dirty="0"/>
              <a:t>ID’S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2360" y="6145479"/>
            <a:ext cx="476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SUPPORT: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2%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CONFIDENCE: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80%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468" y="197611"/>
            <a:ext cx="10296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KNIME</a:t>
            </a:r>
            <a:r>
              <a:rPr sz="2800" spc="-295" dirty="0"/>
              <a:t> </a:t>
            </a:r>
            <a:r>
              <a:rPr sz="2800" spc="-25" dirty="0"/>
              <a:t>OUT</a:t>
            </a:r>
            <a:r>
              <a:rPr sz="2800" spc="-20" dirty="0"/>
              <a:t>P</a:t>
            </a:r>
            <a:r>
              <a:rPr sz="2800" spc="-45" dirty="0"/>
              <a:t>UT</a:t>
            </a:r>
            <a:r>
              <a:rPr sz="2800" spc="-290" dirty="0"/>
              <a:t> </a:t>
            </a:r>
            <a:r>
              <a:rPr sz="2800" spc="-75" dirty="0"/>
              <a:t>TABLE</a:t>
            </a:r>
            <a:r>
              <a:rPr sz="2800" spc="-285" dirty="0"/>
              <a:t> </a:t>
            </a:r>
            <a:r>
              <a:rPr sz="2800" spc="-105" dirty="0"/>
              <a:t>G</a:t>
            </a:r>
            <a:r>
              <a:rPr sz="2800" spc="-100" dirty="0"/>
              <a:t>E</a:t>
            </a:r>
            <a:r>
              <a:rPr sz="2800" spc="-80" dirty="0"/>
              <a:t>NER</a:t>
            </a:r>
            <a:r>
              <a:rPr sz="2800" spc="-85" dirty="0"/>
              <a:t>A</a:t>
            </a:r>
            <a:r>
              <a:rPr sz="2800" spc="-70" dirty="0"/>
              <a:t>TED</a:t>
            </a:r>
            <a:r>
              <a:rPr sz="2800" spc="-265" dirty="0"/>
              <a:t> </a:t>
            </a:r>
            <a:r>
              <a:rPr sz="2800" spc="-75" dirty="0"/>
              <a:t>WITHOUT</a:t>
            </a:r>
            <a:r>
              <a:rPr sz="2800" spc="-280" dirty="0"/>
              <a:t> </a:t>
            </a:r>
            <a:r>
              <a:rPr sz="2800" spc="-50" dirty="0"/>
              <a:t>PRODUCT</a:t>
            </a:r>
            <a:r>
              <a:rPr sz="2800" spc="-285" dirty="0"/>
              <a:t> </a:t>
            </a:r>
            <a:r>
              <a:rPr sz="2800" spc="-270" dirty="0"/>
              <a:t>ID</a:t>
            </a:r>
            <a:r>
              <a:rPr sz="2800" spc="-135" dirty="0"/>
              <a:t>’</a:t>
            </a:r>
            <a:r>
              <a:rPr sz="2800" spc="-275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830579"/>
            <a:ext cx="10590276" cy="60274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1254252"/>
            <a:ext cx="11038331" cy="44378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7375" y="156718"/>
            <a:ext cx="9478645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75"/>
              </a:lnSpc>
              <a:spcBef>
                <a:spcPts val="100"/>
              </a:spcBef>
            </a:pPr>
            <a:r>
              <a:rPr spc="-120" dirty="0"/>
              <a:t>KNIME</a:t>
            </a:r>
            <a:r>
              <a:rPr spc="-330" dirty="0"/>
              <a:t> </a:t>
            </a:r>
            <a:r>
              <a:rPr spc="90" dirty="0"/>
              <a:t>W</a:t>
            </a:r>
            <a:r>
              <a:rPr spc="50" dirty="0"/>
              <a:t>O</a:t>
            </a:r>
            <a:r>
              <a:rPr spc="-70" dirty="0"/>
              <a:t>RKFL</a:t>
            </a:r>
            <a:r>
              <a:rPr spc="-100" dirty="0"/>
              <a:t>O</a:t>
            </a:r>
            <a:r>
              <a:rPr spc="60" dirty="0"/>
              <a:t>W</a:t>
            </a:r>
            <a:r>
              <a:rPr spc="-320" dirty="0"/>
              <a:t> </a:t>
            </a:r>
            <a:r>
              <a:rPr spc="-110" dirty="0"/>
              <a:t>IMAGE</a:t>
            </a:r>
            <a:r>
              <a:rPr spc="-340" dirty="0"/>
              <a:t> </a:t>
            </a:r>
            <a:r>
              <a:rPr spc="-85" dirty="0"/>
              <a:t>WITHO</a:t>
            </a:r>
            <a:r>
              <a:rPr spc="-100" dirty="0"/>
              <a:t>U</a:t>
            </a:r>
            <a:r>
              <a:rPr spc="-55" dirty="0"/>
              <a:t>T</a:t>
            </a:r>
            <a:r>
              <a:rPr spc="-340" dirty="0"/>
              <a:t> </a:t>
            </a:r>
            <a:r>
              <a:rPr spc="-125" dirty="0"/>
              <a:t>CREATI</a:t>
            </a:r>
            <a:r>
              <a:rPr spc="-150" dirty="0"/>
              <a:t>N</a:t>
            </a:r>
            <a:r>
              <a:rPr spc="-70" dirty="0"/>
              <a:t>G</a:t>
            </a:r>
          </a:p>
          <a:p>
            <a:pPr algn="ctr">
              <a:lnSpc>
                <a:spcPts val="3775"/>
              </a:lnSpc>
            </a:pPr>
            <a:r>
              <a:rPr spc="-60" dirty="0"/>
              <a:t>PROD</a:t>
            </a:r>
            <a:r>
              <a:rPr spc="-75" dirty="0"/>
              <a:t>U</a:t>
            </a:r>
            <a:r>
              <a:rPr spc="-20" dirty="0"/>
              <a:t>CT</a:t>
            </a:r>
            <a:r>
              <a:rPr spc="-355" dirty="0"/>
              <a:t> </a:t>
            </a:r>
            <a:r>
              <a:rPr spc="-260" dirty="0"/>
              <a:t>ID’S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2360" y="6145479"/>
            <a:ext cx="476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SUPPORT: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2%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CONFIDENCE: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80%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" y="752854"/>
            <a:ext cx="10250424" cy="61051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140" y="197611"/>
            <a:ext cx="10213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KNIME</a:t>
            </a:r>
            <a:r>
              <a:rPr sz="2800" spc="-295" dirty="0"/>
              <a:t> </a:t>
            </a:r>
            <a:r>
              <a:rPr sz="2800" spc="-25" dirty="0"/>
              <a:t>OUT</a:t>
            </a:r>
            <a:r>
              <a:rPr sz="2800" spc="-20" dirty="0"/>
              <a:t>P</a:t>
            </a:r>
            <a:r>
              <a:rPr sz="2800" spc="-45" dirty="0"/>
              <a:t>UT</a:t>
            </a:r>
            <a:r>
              <a:rPr sz="2800" spc="-290" dirty="0"/>
              <a:t> </a:t>
            </a:r>
            <a:r>
              <a:rPr sz="2800" spc="-75" dirty="0"/>
              <a:t>TABLE</a:t>
            </a:r>
            <a:r>
              <a:rPr sz="2800" spc="-285" dirty="0"/>
              <a:t> </a:t>
            </a:r>
            <a:r>
              <a:rPr sz="2800" spc="-130" dirty="0"/>
              <a:t>WITH</a:t>
            </a:r>
            <a:r>
              <a:rPr sz="2800" spc="-290" dirty="0"/>
              <a:t> </a:t>
            </a:r>
            <a:r>
              <a:rPr sz="2800" spc="-140" dirty="0"/>
              <a:t>P</a:t>
            </a:r>
            <a:r>
              <a:rPr sz="2800" spc="-150" dirty="0"/>
              <a:t>R</a:t>
            </a:r>
            <a:r>
              <a:rPr sz="2800" spc="-10" dirty="0"/>
              <a:t>ODUCT</a:t>
            </a:r>
            <a:r>
              <a:rPr sz="2800" spc="-280" dirty="0"/>
              <a:t> </a:t>
            </a:r>
            <a:r>
              <a:rPr sz="2800" spc="-110" dirty="0"/>
              <a:t>RE</a:t>
            </a:r>
            <a:r>
              <a:rPr sz="2800" spc="-120" dirty="0"/>
              <a:t>C</a:t>
            </a:r>
            <a:r>
              <a:rPr sz="2800" spc="10" dirty="0"/>
              <a:t>OMMEN</a:t>
            </a:r>
            <a:r>
              <a:rPr sz="2800" dirty="0"/>
              <a:t>D</a:t>
            </a:r>
            <a:r>
              <a:rPr sz="2800" spc="-85" dirty="0"/>
              <a:t>ATION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1101852"/>
            <a:ext cx="10829543" cy="39364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287" y="272287"/>
            <a:ext cx="908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TERMS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MARKET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BASKET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55" dirty="0">
                <a:solidFill>
                  <a:srgbClr val="C00000"/>
                </a:solidFill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763" y="4497451"/>
            <a:ext cx="102025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together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antecedent.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Threshold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“Apriori”</a:t>
            </a:r>
            <a:r>
              <a:rPr sz="1800" spc="-5" dirty="0">
                <a:latin typeface="Calibri"/>
                <a:cs typeface="Calibri"/>
              </a:rPr>
              <a:t> algorithm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association</a:t>
            </a:r>
            <a:r>
              <a:rPr sz="1800" dirty="0">
                <a:latin typeface="Calibri"/>
                <a:cs typeface="Calibri"/>
              </a:rPr>
              <a:t> rule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generation.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exclude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threshold support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threshold </a:t>
            </a:r>
            <a:r>
              <a:rPr sz="1800" spc="-10" dirty="0">
                <a:latin typeface="Calibri"/>
                <a:cs typeface="Calibri"/>
              </a:rPr>
              <a:t>confidence,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respectively.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3570" y="777366"/>
          <a:ext cx="11484607" cy="1334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94"/>
                <a:gridCol w="1541780"/>
                <a:gridCol w="1390014"/>
                <a:gridCol w="1483360"/>
                <a:gridCol w="932814"/>
                <a:gridCol w="5122545"/>
              </a:tblGrid>
              <a:tr h="102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Support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Confidence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Lift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Consequent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implies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Items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33655">
                        <a:lnSpc>
                          <a:spcPts val="233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02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33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85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51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233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34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96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33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paper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towels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3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&lt;---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3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[eggs, dinner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rolls,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ice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cream,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pasta,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meat]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25272" y="2775584"/>
            <a:ext cx="109912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above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support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0.20193&gt;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0.2.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Support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defined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ratio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P(occurrence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items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consequent)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P(items).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41465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Here,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confidence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0.8518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&gt;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0.8.</a:t>
            </a:r>
            <a:r>
              <a:rPr sz="1800" b="1" spc="-5" dirty="0">
                <a:latin typeface="Calibri"/>
                <a:cs typeface="Calibri"/>
              </a:rPr>
              <a:t> Confidence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value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</a:t>
            </a:r>
            <a:r>
              <a:rPr sz="1800" b="1" spc="-10" dirty="0">
                <a:latin typeface="Calibri"/>
                <a:cs typeface="Calibri"/>
              </a:rPr>
              <a:t> customers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consequent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 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list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items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purchased.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Lift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=2.34. This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represents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increase</a:t>
            </a:r>
            <a:r>
              <a:rPr sz="1800" b="1" dirty="0">
                <a:latin typeface="Calibri"/>
                <a:cs typeface="Calibri"/>
              </a:rPr>
              <a:t> in</a:t>
            </a:r>
            <a:r>
              <a:rPr sz="1800" b="1" spc="-10" dirty="0">
                <a:latin typeface="Calibri"/>
                <a:cs typeface="Calibri"/>
              </a:rPr>
              <a:t> expectation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product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paper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towels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will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brought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when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items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purchased.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681545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Here,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threshold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support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0.02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2%.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Threshold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confidence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0.8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851" y="274701"/>
            <a:ext cx="1129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0066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660066"/>
                </a:solidFill>
                <a:latin typeface="Calibri"/>
                <a:cs typeface="Calibri"/>
              </a:rPr>
              <a:t>TAKEN</a:t>
            </a:r>
            <a:r>
              <a:rPr sz="2400" spc="-1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60066"/>
                </a:solidFill>
                <a:latin typeface="Calibri"/>
                <a:cs typeface="Calibri"/>
              </a:rPr>
              <a:t>FROM</a:t>
            </a:r>
            <a:r>
              <a:rPr sz="2400" spc="-5" dirty="0">
                <a:solidFill>
                  <a:srgbClr val="660066"/>
                </a:solidFill>
                <a:latin typeface="Calibri"/>
                <a:cs typeface="Calibri"/>
              </a:rPr>
              <a:t> KNIME</a:t>
            </a:r>
            <a:r>
              <a:rPr sz="2400" spc="-10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660066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660066"/>
                </a:solidFill>
                <a:latin typeface="Calibri"/>
                <a:cs typeface="Calibri"/>
              </a:rPr>
              <a:t> EXPLAIN</a:t>
            </a:r>
            <a:r>
              <a:rPr sz="2400" spc="-1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660066"/>
                </a:solidFill>
                <a:latin typeface="Calibri"/>
                <a:cs typeface="Calibri"/>
              </a:rPr>
              <a:t>SUPPORT,</a:t>
            </a:r>
            <a:r>
              <a:rPr sz="2400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Calibri"/>
                <a:cs typeface="Calibri"/>
              </a:rPr>
              <a:t>CONFIDENCE</a:t>
            </a:r>
            <a:r>
              <a:rPr sz="2400" spc="-2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Calibri"/>
                <a:cs typeface="Calibri"/>
              </a:rPr>
              <a:t>THRESHOLDS</a:t>
            </a:r>
            <a:r>
              <a:rPr sz="2400" spc="-10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60066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60066"/>
                </a:solidFill>
                <a:latin typeface="Calibri"/>
                <a:cs typeface="Calibri"/>
              </a:rPr>
              <a:t>LIFT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547" y="2355849"/>
            <a:ext cx="877506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Exploratory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</a:t>
            </a:r>
            <a:endParaRPr sz="2800" dirty="0">
              <a:latin typeface="Calibri"/>
              <a:cs typeface="Calibri"/>
            </a:endParaRPr>
          </a:p>
          <a:p>
            <a:pPr marL="355600" marR="92710" indent="-342900">
              <a:lnSpc>
                <a:spcPct val="100000"/>
              </a:lnSpc>
            </a:pPr>
            <a:r>
              <a:rPr sz="2800" spc="-15" dirty="0">
                <a:latin typeface="Wingdings"/>
                <a:cs typeface="Wingdings"/>
              </a:rPr>
              <a:t></a:t>
            </a:r>
            <a:r>
              <a:rPr sz="2800" b="1" spc="-15" dirty="0">
                <a:latin typeface="Calibri"/>
                <a:cs typeface="Calibri"/>
              </a:rPr>
              <a:t>Exploratory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&amp;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executive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summary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(in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PPT)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your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top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findings,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supported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graphs.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</a:pPr>
            <a:r>
              <a:rPr sz="2800" spc="-15" dirty="0" smtClean="0">
                <a:latin typeface="Wingdings"/>
                <a:cs typeface="Wingdings"/>
              </a:rPr>
              <a:t></a:t>
            </a:r>
            <a:r>
              <a:rPr lang="en-US" sz="2800" spc="-15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sz="2800" b="1" spc="-10" dirty="0" smtClean="0">
                <a:latin typeface="Calibri"/>
                <a:cs typeface="Calibri"/>
              </a:rPr>
              <a:t>rends</a:t>
            </a:r>
            <a:r>
              <a:rPr sz="2800" b="1" spc="5" dirty="0" smtClean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across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months/years/quarters/days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25" dirty="0" smtClean="0">
                <a:latin typeface="Calibri"/>
                <a:cs typeface="Calibri"/>
              </a:rPr>
              <a:t>etc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8545" y="2059686"/>
            <a:ext cx="8500110" cy="293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3515">
              <a:lnSpc>
                <a:spcPct val="100000"/>
              </a:lnSpc>
              <a:spcBef>
                <a:spcPts val="105"/>
              </a:spcBef>
            </a:pPr>
            <a:r>
              <a:rPr sz="3200" b="1" spc="-229" dirty="0">
                <a:latin typeface="Tahoma"/>
                <a:cs typeface="Tahoma"/>
              </a:rPr>
              <a:t>Suggestion</a:t>
            </a:r>
            <a:r>
              <a:rPr sz="3200" b="1" spc="-345" dirty="0">
                <a:latin typeface="Tahoma"/>
                <a:cs typeface="Tahoma"/>
              </a:rPr>
              <a:t> </a:t>
            </a:r>
            <a:r>
              <a:rPr sz="3200" b="1" spc="-130" dirty="0">
                <a:latin typeface="Tahoma"/>
                <a:cs typeface="Tahoma"/>
              </a:rPr>
              <a:t>of</a:t>
            </a:r>
            <a:r>
              <a:rPr sz="3200" b="1" spc="-315" dirty="0">
                <a:latin typeface="Tahoma"/>
                <a:cs typeface="Tahoma"/>
              </a:rPr>
              <a:t> </a:t>
            </a:r>
            <a:r>
              <a:rPr sz="3200" b="1" spc="-170" dirty="0">
                <a:latin typeface="Tahoma"/>
                <a:cs typeface="Tahoma"/>
              </a:rPr>
              <a:t>Possible</a:t>
            </a:r>
            <a:r>
              <a:rPr sz="3200" b="1" spc="-330" dirty="0">
                <a:latin typeface="Tahoma"/>
                <a:cs typeface="Tahoma"/>
              </a:rPr>
              <a:t> </a:t>
            </a:r>
            <a:r>
              <a:rPr sz="3200" b="1" spc="-185" dirty="0">
                <a:latin typeface="Tahoma"/>
                <a:cs typeface="Tahoma"/>
              </a:rPr>
              <a:t>Combos</a:t>
            </a:r>
            <a:r>
              <a:rPr sz="3200" b="1" spc="-315" dirty="0">
                <a:latin typeface="Tahoma"/>
                <a:cs typeface="Tahoma"/>
              </a:rPr>
              <a:t> </a:t>
            </a:r>
            <a:r>
              <a:rPr sz="3200" b="1" spc="-190" dirty="0">
                <a:latin typeface="Tahoma"/>
                <a:cs typeface="Tahoma"/>
              </a:rPr>
              <a:t>with</a:t>
            </a:r>
            <a:r>
              <a:rPr sz="3200" b="1" spc="-315" dirty="0">
                <a:latin typeface="Tahoma"/>
                <a:cs typeface="Tahoma"/>
              </a:rPr>
              <a:t> </a:t>
            </a:r>
            <a:r>
              <a:rPr sz="3200" b="1" spc="-160" dirty="0">
                <a:latin typeface="Tahoma"/>
                <a:cs typeface="Tahoma"/>
              </a:rPr>
              <a:t>Lucrative </a:t>
            </a:r>
            <a:r>
              <a:rPr sz="3200" b="1" spc="-919" dirty="0">
                <a:latin typeface="Tahoma"/>
                <a:cs typeface="Tahoma"/>
              </a:rPr>
              <a:t> </a:t>
            </a:r>
            <a:r>
              <a:rPr sz="3200" b="1" spc="-105" dirty="0">
                <a:latin typeface="Tahoma"/>
                <a:cs typeface="Tahoma"/>
              </a:rPr>
              <a:t>Offers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34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ahoma"/>
                <a:cs typeface="Tahoma"/>
              </a:rPr>
              <a:t>Wr</a:t>
            </a:r>
            <a:r>
              <a:rPr sz="3200" b="1" spc="-35" dirty="0">
                <a:latin typeface="Tahoma"/>
                <a:cs typeface="Tahoma"/>
              </a:rPr>
              <a:t>i</a:t>
            </a:r>
            <a:r>
              <a:rPr sz="3200" b="1" spc="-140" dirty="0">
                <a:latin typeface="Tahoma"/>
                <a:cs typeface="Tahoma"/>
              </a:rPr>
              <a:t>te</a:t>
            </a:r>
            <a:r>
              <a:rPr sz="3200" b="1" spc="-330" dirty="0">
                <a:latin typeface="Tahoma"/>
                <a:cs typeface="Tahoma"/>
              </a:rPr>
              <a:t> </a:t>
            </a:r>
            <a:r>
              <a:rPr sz="3200" b="1" spc="-200" dirty="0">
                <a:latin typeface="Tahoma"/>
                <a:cs typeface="Tahoma"/>
              </a:rPr>
              <a:t>recommendations</a:t>
            </a:r>
            <a:endParaRPr sz="3200">
              <a:latin typeface="Tahoma"/>
              <a:cs typeface="Tahoma"/>
            </a:endParaRPr>
          </a:p>
          <a:p>
            <a:pPr marL="469900" marR="5080" indent="-457200">
              <a:lnSpc>
                <a:spcPct val="98300"/>
              </a:lnSpc>
              <a:spcBef>
                <a:spcPts val="65"/>
              </a:spcBef>
            </a:pP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b="1" spc="-120" dirty="0">
                <a:latin typeface="Tahoma"/>
                <a:cs typeface="Tahoma"/>
              </a:rPr>
              <a:t>Make</a:t>
            </a:r>
            <a:r>
              <a:rPr sz="3200" b="1" spc="-345" dirty="0">
                <a:latin typeface="Tahoma"/>
                <a:cs typeface="Tahoma"/>
              </a:rPr>
              <a:t> </a:t>
            </a:r>
            <a:r>
              <a:rPr sz="3200" b="1" spc="-175" dirty="0">
                <a:latin typeface="Tahoma"/>
                <a:cs typeface="Tahoma"/>
              </a:rPr>
              <a:t>discount</a:t>
            </a:r>
            <a:r>
              <a:rPr sz="3200" b="1" spc="-340" dirty="0">
                <a:latin typeface="Tahoma"/>
                <a:cs typeface="Tahoma"/>
              </a:rPr>
              <a:t> </a:t>
            </a:r>
            <a:r>
              <a:rPr sz="3200" b="1" spc="-145" dirty="0">
                <a:latin typeface="Tahoma"/>
                <a:cs typeface="Tahoma"/>
              </a:rPr>
              <a:t>offers</a:t>
            </a:r>
            <a:r>
              <a:rPr sz="3200" b="1" spc="-315" dirty="0">
                <a:latin typeface="Tahoma"/>
                <a:cs typeface="Tahoma"/>
              </a:rPr>
              <a:t> </a:t>
            </a:r>
            <a:r>
              <a:rPr sz="3200" b="1" spc="-120" dirty="0">
                <a:latin typeface="Tahoma"/>
                <a:cs typeface="Tahoma"/>
              </a:rPr>
              <a:t>or</a:t>
            </a:r>
            <a:r>
              <a:rPr sz="3200" b="1" spc="-325" dirty="0">
                <a:latin typeface="Tahoma"/>
                <a:cs typeface="Tahoma"/>
              </a:rPr>
              <a:t> </a:t>
            </a:r>
            <a:r>
              <a:rPr sz="3200" b="1" spc="-215" dirty="0">
                <a:latin typeface="Tahoma"/>
                <a:cs typeface="Tahoma"/>
              </a:rPr>
              <a:t>combos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245" dirty="0">
                <a:latin typeface="Tahoma"/>
                <a:cs typeface="Tahoma"/>
              </a:rPr>
              <a:t>(or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190" dirty="0">
                <a:latin typeface="Tahoma"/>
                <a:cs typeface="Tahoma"/>
              </a:rPr>
              <a:t>buy</a:t>
            </a:r>
            <a:r>
              <a:rPr sz="3200" b="1" spc="-330" dirty="0">
                <a:latin typeface="Tahoma"/>
                <a:cs typeface="Tahoma"/>
              </a:rPr>
              <a:t> </a:t>
            </a:r>
            <a:r>
              <a:rPr sz="3200" b="1" spc="-190" dirty="0">
                <a:latin typeface="Tahoma"/>
                <a:cs typeface="Tahoma"/>
              </a:rPr>
              <a:t>two </a:t>
            </a:r>
            <a:r>
              <a:rPr sz="3200" b="1" spc="-919" dirty="0">
                <a:latin typeface="Tahoma"/>
                <a:cs typeface="Tahoma"/>
              </a:rPr>
              <a:t> </a:t>
            </a:r>
            <a:r>
              <a:rPr sz="3200" b="1" spc="-210" dirty="0">
                <a:latin typeface="Tahoma"/>
                <a:cs typeface="Tahoma"/>
              </a:rPr>
              <a:t>get</a:t>
            </a:r>
            <a:r>
              <a:rPr sz="3200" b="1" spc="-345" dirty="0">
                <a:latin typeface="Tahoma"/>
                <a:cs typeface="Tahoma"/>
              </a:rPr>
              <a:t> </a:t>
            </a:r>
            <a:r>
              <a:rPr sz="3200" b="1" spc="-190" dirty="0">
                <a:latin typeface="Tahoma"/>
                <a:cs typeface="Tahoma"/>
              </a:rPr>
              <a:t>one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210" dirty="0">
                <a:latin typeface="Tahoma"/>
                <a:cs typeface="Tahoma"/>
              </a:rPr>
              <a:t>free)</a:t>
            </a:r>
            <a:r>
              <a:rPr sz="3200" b="1" spc="-335" dirty="0">
                <a:latin typeface="Tahoma"/>
                <a:cs typeface="Tahoma"/>
              </a:rPr>
              <a:t> </a:t>
            </a:r>
            <a:r>
              <a:rPr sz="3200" b="1" spc="-210" dirty="0">
                <a:latin typeface="Tahoma"/>
                <a:cs typeface="Tahoma"/>
              </a:rPr>
              <a:t>based</a:t>
            </a:r>
            <a:r>
              <a:rPr sz="3200" b="1" spc="-345" dirty="0">
                <a:latin typeface="Tahoma"/>
                <a:cs typeface="Tahoma"/>
              </a:rPr>
              <a:t> </a:t>
            </a:r>
            <a:r>
              <a:rPr sz="3200" b="1" spc="-190" dirty="0">
                <a:latin typeface="Tahoma"/>
                <a:cs typeface="Tahoma"/>
              </a:rPr>
              <a:t>on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105" dirty="0">
                <a:latin typeface="Tahoma"/>
                <a:cs typeface="Tahoma"/>
              </a:rPr>
              <a:t>t</a:t>
            </a:r>
            <a:r>
              <a:rPr sz="3200" b="1" spc="-210" dirty="0">
                <a:latin typeface="Tahoma"/>
                <a:cs typeface="Tahoma"/>
              </a:rPr>
              <a:t>he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204" dirty="0">
                <a:latin typeface="Tahoma"/>
                <a:cs typeface="Tahoma"/>
              </a:rPr>
              <a:t>assoc</a:t>
            </a:r>
            <a:r>
              <a:rPr sz="3200" b="1" spc="-130" dirty="0">
                <a:latin typeface="Tahoma"/>
                <a:cs typeface="Tahoma"/>
              </a:rPr>
              <a:t>i</a:t>
            </a:r>
            <a:r>
              <a:rPr sz="3200" b="1" spc="-165" dirty="0">
                <a:latin typeface="Tahoma"/>
                <a:cs typeface="Tahoma"/>
              </a:rPr>
              <a:t>at</a:t>
            </a:r>
            <a:r>
              <a:rPr sz="3200" b="1" spc="-110" dirty="0">
                <a:latin typeface="Tahoma"/>
                <a:cs typeface="Tahoma"/>
              </a:rPr>
              <a:t>i</a:t>
            </a:r>
            <a:r>
              <a:rPr sz="3200" b="1" spc="-210" dirty="0">
                <a:latin typeface="Tahoma"/>
                <a:cs typeface="Tahoma"/>
              </a:rPr>
              <a:t>ons</a:t>
            </a:r>
            <a:r>
              <a:rPr sz="3200" b="1" spc="-335" dirty="0">
                <a:latin typeface="Tahoma"/>
                <a:cs typeface="Tahoma"/>
              </a:rPr>
              <a:t> </a:t>
            </a:r>
            <a:r>
              <a:rPr sz="3200" b="1" spc="-175" dirty="0">
                <a:latin typeface="Tahoma"/>
                <a:cs typeface="Tahoma"/>
              </a:rPr>
              <a:t>and  </a:t>
            </a:r>
            <a:r>
              <a:rPr sz="3200" b="1" spc="-150" dirty="0">
                <a:latin typeface="Tahoma"/>
                <a:cs typeface="Tahoma"/>
              </a:rPr>
              <a:t>your</a:t>
            </a:r>
            <a:r>
              <a:rPr sz="3200" b="1" spc="-320" dirty="0">
                <a:latin typeface="Tahoma"/>
                <a:cs typeface="Tahoma"/>
              </a:rPr>
              <a:t> </a:t>
            </a:r>
            <a:r>
              <a:rPr sz="3200" b="1" spc="-175" dirty="0">
                <a:latin typeface="Tahoma"/>
                <a:cs typeface="Tahoma"/>
              </a:rPr>
              <a:t>experienc</a:t>
            </a:r>
            <a:r>
              <a:rPr sz="3200" b="1" spc="-190" dirty="0">
                <a:latin typeface="Tahoma"/>
                <a:cs typeface="Tahoma"/>
              </a:rPr>
              <a:t>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3604" y="1810766"/>
          <a:ext cx="11764008" cy="3727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212214"/>
                <a:gridCol w="1261744"/>
                <a:gridCol w="1555750"/>
                <a:gridCol w="768985"/>
                <a:gridCol w="5873115"/>
              </a:tblGrid>
              <a:tr h="403606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Support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Confidence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Lift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Consequent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implies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Items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0411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0.020193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0.851851852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2.349296027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paper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towels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&lt;---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[eggs,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dinner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rolls,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ice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cream,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pasta,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meat]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0411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0.020193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0.851851852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2.266960886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mixes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&lt;---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[yogurt,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dishwashing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liquid/detergent,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all-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purpose,</a:t>
                      </a:r>
                      <a:r>
                        <a:rPr sz="16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hand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soap]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0411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0.020193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0.821428571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2.265392598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paper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towels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&lt;---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[eggs,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dinner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rolls,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poultry,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ice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cream,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pasta]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0398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0.022827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0.838709677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2.258369557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ketchup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&lt;---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[tortillas,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coffee/tea,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juice,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soap]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0.021949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0.833333333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2.243892829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pasta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&lt;---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252729">
                        <a:lnSpc>
                          <a:spcPts val="192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[paper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towels,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dishwashing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liquid/detergent,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eggs,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dinner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rolls,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ice </a:t>
                      </a:r>
                      <a:r>
                        <a:rPr sz="1600" b="1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cream]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0411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0.020193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0.884615385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2.21933243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ice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cream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&lt;---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[paper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towels,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eggs,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dinner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rolls,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pasta,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meat]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0411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0.021071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0.827586207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2.217931034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spaghetti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sauce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&lt;---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[waffles,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laundry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detergent,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mixes,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 soap]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0411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0.021071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0.827586207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2.207542599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beef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&lt;---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[poultry,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fruits,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hand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soap,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sugar]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41680" y="5926023"/>
            <a:ext cx="989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SUPPORT: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2%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CONFIDENCE: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80%,</a:t>
            </a:r>
            <a:r>
              <a:rPr sz="1800" b="1" dirty="0">
                <a:latin typeface="Calibri"/>
                <a:cs typeface="Calibri"/>
              </a:rPr>
              <a:t> WE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COULD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39 </a:t>
            </a:r>
            <a:r>
              <a:rPr sz="1800" b="1" spc="-35" dirty="0">
                <a:latin typeface="Calibri"/>
                <a:cs typeface="Calibri"/>
              </a:rPr>
              <a:t>PATTERNS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BASKETS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LIFT </a:t>
            </a:r>
            <a:r>
              <a:rPr sz="1800" b="1" dirty="0">
                <a:latin typeface="Calibri"/>
                <a:cs typeface="Calibri"/>
              </a:rPr>
              <a:t>2.349 </a:t>
            </a:r>
            <a:r>
              <a:rPr sz="1800" b="1" spc="-5" dirty="0"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7560" y="942212"/>
            <a:ext cx="805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TABLE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SHOWING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ASSOCIATIONS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HAVING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HIGHEST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LIFT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4765" y="284480"/>
            <a:ext cx="3616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660066"/>
                </a:solidFill>
                <a:latin typeface="Calibri"/>
                <a:cs typeface="Calibri"/>
              </a:rPr>
              <a:t>RECOMMENDATIONS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263" y="103454"/>
            <a:ext cx="82175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solidFill>
                  <a:srgbClr val="000000"/>
                </a:solidFill>
                <a:latin typeface="Calibri"/>
                <a:cs typeface="Calibri"/>
              </a:rPr>
              <a:t>RECOMMENDATIONS</a:t>
            </a:r>
            <a:r>
              <a:rPr sz="4000" b="0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20" dirty="0">
                <a:solidFill>
                  <a:srgbClr val="000000"/>
                </a:solidFill>
                <a:latin typeface="Calibri"/>
                <a:cs typeface="Calibri"/>
              </a:rPr>
              <a:t>BEST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COMBOS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1482" y="953516"/>
          <a:ext cx="10859768" cy="462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214"/>
                <a:gridCol w="1031875"/>
                <a:gridCol w="8107679"/>
              </a:tblGrid>
              <a:tr h="454406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Consequent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implies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Items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8679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paper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towels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&lt;---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[eggs,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dinner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rolls,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ice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cream,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pasta,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meat]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86917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mixes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&lt;---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[yogurt, dishwashing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liquid/detergent,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all-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purpose,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hand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soap]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8679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paper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towels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&lt;---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[eggs,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dinner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rolls,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poultry,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ice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cream,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pasta]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7620">
                        <a:lnSpc>
                          <a:spcPts val="278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ketchup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7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&lt;---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78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[tortillas,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coffee/tea,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juice,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soap]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39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pasta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&lt;---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7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[paper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towels,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dishwashing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liquid/detergent,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eggs,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dinner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rolls,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ice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cream]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86918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ice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cream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&lt;---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[paper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towels,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eggs,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dinner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rolls,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pasta,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meat]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39139">
                <a:tc>
                  <a:txBody>
                    <a:bodyPr/>
                    <a:lstStyle/>
                    <a:p>
                      <a:pPr marL="7620">
                        <a:lnSpc>
                          <a:spcPts val="278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spaghetti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sauce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&lt;---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[waffles,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laundry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detergent,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mixes,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soap]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7620">
                        <a:lnSpc>
                          <a:spcPts val="278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beef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7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&lt;---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78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[poultry,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fruits,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hand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soap,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sugar]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6699" y="5939129"/>
            <a:ext cx="10345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ABOVE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ITEMS THE MENTIONED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CONSEQUENT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AGAINST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5" dirty="0">
                <a:latin typeface="Calibri"/>
                <a:cs typeface="Calibri"/>
              </a:rPr>
              <a:t> CAN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 </a:t>
            </a:r>
            <a:r>
              <a:rPr sz="2400" b="1" spc="-5" dirty="0">
                <a:latin typeface="Calibri"/>
                <a:cs typeface="Calibri"/>
              </a:rPr>
              <a:t>GIVEN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COMBO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76" y="746759"/>
            <a:ext cx="6505956" cy="5551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1768" y="1318005"/>
            <a:ext cx="36156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pie</a:t>
            </a:r>
            <a:r>
              <a:rPr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chart</a:t>
            </a:r>
            <a:r>
              <a:rPr sz="24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depicts</a:t>
            </a:r>
            <a:r>
              <a:rPr sz="24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400" spc="-6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frequency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recommended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product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(consequent)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against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 different</a:t>
            </a:r>
            <a:r>
              <a:rPr sz="24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endParaRPr sz="2400">
              <a:latin typeface="Arial"/>
              <a:cs typeface="Arial"/>
            </a:endParaRPr>
          </a:p>
          <a:p>
            <a:pPr marL="12700" marR="635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2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highest</a:t>
            </a:r>
            <a:r>
              <a:rPr sz="2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percentage </a:t>
            </a:r>
            <a:r>
              <a:rPr sz="2400" spc="-6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Poultry</a:t>
            </a:r>
            <a:r>
              <a:rPr sz="24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Arial"/>
                <a:cs typeface="Arial"/>
              </a:rPr>
              <a:t>(28.20%).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1636" y="4391355"/>
            <a:ext cx="4801870" cy="2411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52450" marR="1173480">
              <a:lnSpc>
                <a:spcPct val="98800"/>
              </a:lnSpc>
              <a:spcBef>
                <a:spcPts val="135"/>
              </a:spcBef>
            </a:pP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recommended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increase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cost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poultry.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Plots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python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jupyter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notebook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after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reading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the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spc="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files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 importing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libraries</a:t>
            </a:r>
            <a:r>
              <a:rPr sz="1800" i="1" spc="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pandas, </a:t>
            </a:r>
            <a:r>
              <a:rPr sz="1800" i="1" spc="-3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matplotlib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 seaborn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137541"/>
            <a:ext cx="11268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53030" algn="l"/>
              </a:tabLst>
            </a:pP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PERCENT</a:t>
            </a:r>
            <a:r>
              <a:rPr sz="22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FREQUENCY	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CONSEQUENT</a:t>
            </a:r>
            <a:r>
              <a:rPr sz="22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(RECOMMENDED</a:t>
            </a:r>
            <a:r>
              <a:rPr sz="22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PRODUCT)</a:t>
            </a:r>
            <a:r>
              <a:rPr sz="22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USING</a:t>
            </a:r>
            <a:r>
              <a:rPr sz="22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Calibri"/>
                <a:cs typeface="Calibri"/>
              </a:rPr>
              <a:t>ASSOCIATION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RULES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" y="905255"/>
            <a:ext cx="6597396" cy="5647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7933" y="128092"/>
            <a:ext cx="8677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C00000"/>
                </a:solidFill>
                <a:latin typeface="Calibri"/>
                <a:cs typeface="Calibri"/>
              </a:rPr>
              <a:t>RECOMMENDATIONS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 DISCOUNTS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OFFERS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3226" y="1210818"/>
            <a:ext cx="375285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The products under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consequent column</a:t>
            </a:r>
            <a:r>
              <a:rPr sz="2000" b="1" spc="5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having </a:t>
            </a:r>
            <a:r>
              <a:rPr sz="2000" b="1" dirty="0">
                <a:latin typeface="Arial"/>
                <a:cs typeface="Arial"/>
              </a:rPr>
              <a:t> Lift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&gt;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2.1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repeated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multiple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times can be considered for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discounted price, </a:t>
            </a:r>
            <a:r>
              <a:rPr sz="2000" b="1" spc="-5" dirty="0">
                <a:latin typeface="Arial"/>
                <a:cs typeface="Arial"/>
              </a:rPr>
              <a:t>viz., </a:t>
            </a:r>
            <a:r>
              <a:rPr sz="2000" b="1" dirty="0">
                <a:latin typeface="Arial"/>
                <a:cs typeface="Arial"/>
              </a:rPr>
              <a:t>paper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towels,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12700" marR="2292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The products under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consequent column </a:t>
            </a:r>
            <a:r>
              <a:rPr sz="2000" b="1" spc="-5" dirty="0">
                <a:latin typeface="Arial"/>
                <a:cs typeface="Arial"/>
              </a:rPr>
              <a:t>having </a:t>
            </a:r>
            <a:r>
              <a:rPr sz="2000" b="1" dirty="0">
                <a:latin typeface="Arial"/>
                <a:cs typeface="Arial"/>
              </a:rPr>
              <a:t> Lift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&gt;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2.1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mentioned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only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once can be considered for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offers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like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“Buy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free”-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viz., </a:t>
            </a:r>
            <a:r>
              <a:rPr sz="2000" b="1" dirty="0">
                <a:latin typeface="Arial"/>
                <a:cs typeface="Arial"/>
              </a:rPr>
              <a:t>bagels, spaghetti sauce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865" y="165303"/>
            <a:ext cx="3061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1F5F"/>
                </a:solidFill>
                <a:latin typeface="Calibri"/>
                <a:cs typeface="Calibri"/>
              </a:rPr>
              <a:t>CONCLUSIONS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659" y="1033652"/>
            <a:ext cx="10892155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Data</a:t>
            </a:r>
            <a:r>
              <a:rPr sz="2000" b="1" spc="16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set</a:t>
            </a:r>
            <a:r>
              <a:rPr sz="2000" b="1" spc="1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consists</a:t>
            </a:r>
            <a:r>
              <a:rPr sz="2000" b="1" spc="15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of</a:t>
            </a:r>
            <a:r>
              <a:rPr sz="2000" b="1" spc="14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three</a:t>
            </a:r>
            <a:r>
              <a:rPr sz="2000" b="1" spc="1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column</a:t>
            </a:r>
            <a:r>
              <a:rPr sz="2000" b="1" spc="15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varibles</a:t>
            </a:r>
            <a:r>
              <a:rPr sz="2000" b="1" spc="14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viz.,</a:t>
            </a:r>
            <a:r>
              <a:rPr sz="2000" b="1" spc="16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Date,</a:t>
            </a:r>
            <a:r>
              <a:rPr sz="2000" b="1" spc="15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Order_id</a:t>
            </a:r>
            <a:r>
              <a:rPr sz="2000" b="1" spc="17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and</a:t>
            </a:r>
            <a:r>
              <a:rPr sz="2000" b="1" spc="15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Product</a:t>
            </a:r>
            <a:r>
              <a:rPr sz="2000" b="1" spc="1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with</a:t>
            </a:r>
            <a:r>
              <a:rPr sz="2000" b="1" spc="15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20640</a:t>
            </a:r>
            <a:r>
              <a:rPr sz="2000" b="1" spc="16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rows</a:t>
            </a:r>
            <a:r>
              <a:rPr sz="2000" b="1" spc="1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apart </a:t>
            </a:r>
            <a:r>
              <a:rPr sz="2000" b="1" spc="-44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from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385622"/>
                </a:solidFill>
                <a:latin typeface="Calibri"/>
                <a:cs typeface="Calibri"/>
              </a:rPr>
              <a:t>header.</a:t>
            </a:r>
            <a:r>
              <a:rPr sz="20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There</a:t>
            </a:r>
            <a:r>
              <a:rPr sz="20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1139</a:t>
            </a:r>
            <a:r>
              <a:rPr sz="2000" b="1" spc="-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orders</a:t>
            </a:r>
            <a:r>
              <a:rPr sz="20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transacted</a:t>
            </a:r>
            <a:r>
              <a:rPr sz="20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on 603</a:t>
            </a:r>
            <a:r>
              <a:rPr sz="20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unique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dates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for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37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different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products.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85622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It</a:t>
            </a:r>
            <a:r>
              <a:rPr sz="2000" b="1" spc="6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is</a:t>
            </a:r>
            <a:r>
              <a:rPr sz="2000" b="1" spc="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observed</a:t>
            </a:r>
            <a:r>
              <a:rPr sz="2000" b="1" spc="8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that</a:t>
            </a:r>
            <a:r>
              <a:rPr sz="2000" b="1" spc="6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sales</a:t>
            </a:r>
            <a:r>
              <a:rPr sz="2000" b="1" spc="8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are</a:t>
            </a:r>
            <a:r>
              <a:rPr sz="2000" b="1" spc="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maximum</a:t>
            </a:r>
            <a:r>
              <a:rPr sz="2000" b="1" spc="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in</a:t>
            </a:r>
            <a:r>
              <a:rPr sz="2000" b="1" spc="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2019</a:t>
            </a:r>
            <a:r>
              <a:rPr sz="2000" b="1" spc="8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and</a:t>
            </a:r>
            <a:r>
              <a:rPr sz="2000" b="1" spc="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sales</a:t>
            </a:r>
            <a:r>
              <a:rPr sz="2000" b="1" spc="7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drop</a:t>
            </a:r>
            <a:r>
              <a:rPr sz="2000" b="1" spc="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drastically</a:t>
            </a:r>
            <a:r>
              <a:rPr sz="2000" b="1" spc="7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by</a:t>
            </a:r>
            <a:r>
              <a:rPr sz="2000" b="1" spc="7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2020.</a:t>
            </a:r>
            <a:r>
              <a:rPr sz="2000" b="1" spc="8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So,</a:t>
            </a:r>
            <a:r>
              <a:rPr sz="2000" b="1" spc="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market</a:t>
            </a:r>
            <a:r>
              <a:rPr sz="2000" b="1" spc="8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basket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analysis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of</a:t>
            </a:r>
            <a:r>
              <a:rPr sz="20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data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may</a:t>
            </a:r>
            <a:r>
              <a:rPr sz="20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provide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recommendations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for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higher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profits.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Support:</a:t>
            </a:r>
            <a:r>
              <a:rPr sz="2000" b="1" spc="-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2%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and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confidence: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80%,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we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could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get</a:t>
            </a:r>
            <a:r>
              <a:rPr sz="20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39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patterns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or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baskets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with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highest</a:t>
            </a:r>
            <a:r>
              <a:rPr sz="20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lift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2.349.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85622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Paper towels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be</a:t>
            </a:r>
            <a:r>
              <a:rPr sz="20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placed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for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combo</a:t>
            </a:r>
            <a:r>
              <a:rPr sz="2000" b="1" spc="-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offer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as</a:t>
            </a:r>
            <a:r>
              <a:rPr sz="20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it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is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often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purchased</a:t>
            </a:r>
            <a:r>
              <a:rPr sz="20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with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many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items.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85622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It</a:t>
            </a:r>
            <a:r>
              <a:rPr sz="2000" b="1" spc="26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is</a:t>
            </a:r>
            <a:r>
              <a:rPr sz="2000" b="1" spc="27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recommended</a:t>
            </a:r>
            <a:r>
              <a:rPr sz="2000" b="1" spc="254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to</a:t>
            </a:r>
            <a:r>
              <a:rPr sz="2000" b="1" spc="26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increase</a:t>
            </a:r>
            <a:r>
              <a:rPr sz="2000" b="1" spc="2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the</a:t>
            </a:r>
            <a:r>
              <a:rPr sz="2000" b="1" spc="2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cost</a:t>
            </a:r>
            <a:r>
              <a:rPr sz="2000" b="1" spc="26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of</a:t>
            </a:r>
            <a:r>
              <a:rPr sz="2000" b="1" spc="2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poultry</a:t>
            </a:r>
            <a:r>
              <a:rPr sz="2000" b="1" spc="2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as</a:t>
            </a:r>
            <a:r>
              <a:rPr sz="2000" b="1" spc="27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it</a:t>
            </a:r>
            <a:r>
              <a:rPr sz="2000" b="1" spc="26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has</a:t>
            </a:r>
            <a:r>
              <a:rPr sz="2000" b="1" spc="2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highest</a:t>
            </a:r>
            <a:r>
              <a:rPr sz="2000" b="1" spc="2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frequency</a:t>
            </a:r>
            <a:r>
              <a:rPr sz="2000" b="1" spc="28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under</a:t>
            </a:r>
            <a:r>
              <a:rPr sz="2000" b="1" spc="26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consequent </a:t>
            </a:r>
            <a:r>
              <a:rPr sz="2000" b="1" spc="-44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(recommended</a:t>
            </a:r>
            <a:r>
              <a:rPr sz="20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product).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85622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The</a:t>
            </a:r>
            <a:r>
              <a:rPr sz="20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products</a:t>
            </a:r>
            <a:r>
              <a:rPr sz="20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under</a:t>
            </a:r>
            <a:r>
              <a:rPr sz="20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consequent</a:t>
            </a:r>
            <a:r>
              <a:rPr sz="2000" b="1" spc="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column</a:t>
            </a:r>
            <a:r>
              <a:rPr sz="20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having</a:t>
            </a:r>
            <a:r>
              <a:rPr sz="2000" b="1" spc="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Lift</a:t>
            </a:r>
            <a:r>
              <a:rPr sz="2000" b="1" spc="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&gt;</a:t>
            </a:r>
            <a:r>
              <a:rPr sz="2000" b="1" spc="44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2.1</a:t>
            </a:r>
            <a:r>
              <a:rPr sz="20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and</a:t>
            </a:r>
            <a:r>
              <a:rPr sz="20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repeated</a:t>
            </a:r>
            <a:r>
              <a:rPr sz="2000" b="1" spc="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multiple</a:t>
            </a:r>
            <a:r>
              <a:rPr sz="20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times</a:t>
            </a:r>
            <a:r>
              <a:rPr sz="2000" b="1" spc="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can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be </a:t>
            </a:r>
            <a:r>
              <a:rPr sz="2000" b="1" spc="-44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considered</a:t>
            </a:r>
            <a:r>
              <a:rPr sz="20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for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discounted</a:t>
            </a:r>
            <a:r>
              <a:rPr sz="2000" b="1" spc="-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price,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viz.,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paper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towels,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85622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  <a:tab pos="883919" algn="l"/>
                <a:tab pos="1949450" algn="l"/>
                <a:tab pos="2715895" algn="l"/>
                <a:tab pos="4086225" algn="l"/>
                <a:tab pos="5005705" algn="l"/>
                <a:tab pos="5842000" algn="l"/>
                <a:tab pos="6316345" algn="l"/>
                <a:tab pos="6579870" algn="l"/>
                <a:tab pos="7044690" algn="l"/>
                <a:tab pos="7578090" algn="l"/>
                <a:tab pos="8872220" algn="l"/>
                <a:tab pos="9464040" algn="l"/>
                <a:tab pos="10109835" algn="l"/>
                <a:tab pos="10612755" algn="l"/>
              </a:tabLst>
            </a:pP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The	p</a:t>
            </a:r>
            <a:r>
              <a:rPr sz="2000" b="1" spc="-30" dirty="0">
                <a:solidFill>
                  <a:srgbClr val="385622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ducts	un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d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r	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seq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u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385622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t	</a:t>
            </a:r>
            <a:r>
              <a:rPr sz="2000" b="1" spc="-25" dirty="0">
                <a:solidFill>
                  <a:srgbClr val="385622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ol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mn	h</a:t>
            </a:r>
            <a:r>
              <a:rPr sz="2000" b="1" spc="-30" dirty="0">
                <a:solidFill>
                  <a:srgbClr val="385622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vin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g	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L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ift	&gt;	2.1	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an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d	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m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385622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ti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ned	o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ly	once	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n	be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considered</a:t>
            </a:r>
            <a:r>
              <a:rPr sz="20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for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offers</a:t>
            </a:r>
            <a:r>
              <a:rPr sz="20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like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 “Buy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2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85622"/>
                </a:solidFill>
                <a:latin typeface="Calibri"/>
                <a:cs typeface="Calibri"/>
              </a:rPr>
              <a:t>get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1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free”-viz.,</a:t>
            </a:r>
            <a:r>
              <a:rPr sz="20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bagels, spaghetti</a:t>
            </a:r>
            <a:r>
              <a:rPr sz="2000" b="1" spc="-3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/>
                <a:cs typeface="Calibri"/>
              </a:rPr>
              <a:t>sauce</a:t>
            </a:r>
            <a:r>
              <a:rPr sz="2000" b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85622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309" y="380491"/>
            <a:ext cx="4951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PROBLEM</a:t>
            </a:r>
            <a:r>
              <a:rPr sz="4400" b="0" spc="-1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120" dirty="0">
                <a:solidFill>
                  <a:srgbClr val="000000"/>
                </a:solidFill>
                <a:latin typeface="Calibri Light"/>
                <a:cs typeface="Calibri Light"/>
              </a:rPr>
              <a:t>STATEMENT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657" y="1354581"/>
            <a:ext cx="10348595" cy="413892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65" dirty="0">
                <a:latin typeface="Tahoma"/>
                <a:cs typeface="Tahoma"/>
              </a:rPr>
              <a:t>A </a:t>
            </a:r>
            <a:r>
              <a:rPr sz="2800" b="1" spc="-114" dirty="0">
                <a:latin typeface="Tahoma"/>
                <a:cs typeface="Tahoma"/>
              </a:rPr>
              <a:t>Grocery </a:t>
            </a:r>
            <a:r>
              <a:rPr sz="2800" b="1" spc="-150" dirty="0">
                <a:latin typeface="Tahoma"/>
                <a:cs typeface="Tahoma"/>
              </a:rPr>
              <a:t>Store </a:t>
            </a:r>
            <a:r>
              <a:rPr sz="2800" b="1" spc="-180" dirty="0">
                <a:latin typeface="Tahoma"/>
                <a:cs typeface="Tahoma"/>
              </a:rPr>
              <a:t>shared </a:t>
            </a:r>
            <a:r>
              <a:rPr sz="2800" b="1" spc="-155" dirty="0">
                <a:latin typeface="Tahoma"/>
                <a:cs typeface="Tahoma"/>
              </a:rPr>
              <a:t>the transactional </a:t>
            </a:r>
            <a:r>
              <a:rPr sz="2800" b="1" spc="-170" dirty="0">
                <a:latin typeface="Tahoma"/>
                <a:cs typeface="Tahoma"/>
              </a:rPr>
              <a:t>data with </a:t>
            </a:r>
            <a:r>
              <a:rPr sz="2800" b="1" spc="-180" dirty="0">
                <a:latin typeface="Tahoma"/>
                <a:cs typeface="Tahoma"/>
              </a:rPr>
              <a:t>you. </a:t>
            </a:r>
            <a:r>
              <a:rPr sz="2800" b="1" spc="-120" dirty="0">
                <a:latin typeface="Tahoma"/>
                <a:cs typeface="Tahoma"/>
              </a:rPr>
              <a:t>Your </a:t>
            </a:r>
            <a:r>
              <a:rPr sz="2800" b="1" spc="-114" dirty="0">
                <a:latin typeface="Tahoma"/>
                <a:cs typeface="Tahoma"/>
              </a:rPr>
              <a:t> </a:t>
            </a:r>
            <a:r>
              <a:rPr sz="2800" b="1" spc="-195" dirty="0">
                <a:latin typeface="Tahoma"/>
                <a:cs typeface="Tahoma"/>
              </a:rPr>
              <a:t>job</a:t>
            </a:r>
            <a:r>
              <a:rPr sz="2800" b="1" spc="-280" dirty="0">
                <a:latin typeface="Tahoma"/>
                <a:cs typeface="Tahoma"/>
              </a:rPr>
              <a:t> </a:t>
            </a:r>
            <a:r>
              <a:rPr sz="2800" b="1" spc="-155" dirty="0">
                <a:latin typeface="Tahoma"/>
                <a:cs typeface="Tahoma"/>
              </a:rPr>
              <a:t>is</a:t>
            </a:r>
            <a:r>
              <a:rPr sz="2800" b="1" spc="-270" dirty="0">
                <a:latin typeface="Tahoma"/>
                <a:cs typeface="Tahoma"/>
              </a:rPr>
              <a:t> </a:t>
            </a:r>
            <a:r>
              <a:rPr sz="2800" b="1" spc="-110" dirty="0">
                <a:solidFill>
                  <a:srgbClr val="C00000"/>
                </a:solidFill>
                <a:latin typeface="Tahoma"/>
                <a:cs typeface="Tahoma"/>
              </a:rPr>
              <a:t>to</a:t>
            </a:r>
            <a:r>
              <a:rPr sz="2800" b="1" spc="-2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30" dirty="0">
                <a:solidFill>
                  <a:srgbClr val="C00000"/>
                </a:solidFill>
                <a:latin typeface="Tahoma"/>
                <a:cs typeface="Tahoma"/>
              </a:rPr>
              <a:t>identify</a:t>
            </a:r>
            <a:r>
              <a:rPr sz="2800" b="1" spc="-2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2800" b="1" spc="-2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C00000"/>
                </a:solidFill>
                <a:latin typeface="Tahoma"/>
                <a:cs typeface="Tahoma"/>
              </a:rPr>
              <a:t>most</a:t>
            </a:r>
            <a:r>
              <a:rPr sz="2800" b="1" spc="-2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60" dirty="0">
                <a:solidFill>
                  <a:srgbClr val="C00000"/>
                </a:solidFill>
                <a:latin typeface="Tahoma"/>
                <a:cs typeface="Tahoma"/>
              </a:rPr>
              <a:t>popular</a:t>
            </a:r>
            <a:r>
              <a:rPr sz="2800" b="1" spc="-2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C00000"/>
                </a:solidFill>
                <a:latin typeface="Tahoma"/>
                <a:cs typeface="Tahoma"/>
              </a:rPr>
              <a:t>combos</a:t>
            </a:r>
            <a:r>
              <a:rPr sz="2800" b="1" spc="-2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latin typeface="Tahoma"/>
                <a:cs typeface="Tahoma"/>
              </a:rPr>
              <a:t>that</a:t>
            </a:r>
            <a:r>
              <a:rPr sz="2800" b="1" spc="-265" dirty="0">
                <a:latin typeface="Tahoma"/>
                <a:cs typeface="Tahoma"/>
              </a:rPr>
              <a:t> </a:t>
            </a:r>
            <a:r>
              <a:rPr sz="2800" b="1" spc="-190" dirty="0">
                <a:latin typeface="Tahoma"/>
                <a:cs typeface="Tahoma"/>
              </a:rPr>
              <a:t>can</a:t>
            </a:r>
            <a:r>
              <a:rPr sz="2800" b="1" spc="-280" dirty="0">
                <a:latin typeface="Tahoma"/>
                <a:cs typeface="Tahoma"/>
              </a:rPr>
              <a:t> </a:t>
            </a:r>
            <a:r>
              <a:rPr sz="2800" b="1" spc="-175" dirty="0">
                <a:latin typeface="Tahoma"/>
                <a:cs typeface="Tahoma"/>
              </a:rPr>
              <a:t>be</a:t>
            </a:r>
            <a:r>
              <a:rPr sz="2800" b="1" spc="-275" dirty="0">
                <a:latin typeface="Tahoma"/>
                <a:cs typeface="Tahoma"/>
              </a:rPr>
              <a:t> </a:t>
            </a:r>
            <a:r>
              <a:rPr sz="2800" b="1" spc="-210" dirty="0">
                <a:latin typeface="Tahoma"/>
                <a:cs typeface="Tahoma"/>
              </a:rPr>
              <a:t>suggested </a:t>
            </a:r>
            <a:r>
              <a:rPr sz="2800" b="1" spc="-805" dirty="0">
                <a:latin typeface="Tahoma"/>
                <a:cs typeface="Tahoma"/>
              </a:rPr>
              <a:t> </a:t>
            </a:r>
            <a:r>
              <a:rPr sz="2800" b="1" spc="-110" dirty="0">
                <a:latin typeface="Tahoma"/>
                <a:cs typeface="Tahoma"/>
              </a:rPr>
              <a:t>to</a:t>
            </a:r>
            <a:r>
              <a:rPr sz="2800" b="1" spc="-285" dirty="0">
                <a:latin typeface="Tahoma"/>
                <a:cs typeface="Tahoma"/>
              </a:rPr>
              <a:t> </a:t>
            </a:r>
            <a:r>
              <a:rPr sz="2800" b="1" spc="-155" dirty="0">
                <a:latin typeface="Tahoma"/>
                <a:cs typeface="Tahoma"/>
              </a:rPr>
              <a:t>the</a:t>
            </a:r>
            <a:r>
              <a:rPr sz="2800" b="1" spc="-28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Grocery</a:t>
            </a:r>
            <a:r>
              <a:rPr sz="2800" b="1" spc="-245" dirty="0">
                <a:latin typeface="Tahoma"/>
                <a:cs typeface="Tahoma"/>
              </a:rPr>
              <a:t> </a:t>
            </a:r>
            <a:r>
              <a:rPr sz="2800" b="1" spc="-150" dirty="0">
                <a:latin typeface="Tahoma"/>
                <a:cs typeface="Tahoma"/>
              </a:rPr>
              <a:t>Store</a:t>
            </a:r>
            <a:r>
              <a:rPr sz="2800" b="1" spc="-260" dirty="0">
                <a:latin typeface="Tahoma"/>
                <a:cs typeface="Tahoma"/>
              </a:rPr>
              <a:t> </a:t>
            </a:r>
            <a:r>
              <a:rPr sz="2800" b="1" spc="-175" dirty="0">
                <a:latin typeface="Tahoma"/>
                <a:cs typeface="Tahoma"/>
              </a:rPr>
              <a:t>chain</a:t>
            </a:r>
            <a:r>
              <a:rPr sz="2800" b="1" spc="-285" dirty="0">
                <a:latin typeface="Tahoma"/>
                <a:cs typeface="Tahoma"/>
              </a:rPr>
              <a:t> </a:t>
            </a:r>
            <a:r>
              <a:rPr sz="2800" b="1" spc="-125" dirty="0">
                <a:latin typeface="Tahoma"/>
                <a:cs typeface="Tahoma"/>
              </a:rPr>
              <a:t>after</a:t>
            </a:r>
            <a:r>
              <a:rPr sz="2800" b="1" spc="-265" dirty="0">
                <a:latin typeface="Tahoma"/>
                <a:cs typeface="Tahoma"/>
              </a:rPr>
              <a:t> </a:t>
            </a:r>
            <a:r>
              <a:rPr sz="2800" b="1" spc="-215" dirty="0">
                <a:latin typeface="Tahoma"/>
                <a:cs typeface="Tahoma"/>
              </a:rPr>
              <a:t>a</a:t>
            </a:r>
            <a:r>
              <a:rPr sz="2800" b="1" spc="-290" dirty="0">
                <a:latin typeface="Tahoma"/>
                <a:cs typeface="Tahoma"/>
              </a:rPr>
              <a:t> </a:t>
            </a:r>
            <a:r>
              <a:rPr sz="2800" b="1" spc="-175" dirty="0">
                <a:solidFill>
                  <a:srgbClr val="C00000"/>
                </a:solidFill>
                <a:latin typeface="Tahoma"/>
                <a:cs typeface="Tahoma"/>
              </a:rPr>
              <a:t>thorough</a:t>
            </a:r>
            <a:r>
              <a:rPr sz="2800" b="1" spc="-2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75" dirty="0">
                <a:solidFill>
                  <a:srgbClr val="C00000"/>
                </a:solidFill>
                <a:latin typeface="Tahoma"/>
                <a:cs typeface="Tahoma"/>
              </a:rPr>
              <a:t>analysis</a:t>
            </a:r>
            <a:r>
              <a:rPr sz="2800" b="1" spc="-2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14" dirty="0">
                <a:solidFill>
                  <a:srgbClr val="C00000"/>
                </a:solidFill>
                <a:latin typeface="Tahoma"/>
                <a:cs typeface="Tahoma"/>
              </a:rPr>
              <a:t>of</a:t>
            </a:r>
            <a:r>
              <a:rPr sz="2800" b="1" spc="-2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2800" b="1" spc="-2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90" dirty="0">
                <a:solidFill>
                  <a:srgbClr val="C00000"/>
                </a:solidFill>
                <a:latin typeface="Tahoma"/>
                <a:cs typeface="Tahoma"/>
              </a:rPr>
              <a:t>most </a:t>
            </a:r>
            <a:r>
              <a:rPr sz="2800" b="1" spc="-1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90" dirty="0">
                <a:solidFill>
                  <a:srgbClr val="C00000"/>
                </a:solidFill>
                <a:latin typeface="Tahoma"/>
                <a:cs typeface="Tahoma"/>
              </a:rPr>
              <a:t>commonly</a:t>
            </a:r>
            <a:r>
              <a:rPr sz="2800" b="1" spc="-2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60" dirty="0">
                <a:solidFill>
                  <a:srgbClr val="C00000"/>
                </a:solidFill>
                <a:latin typeface="Tahoma"/>
                <a:cs typeface="Tahoma"/>
              </a:rPr>
              <a:t>occurring</a:t>
            </a:r>
            <a:r>
              <a:rPr sz="2800" b="1" spc="-2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75" dirty="0">
                <a:solidFill>
                  <a:srgbClr val="C00000"/>
                </a:solidFill>
                <a:latin typeface="Tahoma"/>
                <a:cs typeface="Tahoma"/>
              </a:rPr>
              <a:t>sets</a:t>
            </a:r>
            <a:r>
              <a:rPr sz="2800" b="1" spc="-2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14" dirty="0">
                <a:solidFill>
                  <a:srgbClr val="C00000"/>
                </a:solidFill>
                <a:latin typeface="Tahoma"/>
                <a:cs typeface="Tahoma"/>
              </a:rPr>
              <a:t>of</a:t>
            </a:r>
            <a:r>
              <a:rPr sz="2800" b="1" spc="-2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75" dirty="0">
                <a:solidFill>
                  <a:srgbClr val="C00000"/>
                </a:solidFill>
                <a:latin typeface="Tahoma"/>
                <a:cs typeface="Tahoma"/>
              </a:rPr>
              <a:t>items</a:t>
            </a:r>
            <a:r>
              <a:rPr sz="2800" b="1" spc="-2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45" dirty="0">
                <a:solidFill>
                  <a:srgbClr val="C00000"/>
                </a:solidFill>
                <a:latin typeface="Tahoma"/>
                <a:cs typeface="Tahoma"/>
              </a:rPr>
              <a:t>in</a:t>
            </a:r>
            <a:r>
              <a:rPr sz="2800" b="1" spc="-2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2800" b="1" spc="-2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C00000"/>
                </a:solidFill>
                <a:latin typeface="Tahoma"/>
                <a:cs typeface="Tahoma"/>
              </a:rPr>
              <a:t>customer</a:t>
            </a:r>
            <a:r>
              <a:rPr sz="2800" b="1" spc="-2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Tahoma"/>
                <a:cs typeface="Tahoma"/>
              </a:rPr>
              <a:t>orders</a:t>
            </a:r>
            <a:r>
              <a:rPr sz="2800" b="1" spc="-155" dirty="0">
                <a:latin typeface="Tahoma"/>
                <a:cs typeface="Tahoma"/>
              </a:rPr>
              <a:t>.</a:t>
            </a:r>
            <a:r>
              <a:rPr sz="2800" b="1" spc="-265" dirty="0">
                <a:latin typeface="Tahoma"/>
                <a:cs typeface="Tahoma"/>
              </a:rPr>
              <a:t> </a:t>
            </a:r>
            <a:r>
              <a:rPr sz="2800" b="1" spc="-145" dirty="0"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  <a:p>
            <a:pPr marL="241300" marR="288290">
              <a:lnSpc>
                <a:spcPts val="3020"/>
              </a:lnSpc>
              <a:spcBef>
                <a:spcPts val="50"/>
              </a:spcBef>
            </a:pPr>
            <a:r>
              <a:rPr sz="2800" b="1" spc="-150" dirty="0">
                <a:latin typeface="Tahoma"/>
                <a:cs typeface="Tahoma"/>
              </a:rPr>
              <a:t>Store</a:t>
            </a:r>
            <a:r>
              <a:rPr sz="2800" b="1" spc="-260" dirty="0">
                <a:latin typeface="Tahoma"/>
                <a:cs typeface="Tahoma"/>
              </a:rPr>
              <a:t> </a:t>
            </a:r>
            <a:r>
              <a:rPr sz="2800" b="1" spc="-165" dirty="0">
                <a:latin typeface="Tahoma"/>
                <a:cs typeface="Tahoma"/>
              </a:rPr>
              <a:t>doesn’t</a:t>
            </a:r>
            <a:r>
              <a:rPr sz="2800" b="1" spc="-275" dirty="0">
                <a:latin typeface="Tahoma"/>
                <a:cs typeface="Tahoma"/>
              </a:rPr>
              <a:t> </a:t>
            </a:r>
            <a:r>
              <a:rPr sz="2800" b="1" spc="-185" dirty="0">
                <a:latin typeface="Tahoma"/>
                <a:cs typeface="Tahoma"/>
              </a:rPr>
              <a:t>have</a:t>
            </a:r>
            <a:r>
              <a:rPr sz="2800" b="1" spc="-260" dirty="0">
                <a:latin typeface="Tahoma"/>
                <a:cs typeface="Tahoma"/>
              </a:rPr>
              <a:t> </a:t>
            </a:r>
            <a:r>
              <a:rPr sz="2800" b="1" spc="-180" dirty="0">
                <a:latin typeface="Tahoma"/>
                <a:cs typeface="Tahoma"/>
              </a:rPr>
              <a:t>any</a:t>
            </a:r>
            <a:r>
              <a:rPr sz="2800" b="1" spc="-285" dirty="0">
                <a:latin typeface="Tahoma"/>
                <a:cs typeface="Tahoma"/>
              </a:rPr>
              <a:t> </a:t>
            </a:r>
            <a:r>
              <a:rPr sz="2800" b="1" spc="-185" dirty="0">
                <a:latin typeface="Tahoma"/>
                <a:cs typeface="Tahoma"/>
              </a:rPr>
              <a:t>combo</a:t>
            </a:r>
            <a:r>
              <a:rPr sz="2800" b="1" spc="-270" dirty="0">
                <a:latin typeface="Tahoma"/>
                <a:cs typeface="Tahoma"/>
              </a:rPr>
              <a:t> </a:t>
            </a:r>
            <a:r>
              <a:rPr sz="2800" b="1" spc="-150" dirty="0">
                <a:latin typeface="Tahoma"/>
                <a:cs typeface="Tahoma"/>
              </a:rPr>
              <a:t>offers.</a:t>
            </a:r>
            <a:r>
              <a:rPr sz="2800" b="1" spc="-260" dirty="0">
                <a:latin typeface="Tahoma"/>
                <a:cs typeface="Tahoma"/>
              </a:rPr>
              <a:t> </a:t>
            </a:r>
            <a:r>
              <a:rPr sz="2800" b="1" spc="-140" dirty="0">
                <a:latin typeface="Tahoma"/>
                <a:cs typeface="Tahoma"/>
              </a:rPr>
              <a:t>Can</a:t>
            </a:r>
            <a:r>
              <a:rPr sz="2800" b="1" spc="-295" dirty="0">
                <a:latin typeface="Tahoma"/>
                <a:cs typeface="Tahoma"/>
              </a:rPr>
              <a:t> </a:t>
            </a:r>
            <a:r>
              <a:rPr sz="2800" b="1" spc="-160" dirty="0">
                <a:latin typeface="Tahoma"/>
                <a:cs typeface="Tahoma"/>
              </a:rPr>
              <a:t>you</a:t>
            </a:r>
            <a:r>
              <a:rPr sz="2800" b="1" spc="-260" dirty="0">
                <a:latin typeface="Tahoma"/>
                <a:cs typeface="Tahoma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Tahoma"/>
                <a:cs typeface="Tahoma"/>
              </a:rPr>
              <a:t>suggest</a:t>
            </a:r>
            <a:r>
              <a:rPr sz="2800" b="1" spc="-2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2800" b="1" spc="-2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60" dirty="0">
                <a:solidFill>
                  <a:srgbClr val="C00000"/>
                </a:solidFill>
                <a:latin typeface="Tahoma"/>
                <a:cs typeface="Tahoma"/>
              </a:rPr>
              <a:t>best </a:t>
            </a:r>
            <a:r>
              <a:rPr sz="2800" b="1" spc="-80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C00000"/>
                </a:solidFill>
                <a:latin typeface="Tahoma"/>
                <a:cs typeface="Tahoma"/>
              </a:rPr>
              <a:t>combos</a:t>
            </a:r>
            <a:r>
              <a:rPr sz="2800" b="1" spc="-2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90" dirty="0">
                <a:solidFill>
                  <a:srgbClr val="C00000"/>
                </a:solidFill>
                <a:latin typeface="Tahoma"/>
                <a:cs typeface="Tahoma"/>
              </a:rPr>
              <a:t>&amp;</a:t>
            </a:r>
            <a:r>
              <a:rPr sz="2800" b="1" spc="-2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C00000"/>
                </a:solidFill>
                <a:latin typeface="Tahoma"/>
                <a:cs typeface="Tahoma"/>
              </a:rPr>
              <a:t>offers?</a:t>
            </a:r>
            <a:endParaRPr sz="2800">
              <a:latin typeface="Tahoma"/>
              <a:cs typeface="Tahoma"/>
            </a:endParaRPr>
          </a:p>
          <a:p>
            <a:pPr marL="123825" marR="727710">
              <a:lnSpc>
                <a:spcPct val="100000"/>
              </a:lnSpc>
              <a:spcBef>
                <a:spcPts val="2345"/>
              </a:spcBef>
            </a:pPr>
            <a:r>
              <a:rPr sz="2400" b="1" spc="-120" dirty="0">
                <a:latin typeface="Tahoma"/>
                <a:cs typeface="Tahoma"/>
              </a:rPr>
              <a:t>The </a:t>
            </a:r>
            <a:r>
              <a:rPr sz="2400" b="1" spc="-130" dirty="0">
                <a:latin typeface="Tahoma"/>
                <a:cs typeface="Tahoma"/>
              </a:rPr>
              <a:t>project </a:t>
            </a:r>
            <a:r>
              <a:rPr sz="2400" b="1" spc="-125" dirty="0">
                <a:latin typeface="Tahoma"/>
                <a:cs typeface="Tahoma"/>
              </a:rPr>
              <a:t>involves </a:t>
            </a:r>
            <a:r>
              <a:rPr sz="2400" b="1" spc="-145" dirty="0">
                <a:latin typeface="Tahoma"/>
                <a:cs typeface="Tahoma"/>
              </a:rPr>
              <a:t>conducting </a:t>
            </a:r>
            <a:r>
              <a:rPr sz="2400" b="1" spc="-185" dirty="0">
                <a:latin typeface="Tahoma"/>
                <a:cs typeface="Tahoma"/>
              </a:rPr>
              <a:t>a </a:t>
            </a:r>
            <a:r>
              <a:rPr sz="2400" b="1" spc="-145" dirty="0">
                <a:latin typeface="Tahoma"/>
                <a:cs typeface="Tahoma"/>
              </a:rPr>
              <a:t>thorough analysis </a:t>
            </a:r>
            <a:r>
              <a:rPr sz="2400" b="1" spc="-100" dirty="0">
                <a:latin typeface="Tahoma"/>
                <a:cs typeface="Tahoma"/>
              </a:rPr>
              <a:t>of </a:t>
            </a:r>
            <a:r>
              <a:rPr sz="2400" b="1" spc="-105" dirty="0">
                <a:latin typeface="Tahoma"/>
                <a:cs typeface="Tahoma"/>
              </a:rPr>
              <a:t>Point </a:t>
            </a:r>
            <a:r>
              <a:rPr sz="2400" b="1" spc="-100" dirty="0">
                <a:latin typeface="Tahoma"/>
                <a:cs typeface="Tahoma"/>
              </a:rPr>
              <a:t>of </a:t>
            </a:r>
            <a:r>
              <a:rPr sz="2400" b="1" spc="-160" dirty="0">
                <a:latin typeface="Tahoma"/>
                <a:cs typeface="Tahoma"/>
              </a:rPr>
              <a:t>Sale </a:t>
            </a:r>
            <a:r>
              <a:rPr sz="2400" b="1" spc="-155" dirty="0">
                <a:latin typeface="Tahoma"/>
                <a:cs typeface="Tahoma"/>
              </a:rPr>
              <a:t> (PO</a:t>
            </a:r>
            <a:r>
              <a:rPr sz="2400" b="1" spc="-165" dirty="0">
                <a:latin typeface="Tahoma"/>
                <a:cs typeface="Tahoma"/>
              </a:rPr>
              <a:t>S</a:t>
            </a:r>
            <a:r>
              <a:rPr sz="2400" b="1" spc="-370" dirty="0">
                <a:latin typeface="Tahoma"/>
                <a:cs typeface="Tahoma"/>
              </a:rPr>
              <a:t>)</a:t>
            </a:r>
            <a:r>
              <a:rPr sz="2400" b="1" spc="-225" dirty="0">
                <a:latin typeface="Tahoma"/>
                <a:cs typeface="Tahoma"/>
              </a:rPr>
              <a:t> </a:t>
            </a:r>
            <a:r>
              <a:rPr sz="2400" b="1" spc="-114" dirty="0">
                <a:latin typeface="Tahoma"/>
                <a:cs typeface="Tahoma"/>
              </a:rPr>
              <a:t>Data</a:t>
            </a:r>
            <a:r>
              <a:rPr sz="2400" b="1" spc="-240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for</a:t>
            </a:r>
            <a:r>
              <a:rPr sz="2400" b="1" spc="-254" dirty="0">
                <a:latin typeface="Tahoma"/>
                <a:cs typeface="Tahoma"/>
              </a:rPr>
              <a:t> </a:t>
            </a:r>
            <a:r>
              <a:rPr sz="2400" b="1" spc="-110" dirty="0">
                <a:latin typeface="Tahoma"/>
                <a:cs typeface="Tahoma"/>
              </a:rPr>
              <a:t>provid</a:t>
            </a:r>
            <a:r>
              <a:rPr sz="2400" b="1" spc="-75" dirty="0">
                <a:latin typeface="Tahoma"/>
                <a:cs typeface="Tahoma"/>
              </a:rPr>
              <a:t>i</a:t>
            </a:r>
            <a:r>
              <a:rPr sz="2400" b="1" spc="-220" dirty="0">
                <a:latin typeface="Tahoma"/>
                <a:cs typeface="Tahoma"/>
              </a:rPr>
              <a:t>ng</a:t>
            </a:r>
            <a:r>
              <a:rPr sz="2400" b="1" spc="-265" dirty="0">
                <a:latin typeface="Tahoma"/>
                <a:cs typeface="Tahoma"/>
              </a:rPr>
              <a:t> </a:t>
            </a:r>
            <a:r>
              <a:rPr sz="2400" b="1" spc="-125" dirty="0">
                <a:latin typeface="Tahoma"/>
                <a:cs typeface="Tahoma"/>
              </a:rPr>
              <a:t>reco</a:t>
            </a:r>
            <a:r>
              <a:rPr sz="2400" b="1" spc="-229" dirty="0">
                <a:latin typeface="Tahoma"/>
                <a:cs typeface="Tahoma"/>
              </a:rPr>
              <a:t>m</a:t>
            </a:r>
            <a:r>
              <a:rPr sz="2400" b="1" spc="-254" dirty="0">
                <a:latin typeface="Tahoma"/>
                <a:cs typeface="Tahoma"/>
              </a:rPr>
              <a:t>m</a:t>
            </a:r>
            <a:r>
              <a:rPr sz="2400" b="1" spc="-170" dirty="0">
                <a:latin typeface="Tahoma"/>
                <a:cs typeface="Tahoma"/>
              </a:rPr>
              <a:t>e</a:t>
            </a:r>
            <a:r>
              <a:rPr sz="2400" b="1" spc="-140" dirty="0">
                <a:latin typeface="Tahoma"/>
                <a:cs typeface="Tahoma"/>
              </a:rPr>
              <a:t>ndat</a:t>
            </a:r>
            <a:r>
              <a:rPr sz="2400" b="1" spc="-85" dirty="0">
                <a:latin typeface="Tahoma"/>
                <a:cs typeface="Tahoma"/>
              </a:rPr>
              <a:t>i</a:t>
            </a:r>
            <a:r>
              <a:rPr sz="2400" b="1" spc="-160" dirty="0">
                <a:latin typeface="Tahoma"/>
                <a:cs typeface="Tahoma"/>
              </a:rPr>
              <a:t>ons</a:t>
            </a:r>
            <a:r>
              <a:rPr sz="2400" b="1" spc="-240" dirty="0">
                <a:latin typeface="Tahoma"/>
                <a:cs typeface="Tahoma"/>
              </a:rPr>
              <a:t> </a:t>
            </a:r>
            <a:r>
              <a:rPr sz="2400" b="1" spc="-150" dirty="0">
                <a:latin typeface="Tahoma"/>
                <a:cs typeface="Tahoma"/>
              </a:rPr>
              <a:t>through</a:t>
            </a:r>
            <a:r>
              <a:rPr sz="2400" b="1" spc="-285" dirty="0">
                <a:latin typeface="Tahoma"/>
                <a:cs typeface="Tahoma"/>
              </a:rPr>
              <a:t> </a:t>
            </a:r>
            <a:r>
              <a:rPr sz="2400" b="1" spc="-155" dirty="0">
                <a:latin typeface="Tahoma"/>
                <a:cs typeface="Tahoma"/>
              </a:rPr>
              <a:t>whi</a:t>
            </a:r>
            <a:r>
              <a:rPr sz="2400" b="1" spc="-150" dirty="0">
                <a:latin typeface="Tahoma"/>
                <a:cs typeface="Tahoma"/>
              </a:rPr>
              <a:t>c</a:t>
            </a:r>
            <a:r>
              <a:rPr sz="2400" b="1" spc="-175" dirty="0">
                <a:latin typeface="Tahoma"/>
                <a:cs typeface="Tahoma"/>
              </a:rPr>
              <a:t>h</a:t>
            </a:r>
            <a:r>
              <a:rPr sz="2400" b="1" spc="-240" dirty="0">
                <a:latin typeface="Tahoma"/>
                <a:cs typeface="Tahoma"/>
              </a:rPr>
              <a:t> </a:t>
            </a:r>
            <a:r>
              <a:rPr sz="2400" b="1" spc="-180" dirty="0">
                <a:latin typeface="Tahoma"/>
                <a:cs typeface="Tahoma"/>
              </a:rPr>
              <a:t>a</a:t>
            </a:r>
            <a:r>
              <a:rPr sz="2400" b="1" spc="-229" dirty="0">
                <a:latin typeface="Tahoma"/>
                <a:cs typeface="Tahoma"/>
              </a:rPr>
              <a:t> </a:t>
            </a:r>
            <a:r>
              <a:rPr sz="2400" b="1" spc="-114" dirty="0">
                <a:latin typeface="Tahoma"/>
                <a:cs typeface="Tahoma"/>
              </a:rPr>
              <a:t>grocery  </a:t>
            </a:r>
            <a:r>
              <a:rPr sz="2400" b="1" spc="-145" dirty="0">
                <a:latin typeface="Tahoma"/>
                <a:cs typeface="Tahoma"/>
              </a:rPr>
              <a:t>s</a:t>
            </a:r>
            <a:r>
              <a:rPr sz="2400" b="1" spc="-125" dirty="0">
                <a:latin typeface="Tahoma"/>
                <a:cs typeface="Tahoma"/>
              </a:rPr>
              <a:t>t</a:t>
            </a:r>
            <a:r>
              <a:rPr sz="2400" b="1" spc="-110" dirty="0">
                <a:latin typeface="Tahoma"/>
                <a:cs typeface="Tahoma"/>
              </a:rPr>
              <a:t>ore</a:t>
            </a:r>
            <a:r>
              <a:rPr sz="2400" b="1" spc="-240" dirty="0">
                <a:latin typeface="Tahoma"/>
                <a:cs typeface="Tahoma"/>
              </a:rPr>
              <a:t> </a:t>
            </a:r>
            <a:r>
              <a:rPr sz="2400" b="1" spc="-135" dirty="0">
                <a:latin typeface="Tahoma"/>
                <a:cs typeface="Tahoma"/>
              </a:rPr>
              <a:t>c</a:t>
            </a:r>
            <a:r>
              <a:rPr sz="2400" b="1" spc="-180" dirty="0">
                <a:latin typeface="Tahoma"/>
                <a:cs typeface="Tahoma"/>
              </a:rPr>
              <a:t>an</a:t>
            </a:r>
            <a:r>
              <a:rPr sz="2400" b="1" spc="-235" dirty="0">
                <a:latin typeface="Tahoma"/>
                <a:cs typeface="Tahoma"/>
              </a:rPr>
              <a:t> </a:t>
            </a:r>
            <a:r>
              <a:rPr sz="2400" b="1" spc="-135" dirty="0">
                <a:latin typeface="Tahoma"/>
                <a:cs typeface="Tahoma"/>
              </a:rPr>
              <a:t>increase</a:t>
            </a:r>
            <a:r>
              <a:rPr sz="2400" b="1" spc="-235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i</a:t>
            </a:r>
            <a:r>
              <a:rPr sz="2400" b="1" spc="-95" dirty="0">
                <a:latin typeface="Tahoma"/>
                <a:cs typeface="Tahoma"/>
              </a:rPr>
              <a:t>t</a:t>
            </a:r>
            <a:r>
              <a:rPr sz="2400" b="1" spc="-190" dirty="0">
                <a:latin typeface="Tahoma"/>
                <a:cs typeface="Tahoma"/>
              </a:rPr>
              <a:t>s</a:t>
            </a:r>
            <a:r>
              <a:rPr sz="2400" b="1" spc="-240" dirty="0">
                <a:latin typeface="Tahoma"/>
                <a:cs typeface="Tahoma"/>
              </a:rPr>
              <a:t> </a:t>
            </a:r>
            <a:r>
              <a:rPr sz="2400" b="1" spc="-130" dirty="0">
                <a:latin typeface="Tahoma"/>
                <a:cs typeface="Tahoma"/>
              </a:rPr>
              <a:t>reven</a:t>
            </a:r>
            <a:r>
              <a:rPr sz="2400" b="1" spc="-145" dirty="0">
                <a:latin typeface="Tahoma"/>
                <a:cs typeface="Tahoma"/>
              </a:rPr>
              <a:t>ue</a:t>
            </a:r>
            <a:r>
              <a:rPr sz="2400" b="1" spc="-260" dirty="0">
                <a:latin typeface="Tahoma"/>
                <a:cs typeface="Tahoma"/>
              </a:rPr>
              <a:t> </a:t>
            </a:r>
            <a:r>
              <a:rPr sz="2400" b="1" spc="-125" dirty="0">
                <a:latin typeface="Tahoma"/>
                <a:cs typeface="Tahoma"/>
              </a:rPr>
              <a:t>by</a:t>
            </a:r>
            <a:r>
              <a:rPr sz="2400" b="1" spc="-240" dirty="0">
                <a:latin typeface="Tahoma"/>
                <a:cs typeface="Tahoma"/>
              </a:rPr>
              <a:t> </a:t>
            </a:r>
            <a:r>
              <a:rPr sz="2400" b="1" spc="-130" dirty="0">
                <a:latin typeface="Tahoma"/>
                <a:cs typeface="Tahoma"/>
              </a:rPr>
              <a:t>popular</a:t>
            </a:r>
            <a:r>
              <a:rPr sz="2400" b="1" spc="-250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co</a:t>
            </a:r>
            <a:r>
              <a:rPr sz="2400" b="1" spc="-240" dirty="0">
                <a:latin typeface="Tahoma"/>
                <a:cs typeface="Tahoma"/>
              </a:rPr>
              <a:t>m</a:t>
            </a:r>
            <a:r>
              <a:rPr sz="2400" b="1" spc="-135" dirty="0">
                <a:latin typeface="Tahoma"/>
                <a:cs typeface="Tahoma"/>
              </a:rPr>
              <a:t>bo</a:t>
            </a:r>
            <a:r>
              <a:rPr sz="2400" b="1" spc="-240" dirty="0">
                <a:latin typeface="Tahoma"/>
                <a:cs typeface="Tahoma"/>
              </a:rPr>
              <a:t> </a:t>
            </a:r>
            <a:r>
              <a:rPr sz="2400" b="1" spc="-110" dirty="0">
                <a:latin typeface="Tahoma"/>
                <a:cs typeface="Tahoma"/>
              </a:rPr>
              <a:t>offers</a:t>
            </a:r>
            <a:r>
              <a:rPr sz="2400" b="1" spc="-265" dirty="0">
                <a:latin typeface="Tahoma"/>
                <a:cs typeface="Tahoma"/>
              </a:rPr>
              <a:t> </a:t>
            </a:r>
            <a:r>
              <a:rPr sz="2400" b="1" spc="-165" dirty="0">
                <a:latin typeface="Tahoma"/>
                <a:cs typeface="Tahoma"/>
              </a:rPr>
              <a:t>&amp;</a:t>
            </a:r>
            <a:r>
              <a:rPr sz="2400" b="1" spc="-240" dirty="0">
                <a:latin typeface="Tahoma"/>
                <a:cs typeface="Tahoma"/>
              </a:rPr>
              <a:t> </a:t>
            </a:r>
            <a:r>
              <a:rPr sz="2400" b="1" spc="-145" dirty="0">
                <a:latin typeface="Tahoma"/>
                <a:cs typeface="Tahoma"/>
              </a:rPr>
              <a:t>d</a:t>
            </a:r>
            <a:r>
              <a:rPr sz="2400" b="1" spc="-100" dirty="0">
                <a:latin typeface="Tahoma"/>
                <a:cs typeface="Tahoma"/>
              </a:rPr>
              <a:t>i</a:t>
            </a:r>
            <a:r>
              <a:rPr sz="2400" b="1" spc="-175" dirty="0">
                <a:latin typeface="Tahoma"/>
                <a:cs typeface="Tahoma"/>
              </a:rPr>
              <a:t>s</a:t>
            </a:r>
            <a:r>
              <a:rPr sz="2400" b="1" spc="-140" dirty="0">
                <a:latin typeface="Tahoma"/>
                <a:cs typeface="Tahoma"/>
              </a:rPr>
              <a:t>counts</a:t>
            </a:r>
            <a:r>
              <a:rPr sz="2400" b="1" spc="-254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for  </a:t>
            </a:r>
            <a:r>
              <a:rPr sz="2400" b="1" spc="-160" dirty="0">
                <a:latin typeface="Tahoma"/>
                <a:cs typeface="Tahoma"/>
              </a:rPr>
              <a:t>customers.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263" y="1883740"/>
            <a:ext cx="486410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Read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dataset</a:t>
            </a:r>
            <a:r>
              <a:rPr sz="1800" b="1" dirty="0">
                <a:latin typeface="Arial"/>
                <a:cs typeface="Arial"/>
              </a:rPr>
              <a:t> 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Grocery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Data: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dataset_group.csv</a:t>
            </a:r>
            <a:r>
              <a:rPr sz="1800" b="1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KNIME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using </a:t>
            </a:r>
            <a:r>
              <a:rPr sz="1800" b="1" spc="-5" dirty="0">
                <a:latin typeface="Arial"/>
                <a:cs typeface="Arial"/>
              </a:rPr>
              <a:t>csv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reader</a:t>
            </a:r>
            <a:r>
              <a:rPr sz="1800" b="1" dirty="0">
                <a:latin typeface="Arial"/>
                <a:cs typeface="Arial"/>
              </a:rPr>
              <a:t> node.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INFERENCE:</a:t>
            </a:r>
            <a:endParaRPr sz="1800">
              <a:latin typeface="Arial"/>
              <a:cs typeface="Arial"/>
            </a:endParaRPr>
          </a:p>
          <a:p>
            <a:pPr marL="12700" marR="15938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Data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consists</a:t>
            </a:r>
            <a:r>
              <a:rPr sz="1800" b="1" dirty="0">
                <a:latin typeface="Arial"/>
                <a:cs typeface="Arial"/>
              </a:rPr>
              <a:t> of</a:t>
            </a:r>
            <a:r>
              <a:rPr sz="1800" b="1" spc="-5" dirty="0">
                <a:latin typeface="Arial"/>
                <a:cs typeface="Arial"/>
              </a:rPr>
              <a:t> three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column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varibles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viz.,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Date,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Order_id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Product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with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20640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rows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apart</a:t>
            </a:r>
            <a:r>
              <a:rPr sz="1800" b="1" dirty="0">
                <a:latin typeface="Arial"/>
                <a:cs typeface="Arial"/>
              </a:rPr>
              <a:t> from </a:t>
            </a:r>
            <a:r>
              <a:rPr sz="1800" b="1" spc="-20" dirty="0">
                <a:latin typeface="Arial"/>
                <a:cs typeface="Arial"/>
              </a:rPr>
              <a:t>header.</a:t>
            </a:r>
            <a:endParaRPr sz="1800">
              <a:latin typeface="Arial"/>
              <a:cs typeface="Arial"/>
            </a:endParaRPr>
          </a:p>
          <a:p>
            <a:pPr marL="12700" marR="4349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Date:</a:t>
            </a:r>
            <a:r>
              <a:rPr sz="1800" b="1" dirty="0">
                <a:latin typeface="Arial"/>
                <a:cs typeface="Arial"/>
              </a:rPr>
              <a:t> depicts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which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different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orders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were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transacted.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Order_id: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purchased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identification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done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different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dates.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Product: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Products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purchased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3391" y="65530"/>
            <a:ext cx="5791200" cy="67924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0040" y="212597"/>
            <a:ext cx="4134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EXPLORATORY</a:t>
            </a:r>
            <a:r>
              <a:rPr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244" y="999744"/>
            <a:ext cx="9457944" cy="42062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0134" y="52196"/>
            <a:ext cx="4134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EXPLORATORY</a:t>
            </a:r>
            <a:r>
              <a:rPr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3777" y="5588304"/>
            <a:ext cx="91668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9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THERE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ARE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1139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ORDERS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IDS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1139</a:t>
            </a:r>
            <a:r>
              <a:rPr sz="1800" b="1" spc="409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spc="-5" dirty="0">
                <a:latin typeface="Calibri"/>
                <a:cs typeface="Calibri"/>
              </a:rPr>
              <a:t>DIFFERENT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PRODUCT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Output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in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knime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using</a:t>
            </a:r>
            <a:r>
              <a:rPr sz="1800" i="1" spc="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dataexplorer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node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connected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reader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" y="629412"/>
            <a:ext cx="8095488" cy="62285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46591" y="1597533"/>
            <a:ext cx="22047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THERE </a:t>
            </a:r>
            <a:r>
              <a:rPr sz="1800" b="1" dirty="0">
                <a:latin typeface="Calibri"/>
                <a:cs typeface="Calibri"/>
              </a:rPr>
              <a:t>ARE 1139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ORDERS TRANSACTED </a:t>
            </a:r>
            <a:r>
              <a:rPr sz="1800" b="1" spc="-5" dirty="0">
                <a:latin typeface="Calibri"/>
                <a:cs typeface="Calibri"/>
              </a:rPr>
              <a:t> 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603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UNIQUE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DATES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dirty="0">
                <a:latin typeface="Calibri"/>
                <a:cs typeface="Calibri"/>
              </a:rPr>
              <a:t>37 </a:t>
            </a:r>
            <a:r>
              <a:rPr sz="1800" b="1" spc="-5" dirty="0">
                <a:latin typeface="Calibri"/>
                <a:cs typeface="Calibri"/>
              </a:rPr>
              <a:t>DIFFERENT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PRODUCTS.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20134" y="52196"/>
            <a:ext cx="4134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EXPLORATORY</a:t>
            </a:r>
            <a:r>
              <a:rPr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4067" y="5297804"/>
            <a:ext cx="332295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Output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knime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using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dataexplorer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node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connected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to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the </a:t>
            </a:r>
            <a:r>
              <a:rPr sz="1800" i="1" spc="-3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reader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471" y="212597"/>
            <a:ext cx="4134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EXPLORATORY</a:t>
            </a:r>
            <a:r>
              <a:rPr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867155"/>
            <a:ext cx="9098280" cy="53660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3777" y="6487464"/>
            <a:ext cx="7985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Output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in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knime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using</a:t>
            </a:r>
            <a:r>
              <a:rPr sz="1800" i="1" spc="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dataexplorer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node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connected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reader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111250"/>
            <a:ext cx="6847331" cy="67467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4140" y="0"/>
            <a:ext cx="6061710" cy="101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EXPLORATORY 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  <a:p>
            <a:pPr marL="2827020">
              <a:lnSpc>
                <a:spcPct val="100000"/>
              </a:lnSpc>
              <a:spcBef>
                <a:spcPts val="90"/>
              </a:spcBef>
            </a:pPr>
            <a:r>
              <a:rPr b="0" spc="-15" dirty="0">
                <a:solidFill>
                  <a:srgbClr val="C00000"/>
                </a:solidFill>
                <a:latin typeface="Calibri"/>
                <a:cs typeface="Calibri"/>
              </a:rPr>
              <a:t>SALES</a:t>
            </a:r>
            <a:r>
              <a:rPr b="0" spc="-35" dirty="0">
                <a:solidFill>
                  <a:srgbClr val="C00000"/>
                </a:solidFill>
                <a:latin typeface="Calibri"/>
                <a:cs typeface="Calibri"/>
              </a:rPr>
              <a:t> PERCENTAGE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98968" y="1143711"/>
            <a:ext cx="3735704" cy="552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67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piechart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denotes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percentage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sales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each product over 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span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 </a:t>
            </a:r>
            <a:r>
              <a:rPr sz="2400" dirty="0">
                <a:latin typeface="Arial MT"/>
                <a:cs typeface="Arial MT"/>
              </a:rPr>
              <a:t>years.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12700" marR="73025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Highest percentage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sales: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Poultry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(3.10%)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 marR="798830">
              <a:lnSpc>
                <a:spcPct val="98700"/>
              </a:lnSpc>
            </a:pPr>
            <a:r>
              <a:rPr sz="2400" spc="-5" dirty="0">
                <a:latin typeface="Arial MT"/>
                <a:cs typeface="Arial MT"/>
              </a:rPr>
              <a:t>Lowest percentage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sales: Hand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soap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(2.43%)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Plots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generated</a:t>
            </a:r>
            <a:r>
              <a:rPr sz="18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python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jupyter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notebook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55A11"/>
                </a:solidFill>
                <a:latin typeface="Calibri"/>
                <a:cs typeface="Calibri"/>
              </a:rPr>
              <a:t>after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reading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55A11"/>
                </a:solidFill>
                <a:latin typeface="Calibri"/>
                <a:cs typeface="Calibri"/>
              </a:rPr>
              <a:t>csv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files</a:t>
            </a:r>
            <a:r>
              <a:rPr sz="18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 </a:t>
            </a:r>
            <a:r>
              <a:rPr sz="1800" i="1" spc="-3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importing libraries</a:t>
            </a:r>
            <a:r>
              <a:rPr sz="18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pandas,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matplotlib 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18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55A11"/>
                </a:solidFill>
                <a:latin typeface="Calibri"/>
                <a:cs typeface="Calibri"/>
              </a:rPr>
              <a:t>seaborn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1840</Words>
  <Application>Microsoft Office PowerPoint</Application>
  <PresentationFormat>Custom</PresentationFormat>
  <Paragraphs>275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MRA Project - Milestone 2</vt:lpstr>
      <vt:lpstr>CONTENTS OF PRESENTATION</vt:lpstr>
      <vt:lpstr>Slide 3</vt:lpstr>
      <vt:lpstr>PROBLEM STATEMENT</vt:lpstr>
      <vt:lpstr>EXPLORATORY ANALYSIS</vt:lpstr>
      <vt:lpstr>EXPLORATORY ANALYSIS</vt:lpstr>
      <vt:lpstr>EXPLORATORY ANALYSIS</vt:lpstr>
      <vt:lpstr>EXPLORATORY ANALYSIS</vt:lpstr>
      <vt:lpstr>EXPLORATORY ANALYSIS SALES PERCENTAGE</vt:lpstr>
      <vt:lpstr>EXPLORATORY ANALYSIS</vt:lpstr>
      <vt:lpstr>MONTHLY SALES TREND</vt:lpstr>
      <vt:lpstr>QUARTERLY SALES TREND</vt:lpstr>
      <vt:lpstr>YEARLY SALES TREND</vt:lpstr>
      <vt:lpstr>DAILY SALES TREND</vt:lpstr>
      <vt:lpstr>EXECUTIVE SUMMARY OF EXPLORATORY ANALYSIS</vt:lpstr>
      <vt:lpstr>Slide 16</vt:lpstr>
      <vt:lpstr>Slide 17</vt:lpstr>
      <vt:lpstr>KNIME WORKFLOW IMAGE FOR MARKET BASKET  ANALYSIS (ASSOCIATION RULES)</vt:lpstr>
      <vt:lpstr>MARKET BASKET ANALYSIS (ASSOCIATION RULES)</vt:lpstr>
      <vt:lpstr>MARKET BASKET ANALYSIS (ASSOCIATION RULES)</vt:lpstr>
      <vt:lpstr>MARKET BASKET ANALYSIS (ASSOCIATION RULES)</vt:lpstr>
      <vt:lpstr>MARKET BASKET ANALYSIS (ASSOCIATION RULES)</vt:lpstr>
      <vt:lpstr>Slide 23</vt:lpstr>
      <vt:lpstr>KNIME WORKFLOW IMAGE WITHOUT CREATING PRODUCT ID’S</vt:lpstr>
      <vt:lpstr>KNIME OUTPUT TABLE GENERATED WITHOUT PRODUCT ID’S</vt:lpstr>
      <vt:lpstr>KNIME WORKFLOW IMAGE WITHOUT CREATING PRODUCT ID’S</vt:lpstr>
      <vt:lpstr>KNIME OUTPUT TABLE WITH PRODUCT RECOMMENDATION</vt:lpstr>
      <vt:lpstr>TERMS USED IN MARKET BASKET ANALYSIS</vt:lpstr>
      <vt:lpstr>OUTPUT TAKEN FROM KNIME TO EXPLAIN SUPPORT, CONFIDENCE THRESHOLDS AND LIFT</vt:lpstr>
      <vt:lpstr>Slide 30</vt:lpstr>
      <vt:lpstr>RECOMMENDATIONS</vt:lpstr>
      <vt:lpstr>RECOMMENDATIONS OF BEST COMBOS</vt:lpstr>
      <vt:lpstr>The pie chart depicts the  frequency of  recommended product  (consequent) against  different items With highest percentage  of for Poultry (28.20%).</vt:lpstr>
      <vt:lpstr>RECOMMENDATIONS FOR DISCOUNTS AND OFFERS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HARSHA DANDE</dc:creator>
  <cp:lastModifiedBy>Admin</cp:lastModifiedBy>
  <cp:revision>4</cp:revision>
  <dcterms:created xsi:type="dcterms:W3CDTF">2021-09-07T17:33:30Z</dcterms:created>
  <dcterms:modified xsi:type="dcterms:W3CDTF">2021-09-07T17:37:04Z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2021-09-07T00:00:00Z</vt:filetime>
  </property>
</Properties>
</file>