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CC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CC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CC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262" y="13207"/>
            <a:ext cx="11793474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CC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780" y="2106167"/>
            <a:ext cx="1103503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lympus.greatlearning.in/courses/21501/files/3352145/download?verifier=BoTWxAu3WM6MBwKCKmUuDZ0m3vj26mahp0fSHxB5&amp;wrap=1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0620" y="2221433"/>
            <a:ext cx="7623175" cy="2572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Age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xecu</a:t>
            </a:r>
            <a:r>
              <a:rPr sz="2800" b="1" spc="-1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2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3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3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135" dirty="0">
                <a:solidFill>
                  <a:srgbClr val="FFFFFF"/>
                </a:solidFill>
                <a:latin typeface="Tahoma"/>
                <a:cs typeface="Tahoma"/>
              </a:rPr>
              <a:t>ary</a:t>
            </a:r>
            <a:r>
              <a:rPr sz="28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8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b="1" spc="-670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7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-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17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ents</a:t>
            </a: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800" b="1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Tahoma"/>
                <a:cs typeface="Tahoma"/>
              </a:rPr>
              <a:t>ppt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b="1" spc="-670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blem</a:t>
            </a:r>
            <a:r>
              <a:rPr sz="2800" b="1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2800" b="1" spc="-30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150" dirty="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ts val="3250"/>
              </a:lnSpc>
              <a:spcBef>
                <a:spcPts val="204"/>
              </a:spcBef>
            </a:pPr>
            <a:r>
              <a:rPr sz="2800" b="1" spc="-440" dirty="0">
                <a:solidFill>
                  <a:srgbClr val="FFFFFF"/>
                </a:solidFill>
                <a:latin typeface="Tahoma"/>
                <a:cs typeface="Tahoma"/>
              </a:rPr>
              <a:t>-&gt;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65" dirty="0">
                <a:solidFill>
                  <a:srgbClr val="FFFFFF"/>
                </a:solidFill>
                <a:latin typeface="Tahoma"/>
                <a:cs typeface="Tahoma"/>
              </a:rPr>
              <a:t>(Info,</a:t>
            </a:r>
            <a:r>
              <a:rPr sz="2800" b="1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Tahoma"/>
                <a:cs typeface="Tahoma"/>
              </a:rPr>
              <a:t>Shape,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Tahoma"/>
                <a:cs typeface="Tahoma"/>
              </a:rPr>
              <a:t>Summary</a:t>
            </a:r>
            <a:r>
              <a:rPr sz="28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90" dirty="0">
                <a:solidFill>
                  <a:srgbClr val="FFFFFF"/>
                </a:solidFill>
                <a:latin typeface="Tahoma"/>
                <a:cs typeface="Tahoma"/>
              </a:rPr>
              <a:t>Stats,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your </a:t>
            </a:r>
            <a:r>
              <a:rPr sz="2800" b="1" spc="-8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85" dirty="0">
                <a:solidFill>
                  <a:srgbClr val="FFFFFF"/>
                </a:solidFill>
                <a:latin typeface="Tahoma"/>
                <a:cs typeface="Tahoma"/>
              </a:rPr>
              <a:t>assumpti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ons</a:t>
            </a:r>
            <a:r>
              <a:rPr sz="28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85" dirty="0">
                <a:solidFill>
                  <a:srgbClr val="FFFFFF"/>
                </a:solidFill>
                <a:latin typeface="Tahoma"/>
                <a:cs typeface="Tahoma"/>
              </a:rPr>
              <a:t>abo</a:t>
            </a: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5" dirty="0">
                <a:solidFill>
                  <a:srgbClr val="FFFFFF"/>
                </a:solidFill>
                <a:latin typeface="Tahoma"/>
                <a:cs typeface="Tahoma"/>
              </a:rPr>
              <a:t>data)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5182" y="99822"/>
            <a:ext cx="6782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000000"/>
                </a:solidFill>
              </a:rPr>
              <a:t>BIVARIATE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spc="-55" dirty="0">
                <a:solidFill>
                  <a:srgbClr val="000000"/>
                </a:solidFill>
              </a:rPr>
              <a:t>ANALYSIS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STRIP </a:t>
            </a:r>
            <a:r>
              <a:rPr sz="4000" spc="-50" dirty="0">
                <a:solidFill>
                  <a:srgbClr val="000000"/>
                </a:solidFill>
              </a:rPr>
              <a:t>PLOT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1140" y="5727903"/>
            <a:ext cx="96761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INFERENCE: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STRIP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plots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SALES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VS</a:t>
            </a:r>
            <a:r>
              <a:rPr sz="2000" b="1" spc="-10" dirty="0">
                <a:latin typeface="Calibri"/>
                <a:cs typeface="Calibri"/>
              </a:rPr>
              <a:t> COUNTRY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SHOW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SALES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USA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LESS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SALES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IRELAND.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STRIP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plots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SALES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DEALSIZE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SHOW MORE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SALES</a:t>
            </a:r>
            <a:r>
              <a:rPr sz="2000" b="1" dirty="0">
                <a:latin typeface="Calibri"/>
                <a:cs typeface="Calibri"/>
              </a:rPr>
              <a:t> FOR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MEDIUM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DEAL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SIZE.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790955"/>
            <a:ext cx="5826252" cy="51785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9735" y="853439"/>
            <a:ext cx="5698236" cy="52486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49816" y="1090625"/>
            <a:ext cx="2447290" cy="4599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INFERENCE: </a:t>
            </a:r>
            <a:r>
              <a:rPr sz="20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HISTOGRAMS </a:t>
            </a:r>
            <a:r>
              <a:rPr sz="2000" b="1" spc="-15" dirty="0">
                <a:solidFill>
                  <a:srgbClr val="585858"/>
                </a:solidFill>
                <a:latin typeface="Calibri"/>
                <a:cs typeface="Calibri"/>
              </a:rPr>
              <a:t>ACROSS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 DIAGONAL</a:t>
            </a:r>
            <a:r>
              <a:rPr sz="20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BETWEEN</a:t>
            </a:r>
            <a:r>
              <a:rPr sz="20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2 </a:t>
            </a:r>
            <a:r>
              <a:rPr sz="2000" b="1" spc="-43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NUMERICAL </a:t>
            </a:r>
            <a:r>
              <a:rPr sz="20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alibri"/>
                <a:cs typeface="Calibri"/>
              </a:rPr>
              <a:t>VARIABLES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SHOW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ALMOST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UNIFORM </a:t>
            </a:r>
            <a:r>
              <a:rPr sz="20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DISTRIBUTION WITH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RESPECT </a:t>
            </a:r>
            <a:r>
              <a:rPr sz="2000" b="1" spc="-25" dirty="0">
                <a:solidFill>
                  <a:srgbClr val="585858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SALES.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alibri"/>
                <a:cs typeface="Calibri"/>
              </a:rPr>
              <a:t>SCATTER </a:t>
            </a:r>
            <a:r>
              <a:rPr sz="2000" b="1" spc="-25" dirty="0">
                <a:solidFill>
                  <a:srgbClr val="585858"/>
                </a:solidFill>
                <a:latin typeface="Calibri"/>
                <a:cs typeface="Calibri"/>
              </a:rPr>
              <a:t>PLOT </a:t>
            </a:r>
            <a:r>
              <a:rPr sz="20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REVEALING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SALES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BETWEEN NUMERICAL </a:t>
            </a:r>
            <a:r>
              <a:rPr sz="2000" b="1" spc="-4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alibri"/>
                <a:cs typeface="Calibri"/>
              </a:rPr>
              <a:t>VARIABLES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VIZ., </a:t>
            </a:r>
            <a:r>
              <a:rPr sz="2000" b="1" spc="-45" dirty="0">
                <a:solidFill>
                  <a:srgbClr val="585858"/>
                </a:solidFill>
                <a:latin typeface="Calibri"/>
                <a:cs typeface="Calibri"/>
              </a:rPr>
              <a:t>MSRP, </a:t>
            </a:r>
            <a:r>
              <a:rPr sz="2000" b="1" spc="-4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ORDERLINENUMBER; </a:t>
            </a:r>
            <a:r>
              <a:rPr sz="20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585858"/>
                </a:solidFill>
                <a:latin typeface="Calibri"/>
                <a:cs typeface="Calibri"/>
              </a:rPr>
              <a:t>MSRP,QUANTITY </a:t>
            </a:r>
            <a:r>
              <a:rPr sz="20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ORDERED</a:t>
            </a:r>
            <a:r>
              <a:rPr sz="20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3" y="0"/>
            <a:ext cx="8285988" cy="67619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6731" y="509473"/>
            <a:ext cx="1310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000000"/>
                </a:solidFill>
              </a:rPr>
              <a:t>PAIR</a:t>
            </a:r>
            <a:r>
              <a:rPr sz="2400" spc="-7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PLOT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1274" y="1141704"/>
            <a:ext cx="533400" cy="4318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895"/>
              </a:lnSpc>
            </a:pPr>
            <a:r>
              <a:rPr sz="4000" b="1" spc="-65" dirty="0">
                <a:latin typeface="Calibri"/>
                <a:cs typeface="Calibri"/>
              </a:rPr>
              <a:t>BIVARIATE</a:t>
            </a:r>
            <a:r>
              <a:rPr sz="4000" b="1" spc="-70" dirty="0">
                <a:latin typeface="Calibri"/>
                <a:cs typeface="Calibri"/>
              </a:rPr>
              <a:t> </a:t>
            </a:r>
            <a:r>
              <a:rPr sz="4000" b="1" spc="-55" dirty="0"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6731" y="509473"/>
            <a:ext cx="1289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000000"/>
                </a:solidFill>
              </a:rPr>
              <a:t>HEATMAP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325780" y="575209"/>
            <a:ext cx="533400" cy="5238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00"/>
              </a:lnSpc>
            </a:pPr>
            <a:r>
              <a:rPr sz="4000" b="1" spc="-75" dirty="0">
                <a:latin typeface="Calibri"/>
                <a:cs typeface="Calibri"/>
              </a:rPr>
              <a:t>MULTIVARIATE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60" dirty="0"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260604"/>
            <a:ext cx="7450835" cy="64785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45320" y="1093978"/>
            <a:ext cx="2532380" cy="4432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INFERENCE: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alibri"/>
              <a:cs typeface="Calibri"/>
            </a:endParaRPr>
          </a:p>
          <a:p>
            <a:pPr marL="106680" marR="5080">
              <a:lnSpc>
                <a:spcPct val="100000"/>
              </a:lnSpc>
              <a:tabLst>
                <a:tab pos="1988185" algn="l"/>
              </a:tabLst>
            </a:pPr>
            <a:r>
              <a:rPr sz="2400" spc="-10" dirty="0">
                <a:latin typeface="Calibri"/>
                <a:cs typeface="Calibri"/>
              </a:rPr>
              <a:t>HIGHEST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CORREALTION	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NOTICED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PRICE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(0.81),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BY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MSRP AND PRICE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(0.78), </a:t>
            </a:r>
            <a:r>
              <a:rPr sz="2400" spc="-10" dirty="0">
                <a:latin typeface="Calibri"/>
                <a:cs typeface="Calibri"/>
              </a:rPr>
              <a:t>SALES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QUANTITY </a:t>
            </a:r>
            <a:r>
              <a:rPr sz="2400" spc="-5" dirty="0">
                <a:latin typeface="Calibri"/>
                <a:cs typeface="Calibri"/>
              </a:rPr>
              <a:t> ORDERED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(0.55).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9170" y="121742"/>
            <a:ext cx="5492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6F2F9F"/>
                </a:solidFill>
              </a:rPr>
              <a:t>WEEKLY</a:t>
            </a:r>
            <a:r>
              <a:rPr sz="4000" spc="-45" dirty="0">
                <a:solidFill>
                  <a:srgbClr val="6F2F9F"/>
                </a:solidFill>
              </a:rPr>
              <a:t> </a:t>
            </a:r>
            <a:r>
              <a:rPr sz="4000" spc="-20" dirty="0">
                <a:solidFill>
                  <a:srgbClr val="6F2F9F"/>
                </a:solidFill>
              </a:rPr>
              <a:t>SALES</a:t>
            </a:r>
            <a:r>
              <a:rPr sz="4000" spc="-40" dirty="0">
                <a:solidFill>
                  <a:srgbClr val="6F2F9F"/>
                </a:solidFill>
              </a:rPr>
              <a:t> </a:t>
            </a:r>
            <a:r>
              <a:rPr sz="4000" spc="-65" dirty="0">
                <a:solidFill>
                  <a:srgbClr val="6F2F9F"/>
                </a:solidFill>
              </a:rPr>
              <a:t>VARIATION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019352" y="5609640"/>
            <a:ext cx="98044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652010" algn="l"/>
              </a:tabLst>
            </a:pPr>
            <a:r>
              <a:rPr sz="2800" spc="-5" dirty="0">
                <a:latin typeface="Calibri"/>
                <a:cs typeface="Calibri"/>
              </a:rPr>
              <a:t>INFERENCE: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WEEKLY	</a:t>
            </a:r>
            <a:r>
              <a:rPr sz="2800" spc="-15" dirty="0">
                <a:latin typeface="Calibri"/>
                <a:cs typeface="Calibri"/>
              </a:rPr>
              <a:t>SALES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VARIATION</a:t>
            </a:r>
            <a:r>
              <a:rPr sz="2800" spc="-10" dirty="0">
                <a:latin typeface="Calibri"/>
                <a:cs typeface="Calibri"/>
              </a:rPr>
              <a:t> SHOWED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PEAK</a:t>
            </a:r>
            <a:r>
              <a:rPr sz="2800" spc="-5" dirty="0">
                <a:latin typeface="Calibri"/>
                <a:cs typeface="Calibri"/>
              </a:rPr>
              <a:t> 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WEEKS </a:t>
            </a:r>
            <a:r>
              <a:rPr sz="2800" spc="-5" dirty="0">
                <a:latin typeface="Calibri"/>
                <a:cs typeface="Calibri"/>
              </a:rPr>
              <a:t>OF MID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NOVEMBER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2018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5275"/>
            <a:ext cx="12126467" cy="42214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9047" y="121742"/>
            <a:ext cx="5953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>
                <a:solidFill>
                  <a:srgbClr val="6F2F9F"/>
                </a:solidFill>
              </a:rPr>
              <a:t>MONTHLY</a:t>
            </a:r>
            <a:r>
              <a:rPr sz="4000" spc="-30" dirty="0">
                <a:solidFill>
                  <a:srgbClr val="6F2F9F"/>
                </a:solidFill>
              </a:rPr>
              <a:t> </a:t>
            </a:r>
            <a:r>
              <a:rPr sz="4000" spc="-20" dirty="0">
                <a:solidFill>
                  <a:srgbClr val="6F2F9F"/>
                </a:solidFill>
              </a:rPr>
              <a:t>SALES</a:t>
            </a:r>
            <a:r>
              <a:rPr sz="4000" spc="-30" dirty="0">
                <a:solidFill>
                  <a:srgbClr val="6F2F9F"/>
                </a:solidFill>
              </a:rPr>
              <a:t> </a:t>
            </a:r>
            <a:r>
              <a:rPr sz="4000" spc="-65" dirty="0">
                <a:solidFill>
                  <a:srgbClr val="6F2F9F"/>
                </a:solidFill>
              </a:rPr>
              <a:t>VARIATION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3103"/>
            <a:ext cx="12073127" cy="43296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4430" y="6034303"/>
            <a:ext cx="90227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spc="-5" dirty="0">
                <a:latin typeface="Calibri"/>
                <a:cs typeface="Calibri"/>
              </a:rPr>
              <a:t>INFERENCE: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HIGHEST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SALES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FOURTH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MONTH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APRIL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5310" y="121742"/>
            <a:ext cx="6301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6F2F9F"/>
                </a:solidFill>
              </a:rPr>
              <a:t>QUARTERLY</a:t>
            </a:r>
            <a:r>
              <a:rPr sz="4000" spc="-10" dirty="0">
                <a:solidFill>
                  <a:srgbClr val="6F2F9F"/>
                </a:solidFill>
              </a:rPr>
              <a:t> </a:t>
            </a:r>
            <a:r>
              <a:rPr sz="4000" spc="-20" dirty="0">
                <a:solidFill>
                  <a:srgbClr val="6F2F9F"/>
                </a:solidFill>
              </a:rPr>
              <a:t>SALES</a:t>
            </a:r>
            <a:r>
              <a:rPr sz="4000" spc="-25" dirty="0">
                <a:solidFill>
                  <a:srgbClr val="6F2F9F"/>
                </a:solidFill>
              </a:rPr>
              <a:t> </a:t>
            </a:r>
            <a:r>
              <a:rPr sz="4000" spc="-65" dirty="0">
                <a:solidFill>
                  <a:srgbClr val="6F2F9F"/>
                </a:solidFill>
              </a:rPr>
              <a:t>VARIATION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51712" y="6261608"/>
            <a:ext cx="7443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INFERENCE: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HIGHEST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SALES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FOURTH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QUARTER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752855"/>
            <a:ext cx="11833860" cy="5181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8" y="874775"/>
            <a:ext cx="7808976" cy="43875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6226" y="121742"/>
            <a:ext cx="5358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>
                <a:solidFill>
                  <a:srgbClr val="6F2F9F"/>
                </a:solidFill>
              </a:rPr>
              <a:t>YEARLY</a:t>
            </a:r>
            <a:r>
              <a:rPr sz="4000" spc="-35" dirty="0">
                <a:solidFill>
                  <a:srgbClr val="6F2F9F"/>
                </a:solidFill>
              </a:rPr>
              <a:t> </a:t>
            </a:r>
            <a:r>
              <a:rPr sz="4000" spc="-25" dirty="0">
                <a:solidFill>
                  <a:srgbClr val="6F2F9F"/>
                </a:solidFill>
              </a:rPr>
              <a:t>SALES</a:t>
            </a:r>
            <a:r>
              <a:rPr sz="4000" spc="-30" dirty="0">
                <a:solidFill>
                  <a:srgbClr val="6F2F9F"/>
                </a:solidFill>
              </a:rPr>
              <a:t> </a:t>
            </a:r>
            <a:r>
              <a:rPr sz="4000" spc="-65" dirty="0">
                <a:solidFill>
                  <a:srgbClr val="6F2F9F"/>
                </a:solidFill>
              </a:rPr>
              <a:t>VARIATION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78560" y="5465165"/>
            <a:ext cx="11066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INFERENCE: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HIGHEST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QUARTILE </a:t>
            </a:r>
            <a:r>
              <a:rPr sz="2800" spc="-5" dirty="0">
                <a:latin typeface="Calibri"/>
                <a:cs typeface="Calibri"/>
              </a:rPr>
              <a:t>RANGE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2020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MAXIMUM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0747" y="1769364"/>
            <a:ext cx="3657600" cy="25999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" y="1080516"/>
            <a:ext cx="5548884" cy="54772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0071" y="1149096"/>
            <a:ext cx="5769864" cy="54086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0983" y="123190"/>
            <a:ext cx="4593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C00000"/>
                </a:solidFill>
              </a:rPr>
              <a:t>BOX</a:t>
            </a:r>
            <a:r>
              <a:rPr sz="2400" spc="-10" dirty="0">
                <a:solidFill>
                  <a:srgbClr val="C00000"/>
                </a:solidFill>
              </a:rPr>
              <a:t> </a:t>
            </a:r>
            <a:r>
              <a:rPr sz="2400" spc="-25" dirty="0">
                <a:solidFill>
                  <a:srgbClr val="C00000"/>
                </a:solidFill>
              </a:rPr>
              <a:t>PLOT</a:t>
            </a:r>
            <a:r>
              <a:rPr sz="2400" spc="-30" dirty="0">
                <a:solidFill>
                  <a:srgbClr val="C00000"/>
                </a:solidFill>
              </a:rPr>
              <a:t> </a:t>
            </a:r>
            <a:r>
              <a:rPr sz="2400" spc="-5" dirty="0">
                <a:solidFill>
                  <a:srgbClr val="C00000"/>
                </a:solidFill>
              </a:rPr>
              <a:t>FOR</a:t>
            </a:r>
            <a:r>
              <a:rPr sz="2400" spc="-25" dirty="0">
                <a:solidFill>
                  <a:srgbClr val="C00000"/>
                </a:solidFill>
              </a:rPr>
              <a:t> </a:t>
            </a:r>
            <a:r>
              <a:rPr sz="2400" dirty="0">
                <a:solidFill>
                  <a:srgbClr val="C00000"/>
                </a:solidFill>
              </a:rPr>
              <a:t>NUMERIC</a:t>
            </a:r>
            <a:r>
              <a:rPr sz="2400" spc="-35" dirty="0">
                <a:solidFill>
                  <a:srgbClr val="C00000"/>
                </a:solidFill>
              </a:rPr>
              <a:t> </a:t>
            </a:r>
            <a:r>
              <a:rPr sz="2400" spc="-20" dirty="0">
                <a:solidFill>
                  <a:srgbClr val="C00000"/>
                </a:solidFill>
              </a:rPr>
              <a:t>VARIABLES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11120" y="642620"/>
            <a:ext cx="8444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4220" algn="l"/>
              </a:tabLst>
            </a:pPr>
            <a:r>
              <a:rPr sz="2400" b="1" spc="-5" dirty="0">
                <a:latin typeface="Calibri"/>
                <a:cs typeface="Calibri"/>
              </a:rPr>
              <a:t>WITH </a:t>
            </a:r>
            <a:r>
              <a:rPr sz="2400" b="1" spc="-10" dirty="0">
                <a:latin typeface="Calibri"/>
                <a:cs typeface="Calibri"/>
              </a:rPr>
              <a:t>OUTLIERS	</a:t>
            </a:r>
            <a:r>
              <a:rPr sz="3600" b="1" spc="-15" baseline="2314" dirty="0">
                <a:latin typeface="Calibri"/>
                <a:cs typeface="Calibri"/>
              </a:rPr>
              <a:t>REMOVED</a:t>
            </a:r>
            <a:r>
              <a:rPr sz="3600" b="1" spc="-97" baseline="2314" dirty="0">
                <a:latin typeface="Calibri"/>
                <a:cs typeface="Calibri"/>
              </a:rPr>
              <a:t> </a:t>
            </a:r>
            <a:r>
              <a:rPr sz="3600" b="1" spc="-7" baseline="2314" dirty="0">
                <a:latin typeface="Calibri"/>
                <a:cs typeface="Calibri"/>
              </a:rPr>
              <a:t>OUTLIERS</a:t>
            </a:r>
            <a:endParaRPr sz="3600" baseline="2314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4407" y="121742"/>
            <a:ext cx="4001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SUMMARY</a:t>
            </a:r>
            <a:r>
              <a:rPr sz="4000" spc="-1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OF</a:t>
            </a:r>
            <a:r>
              <a:rPr sz="4000" spc="-30" dirty="0">
                <a:solidFill>
                  <a:srgbClr val="FFFFFF"/>
                </a:solidFill>
              </a:rPr>
              <a:t> </a:t>
            </a:r>
            <a:r>
              <a:rPr sz="4000" spc="-40" dirty="0">
                <a:solidFill>
                  <a:srgbClr val="FFFFFF"/>
                </a:solidFill>
              </a:rPr>
              <a:t>EDA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0763" y="833754"/>
            <a:ext cx="11323955" cy="540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87566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2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reveal</a:t>
            </a:r>
            <a:r>
              <a:rPr sz="2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skewness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towards</a:t>
            </a:r>
            <a:r>
              <a:rPr sz="2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left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2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each,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uniform </a:t>
            </a:r>
            <a:r>
              <a:rPr sz="2200" b="1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quantity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ordered,</a:t>
            </a:r>
            <a:r>
              <a:rPr sz="2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mrsp</a:t>
            </a: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days_since_lastorder.</a:t>
            </a:r>
            <a:endParaRPr sz="2200">
              <a:latin typeface="Calibri"/>
              <a:cs typeface="Calibri"/>
            </a:endParaRPr>
          </a:p>
          <a:p>
            <a:pPr marL="321310" indent="-287020">
              <a:lnSpc>
                <a:spcPct val="100000"/>
              </a:lnSpc>
              <a:buFont typeface="Arial MT"/>
              <a:buChar char="•"/>
              <a:tabLst>
                <a:tab pos="321310" algn="l"/>
                <a:tab pos="321945" algn="l"/>
              </a:tabLst>
            </a:pP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Box</a:t>
            </a:r>
            <a:r>
              <a:rPr sz="2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r>
              <a:rPr sz="2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2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outliers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numerical</a:t>
            </a:r>
            <a:r>
              <a:rPr sz="2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quantity</a:t>
            </a:r>
            <a:r>
              <a:rPr sz="2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ordered,</a:t>
            </a:r>
            <a:r>
              <a:rPr sz="2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priceeach,</a:t>
            </a:r>
            <a:r>
              <a:rPr sz="2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2131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msrp.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STRIP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SALES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VS 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STATUS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SHIPPED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ITEMS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DISPUTED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STRIP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SALES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PRODUCTIVE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CLASSIC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CARS</a:t>
            </a:r>
            <a:r>
              <a:rPr sz="2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MANY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TRAINS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LESSER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2000">
              <a:latin typeface="Calibri"/>
              <a:cs typeface="Calibri"/>
            </a:endParaRPr>
          </a:p>
          <a:p>
            <a:pPr marL="86995" marR="1577975">
              <a:lnSpc>
                <a:spcPct val="100000"/>
              </a:lnSpc>
              <a:spcBef>
                <a:spcPts val="126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STRIP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plots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VS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COUNTRY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SHOW MORE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USA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LESS SALES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FOR IRELAND.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STRIP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plots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DEALSIZE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SHOW MORE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MEDIUM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DEAL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SIZE.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HISTOGRAMS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DIAGONAL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NUMERICAL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ALMOST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UNIFORM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RESPECT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2000">
              <a:latin typeface="Calibri"/>
              <a:cs typeface="Calibri"/>
            </a:endParaRPr>
          </a:p>
          <a:p>
            <a:pPr marL="12700" marR="681355">
              <a:lnSpc>
                <a:spcPct val="100000"/>
              </a:lnSpc>
              <a:spcBef>
                <a:spcPts val="5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SCATTER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PLOT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REVEALING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NUMERICAL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VIZ.,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MSRP,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ORDERLINENUMBER; </a:t>
            </a:r>
            <a:r>
              <a:rPr sz="2000" b="1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MSRP,QUANTITY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ORDERED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ETC.</a:t>
            </a:r>
            <a:endParaRPr sz="2000">
              <a:latin typeface="Calibri"/>
              <a:cs typeface="Calibri"/>
            </a:endParaRPr>
          </a:p>
          <a:p>
            <a:pPr marL="12700" marR="430530">
              <a:lnSpc>
                <a:spcPct val="100000"/>
              </a:lnSpc>
              <a:spcBef>
                <a:spcPts val="1664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CORREALTION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NOTICED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SALES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(0.81),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FOLLOWED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MSRP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PRICE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(0.78),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QUANTITY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ORDERED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(0.55).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352" y="1434846"/>
            <a:ext cx="1007618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6570">
              <a:lnSpc>
                <a:spcPct val="100000"/>
              </a:lnSpc>
              <a:spcBef>
                <a:spcPts val="95"/>
              </a:spcBef>
              <a:tabLst>
                <a:tab pos="2863215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TREND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WEEKLY	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VARIATION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SHOWED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PEAK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WEEKS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MID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NOVEMBER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2018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  <a:p>
            <a:pPr marL="12700" marR="2767330" indent="80645">
              <a:lnSpc>
                <a:spcPct val="20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FOURTH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 APRIL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FOURTH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QUARTER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QUARTILE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2020</a:t>
            </a:r>
            <a:r>
              <a:rPr sz="2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2019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3650" y="350900"/>
            <a:ext cx="40024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</a:rPr>
              <a:t>SUMMARY</a:t>
            </a:r>
            <a:r>
              <a:rPr sz="4000" spc="-5" dirty="0">
                <a:solidFill>
                  <a:srgbClr val="FFFFFF"/>
                </a:solidFill>
              </a:rPr>
              <a:t> OF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40" dirty="0">
                <a:solidFill>
                  <a:srgbClr val="FFFFFF"/>
                </a:solidFill>
              </a:rPr>
              <a:t>EDA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59625" y="1351407"/>
          <a:ext cx="11082019" cy="4998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1955"/>
                <a:gridCol w="3060064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content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Slide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No’s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1.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Agenda</a:t>
                      </a:r>
                      <a:r>
                        <a:rPr sz="2400" b="1" spc="-2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Exe</a:t>
                      </a:r>
                      <a:r>
                        <a:rPr sz="2400" b="1" spc="-1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ut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ve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Su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mary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2400" b="1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data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1-6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2.Exploratory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Inferences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7-19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 marR="13423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3.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us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omer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Segmentation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using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400" b="1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2400" b="1" spc="5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alysis</a:t>
                      </a:r>
                      <a:r>
                        <a:rPr sz="2400" b="1" spc="-2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(4  </a:t>
                      </a:r>
                      <a:r>
                        <a:rPr sz="2400" b="1" spc="-204" dirty="0">
                          <a:latin typeface="Tahoma"/>
                          <a:cs typeface="Tahoma"/>
                        </a:rPr>
                        <a:t>segments)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20-30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4.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Inferenc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400" b="1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2400" b="1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400" b="1" spc="-229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Analy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2400" b="1" spc="-25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iden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ed</a:t>
                      </a:r>
                      <a:r>
                        <a:rPr sz="2400" b="1" spc="-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seg</a:t>
                      </a:r>
                      <a:r>
                        <a:rPr sz="2400" b="1" spc="-10" dirty="0">
                          <a:latin typeface="Tahoma"/>
                          <a:cs typeface="Tahoma"/>
                        </a:rPr>
                        <a:t>m</a:t>
                      </a:r>
                      <a:r>
                        <a:rPr sz="2400" b="1" dirty="0">
                          <a:latin typeface="Tahoma"/>
                          <a:cs typeface="Tahoma"/>
                        </a:rPr>
                        <a:t>ents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31-35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8837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CONCLUSIONS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RECOMMENDATIONS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9385" y="318642"/>
            <a:ext cx="6254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FFFFFF"/>
                </a:solidFill>
              </a:rPr>
              <a:t>CONTENTS</a:t>
            </a:r>
            <a:r>
              <a:rPr sz="4000" spc="-20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OF</a:t>
            </a:r>
            <a:r>
              <a:rPr sz="4000" spc="-35" dirty="0">
                <a:solidFill>
                  <a:srgbClr val="FFFFFF"/>
                </a:solidFill>
              </a:rPr>
              <a:t> </a:t>
            </a:r>
            <a:r>
              <a:rPr sz="4000" spc="-65" dirty="0">
                <a:solidFill>
                  <a:srgbClr val="FFFFFF"/>
                </a:solidFill>
              </a:rPr>
              <a:t>PRESENTATION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380" y="1269872"/>
            <a:ext cx="8395335" cy="342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170" dirty="0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sz="3200" b="1" spc="-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15" dirty="0">
                <a:solidFill>
                  <a:srgbClr val="FFFFFF"/>
                </a:solidFill>
                <a:latin typeface="Tahoma"/>
                <a:cs typeface="Tahoma"/>
              </a:rPr>
              <a:t>Segmentation</a:t>
            </a:r>
            <a:r>
              <a:rPr sz="3200" b="1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3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55" dirty="0">
                <a:solidFill>
                  <a:srgbClr val="FFFFFF"/>
                </a:solidFill>
                <a:latin typeface="Tahoma"/>
                <a:cs typeface="Tahoma"/>
              </a:rPr>
              <a:t>RFM</a:t>
            </a:r>
            <a:r>
              <a:rPr sz="3200" b="1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95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32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40" dirty="0">
                <a:solidFill>
                  <a:srgbClr val="FFFFFF"/>
                </a:solidFill>
                <a:latin typeface="Tahoma"/>
                <a:cs typeface="Tahoma"/>
              </a:rPr>
              <a:t>(4 </a:t>
            </a:r>
            <a:r>
              <a:rPr sz="3200" b="1" spc="-9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70" dirty="0">
                <a:solidFill>
                  <a:srgbClr val="FFFFFF"/>
                </a:solidFill>
                <a:latin typeface="Tahoma"/>
                <a:cs typeface="Tahoma"/>
              </a:rPr>
              <a:t>segments)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b="1" spc="-229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b="1" spc="-765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3200" b="1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14" dirty="0">
                <a:solidFill>
                  <a:srgbClr val="FFFFFF"/>
                </a:solidFill>
                <a:latin typeface="Tahoma"/>
                <a:cs typeface="Tahoma"/>
              </a:rPr>
              <a:t>Wh</a:t>
            </a: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200" b="1" spc="-195" dirty="0">
                <a:solidFill>
                  <a:srgbClr val="FFFFFF"/>
                </a:solidFill>
                <a:latin typeface="Tahoma"/>
                <a:cs typeface="Tahoma"/>
              </a:rPr>
              <a:t>ch</a:t>
            </a:r>
            <a:r>
              <a:rPr sz="32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tool</a:t>
            </a:r>
            <a:r>
              <a:rPr sz="3200" b="1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65" dirty="0">
                <a:solidFill>
                  <a:srgbClr val="FFFFFF"/>
                </a:solidFill>
                <a:latin typeface="Tahoma"/>
                <a:cs typeface="Tahoma"/>
              </a:rPr>
              <a:t>used?</a:t>
            </a:r>
            <a:endParaRPr sz="3200">
              <a:latin typeface="Tahoma"/>
              <a:cs typeface="Tahoma"/>
            </a:endParaRPr>
          </a:p>
          <a:p>
            <a:pPr marL="12700" marR="139700">
              <a:lnSpc>
                <a:spcPct val="100000"/>
              </a:lnSpc>
            </a:pPr>
            <a:r>
              <a:rPr sz="3200" b="1" spc="-229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b="1" spc="-760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3200" b="1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Wh</a:t>
            </a:r>
            <a:r>
              <a:rPr sz="3200" b="1" spc="-11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b="1" spc="-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4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200" b="1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10" dirty="0">
                <a:solidFill>
                  <a:srgbClr val="FFFFFF"/>
                </a:solidFill>
                <a:latin typeface="Tahoma"/>
                <a:cs typeface="Tahoma"/>
              </a:rPr>
              <a:t>parame</a:t>
            </a: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-170" dirty="0">
                <a:solidFill>
                  <a:srgbClr val="FFFFFF"/>
                </a:solidFill>
                <a:latin typeface="Tahoma"/>
                <a:cs typeface="Tahoma"/>
              </a:rPr>
              <a:t>ers</a:t>
            </a:r>
            <a:r>
              <a:rPr sz="3200" b="1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1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b="1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32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95" dirty="0">
                <a:solidFill>
                  <a:srgbClr val="FFFFFF"/>
                </a:solidFill>
                <a:latin typeface="Tahoma"/>
                <a:cs typeface="Tahoma"/>
              </a:rPr>
              <a:t>assumptions  </a:t>
            </a:r>
            <a:r>
              <a:rPr sz="3200" b="1" spc="-290" dirty="0">
                <a:solidFill>
                  <a:srgbClr val="FFFFFF"/>
                </a:solidFill>
                <a:latin typeface="Tahoma"/>
                <a:cs typeface="Tahoma"/>
              </a:rPr>
              <a:t>made?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775"/>
              </a:lnSpc>
              <a:spcBef>
                <a:spcPts val="5"/>
              </a:spcBef>
            </a:pPr>
            <a:r>
              <a:rPr sz="3200" b="1" spc="-409" dirty="0">
                <a:solidFill>
                  <a:srgbClr val="FFFFFF"/>
                </a:solidFill>
                <a:latin typeface="Tahoma"/>
                <a:cs typeface="Tahoma"/>
              </a:rPr>
              <a:t>-&gt;If</a:t>
            </a:r>
            <a:r>
              <a:rPr sz="3200" b="1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ahoma"/>
                <a:cs typeface="Tahoma"/>
              </a:rPr>
              <a:t>KNIME</a:t>
            </a:r>
            <a:r>
              <a:rPr sz="32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29" dirty="0">
                <a:solidFill>
                  <a:srgbClr val="FFFFFF"/>
                </a:solidFill>
                <a:latin typeface="Tahoma"/>
                <a:cs typeface="Tahoma"/>
              </a:rPr>
              <a:t>used,</a:t>
            </a:r>
            <a:r>
              <a:rPr sz="3200" b="1" spc="-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30" dirty="0">
                <a:solidFill>
                  <a:srgbClr val="FFFFFF"/>
                </a:solidFill>
                <a:latin typeface="Tahoma"/>
                <a:cs typeface="Tahoma"/>
              </a:rPr>
              <a:t>Workflow</a:t>
            </a:r>
            <a:r>
              <a:rPr sz="32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50" dirty="0">
                <a:solidFill>
                  <a:srgbClr val="FFFFFF"/>
                </a:solidFill>
                <a:latin typeface="Tahoma"/>
                <a:cs typeface="Tahoma"/>
              </a:rPr>
              <a:t>image</a:t>
            </a:r>
            <a:r>
              <a:rPr sz="3200" b="1" spc="-3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b="1" spc="-3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9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200" b="1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75" dirty="0">
                <a:solidFill>
                  <a:srgbClr val="FFFFFF"/>
                </a:solidFill>
                <a:latin typeface="Tahoma"/>
                <a:cs typeface="Tahoma"/>
              </a:rPr>
              <a:t>put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ts val="3775"/>
              </a:lnSpc>
            </a:pPr>
            <a:r>
              <a:rPr sz="3200" b="1" spc="-229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b="1" spc="-760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3200" b="1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3200" b="1" spc="-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b="1" spc="-175" dirty="0">
                <a:solidFill>
                  <a:srgbClr val="FFFFFF"/>
                </a:solidFill>
                <a:latin typeface="Tahoma"/>
                <a:cs typeface="Tahoma"/>
              </a:rPr>
              <a:t>put</a:t>
            </a:r>
            <a:r>
              <a:rPr sz="3200" b="1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6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3200" b="1" spc="-2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200" b="1" spc="-14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3200" b="1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10" dirty="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026" y="548081"/>
            <a:ext cx="7923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FFD966"/>
                </a:solidFill>
              </a:rPr>
              <a:t>PARAMETERS</a:t>
            </a:r>
            <a:r>
              <a:rPr sz="3200" spc="5" dirty="0">
                <a:solidFill>
                  <a:srgbClr val="FFD966"/>
                </a:solidFill>
              </a:rPr>
              <a:t> </a:t>
            </a:r>
            <a:r>
              <a:rPr sz="3200" spc="-5" dirty="0">
                <a:solidFill>
                  <a:srgbClr val="FFD966"/>
                </a:solidFill>
              </a:rPr>
              <a:t>USED</a:t>
            </a:r>
            <a:r>
              <a:rPr sz="3200" spc="-10" dirty="0">
                <a:solidFill>
                  <a:srgbClr val="FFD966"/>
                </a:solidFill>
              </a:rPr>
              <a:t> </a:t>
            </a:r>
            <a:r>
              <a:rPr sz="3200" dirty="0">
                <a:solidFill>
                  <a:srgbClr val="FFD966"/>
                </a:solidFill>
              </a:rPr>
              <a:t>AND</a:t>
            </a:r>
            <a:r>
              <a:rPr sz="3200" spc="-10" dirty="0">
                <a:solidFill>
                  <a:srgbClr val="FFD966"/>
                </a:solidFill>
              </a:rPr>
              <a:t> </a:t>
            </a:r>
            <a:r>
              <a:rPr sz="3200" spc="-5" dirty="0">
                <a:solidFill>
                  <a:srgbClr val="FFD966"/>
                </a:solidFill>
              </a:rPr>
              <a:t>ASSUMPTIONS</a:t>
            </a:r>
            <a:r>
              <a:rPr sz="3200" spc="-10" dirty="0">
                <a:solidFill>
                  <a:srgbClr val="FFD966"/>
                </a:solidFill>
              </a:rPr>
              <a:t> </a:t>
            </a:r>
            <a:r>
              <a:rPr sz="3200" spc="-5" dirty="0">
                <a:solidFill>
                  <a:srgbClr val="FFD966"/>
                </a:solidFill>
              </a:rPr>
              <a:t>MADE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7816" y="1366520"/>
            <a:ext cx="7238365" cy="371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CFF"/>
                </a:solidFill>
                <a:latin typeface="Calibri"/>
                <a:cs typeface="Calibri"/>
              </a:rPr>
              <a:t>THE </a:t>
            </a:r>
            <a:r>
              <a:rPr sz="2400" b="1" spc="-20" dirty="0">
                <a:solidFill>
                  <a:srgbClr val="FFCCFF"/>
                </a:solidFill>
                <a:latin typeface="Calibri"/>
                <a:cs typeface="Calibri"/>
              </a:rPr>
              <a:t>TOOL </a:t>
            </a:r>
            <a:r>
              <a:rPr sz="2400" b="1" dirty="0">
                <a:solidFill>
                  <a:srgbClr val="FFCCFF"/>
                </a:solidFill>
                <a:latin typeface="Calibri"/>
                <a:cs typeface="Calibri"/>
              </a:rPr>
              <a:t>USED </a:t>
            </a:r>
            <a:r>
              <a:rPr sz="2400" b="1" spc="-5" dirty="0">
                <a:solidFill>
                  <a:srgbClr val="FFCCFF"/>
                </a:solidFill>
                <a:latin typeface="Calibri"/>
                <a:cs typeface="Calibri"/>
              </a:rPr>
              <a:t>FOR </a:t>
            </a:r>
            <a:r>
              <a:rPr sz="2400" b="1" spc="-15" dirty="0">
                <a:solidFill>
                  <a:srgbClr val="FFCCFF"/>
                </a:solidFill>
                <a:latin typeface="Calibri"/>
                <a:cs typeface="Calibri"/>
              </a:rPr>
              <a:t>CUSTOMER </a:t>
            </a:r>
            <a:r>
              <a:rPr sz="2400" b="1" spc="-40" dirty="0">
                <a:solidFill>
                  <a:srgbClr val="FFCCFF"/>
                </a:solidFill>
                <a:latin typeface="Calibri"/>
                <a:cs typeface="Calibri"/>
              </a:rPr>
              <a:t>SEGMENTATION </a:t>
            </a:r>
            <a:r>
              <a:rPr sz="2400" b="1" dirty="0">
                <a:solidFill>
                  <a:srgbClr val="FFCCFF"/>
                </a:solidFill>
                <a:latin typeface="Calibri"/>
                <a:cs typeface="Calibri"/>
              </a:rPr>
              <a:t>IS RFM </a:t>
            </a:r>
            <a:r>
              <a:rPr sz="2400" b="1" spc="-530" dirty="0">
                <a:solidFill>
                  <a:srgbClr val="FFCC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CCFF"/>
                </a:solidFill>
                <a:latin typeface="Calibri"/>
                <a:cs typeface="Calibri"/>
              </a:rPr>
              <a:t>ANALYSIS</a:t>
            </a:r>
            <a:r>
              <a:rPr sz="2400" b="1" spc="-30" dirty="0">
                <a:solidFill>
                  <a:srgbClr val="FFCC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CFF"/>
                </a:solidFill>
                <a:latin typeface="Calibri"/>
                <a:cs typeface="Calibri"/>
              </a:rPr>
              <a:t>USING</a:t>
            </a:r>
            <a:r>
              <a:rPr sz="2400" b="1" spc="-20" dirty="0">
                <a:solidFill>
                  <a:srgbClr val="FFCC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CFF"/>
                </a:solidFill>
                <a:latin typeface="Calibri"/>
                <a:cs typeface="Calibri"/>
              </a:rPr>
              <a:t>KNIME</a:t>
            </a:r>
            <a:r>
              <a:rPr sz="2400" b="1" spc="-15" dirty="0">
                <a:solidFill>
                  <a:srgbClr val="FFCC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CCFF"/>
                </a:solidFill>
                <a:latin typeface="Calibri"/>
                <a:cs typeface="Calibri"/>
              </a:rPr>
              <a:t>ANALYSIS</a:t>
            </a:r>
            <a:r>
              <a:rPr sz="2400" b="1" spc="-10" dirty="0">
                <a:solidFill>
                  <a:srgbClr val="FFCC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CCFF"/>
                </a:solidFill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libri"/>
              <a:cs typeface="Calibri"/>
            </a:endParaRPr>
          </a:p>
          <a:p>
            <a:pPr marL="133985">
              <a:lnSpc>
                <a:spcPct val="100000"/>
              </a:lnSpc>
              <a:tabLst>
                <a:tab pos="2592070" algn="l"/>
              </a:tabLst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PARAMETER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USED	AND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ASSUMPTIONS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endParaRPr sz="2400">
              <a:latin typeface="Calibri"/>
              <a:cs typeface="Calibri"/>
            </a:endParaRPr>
          </a:p>
          <a:p>
            <a:pPr marL="476884" indent="-343535">
              <a:lnSpc>
                <a:spcPct val="100000"/>
              </a:lnSpc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RECENCY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DAYS_SINCE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LASTORDER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476884" indent="-343535">
              <a:lnSpc>
                <a:spcPct val="100000"/>
              </a:lnSpc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QUANTITY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ORDERED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476884" marR="92075" indent="-343535">
              <a:lnSpc>
                <a:spcPct val="100000"/>
              </a:lnSpc>
              <a:buFont typeface="Arial MT"/>
              <a:buChar char="•"/>
              <a:tabLst>
                <a:tab pos="476884" algn="l"/>
                <a:tab pos="477520" algn="l"/>
                <a:tab pos="1845310" algn="l"/>
              </a:tabLst>
            </a:pP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MONETARY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PRICE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EACH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MULTIPLIED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QUANTITY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ORDERED	WHICH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  <a:p>
            <a:pPr marL="476884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76884" algn="l"/>
                <a:tab pos="47752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RFM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CUSTOMER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16915" y="3005963"/>
          <a:ext cx="9297033" cy="209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010"/>
                <a:gridCol w="2309494"/>
                <a:gridCol w="2075814"/>
                <a:gridCol w="1783715"/>
              </a:tblGrid>
              <a:tr h="457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RECENCY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FREQUENCY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400" b="1" spc="-35" dirty="0">
                          <a:latin typeface="Calibri"/>
                          <a:cs typeface="Calibri"/>
                        </a:rPr>
                        <a:t>MONETARY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408304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BIN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BIN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408304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BIN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BIN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BE3D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4757" y="286588"/>
            <a:ext cx="8475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CUSTOMER</a:t>
            </a:r>
            <a:r>
              <a:rPr sz="3200" spc="-15" dirty="0"/>
              <a:t> </a:t>
            </a:r>
            <a:r>
              <a:rPr sz="3200" spc="-50" dirty="0"/>
              <a:t>SEGMENTATION</a:t>
            </a:r>
            <a:r>
              <a:rPr sz="3200" dirty="0"/>
              <a:t> USING </a:t>
            </a:r>
            <a:r>
              <a:rPr sz="3200" spc="-5" dirty="0"/>
              <a:t>RFM</a:t>
            </a:r>
            <a:r>
              <a:rPr sz="3200" dirty="0"/>
              <a:t> </a:t>
            </a:r>
            <a:r>
              <a:rPr sz="3200" spc="-40" dirty="0"/>
              <a:t>ANALYSIS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73100" y="1076071"/>
            <a:ext cx="9671050" cy="166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419100" algn="l"/>
              </a:tabLst>
            </a:pP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FFF1CC"/>
                </a:solidFill>
                <a:latin typeface="Calibri"/>
                <a:cs typeface="Calibri"/>
              </a:rPr>
              <a:t> CUSTOMERS</a:t>
            </a:r>
            <a:r>
              <a:rPr sz="2400" b="1" spc="-10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WERE</a:t>
            </a:r>
            <a:r>
              <a:rPr sz="2400" b="1" spc="-10" dirty="0">
                <a:solidFill>
                  <a:srgbClr val="FFF1CC"/>
                </a:solidFill>
                <a:latin typeface="Calibri"/>
                <a:cs typeface="Calibri"/>
              </a:rPr>
              <a:t> DIVIDED</a:t>
            </a:r>
            <a:r>
              <a:rPr sz="2400" b="1" spc="15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1CC"/>
                </a:solidFill>
                <a:latin typeface="Calibri"/>
                <a:cs typeface="Calibri"/>
              </a:rPr>
              <a:t>INTO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FOUR</a:t>
            </a:r>
            <a:r>
              <a:rPr sz="2400" b="1" spc="-25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1CC"/>
                </a:solidFill>
                <a:latin typeface="Calibri"/>
                <a:cs typeface="Calibri"/>
              </a:rPr>
              <a:t>BINS</a:t>
            </a:r>
            <a:r>
              <a:rPr sz="2400" b="1" spc="5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I.E. </a:t>
            </a:r>
            <a:r>
              <a:rPr sz="2400" b="1" dirty="0">
                <a:solidFill>
                  <a:srgbClr val="FFF1CC"/>
                </a:solidFill>
                <a:latin typeface="Calibri"/>
                <a:cs typeface="Calibri"/>
              </a:rPr>
              <a:t>BIN-1,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BIN-2,</a:t>
            </a:r>
            <a:r>
              <a:rPr sz="2400" b="1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BIN-3, </a:t>
            </a:r>
            <a:r>
              <a:rPr sz="2400" b="1" spc="-525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BIN-4 </a:t>
            </a:r>
            <a:r>
              <a:rPr sz="2400" b="1" dirty="0">
                <a:solidFill>
                  <a:srgbClr val="FFF1CC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MAPPED THEM </a:t>
            </a:r>
            <a:r>
              <a:rPr sz="2400" b="1" spc="-35" dirty="0">
                <a:solidFill>
                  <a:srgbClr val="FFF1CC"/>
                </a:solidFill>
                <a:latin typeface="Calibri"/>
                <a:cs typeface="Calibri"/>
              </a:rPr>
              <a:t>TO </a:t>
            </a:r>
            <a:r>
              <a:rPr sz="2400" b="1" spc="-40" dirty="0">
                <a:solidFill>
                  <a:srgbClr val="FFF1CC"/>
                </a:solidFill>
                <a:latin typeface="Calibri"/>
                <a:cs typeface="Calibri"/>
              </a:rPr>
              <a:t>RECENCY, </a:t>
            </a:r>
            <a:r>
              <a:rPr sz="2400" b="1" spc="-5" dirty="0">
                <a:solidFill>
                  <a:srgbClr val="FFF1CC"/>
                </a:solidFill>
                <a:latin typeface="Calibri"/>
                <a:cs typeface="Calibri"/>
              </a:rPr>
              <a:t>FREQUENCY </a:t>
            </a:r>
            <a:r>
              <a:rPr sz="2400" b="1" dirty="0">
                <a:solidFill>
                  <a:srgbClr val="FFF1CC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FFF1CC"/>
                </a:solidFill>
                <a:latin typeface="Calibri"/>
                <a:cs typeface="Calibri"/>
              </a:rPr>
              <a:t>MONETARY </a:t>
            </a:r>
            <a:r>
              <a:rPr sz="2400" b="1" spc="-30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1CC"/>
                </a:solidFill>
                <a:latin typeface="Calibri"/>
                <a:cs typeface="Calibri"/>
              </a:rPr>
              <a:t>COLUMNS.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800" b="1" spc="-10" dirty="0">
                <a:solidFill>
                  <a:srgbClr val="ECECEC"/>
                </a:solidFill>
                <a:latin typeface="Calibri"/>
                <a:cs typeface="Calibri"/>
              </a:rPr>
              <a:t>ASSUMPTIONS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982" y="5545327"/>
            <a:ext cx="6767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ECECEC"/>
                </a:solidFill>
                <a:latin typeface="Calibri"/>
                <a:cs typeface="Calibri"/>
              </a:rPr>
              <a:t>H:</a:t>
            </a:r>
            <a:r>
              <a:rPr sz="2800" b="1" spc="5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ECEC"/>
                </a:solidFill>
                <a:latin typeface="Calibri"/>
                <a:cs typeface="Calibri"/>
              </a:rPr>
              <a:t>HIGH; M:</a:t>
            </a:r>
            <a:r>
              <a:rPr sz="2800" b="1" spc="10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ECEC"/>
                </a:solidFill>
                <a:latin typeface="Calibri"/>
                <a:cs typeface="Calibri"/>
              </a:rPr>
              <a:t>MEDIUM;</a:t>
            </a:r>
            <a:r>
              <a:rPr sz="2800" b="1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ECEC"/>
                </a:solidFill>
                <a:latin typeface="Calibri"/>
                <a:cs typeface="Calibri"/>
              </a:rPr>
              <a:t>L:</a:t>
            </a:r>
            <a:r>
              <a:rPr sz="2800" b="1" spc="10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sz="2800" b="1" spc="-65" dirty="0">
                <a:solidFill>
                  <a:srgbClr val="ECECEC"/>
                </a:solidFill>
                <a:latin typeface="Calibri"/>
                <a:cs typeface="Calibri"/>
              </a:rPr>
              <a:t>LOW;</a:t>
            </a:r>
            <a:r>
              <a:rPr sz="2800" b="1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ECEC"/>
                </a:solidFill>
                <a:latin typeface="Calibri"/>
                <a:cs typeface="Calibri"/>
              </a:rPr>
              <a:t>V_L:</a:t>
            </a:r>
            <a:r>
              <a:rPr sz="2800" b="1" spc="5" dirty="0">
                <a:solidFill>
                  <a:srgbClr val="ECECEC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ECECEC"/>
                </a:solidFill>
                <a:latin typeface="Calibri"/>
                <a:cs typeface="Calibri"/>
              </a:rPr>
              <a:t>VERYLOW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354" y="660272"/>
            <a:ext cx="417322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Nodes</a:t>
            </a:r>
            <a:r>
              <a:rPr sz="2000" b="1" spc="-4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used</a:t>
            </a:r>
            <a:r>
              <a:rPr sz="20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READ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SALES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75" dirty="0">
                <a:solidFill>
                  <a:srgbClr val="FFD966"/>
                </a:solidFill>
                <a:latin typeface="Calibri"/>
                <a:cs typeface="Calibri"/>
              </a:rPr>
              <a:t>DATA:</a:t>
            </a:r>
            <a:r>
              <a:rPr sz="2000" b="1" spc="-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Excel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Reader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NULL</a:t>
            </a:r>
            <a:r>
              <a:rPr sz="2000" b="1" spc="-3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FFD966"/>
                </a:solidFill>
                <a:latin typeface="Calibri"/>
                <a:cs typeface="Calibri"/>
              </a:rPr>
              <a:t>VALUE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CHECK: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ROW</a:t>
            </a:r>
            <a:r>
              <a:rPr sz="20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FILLER</a:t>
            </a:r>
            <a:endParaRPr sz="2000">
              <a:latin typeface="Calibri"/>
              <a:cs typeface="Calibri"/>
            </a:endParaRPr>
          </a:p>
          <a:p>
            <a:pPr marL="355600" marR="3022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25" dirty="0">
                <a:solidFill>
                  <a:srgbClr val="FFD966"/>
                </a:solidFill>
                <a:latin typeface="Calibri"/>
                <a:cs typeface="Calibri"/>
              </a:rPr>
              <a:t>MONETARY </a:t>
            </a:r>
            <a:r>
              <a:rPr sz="2000" b="1" spc="-20" dirty="0">
                <a:solidFill>
                  <a:srgbClr val="FFD966"/>
                </a:solidFill>
                <a:latin typeface="Calibri"/>
                <a:cs typeface="Calibri"/>
              </a:rPr>
              <a:t>CALCULATION: </a:t>
            </a:r>
            <a:r>
              <a:rPr sz="2000" b="1" spc="-40" dirty="0">
                <a:solidFill>
                  <a:srgbClr val="FFD966"/>
                </a:solidFill>
                <a:latin typeface="Calibri"/>
                <a:cs typeface="Calibri"/>
              </a:rPr>
              <a:t>MATH </a:t>
            </a:r>
            <a:r>
              <a:rPr sz="2000" b="1" spc="-4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FORMULA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GROUP</a:t>
            </a:r>
            <a:r>
              <a:rPr sz="2000" b="1" spc="-4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65" dirty="0">
                <a:solidFill>
                  <a:srgbClr val="FFD966"/>
                </a:solidFill>
                <a:latin typeface="Calibri"/>
                <a:cs typeface="Calibri"/>
              </a:rPr>
              <a:t>BY:</a:t>
            </a:r>
            <a:r>
              <a:rPr sz="20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GROUPBY</a:t>
            </a:r>
            <a:r>
              <a:rPr sz="20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AUTOBINNING:</a:t>
            </a:r>
            <a:r>
              <a:rPr sz="2000" b="1" spc="-6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AUTOBINNER</a:t>
            </a:r>
            <a:endParaRPr sz="2000">
              <a:latin typeface="Calibri"/>
              <a:cs typeface="Calibri"/>
            </a:endParaRPr>
          </a:p>
          <a:p>
            <a:pPr marL="355600" marR="546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30" dirty="0">
                <a:solidFill>
                  <a:srgbClr val="FFD966"/>
                </a:solidFill>
                <a:latin typeface="Calibri"/>
                <a:cs typeface="Calibri"/>
              </a:rPr>
              <a:t>TABLE 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BINNING </a:t>
            </a:r>
            <a:r>
              <a:rPr sz="2000" b="1" spc="-35" dirty="0">
                <a:solidFill>
                  <a:srgbClr val="FFD966"/>
                </a:solidFill>
                <a:latin typeface="Calibri"/>
                <a:cs typeface="Calibri"/>
              </a:rPr>
              <a:t>RECENCY, </a:t>
            </a:r>
            <a:r>
              <a:rPr sz="20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D966"/>
                </a:solidFill>
                <a:latin typeface="Calibri"/>
                <a:cs typeface="Calibri"/>
              </a:rPr>
              <a:t>MONETARY</a:t>
            </a:r>
            <a:r>
              <a:rPr sz="2000" b="1" spc="-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AND</a:t>
            </a:r>
            <a:r>
              <a:rPr sz="2000" b="1" spc="-3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D966"/>
                </a:solidFill>
                <a:latin typeface="Calibri"/>
                <a:cs typeface="Calibri"/>
              </a:rPr>
              <a:t>FREQUENCY:</a:t>
            </a:r>
            <a:r>
              <a:rPr sz="20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FFD966"/>
                </a:solidFill>
                <a:latin typeface="Calibri"/>
                <a:cs typeface="Calibri"/>
              </a:rPr>
              <a:t>Table </a:t>
            </a:r>
            <a:r>
              <a:rPr sz="2000" b="1" spc="-434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Binner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solidFill>
                  <a:srgbClr val="FFD966"/>
                </a:solidFill>
                <a:latin typeface="Calibri"/>
                <a:cs typeface="Calibri"/>
              </a:rPr>
              <a:t>Recency, 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frequency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and 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monetary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value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 replacer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 using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 cell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replacer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for </a:t>
            </a:r>
            <a:r>
              <a:rPr sz="2000" b="1" spc="-434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reapective</a:t>
            </a:r>
            <a:r>
              <a:rPr sz="2000" b="1" spc="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table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reader</a:t>
            </a:r>
            <a:r>
              <a:rPr sz="2000" b="1" spc="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355600" marR="1333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Aggregating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columns using column </a:t>
            </a:r>
            <a:r>
              <a:rPr sz="2000" b="1" spc="-44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aggregator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node</a:t>
            </a:r>
            <a:r>
              <a:rPr sz="2000" b="1" spc="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and RFM is </a:t>
            </a:r>
            <a:r>
              <a:rPr sz="2000" b="1" spc="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D966"/>
                </a:solidFill>
                <a:latin typeface="Calibri"/>
                <a:cs typeface="Calibri"/>
              </a:rPr>
              <a:t>generated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and the 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writing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rgbClr val="FFD966"/>
                </a:solidFill>
                <a:latin typeface="Calibri"/>
                <a:cs typeface="Calibri"/>
              </a:rPr>
              <a:t>data </a:t>
            </a:r>
            <a:r>
              <a:rPr sz="2000" b="1" spc="-44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using</a:t>
            </a:r>
            <a:r>
              <a:rPr sz="20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D966"/>
                </a:solidFill>
                <a:latin typeface="Calibri"/>
                <a:cs typeface="Calibri"/>
              </a:rPr>
              <a:t>excel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 reader</a:t>
            </a:r>
            <a:r>
              <a:rPr sz="2000" b="1" spc="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as</a:t>
            </a:r>
            <a:r>
              <a:rPr sz="2000" b="1" spc="-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D966"/>
                </a:solidFill>
                <a:latin typeface="Calibri"/>
                <a:cs typeface="Calibri"/>
              </a:rPr>
              <a:t>RFM</a:t>
            </a:r>
            <a:r>
              <a:rPr sz="2000" b="1" spc="-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D966"/>
                </a:solidFill>
                <a:latin typeface="Calibri"/>
                <a:cs typeface="Calibri"/>
              </a:rPr>
              <a:t>SALES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4041" y="130810"/>
            <a:ext cx="3015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KNIME</a:t>
            </a:r>
            <a:r>
              <a:rPr spc="15" dirty="0"/>
              <a:t> </a:t>
            </a:r>
            <a:r>
              <a:rPr spc="-20" dirty="0"/>
              <a:t>WORK</a:t>
            </a:r>
            <a:r>
              <a:rPr spc="-15" dirty="0"/>
              <a:t> </a:t>
            </a:r>
            <a:r>
              <a:rPr spc="-25" dirty="0"/>
              <a:t>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" y="784859"/>
            <a:ext cx="6417564" cy="5727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984503"/>
            <a:ext cx="9441180" cy="5556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443" y="87579"/>
            <a:ext cx="105949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READ</a:t>
            </a:r>
            <a:r>
              <a:rPr spc="10" dirty="0"/>
              <a:t> </a:t>
            </a:r>
            <a:r>
              <a:rPr spc="-25" dirty="0"/>
              <a:t>EXCEL</a:t>
            </a:r>
            <a:r>
              <a:rPr spc="-5" dirty="0"/>
              <a:t> FILE</a:t>
            </a:r>
            <a:r>
              <a:rPr spc="5" dirty="0"/>
              <a:t> </a:t>
            </a:r>
            <a:r>
              <a:rPr spc="-40" dirty="0"/>
              <a:t>“SALES_DATA.XLSX”</a:t>
            </a:r>
            <a:r>
              <a:rPr spc="25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25" dirty="0"/>
              <a:t>EXCEL</a:t>
            </a:r>
            <a:r>
              <a:rPr spc="-5" dirty="0"/>
              <a:t> </a:t>
            </a:r>
            <a:r>
              <a:rPr spc="-10" dirty="0"/>
              <a:t>READER</a:t>
            </a:r>
            <a:r>
              <a:rPr spc="5" dirty="0"/>
              <a:t> </a:t>
            </a:r>
            <a:r>
              <a:rPr spc="-5" dirty="0"/>
              <a:t>NODE</a:t>
            </a:r>
            <a:r>
              <a:rPr dirty="0"/>
              <a:t> </a:t>
            </a:r>
            <a:r>
              <a:rPr spc="-5" dirty="0"/>
              <a:t>OF KNIME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WITH</a:t>
            </a:r>
            <a:r>
              <a:rPr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10" dirty="0"/>
              <a:t>OUTPUT</a:t>
            </a:r>
            <a:r>
              <a:rPr spc="-5" dirty="0"/>
              <a:t> </a:t>
            </a:r>
            <a:r>
              <a:rPr spc="-5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998218"/>
            <a:ext cx="10616184" cy="5782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115" y="54610"/>
            <a:ext cx="105321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GROUP</a:t>
            </a:r>
            <a:r>
              <a:rPr dirty="0"/>
              <a:t> </a:t>
            </a:r>
            <a:r>
              <a:rPr spc="-50" dirty="0"/>
              <a:t>BY</a:t>
            </a:r>
            <a:r>
              <a:rPr spc="15" dirty="0"/>
              <a:t> </a:t>
            </a:r>
            <a:r>
              <a:rPr spc="-20" dirty="0"/>
              <a:t>“CUSTOMER</a:t>
            </a:r>
            <a:r>
              <a:rPr spc="15" dirty="0"/>
              <a:t> </a:t>
            </a:r>
            <a:r>
              <a:rPr spc="-10" dirty="0"/>
              <a:t>NAME”</a:t>
            </a:r>
            <a:r>
              <a:rPr spc="2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25" dirty="0"/>
              <a:t>GROUPBY</a:t>
            </a:r>
            <a:r>
              <a:rPr spc="15" dirty="0"/>
              <a:t> </a:t>
            </a:r>
            <a:r>
              <a:rPr spc="-5" dirty="0"/>
              <a:t>NODE</a:t>
            </a:r>
            <a:r>
              <a:rPr spc="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KNIME</a:t>
            </a:r>
            <a:r>
              <a:rPr spc="40" dirty="0"/>
              <a:t> </a:t>
            </a:r>
            <a:r>
              <a:rPr spc="-10" dirty="0"/>
              <a:t>WITH</a:t>
            </a:r>
            <a:r>
              <a:rPr spc="15" dirty="0"/>
              <a:t> </a:t>
            </a:r>
            <a:r>
              <a:rPr spc="-10" dirty="0"/>
              <a:t>ITS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OUTPUT</a:t>
            </a:r>
            <a:r>
              <a:rPr spc="-25" dirty="0"/>
              <a:t> </a:t>
            </a:r>
            <a:r>
              <a:rPr spc="-5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" y="1175003"/>
            <a:ext cx="11910060" cy="54223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AUTOBINNER </a:t>
            </a:r>
            <a:r>
              <a:rPr sz="2400" spc="-5" dirty="0"/>
              <a:t>FOR </a:t>
            </a:r>
            <a:r>
              <a:rPr sz="2400" spc="-10" dirty="0"/>
              <a:t>QUANTITY </a:t>
            </a:r>
            <a:r>
              <a:rPr sz="2400" spc="-5" dirty="0"/>
              <a:t>ORDERED (FREQUENCY), </a:t>
            </a:r>
            <a:r>
              <a:rPr sz="2400" spc="-60" dirty="0"/>
              <a:t>DAYS_ </a:t>
            </a:r>
            <a:r>
              <a:rPr sz="2400" dirty="0"/>
              <a:t>SINCE </a:t>
            </a:r>
            <a:r>
              <a:rPr sz="2400" spc="-5" dirty="0"/>
              <a:t>LAST ORDER (RECENCY), </a:t>
            </a:r>
            <a:r>
              <a:rPr sz="2400" spc="-530" dirty="0"/>
              <a:t> </a:t>
            </a:r>
            <a:r>
              <a:rPr sz="2400" spc="-10" dirty="0"/>
              <a:t>SALES</a:t>
            </a:r>
            <a:r>
              <a:rPr sz="2400" spc="-25" dirty="0"/>
              <a:t> </a:t>
            </a:r>
            <a:r>
              <a:rPr sz="2400" spc="-5" dirty="0"/>
              <a:t>OR </a:t>
            </a:r>
            <a:r>
              <a:rPr sz="2400" spc="-10" dirty="0"/>
              <a:t>QUANTITY</a:t>
            </a:r>
            <a:r>
              <a:rPr sz="2400" spc="-35" dirty="0"/>
              <a:t> </a:t>
            </a:r>
            <a:r>
              <a:rPr sz="2400" spc="-5" dirty="0"/>
              <a:t>ORDERED</a:t>
            </a:r>
            <a:r>
              <a:rPr sz="2400" spc="-10" dirty="0"/>
              <a:t> </a:t>
            </a:r>
            <a:r>
              <a:rPr sz="2400" spc="-20" dirty="0"/>
              <a:t>MULTIPLIED</a:t>
            </a:r>
            <a:r>
              <a:rPr sz="2400" spc="-10" dirty="0"/>
              <a:t> </a:t>
            </a:r>
            <a:r>
              <a:rPr sz="2400" spc="-45" dirty="0"/>
              <a:t>BY</a:t>
            </a:r>
            <a:r>
              <a:rPr sz="2400" dirty="0"/>
              <a:t> </a:t>
            </a:r>
            <a:r>
              <a:rPr sz="2400" spc="-5" dirty="0"/>
              <a:t>PRICE </a:t>
            </a:r>
            <a:r>
              <a:rPr sz="2400" spc="-15" dirty="0"/>
              <a:t>EACH</a:t>
            </a:r>
            <a:r>
              <a:rPr sz="2400" spc="-20" dirty="0"/>
              <a:t> </a:t>
            </a:r>
            <a:r>
              <a:rPr sz="2400" spc="-25" dirty="0"/>
              <a:t>(MONETARY)</a:t>
            </a:r>
            <a:r>
              <a:rPr sz="2400" dirty="0"/>
              <a:t> KNIME</a:t>
            </a:r>
            <a:r>
              <a:rPr sz="2400" spc="-10" dirty="0"/>
              <a:t> </a:t>
            </a:r>
            <a:r>
              <a:rPr sz="2400" spc="-5" dirty="0"/>
              <a:t>WITH</a:t>
            </a:r>
            <a:r>
              <a:rPr sz="2400" spc="-15" dirty="0"/>
              <a:t> </a:t>
            </a:r>
            <a:r>
              <a:rPr sz="2400" spc="-10" dirty="0"/>
              <a:t>ITS </a:t>
            </a:r>
            <a:r>
              <a:rPr sz="2400" spc="-5" dirty="0"/>
              <a:t> OUTPUT</a:t>
            </a:r>
            <a:r>
              <a:rPr sz="2400" spc="-20" dirty="0"/>
              <a:t> </a:t>
            </a:r>
            <a:r>
              <a:rPr sz="2400" spc="-40" dirty="0"/>
              <a:t>TABLE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082039"/>
            <a:ext cx="11309604" cy="55366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287" rIns="0" bIns="0" rtlCol="0">
            <a:spAutoFit/>
          </a:bodyPr>
          <a:lstStyle/>
          <a:p>
            <a:pPr marL="3431540" marR="5080" indent="-28111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OUTPUT</a:t>
            </a:r>
            <a:r>
              <a:rPr spc="5" dirty="0"/>
              <a:t> </a:t>
            </a:r>
            <a:r>
              <a:rPr spc="-50" dirty="0"/>
              <a:t>TABLE</a:t>
            </a:r>
            <a:r>
              <a:rPr spc="20" dirty="0"/>
              <a:t> </a:t>
            </a:r>
            <a:r>
              <a:rPr spc="-10" dirty="0"/>
              <a:t>SHOWING</a:t>
            </a:r>
            <a:r>
              <a:rPr spc="20" dirty="0"/>
              <a:t> </a:t>
            </a:r>
            <a:r>
              <a:rPr spc="-5" dirty="0"/>
              <a:t>RFM </a:t>
            </a:r>
            <a:r>
              <a:rPr spc="-15" dirty="0"/>
              <a:t>FOR</a:t>
            </a:r>
            <a:r>
              <a:rPr spc="10" dirty="0"/>
              <a:t> </a:t>
            </a:r>
            <a:r>
              <a:rPr spc="-20" dirty="0"/>
              <a:t>CUSTOMERS</a:t>
            </a:r>
            <a:r>
              <a:rPr spc="10" dirty="0"/>
              <a:t> </a:t>
            </a:r>
            <a:r>
              <a:rPr spc="-10" dirty="0"/>
              <a:t>BASED</a:t>
            </a:r>
            <a:r>
              <a:rPr spc="-5" dirty="0"/>
              <a:t> ON</a:t>
            </a:r>
            <a:r>
              <a:rPr spc="5" dirty="0"/>
              <a:t> </a:t>
            </a:r>
            <a:r>
              <a:rPr spc="-20" dirty="0"/>
              <a:t>COLUMN </a:t>
            </a:r>
            <a:r>
              <a:rPr spc="-620" dirty="0"/>
              <a:t> </a:t>
            </a:r>
            <a:r>
              <a:rPr spc="-45" dirty="0"/>
              <a:t>AGGREGATOR</a:t>
            </a:r>
            <a:r>
              <a:rPr spc="40" dirty="0"/>
              <a:t> </a:t>
            </a:r>
            <a:r>
              <a:rPr spc="-5" dirty="0"/>
              <a:t>NODE</a:t>
            </a:r>
            <a:r>
              <a:rPr dirty="0"/>
              <a:t> </a:t>
            </a:r>
            <a:r>
              <a:rPr spc="-5" dirty="0"/>
              <a:t>OF KNIME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3540" y="697242"/>
          <a:ext cx="5822949" cy="589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4154"/>
                <a:gridCol w="1788795"/>
              </a:tblGrid>
              <a:tr h="368668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60" dirty="0">
                          <a:latin typeface="Calibri"/>
                          <a:cs typeface="Calibri"/>
                        </a:rPr>
                        <a:t>AV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Stores,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Alpha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Cognac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Amica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Anna's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Decorations,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Atelier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graphique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Australian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Australian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Collectors,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Australian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Network,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Auto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Assoc.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Cie.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Auto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Canal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Petit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Auto-Moto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Classics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Baane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1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Bavarian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5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Blauer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See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Auto,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68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Boards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Toys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1673" y="195783"/>
            <a:ext cx="687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</a:rPr>
              <a:t>RFM</a:t>
            </a:r>
            <a:r>
              <a:rPr sz="2400" spc="-10" dirty="0">
                <a:solidFill>
                  <a:srgbClr val="FFFFCC"/>
                </a:solidFill>
              </a:rPr>
              <a:t> </a:t>
            </a:r>
            <a:r>
              <a:rPr sz="2400" spc="-40" dirty="0">
                <a:solidFill>
                  <a:srgbClr val="FFFFCC"/>
                </a:solidFill>
              </a:rPr>
              <a:t>SEGMENTATION</a:t>
            </a:r>
            <a:r>
              <a:rPr sz="2400" spc="-15" dirty="0">
                <a:solidFill>
                  <a:srgbClr val="FFFFCC"/>
                </a:solidFill>
              </a:rPr>
              <a:t> </a:t>
            </a:r>
            <a:r>
              <a:rPr sz="2400" spc="-5" dirty="0">
                <a:solidFill>
                  <a:srgbClr val="FFFFCC"/>
                </a:solidFill>
              </a:rPr>
              <a:t>FOR</a:t>
            </a:r>
            <a:r>
              <a:rPr sz="2400" spc="-20" dirty="0">
                <a:solidFill>
                  <a:srgbClr val="FFFFCC"/>
                </a:solidFill>
              </a:rPr>
              <a:t> </a:t>
            </a:r>
            <a:r>
              <a:rPr sz="2400" spc="-25" dirty="0">
                <a:solidFill>
                  <a:srgbClr val="FFFFCC"/>
                </a:solidFill>
              </a:rPr>
              <a:t>VARIOUS</a:t>
            </a:r>
            <a:r>
              <a:rPr sz="2400" dirty="0">
                <a:solidFill>
                  <a:srgbClr val="FFFFCC"/>
                </a:solidFill>
              </a:rPr>
              <a:t> </a:t>
            </a:r>
            <a:r>
              <a:rPr sz="2400" spc="-15" dirty="0">
                <a:solidFill>
                  <a:srgbClr val="FFFFCC"/>
                </a:solidFill>
              </a:rPr>
              <a:t>CUSTOMER</a:t>
            </a:r>
            <a:r>
              <a:rPr sz="2400" spc="-25" dirty="0">
                <a:solidFill>
                  <a:srgbClr val="FFFFCC"/>
                </a:solidFill>
              </a:rPr>
              <a:t> </a:t>
            </a:r>
            <a:r>
              <a:rPr sz="2400" dirty="0">
                <a:solidFill>
                  <a:srgbClr val="FFFFCC"/>
                </a:solidFill>
              </a:rPr>
              <a:t>NAME</a:t>
            </a:r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95109" y="697242"/>
          <a:ext cx="5338445" cy="5898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875"/>
                <a:gridCol w="1639570"/>
              </a:tblGrid>
              <a:tr h="368668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CAF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Cambridge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Canadian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Exchange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Network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55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Classic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Ideas,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Classic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Legends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Clover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Collections,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Designs 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Corrida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Auto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Replicas,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Cruz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Sons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Daedalus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Designs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8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Danish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Wholesale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17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Diecast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Classics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8655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Diecast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8668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Decker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Stores,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V_</a:t>
                      </a:r>
                      <a:r>
                        <a:rPr sz="2000" b="1" spc="2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</a:t>
                      </a:r>
                      <a:r>
                        <a:rPr sz="2000" b="1" spc="-73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aseline="-23148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697" baseline="-23148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7800" y="880084"/>
          <a:ext cx="5605145" cy="5845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3660"/>
                <a:gridCol w="1721485"/>
              </a:tblGrid>
              <a:tr h="351053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Dragon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Souveniers,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6267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Enaco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Distributors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Euro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Channel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719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639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FunGiftIdeas.com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Depot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639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Ideas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Corp.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Gifts4AllAges.com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Handji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Gifts&amp;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639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Heintze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Herkku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626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Iberia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Corp.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6369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L'ordine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Souveniers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631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Corne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D'abondance,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6631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Rochelle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6631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Land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Toys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1673" y="195783"/>
            <a:ext cx="687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</a:rPr>
              <a:t>RFM</a:t>
            </a:r>
            <a:r>
              <a:rPr sz="2400" spc="-10" dirty="0">
                <a:solidFill>
                  <a:srgbClr val="FFFFCC"/>
                </a:solidFill>
              </a:rPr>
              <a:t> </a:t>
            </a:r>
            <a:r>
              <a:rPr sz="2400" spc="-40" dirty="0">
                <a:solidFill>
                  <a:srgbClr val="FFFFCC"/>
                </a:solidFill>
              </a:rPr>
              <a:t>SEGMENTATION</a:t>
            </a:r>
            <a:r>
              <a:rPr sz="2400" spc="-15" dirty="0">
                <a:solidFill>
                  <a:srgbClr val="FFFFCC"/>
                </a:solidFill>
              </a:rPr>
              <a:t> </a:t>
            </a:r>
            <a:r>
              <a:rPr sz="2400" spc="-5" dirty="0">
                <a:solidFill>
                  <a:srgbClr val="FFFFCC"/>
                </a:solidFill>
              </a:rPr>
              <a:t>FOR</a:t>
            </a:r>
            <a:r>
              <a:rPr sz="2400" spc="-20" dirty="0">
                <a:solidFill>
                  <a:srgbClr val="FFFFCC"/>
                </a:solidFill>
              </a:rPr>
              <a:t> </a:t>
            </a:r>
            <a:r>
              <a:rPr sz="2400" spc="-25" dirty="0">
                <a:solidFill>
                  <a:srgbClr val="FFFFCC"/>
                </a:solidFill>
              </a:rPr>
              <a:t>VARIOUS</a:t>
            </a:r>
            <a:r>
              <a:rPr sz="2400" dirty="0">
                <a:solidFill>
                  <a:srgbClr val="FFFFCC"/>
                </a:solidFill>
              </a:rPr>
              <a:t> </a:t>
            </a:r>
            <a:r>
              <a:rPr sz="2400" spc="-15" dirty="0">
                <a:solidFill>
                  <a:srgbClr val="FFFFCC"/>
                </a:solidFill>
              </a:rPr>
              <a:t>CUSTOMER</a:t>
            </a:r>
            <a:r>
              <a:rPr sz="2400" spc="-25" dirty="0">
                <a:solidFill>
                  <a:srgbClr val="FFFFCC"/>
                </a:solidFill>
              </a:rPr>
              <a:t> </a:t>
            </a:r>
            <a:r>
              <a:rPr sz="2400" dirty="0">
                <a:solidFill>
                  <a:srgbClr val="FFFFCC"/>
                </a:solidFill>
              </a:rPr>
              <a:t>NAME</a:t>
            </a:r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96000" y="880071"/>
          <a:ext cx="5918199" cy="575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0195"/>
                <a:gridCol w="1818004"/>
              </a:tblGrid>
              <a:tr h="33823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30" dirty="0">
                          <a:latin typeface="Calibri"/>
                          <a:cs typeface="Calibri"/>
                        </a:rPr>
                        <a:t>Lyon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Souveniers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Marseille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Autos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Marta's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Replicas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Microscale</a:t>
                      </a:r>
                      <a:r>
                        <a:rPr sz="2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Auto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Werke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Caravy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Classics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32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Creations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Gifts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Distributors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Motor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Mint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Distributors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38328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Muscle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20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Norway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Gifts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By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Mail,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3823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Online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Diecast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Creations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23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Online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3823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Osaka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Souveniers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3823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Oulu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60" dirty="0">
                          <a:latin typeface="Calibri"/>
                          <a:cs typeface="Calibri"/>
                        </a:rPr>
                        <a:t>Toy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Supplies,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aseline="-9259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29</a:t>
                      </a:r>
                      <a:endParaRPr sz="1800" baseline="-9259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026" y="136652"/>
            <a:ext cx="4497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solidFill>
                  <a:srgbClr val="FFF1CC"/>
                </a:solidFill>
                <a:latin typeface="Calibri Light"/>
                <a:cs typeface="Calibri Light"/>
              </a:rPr>
              <a:t>PROBLEM</a:t>
            </a:r>
            <a:r>
              <a:rPr sz="4000" b="0" spc="-185" dirty="0">
                <a:solidFill>
                  <a:srgbClr val="FFF1CC"/>
                </a:solidFill>
                <a:latin typeface="Calibri Light"/>
                <a:cs typeface="Calibri Light"/>
              </a:rPr>
              <a:t> </a:t>
            </a:r>
            <a:r>
              <a:rPr sz="4000" b="0" spc="-110" dirty="0">
                <a:solidFill>
                  <a:srgbClr val="FFF1CC"/>
                </a:solidFill>
                <a:latin typeface="Calibri Light"/>
                <a:cs typeface="Calibri Light"/>
              </a:rPr>
              <a:t>STATEMENT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6695" y="6310972"/>
            <a:ext cx="3422015" cy="450850"/>
          </a:xfrm>
          <a:custGeom>
            <a:avLst/>
            <a:gdLst/>
            <a:ahLst/>
            <a:cxnLst/>
            <a:rect l="l" t="t" r="r" b="b"/>
            <a:pathLst>
              <a:path w="3422015" h="450850">
                <a:moveTo>
                  <a:pt x="3415410" y="0"/>
                </a:moveTo>
                <a:lnTo>
                  <a:pt x="3415410" y="450736"/>
                </a:lnTo>
              </a:path>
              <a:path w="3422015" h="450850">
                <a:moveTo>
                  <a:pt x="0" y="444386"/>
                </a:moveTo>
                <a:lnTo>
                  <a:pt x="3421760" y="444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67370" y="604520"/>
            <a:ext cx="278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8CAAC"/>
                </a:solidFill>
                <a:latin typeface="Arial"/>
                <a:cs typeface="Arial"/>
              </a:rPr>
              <a:t>D</a:t>
            </a:r>
            <a:r>
              <a:rPr sz="2400" b="1" spc="-195" dirty="0">
                <a:solidFill>
                  <a:srgbClr val="F8CAAC"/>
                </a:solidFill>
                <a:latin typeface="Arial"/>
                <a:cs typeface="Arial"/>
              </a:rPr>
              <a:t>A</a:t>
            </a:r>
            <a:r>
              <a:rPr sz="2400" b="1" spc="-185" dirty="0">
                <a:solidFill>
                  <a:srgbClr val="F8CAAC"/>
                </a:solidFill>
                <a:latin typeface="Arial"/>
                <a:cs typeface="Arial"/>
              </a:rPr>
              <a:t>T</a:t>
            </a:r>
            <a:r>
              <a:rPr sz="2400" b="1" spc="-5" dirty="0">
                <a:solidFill>
                  <a:srgbClr val="F8CAAC"/>
                </a:solidFill>
                <a:latin typeface="Arial"/>
                <a:cs typeface="Arial"/>
              </a:rPr>
              <a:t>A</a:t>
            </a:r>
            <a:r>
              <a:rPr sz="2400" b="1" spc="-75" dirty="0">
                <a:solidFill>
                  <a:srgbClr val="F8CAA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8CAAC"/>
                </a:solidFill>
                <a:latin typeface="Arial"/>
                <a:cs typeface="Arial"/>
              </a:rPr>
              <a:t>DIC</a:t>
            </a:r>
            <a:r>
              <a:rPr sz="2400" b="1" spc="-10" dirty="0">
                <a:solidFill>
                  <a:srgbClr val="F8CAAC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8CAAC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F8CAAC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8CAAC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8CAAC"/>
                </a:solidFill>
                <a:latin typeface="Arial"/>
                <a:cs typeface="Arial"/>
              </a:rPr>
              <a:t>A</a:t>
            </a:r>
            <a:r>
              <a:rPr sz="2400" b="1" spc="-95" dirty="0">
                <a:solidFill>
                  <a:srgbClr val="F8CAAC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8CAAC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50484" y="1040498"/>
          <a:ext cx="6882765" cy="5714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485"/>
                <a:gridCol w="2124075"/>
                <a:gridCol w="1103630"/>
                <a:gridCol w="2314575"/>
              </a:tblGrid>
              <a:tr h="497281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ORDERNUMBER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Number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1003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CU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RN  AME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solidFill>
                      <a:srgbClr val="FFFFFF"/>
                    </a:solidFill>
                  </a:tcPr>
                </a:tc>
              </a:tr>
              <a:tr h="482091">
                <a:tc>
                  <a:txBody>
                    <a:bodyPr/>
                    <a:lstStyle/>
                    <a:p>
                      <a:pPr marL="36830" marR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ANTIT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ORDE 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RED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Quantity</a:t>
                      </a:r>
                      <a:r>
                        <a:rPr sz="1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ordered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Phone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</a:tr>
              <a:tr h="482028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PRICEEACH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43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AD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INE  1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950" marB="0">
                    <a:solidFill>
                      <a:srgbClr val="FFFFFF"/>
                    </a:solidFill>
                  </a:tcPr>
                </a:tc>
              </a:tr>
              <a:tr h="482155">
                <a:tc>
                  <a:txBody>
                    <a:bodyPr/>
                    <a:lstStyle/>
                    <a:p>
                      <a:pPr marL="36830" marR="59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ORDE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M  BER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line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CITY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City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</a:tr>
              <a:tr h="52597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Sales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amount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POSTALCODE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Postal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7314" marB="0">
                    <a:solidFill>
                      <a:srgbClr val="FFFFFF"/>
                    </a:solidFill>
                  </a:tcPr>
                </a:tc>
              </a:tr>
              <a:tr h="397319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ORDERDATE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Country</a:t>
                      </a:r>
                      <a:r>
                        <a:rPr sz="14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solidFill>
                      <a:srgbClr val="FFFFFF"/>
                    </a:solidFill>
                  </a:tcPr>
                </a:tc>
              </a:tr>
              <a:tr h="648144">
                <a:tc>
                  <a:txBody>
                    <a:bodyPr/>
                    <a:lstStyle/>
                    <a:p>
                      <a:pPr marL="36830" marR="4508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3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NCE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_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AS 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TORDER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Days_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Since_Lastorder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939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AS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TNAME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person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</a:tr>
              <a:tr h="644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TA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TU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311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Shipped </a:t>
                      </a:r>
                      <a:r>
                        <a:rPr sz="1400" b="1" spc="-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 marR="4953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 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TNAME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Contact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person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customer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</a:tr>
              <a:tr h="604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PRODUCTLINE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line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CATEGORY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DEALSIZE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deal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on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Quantity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Item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solidFill>
                      <a:srgbClr val="FFFFFF"/>
                    </a:solidFill>
                  </a:tcPr>
                </a:tc>
              </a:tr>
              <a:tr h="506437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MSRP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479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1384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Manu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ac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'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Sug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ed 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Retail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Price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</a:tr>
              <a:tr h="444386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PRODUCTCODE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7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Product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7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68897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6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23468" y="982471"/>
            <a:ext cx="4662805" cy="531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 automobile parts manufacturing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company has collected data of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transactions for 3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years.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They do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any in-house data science team,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thus they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hired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 their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consultant.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 use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magical data science skills to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them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suitable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000" b="1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customers.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Auto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Sales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Data: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/>
              </a:rPr>
              <a:t>Sales_Data.xlsx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AGENDA</a:t>
            </a:r>
            <a:endParaRPr sz="2400">
              <a:latin typeface="Calibri"/>
              <a:cs typeface="Calibri"/>
            </a:endParaRPr>
          </a:p>
          <a:p>
            <a:pPr marL="12700" marR="259079">
              <a:lnSpc>
                <a:spcPct val="98400"/>
              </a:lnSpc>
              <a:spcBef>
                <a:spcPts val="165"/>
              </a:spcBef>
            </a:pPr>
            <a:r>
              <a:rPr sz="2400" b="1" spc="-155" dirty="0">
                <a:solidFill>
                  <a:srgbClr val="FFFFCC"/>
                </a:solidFill>
                <a:latin typeface="Tahoma"/>
                <a:cs typeface="Tahoma"/>
              </a:rPr>
              <a:t>Re</a:t>
            </a:r>
            <a:r>
              <a:rPr sz="2400" b="1" spc="-135" dirty="0">
                <a:solidFill>
                  <a:srgbClr val="FFFFCC"/>
                </a:solidFill>
                <a:latin typeface="Tahoma"/>
                <a:cs typeface="Tahoma"/>
              </a:rPr>
              <a:t>c</a:t>
            </a:r>
            <a:r>
              <a:rPr sz="2400" b="1" spc="-204" dirty="0">
                <a:solidFill>
                  <a:srgbClr val="FFFFCC"/>
                </a:solidFill>
                <a:latin typeface="Tahoma"/>
                <a:cs typeface="Tahoma"/>
              </a:rPr>
              <a:t>om</a:t>
            </a:r>
            <a:r>
              <a:rPr sz="2400" b="1" spc="-260" dirty="0">
                <a:solidFill>
                  <a:srgbClr val="FFFFCC"/>
                </a:solidFill>
                <a:latin typeface="Tahoma"/>
                <a:cs typeface="Tahoma"/>
              </a:rPr>
              <a:t>m</a:t>
            </a:r>
            <a:r>
              <a:rPr sz="2400" b="1" spc="-155" dirty="0">
                <a:solidFill>
                  <a:srgbClr val="FFFFCC"/>
                </a:solidFill>
                <a:latin typeface="Tahoma"/>
                <a:cs typeface="Tahoma"/>
              </a:rPr>
              <a:t>end</a:t>
            </a:r>
            <a:r>
              <a:rPr sz="2400" b="1" spc="-229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FFFFCC"/>
                </a:solidFill>
                <a:latin typeface="Tahoma"/>
                <a:cs typeface="Tahoma"/>
              </a:rPr>
              <a:t>cu</a:t>
            </a:r>
            <a:r>
              <a:rPr sz="2400" b="1" spc="-160" dirty="0">
                <a:solidFill>
                  <a:srgbClr val="FFFFCC"/>
                </a:solidFill>
                <a:latin typeface="Tahoma"/>
                <a:cs typeface="Tahoma"/>
              </a:rPr>
              <a:t>s</a:t>
            </a:r>
            <a:r>
              <a:rPr sz="2400" b="1" spc="-120" dirty="0">
                <a:solidFill>
                  <a:srgbClr val="FFFFCC"/>
                </a:solidFill>
                <a:latin typeface="Tahoma"/>
                <a:cs typeface="Tahoma"/>
              </a:rPr>
              <a:t>to</a:t>
            </a:r>
            <a:r>
              <a:rPr sz="2400" b="1" spc="-235" dirty="0">
                <a:solidFill>
                  <a:srgbClr val="FFFFCC"/>
                </a:solidFill>
                <a:latin typeface="Tahoma"/>
                <a:cs typeface="Tahoma"/>
              </a:rPr>
              <a:t>m</a:t>
            </a:r>
            <a:r>
              <a:rPr sz="2400" b="1" spc="-105" dirty="0">
                <a:solidFill>
                  <a:srgbClr val="FFFFCC"/>
                </a:solidFill>
                <a:latin typeface="Tahoma"/>
                <a:cs typeface="Tahoma"/>
              </a:rPr>
              <a:t>ized  </a:t>
            </a:r>
            <a:r>
              <a:rPr sz="2400" b="1" spc="-150" dirty="0">
                <a:solidFill>
                  <a:srgbClr val="FFFFCC"/>
                </a:solidFill>
                <a:latin typeface="Tahoma"/>
                <a:cs typeface="Tahoma"/>
              </a:rPr>
              <a:t>marke</a:t>
            </a:r>
            <a:r>
              <a:rPr sz="2400" b="1" spc="-110" dirty="0">
                <a:solidFill>
                  <a:srgbClr val="FFFFCC"/>
                </a:solidFill>
                <a:latin typeface="Tahoma"/>
                <a:cs typeface="Tahoma"/>
              </a:rPr>
              <a:t>t</a:t>
            </a:r>
            <a:r>
              <a:rPr sz="2400" b="1" spc="-175" dirty="0">
                <a:solidFill>
                  <a:srgbClr val="FFFFCC"/>
                </a:solidFill>
                <a:latin typeface="Tahoma"/>
                <a:cs typeface="Tahoma"/>
              </a:rPr>
              <a:t>ing</a:t>
            </a:r>
            <a:r>
              <a:rPr sz="2400" b="1" spc="-240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FFFFCC"/>
                </a:solidFill>
                <a:latin typeface="Tahoma"/>
                <a:cs typeface="Tahoma"/>
              </a:rPr>
              <a:t>s</a:t>
            </a:r>
            <a:r>
              <a:rPr sz="2400" b="1" spc="-135" dirty="0">
                <a:solidFill>
                  <a:srgbClr val="FFFFCC"/>
                </a:solidFill>
                <a:latin typeface="Tahoma"/>
                <a:cs typeface="Tahoma"/>
              </a:rPr>
              <a:t>trategies</a:t>
            </a:r>
            <a:r>
              <a:rPr sz="2400" b="1" spc="-250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FFCC"/>
                </a:solidFill>
                <a:latin typeface="Tahoma"/>
                <a:cs typeface="Tahoma"/>
              </a:rPr>
              <a:t>for  </a:t>
            </a:r>
            <a:r>
              <a:rPr sz="2400" b="1" spc="-95" dirty="0">
                <a:solidFill>
                  <a:srgbClr val="FFFFCC"/>
                </a:solidFill>
                <a:latin typeface="Tahoma"/>
                <a:cs typeface="Tahoma"/>
              </a:rPr>
              <a:t>diff</a:t>
            </a:r>
            <a:r>
              <a:rPr sz="2400" b="1" spc="-145" dirty="0">
                <a:solidFill>
                  <a:srgbClr val="FFFFCC"/>
                </a:solidFill>
                <a:latin typeface="Tahoma"/>
                <a:cs typeface="Tahoma"/>
              </a:rPr>
              <a:t>e</a:t>
            </a:r>
            <a:r>
              <a:rPr sz="2400" b="1" spc="-114" dirty="0">
                <a:solidFill>
                  <a:srgbClr val="FFFFCC"/>
                </a:solidFill>
                <a:latin typeface="Tahoma"/>
                <a:cs typeface="Tahoma"/>
              </a:rPr>
              <a:t>rent</a:t>
            </a:r>
            <a:r>
              <a:rPr sz="2400" b="1" spc="-260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2400" b="1" spc="-190" dirty="0">
                <a:solidFill>
                  <a:srgbClr val="FFFFCC"/>
                </a:solidFill>
                <a:latin typeface="Tahoma"/>
                <a:cs typeface="Tahoma"/>
              </a:rPr>
              <a:t>segmen</a:t>
            </a:r>
            <a:r>
              <a:rPr sz="2400" b="1" spc="-130" dirty="0">
                <a:solidFill>
                  <a:srgbClr val="FFFFCC"/>
                </a:solidFill>
                <a:latin typeface="Tahoma"/>
                <a:cs typeface="Tahoma"/>
              </a:rPr>
              <a:t>t</a:t>
            </a:r>
            <a:r>
              <a:rPr sz="2400" b="1" spc="-190" dirty="0">
                <a:solidFill>
                  <a:srgbClr val="FFFFCC"/>
                </a:solidFill>
                <a:latin typeface="Tahoma"/>
                <a:cs typeface="Tahoma"/>
              </a:rPr>
              <a:t>s</a:t>
            </a:r>
            <a:r>
              <a:rPr sz="2400" b="1" spc="-235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FFFFCC"/>
                </a:solidFill>
                <a:latin typeface="Tahoma"/>
                <a:cs typeface="Tahoma"/>
              </a:rPr>
              <a:t>of</a:t>
            </a:r>
            <a:r>
              <a:rPr sz="2400" b="1" spc="-245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2400" b="1" spc="-170" dirty="0">
                <a:solidFill>
                  <a:srgbClr val="FFFFCC"/>
                </a:solidFill>
                <a:latin typeface="Tahoma"/>
                <a:cs typeface="Tahoma"/>
              </a:rPr>
              <a:t>cu</a:t>
            </a:r>
            <a:r>
              <a:rPr sz="2400" b="1" spc="-160" dirty="0">
                <a:solidFill>
                  <a:srgbClr val="FFFFCC"/>
                </a:solidFill>
                <a:latin typeface="Tahoma"/>
                <a:cs typeface="Tahoma"/>
              </a:rPr>
              <a:t>s</a:t>
            </a:r>
            <a:r>
              <a:rPr sz="2400" b="1" spc="-120" dirty="0">
                <a:solidFill>
                  <a:srgbClr val="FFFFCC"/>
                </a:solidFill>
                <a:latin typeface="Tahoma"/>
                <a:cs typeface="Tahoma"/>
              </a:rPr>
              <a:t>to</a:t>
            </a:r>
            <a:r>
              <a:rPr sz="2400" b="1" spc="-229" dirty="0">
                <a:solidFill>
                  <a:srgbClr val="FFFFCC"/>
                </a:solidFill>
                <a:latin typeface="Tahoma"/>
                <a:cs typeface="Tahoma"/>
              </a:rPr>
              <a:t>m</a:t>
            </a:r>
            <a:r>
              <a:rPr sz="2400" b="1" spc="-130" dirty="0">
                <a:solidFill>
                  <a:srgbClr val="FFFFCC"/>
                </a:solidFill>
                <a:latin typeface="Tahoma"/>
                <a:cs typeface="Tahoma"/>
              </a:rPr>
              <a:t>ers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2100" y="788619"/>
          <a:ext cx="5970904" cy="585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7025"/>
                <a:gridCol w="1833879"/>
              </a:tblGrid>
              <a:tr h="39019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9027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Petit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Auto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43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Quebec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Home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Network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27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Reims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Rovelli</a:t>
                      </a:r>
                      <a:r>
                        <a:rPr sz="20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20" dirty="0">
                          <a:latin typeface="Calibri"/>
                          <a:cs typeface="Calibri"/>
                        </a:rPr>
                        <a:t>Royal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Canadian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Royale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Belge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43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Salzburg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27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Saveley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Henriot,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Scandinavian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Ideas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Collectibles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Stores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9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Souveniers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Things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9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Stylish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Desk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Decors,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207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Suominen</a:t>
                      </a:r>
                      <a:r>
                        <a:rPr sz="2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Souveniers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1673" y="195783"/>
            <a:ext cx="687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CC"/>
                </a:solidFill>
              </a:rPr>
              <a:t>RFM</a:t>
            </a:r>
            <a:r>
              <a:rPr sz="2400" spc="-10" dirty="0">
                <a:solidFill>
                  <a:srgbClr val="FFFFCC"/>
                </a:solidFill>
              </a:rPr>
              <a:t> </a:t>
            </a:r>
            <a:r>
              <a:rPr sz="2400" spc="-40" dirty="0">
                <a:solidFill>
                  <a:srgbClr val="FFFFCC"/>
                </a:solidFill>
              </a:rPr>
              <a:t>SEGMENTATION</a:t>
            </a:r>
            <a:r>
              <a:rPr sz="2400" spc="-15" dirty="0">
                <a:solidFill>
                  <a:srgbClr val="FFFFCC"/>
                </a:solidFill>
              </a:rPr>
              <a:t> </a:t>
            </a:r>
            <a:r>
              <a:rPr sz="2400" spc="-5" dirty="0">
                <a:solidFill>
                  <a:srgbClr val="FFFFCC"/>
                </a:solidFill>
              </a:rPr>
              <a:t>FOR</a:t>
            </a:r>
            <a:r>
              <a:rPr sz="2400" spc="-20" dirty="0">
                <a:solidFill>
                  <a:srgbClr val="FFFFCC"/>
                </a:solidFill>
              </a:rPr>
              <a:t> </a:t>
            </a:r>
            <a:r>
              <a:rPr sz="2400" spc="-25" dirty="0">
                <a:solidFill>
                  <a:srgbClr val="FFFFCC"/>
                </a:solidFill>
              </a:rPr>
              <a:t>VARIOUS</a:t>
            </a:r>
            <a:r>
              <a:rPr sz="2400" dirty="0">
                <a:solidFill>
                  <a:srgbClr val="FFFFCC"/>
                </a:solidFill>
              </a:rPr>
              <a:t> </a:t>
            </a:r>
            <a:r>
              <a:rPr sz="2400" spc="-15" dirty="0">
                <a:solidFill>
                  <a:srgbClr val="FFFFCC"/>
                </a:solidFill>
              </a:rPr>
              <a:t>CUSTOMER</a:t>
            </a:r>
            <a:r>
              <a:rPr sz="2400" spc="-25" dirty="0">
                <a:solidFill>
                  <a:srgbClr val="FFFFCC"/>
                </a:solidFill>
              </a:rPr>
              <a:t> </a:t>
            </a:r>
            <a:r>
              <a:rPr sz="2400" dirty="0">
                <a:solidFill>
                  <a:srgbClr val="FFFFCC"/>
                </a:solidFill>
              </a:rPr>
              <a:t>NAME</a:t>
            </a:r>
            <a:endParaRPr sz="2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7159" y="788619"/>
          <a:ext cx="5412740" cy="585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0310"/>
                <a:gridCol w="1662430"/>
              </a:tblGrid>
              <a:tr h="39019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9027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Super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Scale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4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Technics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Stores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27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35" dirty="0">
                          <a:latin typeface="Calibri"/>
                          <a:cs typeface="Calibri"/>
                        </a:rPr>
                        <a:t>Tekni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Sharp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Gifts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Warehouse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40" dirty="0">
                          <a:latin typeface="Calibri"/>
                          <a:cs typeface="Calibri"/>
                        </a:rPr>
                        <a:t>Tokyo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40" dirty="0">
                          <a:latin typeface="Calibri"/>
                          <a:cs typeface="Calibri"/>
                        </a:rPr>
                        <a:t>Toms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Spezialitten,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4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0" dirty="0">
                          <a:latin typeface="Calibri"/>
                          <a:cs typeface="Calibri"/>
                        </a:rPr>
                        <a:t>Toys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Finland,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271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Toys4GrownUps.com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UK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27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Vida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Sport,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4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Vitachrome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19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Volvo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Replicas,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90194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-30" dirty="0">
                          <a:latin typeface="Calibri"/>
                          <a:cs typeface="Calibri"/>
                        </a:rPr>
                        <a:t>West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Coast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90207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giftsbymail.co.uk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868680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L,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L	</a:t>
                      </a:r>
                      <a:r>
                        <a:rPr sz="1800" baseline="-6944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800" baseline="-6944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987" y="1872233"/>
            <a:ext cx="10284460" cy="2145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95" dirty="0">
                <a:solidFill>
                  <a:srgbClr val="FFFFFF"/>
                </a:solidFill>
                <a:latin typeface="Tahoma"/>
                <a:cs typeface="Tahoma"/>
              </a:rPr>
              <a:t>Inferences</a:t>
            </a:r>
            <a:r>
              <a:rPr sz="28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800" b="1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55" dirty="0">
                <a:solidFill>
                  <a:srgbClr val="FFFFFF"/>
                </a:solidFill>
                <a:latin typeface="Tahoma"/>
                <a:cs typeface="Tahoma"/>
              </a:rPr>
              <a:t>RFM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9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FFFFFF"/>
                </a:solidFill>
                <a:latin typeface="Tahoma"/>
                <a:cs typeface="Tahoma"/>
              </a:rPr>
              <a:t>identified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15" dirty="0">
                <a:solidFill>
                  <a:srgbClr val="FFFFFF"/>
                </a:solidFill>
                <a:latin typeface="Tahoma"/>
                <a:cs typeface="Tahoma"/>
              </a:rPr>
              <a:t>segments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b="1" spc="-670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2800" b="1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800" b="1" spc="-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800" b="1" spc="-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sto</a:t>
            </a:r>
            <a:r>
              <a:rPr sz="2800" b="1" spc="-3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220" dirty="0">
                <a:solidFill>
                  <a:srgbClr val="FFFFFF"/>
                </a:solidFill>
                <a:latin typeface="Tahoma"/>
                <a:cs typeface="Tahoma"/>
              </a:rPr>
              <a:t>ers?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9" dirty="0">
                <a:solidFill>
                  <a:srgbClr val="FFFFFF"/>
                </a:solidFill>
                <a:latin typeface="Tahoma"/>
                <a:cs typeface="Tahoma"/>
              </a:rPr>
              <a:t>(give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ahoma"/>
                <a:cs typeface="Tahoma"/>
              </a:rPr>
              <a:t>5)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-440" dirty="0">
                <a:solidFill>
                  <a:srgbClr val="FFFFFF"/>
                </a:solidFill>
                <a:latin typeface="Tahoma"/>
                <a:cs typeface="Tahoma"/>
              </a:rPr>
              <a:t>-&gt;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2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28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80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2800" b="1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800" b="1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70" dirty="0">
                <a:solidFill>
                  <a:srgbClr val="FFFFFF"/>
                </a:solidFill>
                <a:latin typeface="Tahoma"/>
                <a:cs typeface="Tahoma"/>
              </a:rPr>
              <a:t>verge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10" dirty="0">
                <a:solidFill>
                  <a:srgbClr val="FFFFFF"/>
                </a:solidFill>
                <a:latin typeface="Tahoma"/>
                <a:cs typeface="Tahoma"/>
              </a:rPr>
              <a:t>churning?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9" dirty="0">
                <a:solidFill>
                  <a:srgbClr val="FFFFFF"/>
                </a:solidFill>
                <a:latin typeface="Tahoma"/>
                <a:cs typeface="Tahoma"/>
              </a:rPr>
              <a:t>(give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ahoma"/>
                <a:cs typeface="Tahoma"/>
              </a:rPr>
              <a:t>5)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04"/>
              </a:lnSpc>
            </a:pPr>
            <a:r>
              <a:rPr sz="2800" b="1" spc="-204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800" b="1" spc="-670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2800" b="1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2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800" b="1" spc="-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800" b="1" spc="-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2800" b="1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b="1" spc="-160" dirty="0">
                <a:solidFill>
                  <a:srgbClr val="FFFFFF"/>
                </a:solidFill>
                <a:latin typeface="Tahoma"/>
                <a:cs typeface="Tahoma"/>
              </a:rPr>
              <a:t>sto</a:t>
            </a:r>
            <a:r>
              <a:rPr sz="2800" b="1" spc="-3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800" b="1" spc="-220" dirty="0">
                <a:solidFill>
                  <a:srgbClr val="FFFFFF"/>
                </a:solidFill>
                <a:latin typeface="Tahoma"/>
                <a:cs typeface="Tahoma"/>
              </a:rPr>
              <a:t>ers?</a:t>
            </a:r>
            <a:r>
              <a:rPr sz="2800" b="1" spc="-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9" dirty="0">
                <a:solidFill>
                  <a:srgbClr val="FFFFFF"/>
                </a:solidFill>
                <a:latin typeface="Tahoma"/>
                <a:cs typeface="Tahoma"/>
              </a:rPr>
              <a:t>(give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ahoma"/>
                <a:cs typeface="Tahoma"/>
              </a:rPr>
              <a:t>5)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04"/>
              </a:lnSpc>
            </a:pPr>
            <a:r>
              <a:rPr sz="2800" b="1" spc="-440" dirty="0">
                <a:solidFill>
                  <a:srgbClr val="FFFFFF"/>
                </a:solidFill>
                <a:latin typeface="Tahoma"/>
                <a:cs typeface="Tahoma"/>
              </a:rPr>
              <a:t>-&gt;</a:t>
            </a:r>
            <a:r>
              <a:rPr sz="2800" b="1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2800" b="1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4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280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35" dirty="0">
                <a:solidFill>
                  <a:srgbClr val="FFFFFF"/>
                </a:solidFill>
                <a:latin typeface="Tahoma"/>
                <a:cs typeface="Tahoma"/>
              </a:rPr>
              <a:t>loyal</a:t>
            </a:r>
            <a:r>
              <a:rPr sz="2800" b="1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Tahoma"/>
                <a:cs typeface="Tahoma"/>
              </a:rPr>
              <a:t>customers?</a:t>
            </a:r>
            <a:r>
              <a:rPr sz="2800" b="1" spc="-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229" dirty="0">
                <a:solidFill>
                  <a:srgbClr val="FFFFFF"/>
                </a:solidFill>
                <a:latin typeface="Tahoma"/>
                <a:cs typeface="Tahoma"/>
              </a:rPr>
              <a:t>(give</a:t>
            </a:r>
            <a:r>
              <a:rPr sz="2800" b="1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800" b="1" spc="-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155" dirty="0">
                <a:solidFill>
                  <a:srgbClr val="FFFFFF"/>
                </a:solidFill>
                <a:latin typeface="Tahoma"/>
                <a:cs typeface="Tahoma"/>
              </a:rPr>
              <a:t>least</a:t>
            </a:r>
            <a:r>
              <a:rPr sz="28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ahoma"/>
                <a:cs typeface="Tahoma"/>
              </a:rPr>
              <a:t>5)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317" y="289687"/>
            <a:ext cx="6033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</a:rPr>
              <a:t>WHO</a:t>
            </a:r>
            <a:r>
              <a:rPr sz="3200" spc="-15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ARE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spc="-35" dirty="0">
                <a:solidFill>
                  <a:srgbClr val="FFFFFF"/>
                </a:solidFill>
              </a:rPr>
              <a:t>YOUR </a:t>
            </a:r>
            <a:r>
              <a:rPr sz="3200" spc="-20" dirty="0">
                <a:solidFill>
                  <a:srgbClr val="FFFFFF"/>
                </a:solidFill>
              </a:rPr>
              <a:t>BEST</a:t>
            </a:r>
            <a:r>
              <a:rPr sz="3200" spc="5" dirty="0">
                <a:solidFill>
                  <a:srgbClr val="FFFFFF"/>
                </a:solidFill>
              </a:rPr>
              <a:t> </a:t>
            </a:r>
            <a:r>
              <a:rPr sz="3200" spc="-20" dirty="0">
                <a:solidFill>
                  <a:srgbClr val="FFFFFF"/>
                </a:solidFill>
              </a:rPr>
              <a:t>CUSTOMERS?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7898" y="5830011"/>
            <a:ext cx="9992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RFM AS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HIGH, HIGH, HIGH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CONSIDERED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9813" y="970368"/>
          <a:ext cx="10572115" cy="4653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4725"/>
                <a:gridCol w="3247390"/>
              </a:tblGrid>
              <a:tr h="387769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Anna's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Decorations,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Ltd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87857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Australian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Collectors,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Co.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Euro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Shopping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Channel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87730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Rochelle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Gifts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Land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5" dirty="0">
                          <a:latin typeface="Calibri"/>
                          <a:cs typeface="Calibri"/>
                        </a:rPr>
                        <a:t>Toys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Inc.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87857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Gifts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Distributors 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Ltd.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Online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Diecast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Creations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Co.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Salzburg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Collectables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Souveniers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Things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Co.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8785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-30" dirty="0">
                          <a:latin typeface="Calibri"/>
                          <a:cs typeface="Calibri"/>
                        </a:rPr>
                        <a:t>Technics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Stores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Inc.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87731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Sharp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Gifts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Warehouse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98" y="292734"/>
            <a:ext cx="108915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200" spc="-120" dirty="0">
                <a:solidFill>
                  <a:srgbClr val="FFFFFF"/>
                </a:solidFill>
                <a:latin typeface="Tahoma"/>
                <a:cs typeface="Tahoma"/>
              </a:rPr>
              <a:t>STOMERS</a:t>
            </a:r>
            <a:r>
              <a:rPr sz="3200" spc="-3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VERGE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CHURNING?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3773" y="5759297"/>
            <a:ext cx="10539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HAVING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RFM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VERYLOW,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 MEDIUM,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 MEDIUM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CUSTOMERS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VERGE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OF CHURNING.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156" y="1188986"/>
          <a:ext cx="10478769" cy="130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9955"/>
                <a:gridCol w="3218814"/>
              </a:tblGrid>
              <a:tr h="43407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34086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Dragon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Souveniers,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Ltd.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434086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b="1" spc="-15" dirty="0">
                          <a:latin typeface="Calibri"/>
                          <a:cs typeface="Calibri"/>
                        </a:rPr>
                        <a:t>Rovelli</a:t>
                      </a:r>
                      <a:r>
                        <a:rPr sz="24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Gifts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H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1156" y="2697492"/>
          <a:ext cx="10478769" cy="2754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9955"/>
                <a:gridCol w="3218814"/>
              </a:tblGrid>
              <a:tr h="688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88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Cruz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Sons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688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Stylish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Desk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Decors,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688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Toys4GrownUps.com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494" y="292734"/>
            <a:ext cx="7269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AR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2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320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2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CUSTOMERS?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7898" y="5466384"/>
            <a:ext cx="10200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RFM AS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HIGH, MEDIUM,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LOW/MEDIUM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LOYAL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VISIT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BUT SPEND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1390" y="1532636"/>
          <a:ext cx="10160634" cy="746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1059"/>
                <a:gridCol w="2949575"/>
              </a:tblGrid>
              <a:tr h="373379">
                <a:tc>
                  <a:txBody>
                    <a:bodyPr/>
                    <a:lstStyle/>
                    <a:p>
                      <a:pPr marL="7620">
                        <a:lnSpc>
                          <a:spcPts val="2775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CUSTOMERNAME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77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RFM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7620">
                        <a:lnSpc>
                          <a:spcPts val="2775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Gifts4AllAges.com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775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51077" y="2677871"/>
          <a:ext cx="9993630" cy="2443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4040"/>
                <a:gridCol w="3069590"/>
              </a:tblGrid>
              <a:tr h="48861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8856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Auto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Canal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Petit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48869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Baane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Imports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488569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Oulu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75" dirty="0">
                          <a:latin typeface="Calibri"/>
                          <a:cs typeface="Calibri"/>
                        </a:rPr>
                        <a:t>Toy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Supplies,</a:t>
                      </a:r>
                      <a:r>
                        <a:rPr sz="2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Inc.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48869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UK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Collectables,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Ltd.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894" y="292734"/>
            <a:ext cx="6957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32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32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CUS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TOMERS?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898" y="5556910"/>
            <a:ext cx="108864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775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RFM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LOW,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HIGH,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	AND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VERY 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LOW,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LOW,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VERY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LOW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LOST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RECENCY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898" y="6289040"/>
            <a:ext cx="1407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Calibri"/>
                <a:cs typeface="Calibri"/>
              </a:rPr>
              <a:t>LOW.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209" y="1018032"/>
          <a:ext cx="11252199" cy="937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8245"/>
                <a:gridCol w="3703954"/>
              </a:tblGrid>
              <a:tr h="312420">
                <a:tc>
                  <a:txBody>
                    <a:bodyPr/>
                    <a:lstStyle/>
                    <a:p>
                      <a:pPr marL="6985">
                        <a:lnSpc>
                          <a:spcPts val="233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6985">
                        <a:lnSpc>
                          <a:spcPts val="2335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Dragon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Souveniers,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6985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Rovelli</a:t>
                      </a:r>
                      <a:r>
                        <a:rPr sz="20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5780" y="2106167"/>
          <a:ext cx="11035665" cy="3436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2830"/>
                <a:gridCol w="3632835"/>
              </a:tblGrid>
              <a:tr h="312420">
                <a:tc>
                  <a:txBody>
                    <a:bodyPr/>
                    <a:lstStyle/>
                    <a:p>
                      <a:pPr marL="7620">
                        <a:lnSpc>
                          <a:spcPts val="2335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CUSTOMERNAME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RFM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7620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Alpha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Cognac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7620">
                        <a:lnSpc>
                          <a:spcPts val="233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Auto-Moto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Classics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Inc.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7620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Bavarian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Collectables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35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7620">
                        <a:lnSpc>
                          <a:spcPts val="234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Clover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Collections,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7620">
                        <a:lnSpc>
                          <a:spcPts val="234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Decker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Stores,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Ltd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7620">
                        <a:lnSpc>
                          <a:spcPts val="234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Ideas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Corp.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7620">
                        <a:lnSpc>
                          <a:spcPts val="234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Iberia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Gift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Imports,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Corp.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7620">
                        <a:lnSpc>
                          <a:spcPts val="234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Mini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Auto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Werke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7620">
                        <a:lnSpc>
                          <a:spcPts val="234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Royale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Belge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12419">
                <a:tc>
                  <a:txBody>
                    <a:bodyPr/>
                    <a:lstStyle/>
                    <a:p>
                      <a:pPr marL="7620">
                        <a:lnSpc>
                          <a:spcPts val="234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Collectibles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Ltd.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2340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V_L,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V_L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7208" y="137236"/>
            <a:ext cx="8734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8CAAC"/>
                </a:solidFill>
              </a:rPr>
              <a:t>CONCLUSIONS</a:t>
            </a:r>
            <a:r>
              <a:rPr sz="4000" spc="-25" dirty="0">
                <a:solidFill>
                  <a:srgbClr val="F8CAAC"/>
                </a:solidFill>
              </a:rPr>
              <a:t> </a:t>
            </a:r>
            <a:r>
              <a:rPr sz="4000" spc="-5" dirty="0">
                <a:solidFill>
                  <a:srgbClr val="F8CAAC"/>
                </a:solidFill>
              </a:rPr>
              <a:t>AND</a:t>
            </a:r>
            <a:r>
              <a:rPr sz="4000" spc="-25" dirty="0">
                <a:solidFill>
                  <a:srgbClr val="F8CAAC"/>
                </a:solidFill>
              </a:rPr>
              <a:t> </a:t>
            </a:r>
            <a:r>
              <a:rPr sz="4000" spc="-40" dirty="0">
                <a:solidFill>
                  <a:srgbClr val="F8CAAC"/>
                </a:solidFill>
              </a:rPr>
              <a:t>RECOMMENDATIONS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66115" y="765809"/>
            <a:ext cx="115455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6482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3441065" algn="l"/>
              </a:tabLst>
            </a:pP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HIGHEST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DEEBF7"/>
                </a:solidFill>
                <a:latin typeface="Calibri"/>
                <a:cs typeface="Calibri"/>
              </a:rPr>
              <a:t>CORREALTION	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NOTICED 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BETWEEN 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SALES 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PRICE </a:t>
            </a:r>
            <a:r>
              <a:rPr sz="2400" b="1" spc="-15" dirty="0">
                <a:solidFill>
                  <a:srgbClr val="DEEBF7"/>
                </a:solidFill>
                <a:latin typeface="Calibri"/>
                <a:cs typeface="Calibri"/>
              </a:rPr>
              <a:t>EACH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(0.81), 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DEEBF7"/>
                </a:solidFill>
                <a:latin typeface="Calibri"/>
                <a:cs typeface="Calibri"/>
              </a:rPr>
              <a:t>FOLLOWED</a:t>
            </a:r>
            <a:r>
              <a:rPr sz="2400" b="1" spc="-3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DEEBF7"/>
                </a:solidFill>
                <a:latin typeface="Calibri"/>
                <a:cs typeface="Calibri"/>
              </a:rPr>
              <a:t>BY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MSRP 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PRICE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DEEBF7"/>
                </a:solidFill>
                <a:latin typeface="Calibri"/>
                <a:cs typeface="Calibri"/>
              </a:rPr>
              <a:t>EACH</a:t>
            </a:r>
            <a:r>
              <a:rPr sz="2400" b="1" spc="-2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(0.78),</a:t>
            </a:r>
            <a:r>
              <a:rPr sz="2400" b="1" spc="15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SALES</a:t>
            </a:r>
            <a:r>
              <a:rPr sz="2400" b="1" spc="-25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QUANTITY</a:t>
            </a:r>
            <a:r>
              <a:rPr sz="2400" b="1" spc="-3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ORDERED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(0.55).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7066915" algn="l"/>
                <a:tab pos="8829675" algn="l"/>
                <a:tab pos="10116820" algn="l"/>
              </a:tabLst>
            </a:pP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RFM </a:t>
            </a:r>
            <a:r>
              <a:rPr sz="2400" b="1" spc="-35" dirty="0">
                <a:solidFill>
                  <a:srgbClr val="DEEBF7"/>
                </a:solidFill>
                <a:latin typeface="Calibri"/>
                <a:cs typeface="Calibri"/>
              </a:rPr>
              <a:t>ANALYSIS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DEEBF7"/>
                </a:solidFill>
                <a:latin typeface="Calibri"/>
                <a:cs typeface="Calibri"/>
              </a:rPr>
              <a:t>WAS</a:t>
            </a:r>
            <a:r>
              <a:rPr sz="2400" b="1" spc="1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PERFORMED</a:t>
            </a:r>
            <a:r>
              <a:rPr sz="2400" b="1" spc="-2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USING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KNIME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FOR	IDENTIFYING	</a:t>
            </a:r>
            <a:r>
              <a:rPr sz="2400" b="1" spc="-25" dirty="0">
                <a:solidFill>
                  <a:srgbClr val="DEEBF7"/>
                </a:solidFill>
                <a:latin typeface="Calibri"/>
                <a:cs typeface="Calibri"/>
              </a:rPr>
              <a:t>VARIOUS	</a:t>
            </a:r>
            <a:r>
              <a:rPr sz="2400" b="1" spc="-10" dirty="0">
                <a:solidFill>
                  <a:srgbClr val="DEEBF7"/>
                </a:solidFill>
                <a:latin typeface="Calibri"/>
                <a:cs typeface="Calibri"/>
              </a:rPr>
              <a:t>SEGMENTS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b="1" spc="-5" dirty="0">
                <a:solidFill>
                  <a:srgbClr val="DEEBF7"/>
                </a:solidFill>
                <a:latin typeface="Calibri"/>
                <a:cs typeface="Calibri"/>
              </a:rPr>
              <a:t>OF</a:t>
            </a:r>
            <a:r>
              <a:rPr sz="2400" b="1" spc="-3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DEEBF7"/>
                </a:solidFill>
                <a:latin typeface="Calibri"/>
                <a:cs typeface="Calibri"/>
              </a:rPr>
              <a:t>CUSTOMERS</a:t>
            </a:r>
            <a:r>
              <a:rPr sz="2400" b="1" spc="-50" dirty="0">
                <a:solidFill>
                  <a:srgbClr val="DEEBF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EEBF7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121475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RFM AS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HIGH, HIGH, HIGH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CONSIDERED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BEST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marR="5334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HAVING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RFM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VERYLOW,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 MEDIUM,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 MEDIUM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CONSIDERED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CUSTOMERS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VERGE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OF CHURNING.</a:t>
            </a:r>
            <a:endParaRPr sz="2400">
              <a:latin typeface="Calibri"/>
              <a:cs typeface="Calibri"/>
            </a:endParaRPr>
          </a:p>
          <a:p>
            <a:pPr marL="354965" marR="13589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RFM AS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HIGH, MEDIUM,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LOW/MEDIUM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CONSIDERED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LOYAL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THEY VISIT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SPEND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LESS.</a:t>
            </a:r>
            <a:endParaRPr sz="2400">
              <a:latin typeface="Calibri"/>
              <a:cs typeface="Calibri"/>
            </a:endParaRPr>
          </a:p>
          <a:p>
            <a:pPr marL="12700" marR="549529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LOST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RECENCY.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RECOMMENDATION: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256665" algn="l"/>
                <a:tab pos="8817610" algn="l"/>
                <a:tab pos="898144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rewarded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gifts/loyalties,</a:t>
            </a:r>
            <a:r>
              <a:rPr sz="24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loyal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customers	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giving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offers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purchases,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low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recency	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verge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churning	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extended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higher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warranty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purchases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and also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115" y="6253378"/>
            <a:ext cx="715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messages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having benefits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9598" y="73025"/>
          <a:ext cx="6316980" cy="677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6980"/>
              </a:tblGrid>
              <a:tr h="249808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&lt;class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'pandas.core.frame.DataFrame'&gt;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96418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RangeIndex: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entries,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2746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columns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(total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columns):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0830" algn="l"/>
                          <a:tab pos="166433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#	Column	Non-Null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Count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Dtype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  <a:tabLst>
                          <a:tab pos="139128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---</a:t>
                      </a:r>
                      <a:r>
                        <a:rPr sz="16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------	--------------</a:t>
                      </a:r>
                      <a:r>
                        <a:rPr sz="16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-----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81935" algn="l"/>
                          <a:tab pos="3470910" algn="l"/>
                          <a:tab pos="429895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ORDERNUMBER	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79395" algn="l"/>
                          <a:tab pos="3468370" algn="l"/>
                          <a:tab pos="429577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QUANTITYORDERED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80030" algn="l"/>
                          <a:tab pos="3469004" algn="l"/>
                          <a:tab pos="429577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PRICEEACH	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float64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82570" algn="l"/>
                          <a:tab pos="3470910" algn="l"/>
                          <a:tab pos="429895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ORDERLINENUMBER	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int64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803525" algn="l"/>
                          <a:tab pos="3491865" algn="l"/>
                          <a:tab pos="431990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SALES	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float64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83083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293370" algn="l"/>
                          <a:tab pos="2769870" algn="l"/>
                          <a:tab pos="3504565" algn="l"/>
                          <a:tab pos="433260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ORDERDATE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datetime64[ns]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79395" algn="l"/>
                          <a:tab pos="3514090" algn="l"/>
                          <a:tab pos="434149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	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DAYS_SINCE_LASTORDER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int64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78125" algn="l"/>
                          <a:tab pos="3512185" algn="l"/>
                          <a:tab pos="434022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	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STATUS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60980" algn="l"/>
                          <a:tab pos="3495040" algn="l"/>
                          <a:tab pos="432308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	PRODUCTLINE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93370" algn="l"/>
                          <a:tab pos="2752725" algn="l"/>
                          <a:tab pos="3487420" algn="l"/>
                          <a:tab pos="431546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	MSRP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	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int64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727960" algn="l"/>
                          <a:tab pos="401383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6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PRODUCTCODE	2747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51435">
                        <a:lnSpc>
                          <a:spcPts val="1870"/>
                        </a:lnSpc>
                        <a:tabLst>
                          <a:tab pos="2734945" algn="l"/>
                          <a:tab pos="402018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6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CUSTOMERNAME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742565" algn="l"/>
                          <a:tab pos="402907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6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PHONE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936">
                <a:tc>
                  <a:txBody>
                    <a:bodyPr/>
                    <a:lstStyle/>
                    <a:p>
                      <a:pPr marL="51435">
                        <a:lnSpc>
                          <a:spcPts val="1870"/>
                        </a:lnSpc>
                        <a:tabLst>
                          <a:tab pos="2736215" algn="l"/>
                          <a:tab pos="4021454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6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ADDRESSLINE1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681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729230" algn="l"/>
                          <a:tab pos="4015740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16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CITY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935">
                <a:tc>
                  <a:txBody>
                    <a:bodyPr/>
                    <a:lstStyle/>
                    <a:p>
                      <a:pPr marL="51435">
                        <a:lnSpc>
                          <a:spcPts val="1870"/>
                        </a:lnSpc>
                        <a:tabLst>
                          <a:tab pos="2720340" algn="l"/>
                          <a:tab pos="400621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6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POSTALCODE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745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721610" algn="l"/>
                          <a:tab pos="400748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6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COUNTRY	2747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733675" algn="l"/>
                          <a:tab pos="402018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16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CONTACTLASTNAME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737485" algn="l"/>
                          <a:tab pos="4024629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600" spc="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CONTACTFIRSTNAME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8">
                <a:tc>
                  <a:txBody>
                    <a:bodyPr/>
                    <a:lstStyle/>
                    <a:p>
                      <a:pPr marL="51435">
                        <a:lnSpc>
                          <a:spcPts val="1864"/>
                        </a:lnSpc>
                        <a:tabLst>
                          <a:tab pos="2725420" algn="l"/>
                          <a:tab pos="4011929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6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DEALSIZE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2747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non-null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49809">
                <a:tc>
                  <a:txBody>
                    <a:bodyPr/>
                    <a:lstStyle/>
                    <a:p>
                      <a:pPr marL="5715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dtypes: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datetime64[ns](1),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float64(2),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int64(5),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object(12)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203768">
                <a:tc>
                  <a:txBody>
                    <a:bodyPr/>
                    <a:lstStyle/>
                    <a:p>
                      <a:pPr marL="5715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usage: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429.3+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KB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723126" y="843229"/>
            <a:ext cx="5071745" cy="531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Import</a:t>
            </a:r>
            <a:r>
              <a:rPr sz="1800" b="1" spc="-3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following</a:t>
            </a:r>
            <a:r>
              <a:rPr sz="1800" b="1" spc="-3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libraries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in</a:t>
            </a:r>
            <a:r>
              <a:rPr sz="1800" b="1" spc="-2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Jupyter</a:t>
            </a:r>
            <a:r>
              <a:rPr sz="1800" b="1" spc="-3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notebook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pandas,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matplotlib,</a:t>
            </a:r>
            <a:r>
              <a:rPr sz="1800" b="1" spc="-3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seaborn,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 marL="208279">
              <a:lnSpc>
                <a:spcPct val="100000"/>
              </a:lnSpc>
            </a:pPr>
            <a:r>
              <a:rPr sz="1800" b="1" spc="-10" dirty="0">
                <a:solidFill>
                  <a:srgbClr val="FFF1CC"/>
                </a:solidFill>
                <a:latin typeface="Calibri"/>
                <a:cs typeface="Calibri"/>
              </a:rPr>
              <a:t>TYPES</a:t>
            </a:r>
            <a:r>
              <a:rPr sz="1800" b="1" spc="-20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1CC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FFF1CC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1CC"/>
                </a:solidFill>
                <a:latin typeface="Calibri"/>
                <a:cs typeface="Calibri"/>
              </a:rPr>
              <a:t>VARIABLES:</a:t>
            </a:r>
            <a:endParaRPr sz="1800">
              <a:latin typeface="Calibri"/>
              <a:cs typeface="Calibri"/>
            </a:endParaRPr>
          </a:p>
          <a:p>
            <a:pPr marL="494665" marR="64769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a.</a:t>
            </a:r>
            <a:r>
              <a:rPr sz="1800" b="1" spc="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Integer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type/numeric: ORDER NUMBER,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QUANTITY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ORDERED,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PRICE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EACH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,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ORDER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LINENUMBER,</a:t>
            </a:r>
            <a:r>
              <a:rPr sz="1800" b="1" spc="2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SALES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,</a:t>
            </a:r>
            <a:r>
              <a:rPr sz="1800" b="1" spc="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DAYS_SINCE_LASTORDER, </a:t>
            </a:r>
            <a:r>
              <a:rPr sz="1800" b="1" spc="-39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MRSP</a:t>
            </a:r>
            <a:endParaRPr sz="1800">
              <a:latin typeface="Calibri"/>
              <a:cs typeface="Calibri"/>
            </a:endParaRPr>
          </a:p>
          <a:p>
            <a:pPr marL="494665" marR="5080" lvl="1" indent="-287020">
              <a:lnSpc>
                <a:spcPct val="100000"/>
              </a:lnSpc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b.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Nominal/Object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type: </a:t>
            </a:r>
            <a:r>
              <a:rPr sz="1800" b="1" spc="-50" dirty="0">
                <a:solidFill>
                  <a:srgbClr val="BCD6ED"/>
                </a:solidFill>
                <a:latin typeface="Calibri"/>
                <a:cs typeface="Calibri"/>
              </a:rPr>
              <a:t>STATUS,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PRODUCTLINE, </a:t>
            </a:r>
            <a:r>
              <a:rPr sz="1800" b="1" spc="-39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PRODUCTCODE, CUSTOMERNAME,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PHONE, </a:t>
            </a:r>
            <a:r>
              <a:rPr sz="1800" b="1" spc="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ADDRESSLINE1,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BCD6ED"/>
                </a:solidFill>
                <a:latin typeface="Calibri"/>
                <a:cs typeface="Calibri"/>
              </a:rPr>
              <a:t>CITY,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BCD6ED"/>
                </a:solidFill>
                <a:latin typeface="Calibri"/>
                <a:cs typeface="Calibri"/>
              </a:rPr>
              <a:t>POSTALCODE,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BCD6ED"/>
                </a:solidFill>
                <a:latin typeface="Calibri"/>
                <a:cs typeface="Calibri"/>
              </a:rPr>
              <a:t>COUNTRY, </a:t>
            </a:r>
            <a:r>
              <a:rPr sz="1800" b="1" spc="-3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CONTACTLASTNAME,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CONTACTFIRSTNAME, 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DEALSIZE</a:t>
            </a:r>
            <a:endParaRPr sz="1800">
              <a:latin typeface="Calibri"/>
              <a:cs typeface="Calibri"/>
            </a:endParaRPr>
          </a:p>
          <a:p>
            <a:pPr marL="494665" marR="2060575" lvl="1" indent="-287020">
              <a:lnSpc>
                <a:spcPct val="100000"/>
              </a:lnSpc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c.</a:t>
            </a:r>
            <a:r>
              <a:rPr sz="1800" b="1" spc="-3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Date</a:t>
            </a:r>
            <a:r>
              <a:rPr sz="1800" b="1" spc="-3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type: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ORDER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solidFill>
                  <a:srgbClr val="BCD6ED"/>
                </a:solidFill>
                <a:latin typeface="Calibri"/>
                <a:cs typeface="Calibri"/>
              </a:rPr>
              <a:t>DATE, </a:t>
            </a:r>
            <a:r>
              <a:rPr sz="1800" b="1" spc="-39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DAYS_SINCE_LASTORDER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BCD6ED"/>
              </a:buClr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No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missing</a:t>
            </a:r>
            <a:r>
              <a:rPr sz="1800" b="1" spc="-5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values</a:t>
            </a:r>
            <a:r>
              <a:rPr sz="1800" b="1" spc="-3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the</a:t>
            </a:r>
            <a:r>
              <a:rPr sz="1800" b="1" spc="-2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No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duplicates</a:t>
            </a:r>
            <a:r>
              <a:rPr sz="1800" b="1" spc="-5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in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the</a:t>
            </a:r>
            <a:r>
              <a:rPr sz="1800" b="1" spc="-1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Shape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the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 dataset:</a:t>
            </a:r>
            <a:r>
              <a:rPr sz="1800" b="1" spc="-2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20</a:t>
            </a:r>
            <a:r>
              <a:rPr sz="1800" b="1" spc="-5" dirty="0">
                <a:solidFill>
                  <a:srgbClr val="BCD6ED"/>
                </a:solidFill>
                <a:latin typeface="Calibri"/>
                <a:cs typeface="Calibri"/>
              </a:rPr>
              <a:t> columns</a:t>
            </a:r>
            <a:r>
              <a:rPr sz="1800" b="1" spc="-20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and</a:t>
            </a:r>
            <a:r>
              <a:rPr sz="1800" b="1" spc="-45" dirty="0">
                <a:solidFill>
                  <a:srgbClr val="BCD6E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CD6ED"/>
                </a:solidFill>
                <a:latin typeface="Calibri"/>
                <a:cs typeface="Calibri"/>
              </a:rPr>
              <a:t>2747 </a:t>
            </a:r>
            <a:r>
              <a:rPr sz="1800" b="1" spc="-10" dirty="0">
                <a:solidFill>
                  <a:srgbClr val="BCD6ED"/>
                </a:solidFill>
                <a:latin typeface="Calibri"/>
                <a:cs typeface="Calibri"/>
              </a:rPr>
              <a:t>rows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79054" y="162559"/>
            <a:ext cx="2613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C5DFB4"/>
                </a:solidFill>
              </a:rPr>
              <a:t>D</a:t>
            </a:r>
            <a:r>
              <a:rPr sz="2400" spc="-195" dirty="0">
                <a:solidFill>
                  <a:srgbClr val="C5DFB4"/>
                </a:solidFill>
              </a:rPr>
              <a:t>AT</a:t>
            </a:r>
            <a:r>
              <a:rPr sz="2400" dirty="0">
                <a:solidFill>
                  <a:srgbClr val="C5DFB4"/>
                </a:solidFill>
              </a:rPr>
              <a:t>A </a:t>
            </a:r>
            <a:r>
              <a:rPr sz="2400" spc="-10" dirty="0">
                <a:solidFill>
                  <a:srgbClr val="C5DFB4"/>
                </a:solidFill>
              </a:rPr>
              <a:t>I</a:t>
            </a:r>
            <a:r>
              <a:rPr sz="2400" dirty="0">
                <a:solidFill>
                  <a:srgbClr val="C5DFB4"/>
                </a:solidFill>
              </a:rPr>
              <a:t>N</a:t>
            </a:r>
            <a:r>
              <a:rPr sz="2400" spc="-10" dirty="0">
                <a:solidFill>
                  <a:srgbClr val="C5DFB4"/>
                </a:solidFill>
              </a:rPr>
              <a:t>F</a:t>
            </a:r>
            <a:r>
              <a:rPr sz="2400" spc="-5" dirty="0">
                <a:solidFill>
                  <a:srgbClr val="C5DFB4"/>
                </a:solidFill>
              </a:rPr>
              <a:t>ORM</a:t>
            </a:r>
            <a:r>
              <a:rPr sz="2400" spc="-195" dirty="0">
                <a:solidFill>
                  <a:srgbClr val="C5DFB4"/>
                </a:solidFill>
              </a:rPr>
              <a:t>A</a:t>
            </a:r>
            <a:r>
              <a:rPr sz="2400" spc="-5" dirty="0">
                <a:solidFill>
                  <a:srgbClr val="C5DFB4"/>
                </a:solidFill>
              </a:rPr>
              <a:t>TI</a:t>
            </a:r>
            <a:r>
              <a:rPr sz="2400" spc="-10" dirty="0">
                <a:solidFill>
                  <a:srgbClr val="C5DFB4"/>
                </a:solidFill>
              </a:rPr>
              <a:t>O</a:t>
            </a:r>
            <a:r>
              <a:rPr sz="2400" dirty="0">
                <a:solidFill>
                  <a:srgbClr val="C5DFB4"/>
                </a:solidFill>
              </a:rPr>
              <a:t>N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171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791" y="22606"/>
            <a:ext cx="434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1CC"/>
                </a:solidFill>
              </a:rPr>
              <a:t>SUMMARY</a:t>
            </a:r>
            <a:r>
              <a:rPr sz="2400" spc="-35" dirty="0">
                <a:solidFill>
                  <a:srgbClr val="FFF1CC"/>
                </a:solidFill>
              </a:rPr>
              <a:t> </a:t>
            </a:r>
            <a:r>
              <a:rPr sz="2400" spc="-85" dirty="0">
                <a:solidFill>
                  <a:srgbClr val="FFF1CC"/>
                </a:solidFill>
              </a:rPr>
              <a:t>STATS</a:t>
            </a:r>
            <a:r>
              <a:rPr sz="2400" spc="-25" dirty="0">
                <a:solidFill>
                  <a:srgbClr val="FFF1CC"/>
                </a:solidFill>
              </a:rPr>
              <a:t> </a:t>
            </a:r>
            <a:r>
              <a:rPr sz="2400" spc="-5" dirty="0">
                <a:solidFill>
                  <a:srgbClr val="FFF1CC"/>
                </a:solidFill>
              </a:rPr>
              <a:t>OF</a:t>
            </a:r>
            <a:r>
              <a:rPr sz="2400" spc="-25" dirty="0">
                <a:solidFill>
                  <a:srgbClr val="FFF1CC"/>
                </a:solidFill>
              </a:rPr>
              <a:t> </a:t>
            </a:r>
            <a:r>
              <a:rPr sz="2400" spc="-5" dirty="0">
                <a:solidFill>
                  <a:srgbClr val="FFF1CC"/>
                </a:solidFill>
              </a:rPr>
              <a:t>THE</a:t>
            </a:r>
            <a:r>
              <a:rPr sz="2400" spc="-20" dirty="0">
                <a:solidFill>
                  <a:srgbClr val="FFF1CC"/>
                </a:solidFill>
              </a:rPr>
              <a:t> </a:t>
            </a:r>
            <a:r>
              <a:rPr sz="2400" spc="-65" dirty="0">
                <a:solidFill>
                  <a:srgbClr val="FFF1CC"/>
                </a:solidFill>
              </a:rPr>
              <a:t>DATASET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0832" y="561086"/>
          <a:ext cx="11649706" cy="6167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0"/>
                <a:gridCol w="669289"/>
                <a:gridCol w="669289"/>
                <a:gridCol w="1379220"/>
                <a:gridCol w="669289"/>
                <a:gridCol w="833119"/>
                <a:gridCol w="833120"/>
                <a:gridCol w="669290"/>
                <a:gridCol w="669290"/>
                <a:gridCol w="669290"/>
                <a:gridCol w="669290"/>
                <a:gridCol w="669290"/>
                <a:gridCol w="669290"/>
                <a:gridCol w="669290"/>
              </a:tblGrid>
              <a:tr h="192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count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unique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top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freq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first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last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mean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std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max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785"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ORDERNUMBER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10259.8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91.8775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10264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10334.5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10425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QUANTITYORDERED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35.103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9.76214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659"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PRICEEACH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101.099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42.0425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26.88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68.745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95.55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127.1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252.87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8544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ORDERLINENUMBER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6.49108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4.23054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SALES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3553.05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1838.95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482.13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2204.35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3184.8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4503.09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14082.8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ORDERDATE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246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14-11-2018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00:00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06-01-2018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31-05-2020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15" dirty="0">
                          <a:latin typeface="Calibri"/>
                          <a:cs typeface="Calibri"/>
                        </a:rPr>
                        <a:t>DAYS_SINCE_LASTORDER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1757.09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819.281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1761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2436.5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3562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658"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35" dirty="0">
                          <a:latin typeface="Calibri"/>
                          <a:cs typeface="Calibri"/>
                        </a:rPr>
                        <a:t>STATUS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Shipped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PRODUCTLINE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Classic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Cars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786"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MSRP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100.692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40.1148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658"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PRODUCTCODE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S18_3232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5782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CUSTOMERNAME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Sho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ping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Channel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PHONE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(91)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555 94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578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ADDRESSLINE1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C/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Moralzarzal,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86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659"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Madrid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785"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POSTALCODE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28034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722"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COUNTRY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USA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2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8545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CONTACTLASTNAME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Freyre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38545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CONTACTFIRSTNAME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Diego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259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92732"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DEALSIZE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2747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Medium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1349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NaN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15"/>
                        </a:lnSpc>
                        <a:tabLst>
                          <a:tab pos="387350" algn="l"/>
                        </a:tabLst>
                      </a:pPr>
                      <a:r>
                        <a:rPr sz="1800" baseline="37037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5	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608" y="687069"/>
            <a:ext cx="5160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8CAAC"/>
                </a:solidFill>
              </a:rPr>
              <a:t>ASSUMPTIONS</a:t>
            </a:r>
            <a:r>
              <a:rPr sz="4000" spc="-35" dirty="0">
                <a:solidFill>
                  <a:srgbClr val="F8CAAC"/>
                </a:solidFill>
              </a:rPr>
              <a:t> </a:t>
            </a:r>
            <a:r>
              <a:rPr sz="4000" spc="-10" dirty="0">
                <a:solidFill>
                  <a:srgbClr val="F8CAAC"/>
                </a:solidFill>
              </a:rPr>
              <a:t>ON</a:t>
            </a:r>
            <a:r>
              <a:rPr sz="4000" spc="-25" dirty="0">
                <a:solidFill>
                  <a:srgbClr val="F8CAAC"/>
                </a:solidFill>
              </a:rPr>
              <a:t> </a:t>
            </a:r>
            <a:r>
              <a:rPr sz="4000" spc="-185" dirty="0">
                <a:solidFill>
                  <a:srgbClr val="F8CAAC"/>
                </a:solidFill>
              </a:rPr>
              <a:t>DATA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3979" y="2147696"/>
            <a:ext cx="880935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AUTOMOBILE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COMPANY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89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UNIQUE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INDULGED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TRANSACTIONS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THREE YEARS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SPAN.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8542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SEGMENTED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b="1" spc="-6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CAN IDENTIFY BENEFICIAL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LOYAL,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CHURN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SO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 BUSINESS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STRATEGIES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CAN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FRAMED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COMPANY.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6661" y="1077848"/>
            <a:ext cx="9738360" cy="475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Inferences</a:t>
            </a:r>
            <a:endParaRPr sz="2400">
              <a:latin typeface="Calibri"/>
              <a:cs typeface="Calibri"/>
            </a:endParaRPr>
          </a:p>
          <a:p>
            <a:pPr marL="12700" marR="4953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-&gt;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Univariate,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Bivariate,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multivariate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visualization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(Weekly,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Monthly,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Quarterly,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Yearly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Sales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given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data)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-&gt;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Summarise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inferences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148590" marR="5080">
              <a:lnSpc>
                <a:spcPct val="100000"/>
              </a:lnSpc>
            </a:pPr>
            <a:r>
              <a:rPr sz="2400" b="1" spc="-35" dirty="0">
                <a:solidFill>
                  <a:srgbClr val="FFD966"/>
                </a:solidFill>
                <a:latin typeface="Calibri"/>
                <a:cs typeface="Calibri"/>
              </a:rPr>
              <a:t>UNIVARIATE</a:t>
            </a:r>
            <a:r>
              <a:rPr sz="2400" b="1" spc="-1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(DISTRIBUTION,</a:t>
            </a:r>
            <a:r>
              <a:rPr sz="2400" b="1" spc="-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D966"/>
                </a:solidFill>
                <a:latin typeface="Calibri"/>
                <a:cs typeface="Calibri"/>
              </a:rPr>
              <a:t>BOXPLOT),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D966"/>
                </a:solidFill>
                <a:latin typeface="Calibri"/>
                <a:cs typeface="Calibri"/>
              </a:rPr>
              <a:t>BIVARIATE</a:t>
            </a:r>
            <a:r>
              <a:rPr sz="2400" b="1" spc="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D966"/>
                </a:solidFill>
                <a:latin typeface="Calibri"/>
                <a:cs typeface="Calibri"/>
              </a:rPr>
              <a:t>(STRIP </a:t>
            </a:r>
            <a:r>
              <a:rPr sz="2400" b="1" spc="-25" dirty="0">
                <a:solidFill>
                  <a:srgbClr val="FFD966"/>
                </a:solidFill>
                <a:latin typeface="Calibri"/>
                <a:cs typeface="Calibri"/>
              </a:rPr>
              <a:t>PLOT</a:t>
            </a:r>
            <a:r>
              <a:rPr sz="24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FOR</a:t>
            </a:r>
            <a:r>
              <a:rPr sz="2400" b="1" spc="-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D966"/>
                </a:solidFill>
                <a:latin typeface="Calibri"/>
                <a:cs typeface="Calibri"/>
              </a:rPr>
              <a:t>SALES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FFD966"/>
                </a:solidFill>
                <a:latin typeface="Calibri"/>
                <a:cs typeface="Calibri"/>
              </a:rPr>
              <a:t>OTHER </a:t>
            </a:r>
            <a:r>
              <a:rPr sz="2400" b="1" spc="-25" dirty="0">
                <a:solidFill>
                  <a:srgbClr val="FFD966"/>
                </a:solidFill>
                <a:latin typeface="Calibri"/>
                <a:cs typeface="Calibri"/>
              </a:rPr>
              <a:t>CATEGORICAL </a:t>
            </a:r>
            <a:r>
              <a:rPr sz="2400" b="1" spc="-20" dirty="0">
                <a:solidFill>
                  <a:srgbClr val="FFD966"/>
                </a:solidFill>
                <a:latin typeface="Calibri"/>
                <a:cs typeface="Calibri"/>
              </a:rPr>
              <a:t>VARIABLES, </a:t>
            </a:r>
            <a:r>
              <a:rPr sz="2400" b="1" spc="-35" dirty="0">
                <a:solidFill>
                  <a:srgbClr val="FFD966"/>
                </a:solidFill>
                <a:latin typeface="Calibri"/>
                <a:cs typeface="Calibri"/>
              </a:rPr>
              <a:t>PAIRPLOT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NUMERICAL </a:t>
            </a:r>
            <a:r>
              <a:rPr sz="2400" b="1" spc="-20" dirty="0">
                <a:solidFill>
                  <a:srgbClr val="FFD966"/>
                </a:solidFill>
                <a:latin typeface="Calibri"/>
                <a:cs typeface="Calibri"/>
              </a:rPr>
              <a:t>VARIBLES </a:t>
            </a:r>
            <a:r>
              <a:rPr sz="2400" b="1" spc="-5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WITH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HUE AS </a:t>
            </a:r>
            <a:r>
              <a:rPr sz="2400" b="1" spc="-10" dirty="0">
                <a:solidFill>
                  <a:srgbClr val="FFD966"/>
                </a:solidFill>
                <a:latin typeface="Calibri"/>
                <a:cs typeface="Calibri"/>
              </a:rPr>
              <a:t>SALES)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AND </a:t>
            </a:r>
            <a:r>
              <a:rPr sz="2400" b="1" spc="-45" dirty="0">
                <a:solidFill>
                  <a:srgbClr val="FFD966"/>
                </a:solidFill>
                <a:latin typeface="Calibri"/>
                <a:cs typeface="Calibri"/>
              </a:rPr>
              <a:t>MULTIVARIATE </a:t>
            </a:r>
            <a:r>
              <a:rPr sz="2400" b="1" spc="-20" dirty="0">
                <a:solidFill>
                  <a:srgbClr val="FFD966"/>
                </a:solidFill>
                <a:latin typeface="Calibri"/>
                <a:cs typeface="Calibri"/>
              </a:rPr>
              <a:t>(CORRELATION) </a:t>
            </a:r>
            <a:r>
              <a:rPr sz="2400" b="1" spc="-35" dirty="0">
                <a:solidFill>
                  <a:srgbClr val="FFD966"/>
                </a:solidFill>
                <a:latin typeface="Calibri"/>
                <a:cs typeface="Calibri"/>
              </a:rPr>
              <a:t>ANALYSIS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WERE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DONE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IN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JUPYTER </a:t>
            </a:r>
            <a:r>
              <a:rPr sz="2400" b="1" spc="-10" dirty="0">
                <a:solidFill>
                  <a:srgbClr val="FFD966"/>
                </a:solidFill>
                <a:latin typeface="Calibri"/>
                <a:cs typeface="Calibri"/>
              </a:rPr>
              <a:t>NOTEBOOK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USING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PYTHON </a:t>
            </a:r>
            <a:r>
              <a:rPr sz="2400" b="1" spc="-10" dirty="0">
                <a:solidFill>
                  <a:srgbClr val="FFD966"/>
                </a:solidFill>
                <a:latin typeface="Calibri"/>
                <a:cs typeface="Calibri"/>
              </a:rPr>
              <a:t>CODE </a:t>
            </a:r>
            <a:r>
              <a:rPr sz="2400" b="1" spc="-45" dirty="0">
                <a:solidFill>
                  <a:srgbClr val="FFD966"/>
                </a:solidFill>
                <a:latin typeface="Calibri"/>
                <a:cs typeface="Calibri"/>
              </a:rPr>
              <a:t>BY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READING THE </a:t>
            </a:r>
            <a:r>
              <a:rPr sz="2400" b="1" spc="-20" dirty="0">
                <a:solidFill>
                  <a:srgbClr val="FFD966"/>
                </a:solidFill>
                <a:latin typeface="Calibri"/>
                <a:cs typeface="Calibri"/>
              </a:rPr>
              <a:t>EXCEL </a:t>
            </a:r>
            <a:r>
              <a:rPr sz="2400" b="1" spc="-5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FFD966"/>
                </a:solidFill>
                <a:latin typeface="Calibri"/>
                <a:cs typeface="Calibri"/>
              </a:rPr>
              <a:t>DATASET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D966"/>
                </a:solidFill>
                <a:latin typeface="Calibri"/>
                <a:cs typeface="Calibri"/>
              </a:rPr>
              <a:t>PROVIDED</a:t>
            </a:r>
            <a:r>
              <a:rPr sz="2400" b="1" spc="1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AND</a:t>
            </a:r>
            <a:r>
              <a:rPr sz="24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D966"/>
                </a:solidFill>
                <a:latin typeface="Calibri"/>
                <a:cs typeface="Calibri"/>
              </a:rPr>
              <a:t>IMPORTING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FFD966"/>
                </a:solidFill>
                <a:latin typeface="Calibri"/>
                <a:cs typeface="Calibri"/>
              </a:rPr>
              <a:t>NECESSARY</a:t>
            </a:r>
            <a:r>
              <a:rPr sz="24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LIBRARIES</a:t>
            </a:r>
            <a:r>
              <a:rPr sz="2400" b="1" spc="-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OF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D966"/>
                </a:solidFill>
                <a:latin typeface="Calibri"/>
                <a:cs typeface="Calibri"/>
              </a:rPr>
              <a:t>PANDAS,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D966"/>
                </a:solidFill>
                <a:latin typeface="Calibri"/>
                <a:cs typeface="Calibri"/>
              </a:rPr>
              <a:t>MATPLOTLIB</a:t>
            </a:r>
            <a:r>
              <a:rPr sz="2400" b="1" spc="-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D966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D966"/>
                </a:solidFill>
                <a:latin typeface="Calibri"/>
                <a:cs typeface="Calibri"/>
              </a:rPr>
              <a:t>SEABORN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772" y="528827"/>
            <a:ext cx="7623048" cy="63291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3064" y="882482"/>
            <a:ext cx="533400" cy="4565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895"/>
              </a:lnSpc>
            </a:pPr>
            <a:r>
              <a:rPr sz="4000" spc="-50" dirty="0">
                <a:latin typeface="Calibri"/>
                <a:cs typeface="Calibri"/>
              </a:rPr>
              <a:t>UNIVARIATE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ANALYSIS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pPr marL="11557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7592" y="64084"/>
            <a:ext cx="2557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DISTRIBUTION</a:t>
            </a:r>
            <a:r>
              <a:rPr sz="2400" spc="-9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PLOT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8980678" y="833754"/>
            <a:ext cx="2912745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C00000"/>
                </a:solidFill>
                <a:latin typeface="Calibri"/>
                <a:cs typeface="Calibri"/>
              </a:rPr>
              <a:t>INFERENCE:</a:t>
            </a:r>
            <a:endParaRPr sz="22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10" dirty="0">
                <a:latin typeface="Calibri"/>
                <a:cs typeface="Calibri"/>
              </a:rPr>
              <a:t>Distribution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plots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reveal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skewness 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towards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left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for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price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each, </a:t>
            </a:r>
            <a:r>
              <a:rPr sz="2200" b="1" spc="-5" dirty="0">
                <a:latin typeface="Calibri"/>
                <a:cs typeface="Calibri"/>
              </a:rPr>
              <a:t>sales and </a:t>
            </a:r>
            <a:r>
              <a:rPr sz="2200" b="1" spc="-10" dirty="0">
                <a:latin typeface="Calibri"/>
                <a:cs typeface="Calibri"/>
              </a:rPr>
              <a:t>almost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uniform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distribution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quantity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ordered, </a:t>
            </a:r>
            <a:r>
              <a:rPr sz="2200" b="1" spc="-10" dirty="0">
                <a:latin typeface="Calibri"/>
                <a:cs typeface="Calibri"/>
              </a:rPr>
              <a:t> mrsp</a:t>
            </a:r>
            <a:r>
              <a:rPr sz="2200" b="1" spc="-5" dirty="0">
                <a:latin typeface="Calibri"/>
                <a:cs typeface="Calibri"/>
              </a:rPr>
              <a:t> as</a:t>
            </a:r>
            <a:r>
              <a:rPr sz="2200" b="1" spc="-10" dirty="0">
                <a:latin typeface="Calibri"/>
                <a:cs typeface="Calibri"/>
              </a:rPr>
              <a:t> well </a:t>
            </a:r>
            <a:r>
              <a:rPr sz="2200" b="1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days_since_lastorder.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99085" marR="1054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20" dirty="0">
                <a:latin typeface="Calibri"/>
                <a:cs typeface="Calibri"/>
              </a:rPr>
              <a:t>Box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plots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show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outliers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for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numerical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variables</a:t>
            </a:r>
            <a:r>
              <a:rPr sz="2200" b="1" spc="-5" dirty="0">
                <a:latin typeface="Calibri"/>
                <a:cs typeface="Calibri"/>
              </a:rPr>
              <a:t> of </a:t>
            </a:r>
            <a:r>
              <a:rPr sz="2200" b="1" spc="-10" dirty="0">
                <a:latin typeface="Calibri"/>
                <a:cs typeface="Calibri"/>
              </a:rPr>
              <a:t>quantity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ordered,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priceeach,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sales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msrp.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5875" y="80264"/>
            <a:ext cx="1319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20" dirty="0">
                <a:latin typeface="Calibri"/>
                <a:cs typeface="Calibri"/>
              </a:rPr>
              <a:t>BBOOXXPPLLOOTT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5182" y="99822"/>
            <a:ext cx="67824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000000"/>
                </a:solidFill>
              </a:rPr>
              <a:t>BIVARIATE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spc="-55" dirty="0">
                <a:solidFill>
                  <a:srgbClr val="000000"/>
                </a:solidFill>
              </a:rPr>
              <a:t>ANALYSIS</a:t>
            </a:r>
            <a:r>
              <a:rPr sz="4000" spc="-10" dirty="0">
                <a:solidFill>
                  <a:srgbClr val="000000"/>
                </a:solidFill>
              </a:rPr>
              <a:t> </a:t>
            </a:r>
            <a:r>
              <a:rPr sz="4000" spc="-15" dirty="0">
                <a:solidFill>
                  <a:srgbClr val="000000"/>
                </a:solidFill>
              </a:rPr>
              <a:t>STRIP </a:t>
            </a:r>
            <a:r>
              <a:rPr sz="4000" spc="-50" dirty="0">
                <a:solidFill>
                  <a:srgbClr val="000000"/>
                </a:solidFill>
              </a:rPr>
              <a:t>PLOT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847" y="737616"/>
            <a:ext cx="5788152" cy="5221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1447" y="790955"/>
            <a:ext cx="5568696" cy="50352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140" y="5727903"/>
            <a:ext cx="113239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INFERENCE: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STRIP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plots</a:t>
            </a:r>
            <a:r>
              <a:rPr sz="2000" b="1" spc="-10" dirty="0">
                <a:latin typeface="Calibri"/>
                <a:cs typeface="Calibri"/>
              </a:rPr>
              <a:t> SALES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VS </a:t>
            </a:r>
            <a:r>
              <a:rPr sz="2000" b="1" spc="-60" dirty="0">
                <a:latin typeface="Calibri"/>
                <a:cs typeface="Calibri"/>
              </a:rPr>
              <a:t>STATUS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SHOW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SHIPPED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ITEMS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SALES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FEW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DISPUTED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SALES.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STRIP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plots</a:t>
            </a:r>
            <a:r>
              <a:rPr sz="2000" b="1" spc="-10" dirty="0">
                <a:latin typeface="Calibri"/>
                <a:cs typeface="Calibri"/>
              </a:rPr>
              <a:t> SALES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PRODUCTIVE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SHOW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CLASSIC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CARS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MANY</a:t>
            </a:r>
            <a:r>
              <a:rPr sz="2000" b="1" spc="-10" dirty="0">
                <a:latin typeface="Calibri"/>
                <a:cs typeface="Calibri"/>
              </a:rPr>
              <a:t> SALES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TRAINS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LESSER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95" dirty="0">
                <a:latin typeface="Calibri"/>
                <a:cs typeface="Calibri"/>
              </a:rPr>
              <a:t>SAL</a:t>
            </a:r>
            <a:r>
              <a:rPr sz="1800" spc="-142" baseline="4629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r>
              <a:rPr sz="2000" b="1" spc="-95" dirty="0">
                <a:latin typeface="Calibri"/>
                <a:cs typeface="Calibri"/>
              </a:rPr>
              <a:t>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2928</Words>
  <Application>Microsoft Office PowerPoint</Application>
  <PresentationFormat>Custom</PresentationFormat>
  <Paragraphs>887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CONTENTS OF PRESENTATION</vt:lpstr>
      <vt:lpstr>PROBLEM STATEMENT</vt:lpstr>
      <vt:lpstr>DATA INFORMATION</vt:lpstr>
      <vt:lpstr>SUMMARY STATS OF THE DATASET</vt:lpstr>
      <vt:lpstr>ASSUMPTIONS ON DATA</vt:lpstr>
      <vt:lpstr>Slide 7</vt:lpstr>
      <vt:lpstr>DISTRIBUTION PLOT</vt:lpstr>
      <vt:lpstr>BIVARIATE ANALYSIS STRIP PLOT</vt:lpstr>
      <vt:lpstr>BIVARIATE ANALYSIS STRIP PLOT</vt:lpstr>
      <vt:lpstr>PAIR PLOT</vt:lpstr>
      <vt:lpstr>HEATMAP</vt:lpstr>
      <vt:lpstr>WEEKLY SALES VARIATION</vt:lpstr>
      <vt:lpstr>MONTHLY SALES VARIATION</vt:lpstr>
      <vt:lpstr>QUARTERLY SALES VARIATION</vt:lpstr>
      <vt:lpstr>YEARLY SALES VARIATION</vt:lpstr>
      <vt:lpstr>BOX PLOT FOR NUMERIC VARIABLES</vt:lpstr>
      <vt:lpstr>SUMMARY OF EDA</vt:lpstr>
      <vt:lpstr>SUMMARY OF EDA</vt:lpstr>
      <vt:lpstr>Slide 20</vt:lpstr>
      <vt:lpstr>PARAMETERS USED AND ASSUMPTIONS MADE</vt:lpstr>
      <vt:lpstr>CUSTOMER SEGMENTATION USING RFM ANALYSIS</vt:lpstr>
      <vt:lpstr>KNIME WORK FLOW</vt:lpstr>
      <vt:lpstr>READ EXCEL FILE “SALES_DATA.XLSX” IN EXCEL READER NODE OF KNIME WITH ITS OUTPUT TABLE</vt:lpstr>
      <vt:lpstr>GROUP BY “CUSTOMER NAME” IN GROUPBY NODE OF KNIME WITH ITS OUTPUT TABLE</vt:lpstr>
      <vt:lpstr>AUTOBINNER FOR QUANTITY ORDERED (FREQUENCY), DAYS_ SINCE LAST ORDER (RECENCY),  SALES OR QUANTITY ORDERED MULTIPLIED BY PRICE EACH (MONETARY) KNIME WITH ITS  OUTPUT TABLE</vt:lpstr>
      <vt:lpstr>OUTPUT TABLE SHOWING RFM FOR CUSTOMERS BASED ON COLUMN  AGGREGATOR NODE OF KNIME</vt:lpstr>
      <vt:lpstr>RFM SEGMENTATION FOR VARIOUS CUSTOMER NAME</vt:lpstr>
      <vt:lpstr>RFM SEGMENTATION FOR VARIOUS CUSTOMER NAME</vt:lpstr>
      <vt:lpstr>RFM SEGMENTATION FOR VARIOUS CUSTOMER NAME</vt:lpstr>
      <vt:lpstr>Slide 31</vt:lpstr>
      <vt:lpstr>WHO ARE YOUR BEST CUSTOMERS?</vt:lpstr>
      <vt:lpstr>WHICH CUSTOMERS ARE ON THE VERGE OF CHURNING?</vt:lpstr>
      <vt:lpstr>WHO ARE YOUR LOYAL CUSTOMERS?</vt:lpstr>
      <vt:lpstr>WHO ARE YOUR LOST CUSTOMERS?</vt:lpstr>
      <vt:lpstr>CONCLUSIONS AND 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 HARSHA DANDE</dc:creator>
  <cp:lastModifiedBy>Admin</cp:lastModifiedBy>
  <cp:revision>3</cp:revision>
  <dcterms:created xsi:type="dcterms:W3CDTF">2021-09-07T17:19:09Z</dcterms:created>
  <dcterms:modified xsi:type="dcterms:W3CDTF">2021-09-07T17:27:31Z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2021-09-07T00:00:00Z</vt:filetime>
  </property>
</Properties>
</file>