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11"/>
  </p:notesMasterIdLst>
  <p:handoutMasterIdLst>
    <p:handoutMasterId r:id="rId12"/>
  </p:handoutMasterIdLst>
  <p:sldIdLst>
    <p:sldId id="1400" r:id="rId2"/>
    <p:sldId id="1409" r:id="rId3"/>
    <p:sldId id="1270" r:id="rId4"/>
    <p:sldId id="1392" r:id="rId5"/>
    <p:sldId id="1401" r:id="rId6"/>
    <p:sldId id="1402" r:id="rId7"/>
    <p:sldId id="1405" r:id="rId8"/>
    <p:sldId id="1408" r:id="rId9"/>
    <p:sldId id="1404" r:id="rId10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800000"/>
    <a:srgbClr val="CCFFFF"/>
    <a:srgbClr val="FF0000"/>
    <a:srgbClr val="FFFFCC"/>
    <a:srgbClr val="FFCC99"/>
    <a:srgbClr val="EAEAEA"/>
    <a:srgbClr val="0000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8" autoAdjust="0"/>
    <p:restoredTop sz="95587" autoAdjust="0"/>
  </p:normalViewPr>
  <p:slideViewPr>
    <p:cSldViewPr>
      <p:cViewPr varScale="1">
        <p:scale>
          <a:sx n="120" d="100"/>
          <a:sy n="120" d="100"/>
        </p:scale>
        <p:origin x="12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26" y="-91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>
            <a:lvl1pPr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0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>
            <a:lvl1pPr algn="r"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b" anchorCtr="0" compatLnSpc="1">
            <a:prstTxWarp prst="textNoShape">
              <a:avLst/>
            </a:prstTxWarp>
          </a:bodyPr>
          <a:lstStyle>
            <a:lvl1pPr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b" anchorCtr="0" compatLnSpc="1">
            <a:prstTxWarp prst="textNoShape">
              <a:avLst/>
            </a:prstTxWarp>
          </a:bodyPr>
          <a:lstStyle>
            <a:lvl1pPr algn="r"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745AF89-88E0-4719-A3BD-E393EF55D5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2604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>
            <a:lvl1pPr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0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>
            <a:lvl1pPr algn="r"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3337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860378"/>
            <a:ext cx="5209425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b" anchorCtr="0" compatLnSpc="1">
            <a:prstTxWarp prst="textNoShape">
              <a:avLst/>
            </a:prstTxWarp>
          </a:bodyPr>
          <a:lstStyle>
            <a:lvl1pPr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31" tIns="48065" rIns="96131" bIns="48065" numCol="1" anchor="b" anchorCtr="0" compatLnSpc="1">
            <a:prstTxWarp prst="textNoShape">
              <a:avLst/>
            </a:prstTxWarp>
          </a:bodyPr>
          <a:lstStyle>
            <a:lvl1pPr algn="r" defTabSz="96103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E6AA8B-539B-4DF4-9A35-9F32B440E8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2493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72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z="1000" dirty="0">
              <a:latin typeface="Microsoft Sans Serif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91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91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41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36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42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64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15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2800">
                <a:latin typeface="Garamond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Garamond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F611793-8664-45EF-BDEB-0848DD4D3C4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8601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6C7AF3C-54E1-4594-9256-BBEA3E13A1F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109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6400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6400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B068CD8-75DE-4EC5-B7EF-F768A53FD31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0978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609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76700" cy="5638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076700" cy="5638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5EC993B-F589-41E6-93DC-C26813485BD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093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latin typeface="Garamond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66800"/>
            <a:ext cx="8291264" cy="5242520"/>
          </a:xfrm>
        </p:spPr>
        <p:txBody>
          <a:bodyPr/>
          <a:lstStyle>
            <a:lvl1pPr>
              <a:defRPr sz="2000">
                <a:latin typeface="Garamond" pitchFamily="18" charset="0"/>
                <a:cs typeface="Times New Roman" pitchFamily="18" charset="0"/>
              </a:defRPr>
            </a:lvl1pPr>
            <a:lvl2pPr>
              <a:buClrTx/>
              <a:defRPr sz="1800">
                <a:latin typeface="Garamond" pitchFamily="18" charset="0"/>
                <a:cs typeface="Times New Roman" pitchFamily="18" charset="0"/>
              </a:defRPr>
            </a:lvl2pPr>
            <a:lvl3pPr>
              <a:buClrTx/>
              <a:defRPr sz="1600">
                <a:latin typeface="Garamond" pitchFamily="18" charset="0"/>
                <a:cs typeface="Times New Roman" pitchFamily="18" charset="0"/>
              </a:defRPr>
            </a:lvl3pPr>
            <a:lvl4pPr>
              <a:buClrTx/>
              <a:defRPr sz="1400">
                <a:latin typeface="Garamond" pitchFamily="18" charset="0"/>
                <a:cs typeface="Times New Roman" pitchFamily="18" charset="0"/>
              </a:defRPr>
            </a:lvl4pPr>
            <a:lvl5pPr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0" b="22259"/>
          <a:stretch/>
        </p:blipFill>
        <p:spPr bwMode="auto">
          <a:xfrm>
            <a:off x="3704741" y="6310444"/>
            <a:ext cx="1734518" cy="51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CFE701C-2F0C-4A40-8F6F-58E882B1F22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3907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071546"/>
            <a:ext cx="4076700" cy="52149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732DE934-229C-406C-B04F-549AD4EDBEA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7710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57B8D76-677C-4033-9160-B7E2F6D1C3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490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FCFE581-D5D2-48CA-9C22-37D3868072F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1308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FBA4A98-0A01-4A8E-B94B-29420262980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242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D717476-D90F-41CA-9AB1-0770E10A02A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953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7E4EE8CA-899B-4F18-A2C6-2C20853DDCF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3415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305800" cy="609600"/>
          </a:xfrm>
          <a:prstGeom prst="rect">
            <a:avLst/>
          </a:prstGeom>
          <a:gradFill>
            <a:gsLst>
              <a:gs pos="0">
                <a:srgbClr val="5E9EFF"/>
              </a:gs>
              <a:gs pos="7000">
                <a:srgbClr val="85C2FF"/>
              </a:gs>
              <a:gs pos="100000">
                <a:schemeClr val="bg1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115888"/>
            <a:ext cx="6477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3AD29F7A-9616-43D4-B6E7-D34315D2952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0" b="22259"/>
          <a:stretch/>
        </p:blipFill>
        <p:spPr bwMode="auto">
          <a:xfrm>
            <a:off x="3704741" y="6310444"/>
            <a:ext cx="1734518" cy="51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60" r:id="rId1"/>
    <p:sldLayoutId id="2147487471" r:id="rId2"/>
    <p:sldLayoutId id="2147487461" r:id="rId3"/>
    <p:sldLayoutId id="2147487462" r:id="rId4"/>
    <p:sldLayoutId id="2147487463" r:id="rId5"/>
    <p:sldLayoutId id="2147487464" r:id="rId6"/>
    <p:sldLayoutId id="2147487465" r:id="rId7"/>
    <p:sldLayoutId id="2147487466" r:id="rId8"/>
    <p:sldLayoutId id="2147487467" r:id="rId9"/>
    <p:sldLayoutId id="2147487468" r:id="rId10"/>
    <p:sldLayoutId id="2147487469" r:id="rId11"/>
    <p:sldLayoutId id="2147487470" r:id="rId12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600" b="1">
          <a:solidFill>
            <a:srgbClr val="0000FF"/>
          </a:solidFill>
          <a:latin typeface="Garamond" pitchFamily="18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Arial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v"/>
        <a:defRPr kumimoji="1" sz="2400">
          <a:solidFill>
            <a:schemeClr val="tx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Garamond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>
          <a:solidFill>
            <a:schemeClr val="tx1"/>
          </a:solidFill>
          <a:latin typeface="Garamond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Garamond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457200" y="476672"/>
            <a:ext cx="82912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Garamond" pitchFamily="18" charset="0"/>
                <a:ea typeface="+mn-ea"/>
              </a:defRPr>
            </a:lvl2pPr>
            <a:lvl3pPr marL="914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>
                <a:solidFill>
                  <a:schemeClr val="tx1"/>
                </a:solidFill>
                <a:latin typeface="Garamond" pitchFamily="18" charset="0"/>
                <a:ea typeface="+mn-ea"/>
              </a:defRPr>
            </a:lvl3pPr>
            <a:lvl4pPr marL="1371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>
                <a:solidFill>
                  <a:schemeClr val="tx1"/>
                </a:solidFill>
                <a:latin typeface="Garamond" pitchFamily="18" charset="0"/>
                <a:ea typeface="+mn-ea"/>
              </a:defRPr>
            </a:lvl4pPr>
            <a:lvl5pPr marL="18288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2860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3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00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657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발표 목적 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팀 별로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개발한 </a:t>
            </a:r>
            <a:r>
              <a:rPr lang="en-US" altLang="ko-KR" b="1" kern="0" dirty="0">
                <a:latin typeface="Trebuchet MS" panose="020B0603020202020204" pitchFamily="34" charset="0"/>
                <a:ea typeface="휴먼엑스포" panose="02030504000101010101" pitchFamily="18" charset="-127"/>
              </a:rPr>
              <a:t>Problem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해결 알고리즘에 대해 독창성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효용성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논리성 등을 검증   </a:t>
            </a:r>
            <a:endParaRPr lang="en-US" altLang="ko-KR" kern="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kern="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발표 단위 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팀 별</a:t>
            </a:r>
            <a:endParaRPr lang="en-US" altLang="ko-KR" kern="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kern="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발표 분량 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총 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발표 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15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질의응답 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kern="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발표 자료 </a:t>
            </a:r>
            <a:r>
              <a:rPr lang="en-US" altLang="ko-KR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en-US" altLang="ko-KR" b="1" kern="0" dirty="0">
                <a:latin typeface="Trebuchet MS" panose="020B0603020202020204" pitchFamily="34" charset="0"/>
                <a:ea typeface="휴먼엑스포" panose="02030504000101010101" pitchFamily="18" charset="-127"/>
              </a:rPr>
              <a:t>PPT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ko-KR" altLang="en-US" sz="1600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양식 제공 </a:t>
            </a:r>
            <a:r>
              <a:rPr lang="en-US" altLang="ko-KR" sz="1600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600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별도의 템플릿 사용 가능</a:t>
            </a:r>
            <a:r>
              <a:rPr lang="en-US" altLang="ko-KR" sz="1600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 작성 항목은 누락되면 안 됨</a:t>
            </a:r>
            <a:r>
              <a:rPr lang="en-US" altLang="ko-KR" sz="1600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ko-KR" altLang="en-US" sz="1600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효율적인 질의응답을 위해 반드시 </a:t>
            </a:r>
            <a:r>
              <a:rPr lang="ko-KR" altLang="en-US" sz="1600" kern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슬라이드 번호</a:t>
            </a:r>
            <a:r>
              <a:rPr lang="ko-KR" altLang="en-US" sz="1600" kern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넣어주세요</a:t>
            </a:r>
            <a:endParaRPr lang="en-US" altLang="ko-KR" sz="1600" kern="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kern="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17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457200" y="476672"/>
            <a:ext cx="8291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Garamond" pitchFamily="18" charset="0"/>
                <a:ea typeface="+mn-ea"/>
              </a:defRPr>
            </a:lvl2pPr>
            <a:lvl3pPr marL="914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>
                <a:solidFill>
                  <a:schemeClr val="tx1"/>
                </a:solidFill>
                <a:latin typeface="Garamond" pitchFamily="18" charset="0"/>
                <a:ea typeface="+mn-ea"/>
              </a:defRPr>
            </a:lvl3pPr>
            <a:lvl4pPr marL="1371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>
                <a:solidFill>
                  <a:schemeClr val="tx1"/>
                </a:solidFill>
                <a:latin typeface="Garamond" pitchFamily="18" charset="0"/>
                <a:ea typeface="+mn-ea"/>
              </a:defRPr>
            </a:lvl4pPr>
            <a:lvl5pPr marL="18288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2860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3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00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657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ker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프리젠테이션 평가표 </a:t>
            </a:r>
            <a:r>
              <a:rPr lang="en-US" altLang="ko-KR" kern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(20</a:t>
            </a:r>
            <a:r>
              <a:rPr lang="ko-KR" altLang="en-US" kern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 </a:t>
            </a:r>
            <a:r>
              <a:rPr lang="ko-KR" altLang="en-US" ker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만점</a:t>
            </a:r>
            <a:r>
              <a:rPr lang="en-US" altLang="ko-KR" ker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ker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성능평가 결과 반영</a:t>
            </a:r>
            <a:r>
              <a:rPr lang="en-US" altLang="ko-KR" ker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kern="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89118"/>
              </p:ext>
            </p:extLst>
          </p:nvPr>
        </p:nvGraphicFramePr>
        <p:xfrm>
          <a:off x="395536" y="1052739"/>
          <a:ext cx="8352928" cy="482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4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제출 시간과 발표 시간을 준수하였다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방법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독창적이고 참신하다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65318"/>
                  </a:ext>
                </a:extLst>
              </a:tr>
              <a:tr h="512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단계별 사용 목적이 명확하고 논리적이다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187"/>
                  </a:ext>
                </a:extLst>
              </a:tr>
              <a:tr h="512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시각화가 합리적이고 독창적이다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15108"/>
                  </a:ext>
                </a:extLst>
              </a:tr>
              <a:tr h="512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알고리즘의 장단점 분석이 명확하게 되었다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89401"/>
                  </a:ext>
                </a:extLst>
              </a:tr>
              <a:tr h="512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활동에 대한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요약이 잘 나타나있다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7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질문에 대한 답을 명확히 하였다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45472"/>
                  </a:ext>
                </a:extLst>
              </a:tr>
              <a:tr h="557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성능평가에서 상위 랭킹을 차지하였다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9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4427984" y="3886200"/>
            <a:ext cx="4030216" cy="2279104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en-US" altLang="ko-KR" sz="240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itchFamily="18" charset="0"/>
              </a:rPr>
              <a:t>O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itchFamily="18" charset="0"/>
              </a:rPr>
              <a:t>팀</a:t>
            </a:r>
            <a:endParaRPr lang="en-US" altLang="ko-KR" sz="24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Times New Roman" pitchFamily="18" charset="0"/>
            </a:endParaRPr>
          </a:p>
          <a:p>
            <a:pPr algn="l">
              <a:defRPr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  <a:cs typeface="Times New Roman" pitchFamily="18" charset="0"/>
            </a:endParaRPr>
          </a:p>
          <a:p>
            <a:pPr algn="l">
              <a:defRPr/>
            </a:pPr>
            <a:r>
              <a:rPr lang="ko-KR" altLang="en-US" sz="240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itchFamily="18" charset="0"/>
              </a:rPr>
              <a:t>팀원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itchFamily="18" charset="0"/>
              </a:rPr>
              <a:t>: </a:t>
            </a:r>
            <a:r>
              <a:rPr lang="en-US" altLang="ko-KR" sz="1000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itchFamily="18" charset="0"/>
              </a:rPr>
              <a:t>OOO</a:t>
            </a:r>
          </a:p>
          <a:p>
            <a:pPr algn="l">
              <a:defRPr/>
            </a:pP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itchFamily="18" charset="0"/>
              </a:rPr>
              <a:t>        OOO</a:t>
            </a:r>
          </a:p>
          <a:p>
            <a:pPr algn="l">
              <a:defRPr/>
            </a:pP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itchFamily="18" charset="0"/>
              </a:rPr>
              <a:t>        OOO</a:t>
            </a:r>
          </a:p>
          <a:p>
            <a:pPr algn="l">
              <a:defRPr/>
            </a:pP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itchFamily="18" charset="0"/>
              </a:rPr>
              <a:t>        OOO</a:t>
            </a:r>
          </a:p>
          <a:p>
            <a:pPr algn="l">
              <a:defRPr/>
            </a:pPr>
            <a:endParaRPr lang="en-US" altLang="ko-KR" sz="24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Times New Roman" pitchFamily="18" charset="0"/>
            </a:endParaRPr>
          </a:p>
          <a:p>
            <a:pPr algn="l">
              <a:defRPr/>
            </a:pPr>
            <a:endParaRPr lang="en-US" altLang="ko-KR" sz="24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Times New Roman" pitchFamily="18" charset="0"/>
            </a:endParaRPr>
          </a:p>
          <a:p>
            <a:pPr algn="l">
              <a:defRPr/>
            </a:pPr>
            <a:endParaRPr lang="en-US" altLang="ko-KR" sz="24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sz="320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000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</a:t>
            </a:r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비전 기반 면봉 카운터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rebuchet MS" panose="020B0603020202020204" pitchFamily="34" charset="0"/>
                <a:ea typeface="휴먼엑스포" panose="02030504000101010101" pitchFamily="18" charset="-127"/>
              </a:rPr>
              <a:t>접근 방법</a:t>
            </a:r>
            <a:r>
              <a:rPr lang="en-US" altLang="ko-KR" sz="2400" dirty="0">
                <a:latin typeface="Trebuchet MS" panose="020B0603020202020204" pitchFamily="34" charset="0"/>
                <a:ea typeface="휴먼엑스포" panose="02030504000101010101" pitchFamily="18" charset="-127"/>
              </a:rPr>
              <a:t> </a:t>
            </a:r>
            <a:r>
              <a:rPr lang="ko-KR" altLang="en-US" sz="2400" dirty="0">
                <a:latin typeface="Trebuchet MS" panose="020B0603020202020204" pitchFamily="34" charset="0"/>
                <a:ea typeface="휴먼엑스포" panose="02030504000101010101" pitchFamily="18" charset="-127"/>
              </a:rPr>
              <a:t>또는 </a:t>
            </a:r>
            <a:r>
              <a:rPr lang="ko-KR" altLang="en-US" sz="2400" dirty="0" smtClean="0">
                <a:latin typeface="Trebuchet MS" panose="020B0603020202020204" pitchFamily="34" charset="0"/>
                <a:ea typeface="휴먼엑스포" panose="02030504000101010101" pitchFamily="18" charset="-127"/>
              </a:rPr>
              <a:t>아이디어</a:t>
            </a:r>
            <a:endParaRPr lang="en-US" altLang="ko-KR" sz="2400" b="1" dirty="0">
              <a:latin typeface="Trebuchet MS" panose="020B0603020202020204" pitchFamily="34" charset="0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착안한 아이디어에</a:t>
            </a:r>
            <a:r>
              <a:rPr lang="en-US" altLang="ko-KR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대한 요약</a:t>
            </a:r>
            <a:endParaRPr lang="en-US" altLang="ko-KR" sz="20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그림</a:t>
            </a:r>
            <a:r>
              <a:rPr lang="en-US" altLang="ko-KR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손 메모 등을 자유롭게 활용</a:t>
            </a:r>
            <a:endParaRPr lang="en-US" altLang="ko-KR" sz="20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몇 </a:t>
            </a: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가지 도출된 안들이 있다면 그 중에서 최종 안을 선정하게 된 이유를 간단히 </a:t>
            </a:r>
            <a:r>
              <a:rPr lang="ko-KR" altLang="en-US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작성</a:t>
            </a:r>
            <a:endParaRPr lang="en-US" altLang="ko-KR" sz="2000" dirty="0" smtClean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최종 선정되지 않은 안들이 있다면 그 이유에 대해 간략히 언급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endParaRPr lang="en-US" altLang="ko-KR" sz="2400" spc="-1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3910-BB66-46D4-BF76-2EEC57D583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1646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rebuchet MS" panose="020B0603020202020204" pitchFamily="34" charset="0"/>
                <a:ea typeface="휴먼엑스포" panose="02030504000101010101" pitchFamily="18" charset="-127"/>
              </a:rPr>
              <a:t>전체 </a:t>
            </a:r>
            <a:r>
              <a:rPr lang="ko-KR" altLang="en-US" sz="2400" dirty="0" smtClean="0">
                <a:latin typeface="Trebuchet MS" panose="020B0603020202020204" pitchFamily="34" charset="0"/>
                <a:ea typeface="휴먼엑스포" panose="02030504000101010101" pitchFamily="18" charset="-127"/>
              </a:rPr>
              <a:t>흐름도</a:t>
            </a:r>
            <a:endParaRPr lang="en-US" altLang="ko-KR" sz="2400" b="1" dirty="0">
              <a:latin typeface="Trebuchet MS" panose="020B0603020202020204" pitchFamily="34" charset="0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단계</a:t>
            </a:r>
            <a:r>
              <a:rPr lang="en-US" altLang="ko-KR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(=</a:t>
            </a: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블록</a:t>
            </a:r>
            <a:r>
              <a:rPr lang="en-US" altLang="ko-KR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들의 연결 및 흐름을 </a:t>
            </a:r>
            <a:r>
              <a:rPr lang="ko-KR" altLang="en-US" sz="2000" dirty="0" err="1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블록도로</a:t>
            </a: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표현한다</a:t>
            </a:r>
            <a:endParaRPr lang="en-US" altLang="ko-KR" sz="20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단계별로 입력과 출력을 그림 또는 텍스트로 표시</a:t>
            </a:r>
            <a:b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endParaRPr lang="en-US" altLang="ko-KR" sz="2400" spc="-1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76537" y="4173865"/>
            <a:ext cx="1152525" cy="576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2"/>
              </a:solidFill>
              <a:latin typeface="Calibr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47974" y="4208117"/>
            <a:ext cx="1009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Face detection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06488" y="4461202"/>
            <a:ext cx="470049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60536" y="4344303"/>
            <a:ext cx="1656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i="1" dirty="0"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Image or video frame</a:t>
            </a:r>
            <a:endParaRPr lang="ko-KR" altLang="en-US" sz="1400" i="1" dirty="0">
              <a:latin typeface="Calibr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529062" y="4462790"/>
            <a:ext cx="360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887837" y="4173865"/>
            <a:ext cx="1225550" cy="576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Calibr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817987" y="4208027"/>
            <a:ext cx="1366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Feature extraction</a:t>
            </a:r>
            <a:endParaRPr lang="ko-KR" altLang="en-US" sz="1400" dirty="0">
              <a:latin typeface="Calibr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113387" y="4462790"/>
            <a:ext cx="28733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00724" y="4173865"/>
            <a:ext cx="1150938" cy="576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Calibr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TextBox 70"/>
          <p:cNvSpPr txBox="1">
            <a:spLocks noChangeArrowheads="1"/>
          </p:cNvSpPr>
          <p:nvPr/>
        </p:nvSpPr>
        <p:spPr bwMode="auto">
          <a:xfrm>
            <a:off x="5402312" y="4325622"/>
            <a:ext cx="1150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Classification</a:t>
            </a:r>
            <a:endParaRPr lang="ko-KR" altLang="en-US" sz="1400" dirty="0">
              <a:latin typeface="Calibr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1662" y="4462790"/>
            <a:ext cx="360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83"/>
          <p:cNvSpPr txBox="1">
            <a:spLocks noChangeArrowheads="1"/>
          </p:cNvSpPr>
          <p:nvPr/>
        </p:nvSpPr>
        <p:spPr bwMode="auto">
          <a:xfrm>
            <a:off x="6788358" y="4315749"/>
            <a:ext cx="10088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i="1"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Class ID</a:t>
            </a:r>
            <a:endParaRPr lang="en-US" altLang="ko-KR" sz="1400" i="1" dirty="0">
              <a:latin typeface="Calibr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56" y="4910589"/>
            <a:ext cx="2412157" cy="6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순서도: 자기 디스크 17"/>
          <p:cNvSpPr/>
          <p:nvPr/>
        </p:nvSpPr>
        <p:spPr>
          <a:xfrm>
            <a:off x="5400724" y="4965954"/>
            <a:ext cx="1223963" cy="562768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dirty="0">
              <a:latin typeface="Calibr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976987" y="4750053"/>
            <a:ext cx="0" cy="3603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0"/>
          <p:cNvSpPr txBox="1">
            <a:spLocks noChangeArrowheads="1"/>
          </p:cNvSpPr>
          <p:nvPr/>
        </p:nvSpPr>
        <p:spPr bwMode="auto">
          <a:xfrm>
            <a:off x="5473749" y="5169973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Database</a:t>
            </a:r>
            <a:endParaRPr lang="ko-KR" altLang="en-US" sz="1400" dirty="0">
              <a:latin typeface="Calibri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7713" y="2597975"/>
            <a:ext cx="1008063" cy="122396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2092663" y="3813502"/>
            <a:ext cx="0" cy="6477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3275855" y="2165383"/>
            <a:ext cx="2448273" cy="1440160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3635896" y="3605543"/>
            <a:ext cx="144016" cy="85724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6"/>
          <p:cNvSpPr txBox="1">
            <a:spLocks noChangeArrowheads="1"/>
          </p:cNvSpPr>
          <p:nvPr/>
        </p:nvSpPr>
        <p:spPr bwMode="auto">
          <a:xfrm>
            <a:off x="4084638" y="2813379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…</a:t>
            </a:r>
            <a:endParaRPr lang="ko-KR" altLang="en-US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88" y="2742438"/>
            <a:ext cx="5048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13" y="2813875"/>
            <a:ext cx="5032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51" y="2886900"/>
            <a:ext cx="503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88" y="2958338"/>
            <a:ext cx="5048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68"/>
          <p:cNvGrpSpPr/>
          <p:nvPr/>
        </p:nvGrpSpPr>
        <p:grpSpPr>
          <a:xfrm>
            <a:off x="3491507" y="2309398"/>
            <a:ext cx="936104" cy="1152723"/>
            <a:chOff x="971600" y="4509119"/>
            <a:chExt cx="864096" cy="1153361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4509119"/>
              <a:ext cx="864096" cy="115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1259632" y="4581128"/>
              <a:ext cx="360040" cy="43204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43" y="2409904"/>
            <a:ext cx="668461" cy="73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83"/>
          <p:cNvSpPr txBox="1">
            <a:spLocks noChangeArrowheads="1"/>
          </p:cNvSpPr>
          <p:nvPr/>
        </p:nvSpPr>
        <p:spPr bwMode="auto">
          <a:xfrm>
            <a:off x="4646215" y="3102647"/>
            <a:ext cx="10779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100" i="1" dirty="0"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Aligned</a:t>
            </a:r>
          </a:p>
          <a:p>
            <a:pPr algn="ctr" eaLnBrk="1" hangingPunct="1"/>
            <a:r>
              <a:rPr lang="en-US" altLang="ko-KR" sz="1100" i="1" dirty="0"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face image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4499992" y="2597975"/>
            <a:ext cx="267072" cy="4003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57200" y="21843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9431" y="41417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07888" y="41122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591" y="391232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추출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39752" y="3912327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얼굴검출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12176" y="39123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5102B9-5F30-48DC-8302-280210C7C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3889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rebuchet MS" panose="020B0603020202020204" pitchFamily="34" charset="0"/>
                <a:ea typeface="휴먼엑스포" panose="02030504000101010101" pitchFamily="18" charset="-127"/>
              </a:rPr>
              <a:t>단계 별 알고리즘 </a:t>
            </a:r>
            <a:r>
              <a:rPr lang="ko-KR" altLang="en-US" sz="2400" dirty="0" smtClean="0">
                <a:latin typeface="Trebuchet MS" panose="020B0603020202020204" pitchFamily="34" charset="0"/>
                <a:ea typeface="휴먼엑스포" panose="02030504000101010101" pitchFamily="18" charset="-127"/>
              </a:rPr>
              <a:t>설명</a:t>
            </a:r>
            <a:endParaRPr lang="en-US" altLang="ko-KR" sz="2400" dirty="0">
              <a:latin typeface="Trebuchet MS" panose="020B0603020202020204" pitchFamily="34" charset="0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가급적</a:t>
            </a:r>
            <a:r>
              <a:rPr lang="en-US" altLang="ko-KR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 당 단계 하나를 설명한다</a:t>
            </a:r>
            <a:endParaRPr lang="en-US" altLang="ko-KR" sz="20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소스코드 대신 그림 위주로 핵심 내용만 설명할 것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endParaRPr lang="en-US" altLang="ko-KR" sz="2400" spc="-1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34194" y="2074801"/>
            <a:ext cx="2686963" cy="3360372"/>
            <a:chOff x="729968" y="1754434"/>
            <a:chExt cx="3173772" cy="3969184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154477" y="3053846"/>
              <a:ext cx="488515" cy="52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398734" y="30538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68" y="1754434"/>
              <a:ext cx="3173772" cy="3969184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 flipH="1">
              <a:off x="1427967" y="3482236"/>
              <a:ext cx="1653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442581" y="3684740"/>
              <a:ext cx="1653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78488" y="3482236"/>
              <a:ext cx="1052186" cy="202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2131617" y="35798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404878" y="2074801"/>
            <a:ext cx="2686963" cy="3360372"/>
            <a:chOff x="5130432" y="1754434"/>
            <a:chExt cx="3173772" cy="396918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432" y="1754434"/>
              <a:ext cx="3173772" cy="3969184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 flipH="1">
              <a:off x="5816253" y="3579837"/>
              <a:ext cx="1653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599134" y="2943406"/>
              <a:ext cx="2066795" cy="221731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2" y="2752835"/>
            <a:ext cx="2486025" cy="24860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7131" y="5476582"/>
            <a:ext cx="241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 영역으로부터 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 눈 위치 예측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9872" y="5435173"/>
            <a:ext cx="261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 눈이 수평이 되고 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 사이가 일정 간격이 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되도록 박스 영역 지정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3548" y="5416543"/>
            <a:ext cx="261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 영역을 잘라내어   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(crop)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정렬된 얼굴영상 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생성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077" y="1680416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얼굴검출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3131822" y="3573180"/>
            <a:ext cx="267072" cy="4003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6100165" y="3795673"/>
            <a:ext cx="267072" cy="4003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D53A55-D69C-4E7D-8971-02E2CCEF4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6126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7965280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rebuchet MS" panose="020B0603020202020204" pitchFamily="34" charset="0"/>
                <a:ea typeface="휴먼엑스포" panose="02030504000101010101" pitchFamily="18" charset="-127"/>
              </a:rPr>
              <a:t>검사 </a:t>
            </a:r>
            <a:r>
              <a:rPr lang="ko-KR" altLang="en-US" sz="2400" dirty="0" smtClean="0">
                <a:latin typeface="Trebuchet MS" panose="020B0603020202020204" pitchFamily="34" charset="0"/>
                <a:ea typeface="휴먼엑스포" panose="02030504000101010101" pitchFamily="18" charset="-127"/>
              </a:rPr>
              <a:t>결과</a:t>
            </a:r>
            <a:endParaRPr lang="en-US" altLang="ko-KR" sz="2400" dirty="0">
              <a:latin typeface="Trebuchet MS" panose="020B0603020202020204" pitchFamily="34" charset="0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알고리즘 개발용 이미지들로 실험하여 얻은 시각화 </a:t>
            </a:r>
            <a:r>
              <a:rPr lang="ko-KR" altLang="en-US" sz="200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결과를 </a:t>
            </a:r>
            <a:r>
              <a:rPr lang="ko-KR" altLang="en-US" sz="200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나타낸다</a:t>
            </a:r>
            <a:endParaRPr lang="en-US" altLang="ko-KR" sz="2000" smtClean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알고리즘 </a:t>
            </a:r>
            <a:r>
              <a:rPr lang="ko-KR" altLang="en-US" sz="200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중간 </a:t>
            </a: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단계의 주요 시각화 </a:t>
            </a:r>
            <a:r>
              <a:rPr lang="ko-KR" altLang="en-US" sz="200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결과들도 </a:t>
            </a:r>
            <a:r>
              <a:rPr lang="ko-KR" altLang="en-US" sz="200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포함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endParaRPr lang="en-US" altLang="ko-KR" sz="2400" spc="-1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24443" y="2873052"/>
            <a:ext cx="2448272" cy="3140968"/>
            <a:chOff x="5220072" y="476250"/>
            <a:chExt cx="4248169" cy="569364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r="2037"/>
            <a:stretch/>
          </p:blipFill>
          <p:spPr>
            <a:xfrm>
              <a:off x="5220072" y="476250"/>
              <a:ext cx="4248169" cy="569364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544313" y="156156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9491" y="176829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92385" y="15615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8725" y="176829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60537" y="15615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64123" y="176829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3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86188" y="156156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8866" y="1777974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4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44313" y="228164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9491" y="2488373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5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92385" y="228164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8725" y="2488373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6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60537" y="228164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64123" y="2488373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8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912465" y="228119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4939" y="2474767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7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44313" y="300172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9491" y="320845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9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92385" y="300172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27303" y="3208452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10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560537" y="300172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92357" y="31948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12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286188" y="300172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04746" y="3182284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13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12465" y="300127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84473" y="31948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11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44313" y="372180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92385" y="372180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60537" y="372180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86188" y="372180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2465" y="372135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44313" y="444188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192385" y="444188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560537" y="444188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286188" y="444188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912465" y="444143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44313" y="516196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192385" y="51619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60537" y="51619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86188" y="516196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912465" y="516151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16321" y="392853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14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38091" y="392853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15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03144" y="391492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17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15536" y="3902364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18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95261" y="391492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16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16321" y="4684072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19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38091" y="4684072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20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03144" y="467046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22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15536" y="465790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23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95261" y="467046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21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16321" y="540415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24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8091" y="540415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25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03144" y="53905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27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415536" y="5377984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28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95261" y="53905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26</a:t>
              </a:r>
              <a:endParaRPr lang="ko-KR" altLang="en-US" sz="900" b="1" dirty="0">
                <a:latin typeface="+mn-lt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344433" y="2873052"/>
            <a:ext cx="2448272" cy="3140968"/>
            <a:chOff x="5220072" y="476250"/>
            <a:chExt cx="4248169" cy="5693649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rcRect r="2037"/>
            <a:stretch/>
          </p:blipFill>
          <p:spPr>
            <a:xfrm>
              <a:off x="5220072" y="476250"/>
              <a:ext cx="4248169" cy="5693649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5544313" y="156156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09491" y="176829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92385" y="15615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78725" y="176829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560537" y="15615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64123" y="176829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3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286188" y="156156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468866" y="1777974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4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544313" y="228164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09491" y="2488373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5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192385" y="228164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78725" y="2488373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6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560537" y="228164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64123" y="2488373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8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912465" y="228119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84939" y="2474767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7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44313" y="300172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09491" y="320845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9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192385" y="300172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27303" y="3208452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10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60537" y="300172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92357" y="31948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12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286188" y="300172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404746" y="3182284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13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912465" y="300127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84473" y="31948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11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544313" y="372180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192385" y="372180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560537" y="372180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286188" y="372180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912465" y="372135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544313" y="444188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192385" y="444188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560537" y="444188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286188" y="444188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912465" y="444143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544313" y="516196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192385" y="51619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560537" y="51619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286188" y="516196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12465" y="516151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16321" y="392853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14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338091" y="392853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15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03144" y="391492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17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415536" y="3902364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18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995261" y="391492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16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16321" y="4684072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19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338091" y="4684072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20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703144" y="467046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22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415536" y="465790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23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995261" y="467046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21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616321" y="540415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24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338091" y="540415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25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03144" y="53905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27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15536" y="5377984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28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95261" y="53905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26</a:t>
              </a:r>
              <a:endParaRPr lang="ko-KR" altLang="en-US" sz="900" b="1" dirty="0">
                <a:latin typeface="+mn-lt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064423" y="2873052"/>
            <a:ext cx="2448272" cy="3140968"/>
            <a:chOff x="5220072" y="476250"/>
            <a:chExt cx="4248169" cy="5693649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3"/>
            <a:srcRect r="2037"/>
            <a:stretch/>
          </p:blipFill>
          <p:spPr>
            <a:xfrm>
              <a:off x="5220072" y="476250"/>
              <a:ext cx="4248169" cy="5693649"/>
            </a:xfrm>
            <a:prstGeom prst="rect">
              <a:avLst/>
            </a:prstGeom>
          </p:spPr>
        </p:pic>
        <p:sp>
          <p:nvSpPr>
            <p:cNvPr id="123" name="직사각형 122"/>
            <p:cNvSpPr/>
            <p:nvPr/>
          </p:nvSpPr>
          <p:spPr>
            <a:xfrm>
              <a:off x="5544313" y="156156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09491" y="176829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192385" y="15615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78725" y="176829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560537" y="15615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64123" y="176829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3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286188" y="156156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468866" y="1777974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4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544313" y="228164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09491" y="2488373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5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192385" y="228164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78725" y="2488373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6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560537" y="228164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764123" y="2488373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8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912465" y="228119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084939" y="2474767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7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544313" y="300172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709491" y="3208452"/>
              <a:ext cx="431686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9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192385" y="300172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327303" y="3208452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10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7560537" y="300172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692357" y="31948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12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8286188" y="300172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404746" y="3182284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13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912465" y="300127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84473" y="31948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11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544313" y="372180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192385" y="372180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7560537" y="372180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8286188" y="372180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912465" y="372135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544313" y="444188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192385" y="444188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560537" y="444188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286188" y="444188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6912465" y="444143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544313" y="5161960"/>
              <a:ext cx="648072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192385" y="51619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560537" y="5161960"/>
              <a:ext cx="720080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8286188" y="5161960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912465" y="5161515"/>
              <a:ext cx="642501" cy="7200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616321" y="392853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14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338091" y="392853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15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703144" y="391492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17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415536" y="3902364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18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995261" y="391492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16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616321" y="4684072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19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338091" y="4684072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20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703144" y="467046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22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415536" y="465790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23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995261" y="467046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21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616321" y="540415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24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338091" y="5404153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25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703144" y="53905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27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415536" y="5377984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28</a:t>
              </a:r>
              <a:endParaRPr lang="ko-KR" altLang="en-US" sz="900" b="1" dirty="0">
                <a:latin typeface="+mn-lt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995261" y="5390546"/>
              <a:ext cx="542945" cy="41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+mn-lt"/>
                </a:rPr>
                <a:t>26</a:t>
              </a:r>
              <a:endParaRPr lang="ko-KR" altLang="en-US" sz="900" b="1" dirty="0">
                <a:latin typeface="+mn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1520" y="24369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DA2FE42-AFC2-471B-9577-59E201ACD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874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7715200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개발한 알고리즘의 장점</a:t>
            </a:r>
            <a:endParaRPr lang="en-US" altLang="ko-KR" sz="2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개발한 알고리즘의 특장점을 정확성 측면</a:t>
            </a:r>
            <a:r>
              <a:rPr lang="en-US" altLang="ko-KR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계산속도</a:t>
            </a:r>
            <a:r>
              <a:rPr lang="ko-KR" altLang="en-US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측면</a:t>
            </a:r>
            <a:r>
              <a:rPr lang="en-US" altLang="ko-KR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구현의 용이성 측면 등에서 설명</a:t>
            </a:r>
            <a:endParaRPr lang="en-US" altLang="ko-KR" sz="2000" dirty="0" smtClean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2"/>
            <a:r>
              <a:rPr lang="ko-KR" altLang="en-US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그림을 활용하면 더욱 좋음</a:t>
            </a:r>
            <a:endParaRPr lang="en-US" altLang="ko-KR" dirty="0" smtClean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개발한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알고리즘의 </a:t>
            </a:r>
            <a:r>
              <a:rPr lang="ko-KR" altLang="en-US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단점</a:t>
            </a:r>
            <a:r>
              <a:rPr lang="en-US" altLang="ko-KR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한계점</a:t>
            </a:r>
            <a:r>
              <a:rPr lang="en-US" altLang="ko-KR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개발한 </a:t>
            </a:r>
            <a:r>
              <a:rPr lang="ko-KR" altLang="en-US" sz="20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알고리즘이 어떤 이미지 조건에서 잘 동작하지 않는지 등 한계점에 대해 설명</a:t>
            </a:r>
            <a:endParaRPr lang="en-US" altLang="ko-KR" sz="2000" dirty="0" smtClean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3" indent="-34290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그림을 활용하면 더욱 좋음</a:t>
            </a:r>
            <a:endParaRPr lang="en-US" altLang="ko-KR" sz="1600" dirty="0" smtClean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1" indent="0">
              <a:buNone/>
            </a:pPr>
            <a:endParaRPr lang="en-US" altLang="ko-KR" sz="2400" spc="-1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36EF5D-7A52-4C00-8619-7181A0ECC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203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PBL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팀 활동 요약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팀 활동 결과가 잘 드러나도록 작성한다 </a:t>
            </a:r>
            <a:endParaRPr lang="en-US" altLang="ko-KR" sz="20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2"/>
            <a:r>
              <a:rPr lang="ko-KR" altLang="en-US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예시 </a:t>
            </a:r>
            <a:r>
              <a:rPr lang="en-US" altLang="ko-KR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휴먼엑스포" panose="02030504000101010101" pitchFamily="18" charset="-127"/>
              </a:rPr>
              <a:t>Problem</a:t>
            </a:r>
            <a:r>
              <a:rPr lang="en-US" altLang="ko-KR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해결 시 겪었던 어려움과 이를 창의적으로 극복한 사례</a:t>
            </a:r>
            <a:endParaRPr lang="en-US" altLang="ko-KR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2"/>
            <a:r>
              <a:rPr lang="ko-KR" altLang="en-US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예시 </a:t>
            </a:r>
            <a:r>
              <a:rPr lang="en-US" altLang="ko-KR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팀워크가 창의적으로 발휘된 사례</a:t>
            </a:r>
            <a:endParaRPr lang="en-US" altLang="ko-KR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필요 시 팀원들과 의논하면서 작성한 자료들도 첨부</a:t>
            </a:r>
            <a:endParaRPr lang="en-US" altLang="ko-KR" sz="20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2"/>
            <a:r>
              <a:rPr lang="ko-KR" altLang="en-US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손으로 그린 그림 스캔</a:t>
            </a:r>
            <a:r>
              <a:rPr lang="en-US" altLang="ko-KR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이메일</a:t>
            </a:r>
            <a:r>
              <a:rPr lang="en-US" altLang="ko-KR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회의록</a:t>
            </a:r>
            <a:r>
              <a:rPr lang="en-US" altLang="ko-KR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단톡방</a:t>
            </a:r>
            <a:r>
              <a:rPr lang="ko-KR" altLang="en-US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캡처</a:t>
            </a:r>
            <a:r>
              <a:rPr lang="ko-KR" altLang="en-US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등</a:t>
            </a:r>
            <a:endParaRPr lang="en-US" altLang="ko-KR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endParaRPr lang="en-US" altLang="ko-KR" sz="2400" spc="-1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36EF5D-7A52-4C00-8619-7181A0ECC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F409F2E3-094E-49FB-82E6-5E3D201BDE4B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33505319"/>
      </p:ext>
    </p:extLst>
  </p:cSld>
  <p:clrMapOvr>
    <a:masterClrMapping/>
  </p:clrMapOvr>
</p:sld>
</file>

<file path=ppt/theme/theme1.xml><?xml version="1.0" encoding="utf-8"?>
<a:theme xmlns:a="http://schemas.openxmlformats.org/drawingml/2006/main" name="FER_presentation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HY견고딕"/>
        <a:cs typeface=""/>
      </a:majorFont>
      <a:minorFont>
        <a:latin typeface="Arial"/>
        <a:ea typeface="HY견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FER_presentation</Template>
  <TotalTime>24158</TotalTime>
  <Words>505</Words>
  <Application>Microsoft Office PowerPoint</Application>
  <PresentationFormat>화면 슬라이드 쇼(4:3)</PresentationFormat>
  <Paragraphs>204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4" baseType="lpstr">
      <vt:lpstr>Arial Unicode MS</vt:lpstr>
      <vt:lpstr>HY견고딕</vt:lpstr>
      <vt:lpstr>HY견명조</vt:lpstr>
      <vt:lpstr>HY헤드라인M</vt:lpstr>
      <vt:lpstr>굴림</vt:lpstr>
      <vt:lpstr>맑은 고딕</vt:lpstr>
      <vt:lpstr>휴먼엑스포</vt:lpstr>
      <vt:lpstr>Arial</vt:lpstr>
      <vt:lpstr>Calibri</vt:lpstr>
      <vt:lpstr>Garamond</vt:lpstr>
      <vt:lpstr>Microsoft Sans Serif</vt:lpstr>
      <vt:lpstr>Times New Roman</vt:lpstr>
      <vt:lpstr>Trebuchet MS</vt:lpstr>
      <vt:lpstr>Wingdings</vt:lpstr>
      <vt:lpstr>FER_presentation</vt:lpstr>
      <vt:lpstr>PowerPoint 프레젠테이션</vt:lpstr>
      <vt:lpstr>PowerPoint 프레젠테이션</vt:lpstr>
      <vt:lpstr>000을 이용한 비전 기반 면봉 카운터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Intra-class Variation Reduction Using Training Expression Images for Sparse Representation Based Facial Expression Recognition</dc:title>
  <dc:creator>Seung Ho Lee</dc:creator>
  <cp:lastModifiedBy>ADMIN</cp:lastModifiedBy>
  <cp:revision>11501</cp:revision>
  <cp:lastPrinted>2018-04-16T00:22:38Z</cp:lastPrinted>
  <dcterms:created xsi:type="dcterms:W3CDTF">2014-07-09T01:51:06Z</dcterms:created>
  <dcterms:modified xsi:type="dcterms:W3CDTF">2024-10-03T02:00:57Z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E:\그래픽스개론\2주차\강의자료\[그래픽스_개론]강의자료_2주차(180309).pptx</vt:lpwstr>
  </property>
</Properties>
</file>