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142450" cy="31143575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6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6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6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6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6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6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6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6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6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9">
          <p15:clr>
            <a:srgbClr val="A4A3A4"/>
          </p15:clr>
        </p15:guide>
        <p15:guide id="2" pos="69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7" autoAdjust="0"/>
    <p:restoredTop sz="94660"/>
  </p:normalViewPr>
  <p:slideViewPr>
    <p:cSldViewPr>
      <p:cViewPr varScale="1">
        <p:scale>
          <a:sx n="20" d="100"/>
          <a:sy n="20" d="100"/>
        </p:scale>
        <p:origin x="2358" y="84"/>
      </p:cViewPr>
      <p:guideLst>
        <p:guide orient="horz" pos="9809"/>
        <p:guide pos="69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60525" y="9674225"/>
            <a:ext cx="18821400" cy="66754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21050" y="17648238"/>
            <a:ext cx="15500350" cy="795813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39A66-A827-40BB-AD59-42405B9FF3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96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FDE14-6416-4EF7-9BB2-EF336EC32A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533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6052800" y="1247775"/>
            <a:ext cx="4981575" cy="265715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08075" y="1247775"/>
            <a:ext cx="14792325" cy="265715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DA91B-96A5-447F-A2D9-35AE53D40A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863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F5438-CAD0-4157-8A16-7D9C65B554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826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9425" y="20012025"/>
            <a:ext cx="18821400" cy="61864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49425" y="13200063"/>
            <a:ext cx="18821400" cy="68119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640C3-F704-4F23-BA11-10BE64B653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364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08075" y="7265988"/>
            <a:ext cx="9886950" cy="20553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147425" y="7265988"/>
            <a:ext cx="9886950" cy="20553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4D38D-7EF6-4AAF-AA65-8DC6324D36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94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88" y="1247775"/>
            <a:ext cx="19929475" cy="51895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6488" y="6970713"/>
            <a:ext cx="9783762" cy="2905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06488" y="9875838"/>
            <a:ext cx="9783762" cy="17945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1247438" y="6970713"/>
            <a:ext cx="9788525" cy="2905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1247438" y="9875838"/>
            <a:ext cx="9788525" cy="17945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14B61-04D9-4BDE-A104-BF39360892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187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CD681-B1DC-425D-8F45-83CA476F89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408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B2BCE-EF66-4780-A426-3D4D0753CC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421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88" y="1239838"/>
            <a:ext cx="7285037" cy="5276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56638" y="1239838"/>
            <a:ext cx="12379325" cy="26581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06488" y="6516688"/>
            <a:ext cx="7285037" cy="2130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61FB2-F245-4E4A-9803-B4007ED5FD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01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40225" y="21801138"/>
            <a:ext cx="13285788" cy="25733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340225" y="2782888"/>
            <a:ext cx="13285788" cy="18686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340225" y="24374475"/>
            <a:ext cx="13285788" cy="3654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A5A9C-05D3-45D5-A450-ADC9BC7AF2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998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8075" y="1247775"/>
            <a:ext cx="19926300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4472" tIns="152236" rIns="304472" bIns="1522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08075" y="7265988"/>
            <a:ext cx="19926300" cy="2055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4472" tIns="152236" rIns="304472" bIns="1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08075" y="28360688"/>
            <a:ext cx="5165725" cy="2162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4472" tIns="152236" rIns="304472" bIns="152236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46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64438" y="28360688"/>
            <a:ext cx="7013575" cy="2162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4472" tIns="152236" rIns="304472" bIns="152236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46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868650" y="28360688"/>
            <a:ext cx="5165725" cy="2162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4472" tIns="152236" rIns="304472" bIns="15223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4600"/>
            </a:lvl1pPr>
          </a:lstStyle>
          <a:p>
            <a:pPr>
              <a:defRPr/>
            </a:pPr>
            <a:fld id="{5D1D9D50-D60B-4953-8839-ABE86D434B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44825" rtl="0" eaLnBrk="0" fontAlgn="base" latinLnBrk="1" hangingPunct="0">
        <a:spcBef>
          <a:spcPct val="0"/>
        </a:spcBef>
        <a:spcAft>
          <a:spcPct val="0"/>
        </a:spcAft>
        <a:defRPr kumimoji="1" sz="1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44825" rtl="0" eaLnBrk="0" fontAlgn="base" latinLnBrk="1" hangingPunct="0">
        <a:spcBef>
          <a:spcPct val="0"/>
        </a:spcBef>
        <a:spcAft>
          <a:spcPct val="0"/>
        </a:spcAft>
        <a:defRPr kumimoji="1" sz="147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3044825" rtl="0" eaLnBrk="0" fontAlgn="base" latinLnBrk="1" hangingPunct="0">
        <a:spcBef>
          <a:spcPct val="0"/>
        </a:spcBef>
        <a:spcAft>
          <a:spcPct val="0"/>
        </a:spcAft>
        <a:defRPr kumimoji="1" sz="147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3044825" rtl="0" eaLnBrk="0" fontAlgn="base" latinLnBrk="1" hangingPunct="0">
        <a:spcBef>
          <a:spcPct val="0"/>
        </a:spcBef>
        <a:spcAft>
          <a:spcPct val="0"/>
        </a:spcAft>
        <a:defRPr kumimoji="1" sz="147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3044825" rtl="0" eaLnBrk="0" fontAlgn="base" latinLnBrk="1" hangingPunct="0">
        <a:spcBef>
          <a:spcPct val="0"/>
        </a:spcBef>
        <a:spcAft>
          <a:spcPct val="0"/>
        </a:spcAft>
        <a:defRPr kumimoji="1" sz="147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3044825" rtl="0" fontAlgn="base" latinLnBrk="1">
        <a:spcBef>
          <a:spcPct val="0"/>
        </a:spcBef>
        <a:spcAft>
          <a:spcPct val="0"/>
        </a:spcAft>
        <a:defRPr kumimoji="1" sz="147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3044825" rtl="0" fontAlgn="base" latinLnBrk="1">
        <a:spcBef>
          <a:spcPct val="0"/>
        </a:spcBef>
        <a:spcAft>
          <a:spcPct val="0"/>
        </a:spcAft>
        <a:defRPr kumimoji="1" sz="147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3044825" rtl="0" fontAlgn="base" latinLnBrk="1">
        <a:spcBef>
          <a:spcPct val="0"/>
        </a:spcBef>
        <a:spcAft>
          <a:spcPct val="0"/>
        </a:spcAft>
        <a:defRPr kumimoji="1" sz="147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3044825" rtl="0" fontAlgn="base" latinLnBrk="1">
        <a:spcBef>
          <a:spcPct val="0"/>
        </a:spcBef>
        <a:spcAft>
          <a:spcPct val="0"/>
        </a:spcAft>
        <a:defRPr kumimoji="1" sz="147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141413" indent="-1141413" algn="l" defTabSz="30448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700">
          <a:solidFill>
            <a:schemeClr val="tx1"/>
          </a:solidFill>
          <a:latin typeface="+mn-lt"/>
          <a:ea typeface="+mn-ea"/>
          <a:cs typeface="+mn-cs"/>
        </a:defRPr>
      </a:lvl1pPr>
      <a:lvl2pPr marL="2474913" indent="-952500" algn="l" defTabSz="30448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300">
          <a:solidFill>
            <a:schemeClr val="tx1"/>
          </a:solidFill>
          <a:latin typeface="+mn-lt"/>
          <a:ea typeface="+mn-ea"/>
        </a:defRPr>
      </a:lvl2pPr>
      <a:lvl3pPr marL="3805238" indent="-760413" algn="l" defTabSz="30448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8000">
          <a:solidFill>
            <a:schemeClr val="tx1"/>
          </a:solidFill>
          <a:latin typeface="+mn-lt"/>
          <a:ea typeface="+mn-ea"/>
        </a:defRPr>
      </a:lvl3pPr>
      <a:lvl4pPr marL="5329238" indent="-762000" algn="l" defTabSz="30448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6600">
          <a:solidFill>
            <a:schemeClr val="tx1"/>
          </a:solidFill>
          <a:latin typeface="+mn-lt"/>
          <a:ea typeface="+mn-ea"/>
        </a:defRPr>
      </a:lvl4pPr>
      <a:lvl5pPr marL="6850063" indent="-760413" algn="l" defTabSz="3044825" rtl="0" eaLnBrk="0" fontAlgn="base" latinLnBrk="1" hangingPunct="0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5pPr>
      <a:lvl6pPr marL="7307263" indent="-760413" algn="l" defTabSz="3044825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6pPr>
      <a:lvl7pPr marL="7764463" indent="-760413" algn="l" defTabSz="3044825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7pPr>
      <a:lvl8pPr marL="8221663" indent="-760413" algn="l" defTabSz="3044825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8pPr>
      <a:lvl9pPr marL="8678863" indent="-760413" algn="l" defTabSz="3044825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CE47EA11-9845-4959-A30B-582C37FFC009}"/>
              </a:ext>
            </a:extLst>
          </p:cNvPr>
          <p:cNvGrpSpPr/>
          <p:nvPr/>
        </p:nvGrpSpPr>
        <p:grpSpPr>
          <a:xfrm>
            <a:off x="17191905" y="22710071"/>
            <a:ext cx="3312368" cy="1530000"/>
            <a:chOff x="17191905" y="22710071"/>
            <a:chExt cx="3312368" cy="15300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0377E77-A9B1-4762-B23D-E65825A40D4A}"/>
                </a:ext>
              </a:extLst>
            </p:cNvPr>
            <p:cNvSpPr/>
            <p:nvPr/>
          </p:nvSpPr>
          <p:spPr bwMode="auto">
            <a:xfrm>
              <a:off x="17191905" y="22710071"/>
              <a:ext cx="3312368" cy="153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04482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6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03584F7-C6FE-41BA-95CE-EDBEB9D999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2125"/>
            <a:stretch/>
          </p:blipFill>
          <p:spPr>
            <a:xfrm>
              <a:off x="17235164" y="22772587"/>
              <a:ext cx="3210215" cy="140926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481E878-CE17-4217-94C4-BF791838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869" y="12413679"/>
            <a:ext cx="11565623" cy="2942084"/>
          </a:xfrm>
          <a:prstGeom prst="rect">
            <a:avLst/>
          </a:prstGeom>
        </p:spPr>
      </p:pic>
      <p:sp>
        <p:nvSpPr>
          <p:cNvPr id="2050" name="모서리가 둥근 직사각형 4"/>
          <p:cNvSpPr>
            <a:spLocks/>
          </p:cNvSpPr>
          <p:nvPr/>
        </p:nvSpPr>
        <p:spPr bwMode="auto">
          <a:xfrm>
            <a:off x="1547813" y="7075488"/>
            <a:ext cx="19080162" cy="1946787"/>
          </a:xfrm>
          <a:custGeom>
            <a:avLst/>
            <a:gdLst>
              <a:gd name="T0" fmla="*/ 0 w 20046303"/>
              <a:gd name="T1" fmla="*/ 70378 h 8923660"/>
              <a:gd name="T2" fmla="*/ 629106 w 20046303"/>
              <a:gd name="T3" fmla="*/ 2267 h 8923660"/>
              <a:gd name="T4" fmla="*/ 13180777 w 20046303"/>
              <a:gd name="T5" fmla="*/ 0 h 8923660"/>
              <a:gd name="T6" fmla="*/ 13750994 w 20046303"/>
              <a:gd name="T7" fmla="*/ 65845 h 8923660"/>
              <a:gd name="T8" fmla="*/ 13770609 w 20046303"/>
              <a:gd name="T9" fmla="*/ 637477 h 8923660"/>
              <a:gd name="T10" fmla="*/ 13161150 w 20046303"/>
              <a:gd name="T11" fmla="*/ 707855 h 8923660"/>
              <a:gd name="T12" fmla="*/ 609477 w 20046303"/>
              <a:gd name="T13" fmla="*/ 707855 h 8923660"/>
              <a:gd name="T14" fmla="*/ 19630 w 20046303"/>
              <a:gd name="T15" fmla="*/ 639743 h 8923660"/>
              <a:gd name="T16" fmla="*/ 0 w 20046303"/>
              <a:gd name="T17" fmla="*/ 70378 h 89236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46303"/>
              <a:gd name="T28" fmla="*/ 0 h 8923660"/>
              <a:gd name="T29" fmla="*/ 20046303 w 20046303"/>
              <a:gd name="T30" fmla="*/ 8923660 h 89236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46303" h="8923660">
                <a:moveTo>
                  <a:pt x="0" y="887231"/>
                </a:moveTo>
                <a:cubicBezTo>
                  <a:pt x="0" y="65815"/>
                  <a:pt x="94390" y="28575"/>
                  <a:pt x="915806" y="28575"/>
                </a:cubicBezTo>
                <a:lnTo>
                  <a:pt x="19187649" y="0"/>
                </a:lnTo>
                <a:cubicBezTo>
                  <a:pt x="20009065" y="0"/>
                  <a:pt x="20017728" y="8665"/>
                  <a:pt x="20017728" y="830081"/>
                </a:cubicBezTo>
                <a:lnTo>
                  <a:pt x="20046303" y="8036429"/>
                </a:lnTo>
                <a:cubicBezTo>
                  <a:pt x="20046303" y="8857845"/>
                  <a:pt x="19980490" y="8923660"/>
                  <a:pt x="19159074" y="8923660"/>
                </a:cubicBezTo>
                <a:lnTo>
                  <a:pt x="887231" y="8923660"/>
                </a:lnTo>
                <a:cubicBezTo>
                  <a:pt x="65815" y="8923660"/>
                  <a:pt x="28575" y="8886420"/>
                  <a:pt x="28575" y="8065004"/>
                </a:cubicBezTo>
                <a:lnTo>
                  <a:pt x="0" y="887231"/>
                </a:lnTo>
                <a:close/>
              </a:path>
            </a:pathLst>
          </a:cu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1782193" y="7650907"/>
            <a:ext cx="1857806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0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9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8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ko-KR" altLang="en-US" sz="2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연구는 </a:t>
            </a:r>
            <a:r>
              <a:rPr lang="en-US" altLang="ko-KR" sz="2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Delta</a:t>
            </a:r>
            <a:r>
              <a:rPr lang="ko-KR" altLang="en-US" sz="2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Robot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UI, Vision System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아날로그 방식으로 처리되는 </a:t>
            </a:r>
            <a:r>
              <a:rPr lang="ko-KR" altLang="en-US" sz="2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미들마일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영역의 업무를 디지털화 하는 것을 목표로 한다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이를 통해 작업의 효율성과 정밀도의 향상을 기대한다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935594" y="1728018"/>
            <a:ext cx="9575771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0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9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8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7200" b="1" dirty="0">
                <a:latin typeface="HY수평선B" pitchFamily="18" charset="-127"/>
                <a:ea typeface="HY수평선B" pitchFamily="18" charset="-127"/>
              </a:rPr>
              <a:t>델타로봇을 이용한 </a:t>
            </a:r>
            <a:br>
              <a:rPr lang="en-US" altLang="ko-KR" sz="7200" b="1" dirty="0">
                <a:latin typeface="HY수평선B" pitchFamily="18" charset="-127"/>
                <a:ea typeface="HY수평선B" pitchFamily="18" charset="-127"/>
              </a:rPr>
            </a:br>
            <a:r>
              <a:rPr lang="ko-KR" altLang="en-US" sz="7200" b="1" dirty="0" err="1">
                <a:latin typeface="HY수평선B" pitchFamily="18" charset="-127"/>
                <a:ea typeface="HY수평선B" pitchFamily="18" charset="-127"/>
              </a:rPr>
              <a:t>미들마일통합시스템</a:t>
            </a:r>
            <a:r>
              <a:rPr lang="en-US" altLang="ko-KR" sz="7200" b="1" dirty="0">
                <a:latin typeface="HY수평선B" pitchFamily="18" charset="-127"/>
                <a:ea typeface="HY수평선B" pitchFamily="18" charset="-127"/>
              </a:rPr>
              <a:t>  </a:t>
            </a:r>
            <a:r>
              <a:rPr lang="en-US" altLang="ko-KR" sz="5400" b="1" dirty="0">
                <a:latin typeface="HY수평선B" pitchFamily="18" charset="-127"/>
                <a:ea typeface="HY수평선B" pitchFamily="18" charset="-127"/>
              </a:rPr>
              <a:t>(</a:t>
            </a:r>
            <a:r>
              <a:rPr lang="en-US" altLang="ko-KR" sz="5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Middle Mile System       	Using Delta Robots)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7200" b="1" dirty="0">
              <a:solidFill>
                <a:srgbClr val="FF0000"/>
              </a:solidFill>
              <a:latin typeface="HY수평선B" pitchFamily="18" charset="-127"/>
              <a:ea typeface="HY수평선B" pitchFamily="18" charset="-127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11215241" y="1714878"/>
            <a:ext cx="1102850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0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9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8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4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지도교수   팀장     팀 원</a:t>
            </a:r>
            <a:endParaRPr lang="en-US" altLang="ko-KR" sz="4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4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4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4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    유관순   이순신    강감찬</a:t>
            </a:r>
            <a:endParaRPr lang="en-US" altLang="ko-KR" sz="4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4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4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4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</a:t>
            </a:r>
            <a:r>
              <a:rPr lang="ko-KR" altLang="en-US" sz="4800">
                <a:latin typeface="맑은 고딕" panose="020B0503020000020004" pitchFamily="50" charset="-127"/>
                <a:ea typeface="맑은 고딕" panose="020B0503020000020004" pitchFamily="50" charset="-127"/>
              </a:rPr>
              <a:t>윤봉길   김유신</a:t>
            </a:r>
          </a:p>
        </p:txBody>
      </p:sp>
      <p:sp>
        <p:nvSpPr>
          <p:cNvPr id="2054" name="모서리가 둥근 직사각형 1"/>
          <p:cNvSpPr>
            <a:spLocks noChangeArrowheads="1"/>
          </p:cNvSpPr>
          <p:nvPr/>
        </p:nvSpPr>
        <p:spPr bwMode="auto">
          <a:xfrm>
            <a:off x="2011363" y="6643688"/>
            <a:ext cx="2592387" cy="9350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044825" latinLnBrk="1">
              <a:spcBef>
                <a:spcPct val="20000"/>
              </a:spcBef>
              <a:buChar char="•"/>
              <a:defRPr kumimoji="1" sz="10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044825" latinLnBrk="1">
              <a:spcBef>
                <a:spcPct val="20000"/>
              </a:spcBef>
              <a:buChar char="–"/>
              <a:defRPr kumimoji="1" sz="9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044825" latinLnBrk="1">
              <a:spcBef>
                <a:spcPct val="20000"/>
              </a:spcBef>
              <a:buChar char="•"/>
              <a:defRPr kumimoji="1" sz="8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044825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044825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연구목적</a:t>
            </a:r>
          </a:p>
        </p:txBody>
      </p:sp>
      <p:sp>
        <p:nvSpPr>
          <p:cNvPr id="2055" name="모서리가 둥근 직사각형 4"/>
          <p:cNvSpPr>
            <a:spLocks/>
          </p:cNvSpPr>
          <p:nvPr/>
        </p:nvSpPr>
        <p:spPr bwMode="auto">
          <a:xfrm>
            <a:off x="1547813" y="16729075"/>
            <a:ext cx="6335601" cy="13532344"/>
          </a:xfrm>
          <a:custGeom>
            <a:avLst/>
            <a:gdLst>
              <a:gd name="T0" fmla="*/ 0 w 20046303"/>
              <a:gd name="T1" fmla="*/ 2207703 h 8923660"/>
              <a:gd name="T2" fmla="*/ 106961 w 20046303"/>
              <a:gd name="T3" fmla="*/ 71104 h 8923660"/>
              <a:gd name="T4" fmla="*/ 2241009 w 20046303"/>
              <a:gd name="T5" fmla="*/ 0 h 8923660"/>
              <a:gd name="T6" fmla="*/ 2337958 w 20046303"/>
              <a:gd name="T7" fmla="*/ 2065495 h 8923660"/>
              <a:gd name="T8" fmla="*/ 2341293 w 20046303"/>
              <a:gd name="T9" fmla="*/ 19997068 h 8923660"/>
              <a:gd name="T10" fmla="*/ 2237672 w 20046303"/>
              <a:gd name="T11" fmla="*/ 22204794 h 8923660"/>
              <a:gd name="T12" fmla="*/ 103624 w 20046303"/>
              <a:gd name="T13" fmla="*/ 22204794 h 8923660"/>
              <a:gd name="T14" fmla="*/ 3338 w 20046303"/>
              <a:gd name="T15" fmla="*/ 19567329 h 8923660"/>
              <a:gd name="T16" fmla="*/ 0 w 20046303"/>
              <a:gd name="T17" fmla="*/ 2207703 h 89236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46303"/>
              <a:gd name="T28" fmla="*/ 0 h 8923660"/>
              <a:gd name="T29" fmla="*/ 20046303 w 20046303"/>
              <a:gd name="T30" fmla="*/ 8923660 h 89236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46303" h="8923660">
                <a:moveTo>
                  <a:pt x="0" y="887231"/>
                </a:moveTo>
                <a:cubicBezTo>
                  <a:pt x="0" y="65815"/>
                  <a:pt x="94390" y="28575"/>
                  <a:pt x="915806" y="28575"/>
                </a:cubicBezTo>
                <a:lnTo>
                  <a:pt x="19187649" y="0"/>
                </a:lnTo>
                <a:cubicBezTo>
                  <a:pt x="20009065" y="0"/>
                  <a:pt x="20017728" y="8665"/>
                  <a:pt x="20017728" y="830081"/>
                </a:cubicBezTo>
                <a:lnTo>
                  <a:pt x="20046303" y="8036429"/>
                </a:lnTo>
                <a:cubicBezTo>
                  <a:pt x="20046303" y="8857845"/>
                  <a:pt x="19980490" y="8923660"/>
                  <a:pt x="19159074" y="8923660"/>
                </a:cubicBezTo>
                <a:lnTo>
                  <a:pt x="887231" y="8923660"/>
                </a:lnTo>
                <a:cubicBezTo>
                  <a:pt x="65815" y="8923660"/>
                  <a:pt x="28575" y="8685131"/>
                  <a:pt x="28575" y="7863715"/>
                </a:cubicBezTo>
                <a:lnTo>
                  <a:pt x="0" y="887231"/>
                </a:lnTo>
                <a:close/>
              </a:path>
            </a:pathLst>
          </a:cu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6" name="모서리가 둥근 직사각형 12"/>
          <p:cNvSpPr>
            <a:spLocks noChangeArrowheads="1"/>
          </p:cNvSpPr>
          <p:nvPr/>
        </p:nvSpPr>
        <p:spPr bwMode="auto">
          <a:xfrm>
            <a:off x="1998118" y="16219859"/>
            <a:ext cx="2592387" cy="9350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044825" latinLnBrk="1">
              <a:spcBef>
                <a:spcPct val="20000"/>
              </a:spcBef>
              <a:buChar char="•"/>
              <a:defRPr kumimoji="1" sz="10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044825" latinLnBrk="1">
              <a:spcBef>
                <a:spcPct val="20000"/>
              </a:spcBef>
              <a:buChar char="–"/>
              <a:defRPr kumimoji="1" sz="9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044825" latinLnBrk="1">
              <a:spcBef>
                <a:spcPct val="20000"/>
              </a:spcBef>
              <a:buChar char="•"/>
              <a:defRPr kumimoji="1" sz="8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044825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044825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관련이론</a:t>
            </a:r>
          </a:p>
        </p:txBody>
      </p:sp>
      <p:sp>
        <p:nvSpPr>
          <p:cNvPr id="2058" name="모서리가 둥근 직사각형 4"/>
          <p:cNvSpPr>
            <a:spLocks/>
          </p:cNvSpPr>
          <p:nvPr/>
        </p:nvSpPr>
        <p:spPr bwMode="auto">
          <a:xfrm>
            <a:off x="1547813" y="9738891"/>
            <a:ext cx="19080162" cy="5738813"/>
          </a:xfrm>
          <a:custGeom>
            <a:avLst/>
            <a:gdLst>
              <a:gd name="T0" fmla="*/ 0 w 20046303"/>
              <a:gd name="T1" fmla="*/ 366958 h 8923660"/>
              <a:gd name="T2" fmla="*/ 629106 w 20046303"/>
              <a:gd name="T3" fmla="*/ 11819 h 8923660"/>
              <a:gd name="T4" fmla="*/ 13180777 w 20046303"/>
              <a:gd name="T5" fmla="*/ 0 h 8923660"/>
              <a:gd name="T6" fmla="*/ 13750994 w 20046303"/>
              <a:gd name="T7" fmla="*/ 343321 h 8923660"/>
              <a:gd name="T8" fmla="*/ 13770609 w 20046303"/>
              <a:gd name="T9" fmla="*/ 3323867 h 8923660"/>
              <a:gd name="T10" fmla="*/ 13161150 w 20046303"/>
              <a:gd name="T11" fmla="*/ 3690824 h 8923660"/>
              <a:gd name="T12" fmla="*/ 609477 w 20046303"/>
              <a:gd name="T13" fmla="*/ 3690824 h 8923660"/>
              <a:gd name="T14" fmla="*/ 19630 w 20046303"/>
              <a:gd name="T15" fmla="*/ 3335682 h 8923660"/>
              <a:gd name="T16" fmla="*/ 0 w 20046303"/>
              <a:gd name="T17" fmla="*/ 366958 h 89236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46303"/>
              <a:gd name="T28" fmla="*/ 0 h 8923660"/>
              <a:gd name="T29" fmla="*/ 20046303 w 20046303"/>
              <a:gd name="T30" fmla="*/ 8923660 h 89236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46303" h="8923660">
                <a:moveTo>
                  <a:pt x="0" y="887231"/>
                </a:moveTo>
                <a:cubicBezTo>
                  <a:pt x="0" y="65815"/>
                  <a:pt x="94390" y="28575"/>
                  <a:pt x="915806" y="28575"/>
                </a:cubicBezTo>
                <a:lnTo>
                  <a:pt x="19187649" y="0"/>
                </a:lnTo>
                <a:cubicBezTo>
                  <a:pt x="20009065" y="0"/>
                  <a:pt x="20017728" y="8665"/>
                  <a:pt x="20017728" y="830081"/>
                </a:cubicBezTo>
                <a:lnTo>
                  <a:pt x="20046303" y="8036429"/>
                </a:lnTo>
                <a:cubicBezTo>
                  <a:pt x="20046303" y="8857845"/>
                  <a:pt x="19980490" y="8923660"/>
                  <a:pt x="19159074" y="8923660"/>
                </a:cubicBezTo>
                <a:lnTo>
                  <a:pt x="887231" y="8923660"/>
                </a:lnTo>
                <a:cubicBezTo>
                  <a:pt x="65815" y="8923660"/>
                  <a:pt x="28575" y="8886420"/>
                  <a:pt x="28575" y="8065004"/>
                </a:cubicBezTo>
                <a:lnTo>
                  <a:pt x="0" y="887231"/>
                </a:lnTo>
                <a:close/>
              </a:path>
            </a:pathLst>
          </a:cu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9" name="모서리가 둥근 직사각형 1"/>
          <p:cNvSpPr>
            <a:spLocks noChangeArrowheads="1"/>
          </p:cNvSpPr>
          <p:nvPr/>
        </p:nvSpPr>
        <p:spPr bwMode="auto">
          <a:xfrm>
            <a:off x="2011363" y="9307091"/>
            <a:ext cx="2592387" cy="9350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044825" latinLnBrk="1">
              <a:spcBef>
                <a:spcPct val="20000"/>
              </a:spcBef>
              <a:buChar char="•"/>
              <a:defRPr kumimoji="1" sz="10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044825" latinLnBrk="1">
              <a:spcBef>
                <a:spcPct val="20000"/>
              </a:spcBef>
              <a:buChar char="–"/>
              <a:defRPr kumimoji="1" sz="9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044825" latinLnBrk="1">
              <a:spcBef>
                <a:spcPct val="20000"/>
              </a:spcBef>
              <a:buChar char="•"/>
              <a:defRPr kumimoji="1" sz="8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044825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044825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작품개요</a:t>
            </a:r>
          </a:p>
        </p:txBody>
      </p:sp>
      <p:sp>
        <p:nvSpPr>
          <p:cNvPr id="2084" name="모서리가 둥근 직사각형 4"/>
          <p:cNvSpPr>
            <a:spLocks/>
          </p:cNvSpPr>
          <p:nvPr/>
        </p:nvSpPr>
        <p:spPr bwMode="auto">
          <a:xfrm>
            <a:off x="8266552" y="16670339"/>
            <a:ext cx="12361424" cy="13532344"/>
          </a:xfrm>
          <a:custGeom>
            <a:avLst/>
            <a:gdLst>
              <a:gd name="T0" fmla="*/ 0 w 20046303"/>
              <a:gd name="T1" fmla="*/ 2207703 h 8923660"/>
              <a:gd name="T2" fmla="*/ 203526 w 20046303"/>
              <a:gd name="T3" fmla="*/ 71104 h 8923660"/>
              <a:gd name="T4" fmla="*/ 4264207 w 20046303"/>
              <a:gd name="T5" fmla="*/ 0 h 8923660"/>
              <a:gd name="T6" fmla="*/ 4448681 w 20046303"/>
              <a:gd name="T7" fmla="*/ 2065495 h 8923660"/>
              <a:gd name="T8" fmla="*/ 4455028 w 20046303"/>
              <a:gd name="T9" fmla="*/ 19997068 h 8923660"/>
              <a:gd name="T10" fmla="*/ 4257857 w 20046303"/>
              <a:gd name="T11" fmla="*/ 22204794 h 8923660"/>
              <a:gd name="T12" fmla="*/ 197176 w 20046303"/>
              <a:gd name="T13" fmla="*/ 22204794 h 8923660"/>
              <a:gd name="T14" fmla="*/ 6351 w 20046303"/>
              <a:gd name="T15" fmla="*/ 19567329 h 8923660"/>
              <a:gd name="T16" fmla="*/ 0 w 20046303"/>
              <a:gd name="T17" fmla="*/ 2207703 h 89236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46303"/>
              <a:gd name="T28" fmla="*/ 0 h 8923660"/>
              <a:gd name="T29" fmla="*/ 20046303 w 20046303"/>
              <a:gd name="T30" fmla="*/ 8923660 h 89236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46303" h="8923660">
                <a:moveTo>
                  <a:pt x="0" y="887231"/>
                </a:moveTo>
                <a:cubicBezTo>
                  <a:pt x="0" y="65815"/>
                  <a:pt x="94390" y="28575"/>
                  <a:pt x="915806" y="28575"/>
                </a:cubicBezTo>
                <a:lnTo>
                  <a:pt x="19187649" y="0"/>
                </a:lnTo>
                <a:cubicBezTo>
                  <a:pt x="20009065" y="0"/>
                  <a:pt x="20017728" y="8665"/>
                  <a:pt x="20017728" y="830081"/>
                </a:cubicBezTo>
                <a:lnTo>
                  <a:pt x="20046303" y="8036429"/>
                </a:lnTo>
                <a:cubicBezTo>
                  <a:pt x="20046303" y="8857845"/>
                  <a:pt x="19980490" y="8923660"/>
                  <a:pt x="19159074" y="8923660"/>
                </a:cubicBezTo>
                <a:lnTo>
                  <a:pt x="887231" y="8923660"/>
                </a:lnTo>
                <a:cubicBezTo>
                  <a:pt x="65815" y="8923660"/>
                  <a:pt x="28575" y="8685131"/>
                  <a:pt x="28575" y="7863715"/>
                </a:cubicBezTo>
                <a:lnTo>
                  <a:pt x="0" y="887231"/>
                </a:lnTo>
                <a:close/>
              </a:path>
            </a:pathLst>
          </a:cu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10135121" y="338159"/>
            <a:ext cx="11842897" cy="102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학년도 제</a:t>
            </a:r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30</a:t>
            </a:r>
            <a:r>
              <a:rPr lang="ko-KR" altLang="en-US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 졸업연구작품전</a:t>
            </a:r>
          </a:p>
        </p:txBody>
      </p:sp>
      <p:sp>
        <p:nvSpPr>
          <p:cNvPr id="36" name="직사각형 7"/>
          <p:cNvSpPr>
            <a:spLocks noChangeArrowheads="1"/>
          </p:cNvSpPr>
          <p:nvPr/>
        </p:nvSpPr>
        <p:spPr bwMode="auto">
          <a:xfrm>
            <a:off x="992187" y="278852"/>
            <a:ext cx="8926513" cy="1146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3044825" latinLnBrk="1">
              <a:spcBef>
                <a:spcPct val="20000"/>
              </a:spcBef>
              <a:buChar char="•"/>
              <a:defRPr kumimoji="1" sz="10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044825" latinLnBrk="1">
              <a:spcBef>
                <a:spcPct val="20000"/>
              </a:spcBef>
              <a:buChar char="–"/>
              <a:defRPr kumimoji="1" sz="9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044825" latinLnBrk="1">
              <a:spcBef>
                <a:spcPct val="20000"/>
              </a:spcBef>
              <a:buChar char="•"/>
              <a:defRPr kumimoji="1" sz="8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044825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044825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6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기계공학부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1301555" y="2592475"/>
            <a:ext cx="1999283" cy="10471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04482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사진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16631908" y="2500314"/>
            <a:ext cx="2176034" cy="10471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04482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사진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19147421" y="2405570"/>
            <a:ext cx="1773270" cy="10471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4482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사진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16851325" y="5036503"/>
            <a:ext cx="1864027" cy="8635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04482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사진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13969252" y="2546452"/>
            <a:ext cx="1999283" cy="10471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4482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사진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19425895" y="4906345"/>
            <a:ext cx="1999283" cy="10471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4482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사진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C9DACAA-C98E-47B8-B84B-24FFF14C4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929" y="22204425"/>
            <a:ext cx="4458242" cy="25077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47A245-55F3-4B47-85CB-351CADD27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27" y="25389301"/>
            <a:ext cx="4303142" cy="429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59D665C-8455-40DD-B73F-5BA0B7208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61593" y="22315762"/>
            <a:ext cx="4166840" cy="2396424"/>
          </a:xfrm>
          <a:prstGeom prst="rect">
            <a:avLst/>
          </a:prstGeom>
        </p:spPr>
      </p:pic>
      <p:grpSp>
        <p:nvGrpSpPr>
          <p:cNvPr id="56" name="그룹 1005">
            <a:extLst>
              <a:ext uri="{FF2B5EF4-FFF2-40B4-BE49-F238E27FC236}">
                <a16:creationId xmlns:a16="http://schemas.microsoft.com/office/drawing/2014/main" id="{CFA353CA-0D99-4063-BB0C-74001E13506B}"/>
              </a:ext>
            </a:extLst>
          </p:cNvPr>
          <p:cNvGrpSpPr/>
          <p:nvPr/>
        </p:nvGrpSpPr>
        <p:grpSpPr>
          <a:xfrm>
            <a:off x="2559563" y="20756363"/>
            <a:ext cx="4695238" cy="4122896"/>
            <a:chOff x="6784766" y="2777979"/>
            <a:chExt cx="4695238" cy="4122896"/>
          </a:xfrm>
        </p:grpSpPr>
        <p:pic>
          <p:nvPicPr>
            <p:cNvPr id="57" name="Object 14">
              <a:extLst>
                <a:ext uri="{FF2B5EF4-FFF2-40B4-BE49-F238E27FC236}">
                  <a16:creationId xmlns:a16="http://schemas.microsoft.com/office/drawing/2014/main" id="{461EA543-69C1-4EAE-B9E5-BF8BBC5CA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4766" y="2777979"/>
              <a:ext cx="4695238" cy="4122896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4260115-374A-4200-A874-24A162A7B0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07729" y="18359295"/>
            <a:ext cx="4650738" cy="22222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0C2C37-3F43-4A71-9868-52AB89E3F604}"/>
              </a:ext>
            </a:extLst>
          </p:cNvPr>
          <p:cNvSpPr txBox="1"/>
          <p:nvPr/>
        </p:nvSpPr>
        <p:spPr>
          <a:xfrm>
            <a:off x="16903873" y="20612347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델타로봇의 스펙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E52B98-ABA5-4A7A-BF58-039F9FC792E9}"/>
              </a:ext>
            </a:extLst>
          </p:cNvPr>
          <p:cNvSpPr txBox="1"/>
          <p:nvPr/>
        </p:nvSpPr>
        <p:spPr>
          <a:xfrm>
            <a:off x="14129912" y="2477343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정보의 엑셀화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E282A3-55B9-4F13-BD86-1F549C2803B3}"/>
              </a:ext>
            </a:extLst>
          </p:cNvPr>
          <p:cNvSpPr txBox="1"/>
          <p:nvPr/>
        </p:nvSpPr>
        <p:spPr>
          <a:xfrm>
            <a:off x="16975881" y="2471680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기사님들께 전송되는 자동 메일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6DA614-02CF-4C7C-BE90-A8ED290D086C}"/>
              </a:ext>
            </a:extLst>
          </p:cNvPr>
          <p:cNvSpPr txBox="1"/>
          <p:nvPr/>
        </p:nvSpPr>
        <p:spPr>
          <a:xfrm>
            <a:off x="8941567" y="24779519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실시간으로 업데이트 되는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&gt;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A453D9-3D13-4E1E-B39F-1D139BD98528}"/>
              </a:ext>
            </a:extLst>
          </p:cNvPr>
          <p:cNvSpPr txBox="1"/>
          <p:nvPr/>
        </p:nvSpPr>
        <p:spPr>
          <a:xfrm>
            <a:off x="3870425" y="24788811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&lt;Workspace&gt;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1724A0-AF43-4EF5-B2BD-641817CF74CD}"/>
              </a:ext>
            </a:extLst>
          </p:cNvPr>
          <p:cNvSpPr txBox="1"/>
          <p:nvPr/>
        </p:nvSpPr>
        <p:spPr>
          <a:xfrm>
            <a:off x="3711834" y="2967606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궤적 생성 방법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536E986-04A5-4462-9BAC-BB4408D91E64}"/>
              </a:ext>
            </a:extLst>
          </p:cNvPr>
          <p:cNvSpPr txBox="1"/>
          <p:nvPr/>
        </p:nvSpPr>
        <p:spPr>
          <a:xfrm>
            <a:off x="4086449" y="20243015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&lt;Kinematics&gt;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14BBAD-C97F-4217-ABB7-246B46985DD3}"/>
              </a:ext>
            </a:extLst>
          </p:cNvPr>
          <p:cNvSpPr txBox="1"/>
          <p:nvPr/>
        </p:nvSpPr>
        <p:spPr>
          <a:xfrm>
            <a:off x="1782193" y="10387211"/>
            <a:ext cx="1872208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작품은 아날로그 방식으로 처리되던 </a:t>
            </a:r>
            <a:r>
              <a:rPr lang="ko-KR" altLang="en-US" sz="2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미들마일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영역의 업무를 </a:t>
            </a:r>
            <a:r>
              <a:rPr lang="ko-KR" altLang="en-US" sz="2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디지털화하여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효율성과 정밀도를 높이는 것을 목표로 한다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화물에 부착된 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QR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코드를 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Vision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읽고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UI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선택한 옵션에 따라 화물을 분류한다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분류 작업은 직접 설계한 델타 로봇과 </a:t>
            </a:r>
            <a:r>
              <a:rPr lang="ko-KR" altLang="en-US" sz="2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공압펌프를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제어하여 </a:t>
            </a:r>
            <a:r>
              <a:rPr lang="en-US" altLang="ko-KR" sz="2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Pick&amp;Place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작업을 통해 진행된다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이렇게 분류된 화물들의 정보는 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실시간으로 업데이트되며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엑셀로 자동 저장된다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화물을 운송할 기사에게 방문 시간과 분류된 화물의 위치정보를 자동으로 이메일로 전송하는 시스템을 갖추고 있다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6484D70C-0915-4FAA-BFEA-14287F9AF50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857"/>
          <a:stretch/>
        </p:blipFill>
        <p:spPr>
          <a:xfrm>
            <a:off x="8982943" y="25506585"/>
            <a:ext cx="5256634" cy="376644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215E5C7-59D5-45C1-9631-BFA6381AF2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3434" y="17647145"/>
            <a:ext cx="6685606" cy="3761241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99C097A0-1805-4881-9D90-CC6E8C358F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82451" y="25506585"/>
            <a:ext cx="5001742" cy="362030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D64AE39-264F-450E-93B8-97017E4B7106}"/>
              </a:ext>
            </a:extLst>
          </p:cNvPr>
          <p:cNvSpPr txBox="1"/>
          <p:nvPr/>
        </p:nvSpPr>
        <p:spPr>
          <a:xfrm>
            <a:off x="10855201" y="29181299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&lt;X,Y,Z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오차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294558-9CD8-4A4E-9D82-E060EFAC1995}"/>
              </a:ext>
            </a:extLst>
          </p:cNvPr>
          <p:cNvSpPr txBox="1"/>
          <p:nvPr/>
        </p:nvSpPr>
        <p:spPr>
          <a:xfrm>
            <a:off x="15741677" y="29181299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&lt;X: 2.3%, Y: 1.1%, Z: 0.3%&gt;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FB90E4-6E04-4A60-9C30-3897B9DC7827}"/>
              </a:ext>
            </a:extLst>
          </p:cNvPr>
          <p:cNvSpPr txBox="1"/>
          <p:nvPr/>
        </p:nvSpPr>
        <p:spPr>
          <a:xfrm>
            <a:off x="10929192" y="2142344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델타로봇의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-apple-system"/>
                <a:ea typeface="맑은 고딕" panose="020B0503020000020004" pitchFamily="50" charset="-127"/>
              </a:rPr>
              <a:t>V</a:t>
            </a:r>
            <a:r>
              <a:rPr lang="en-US" altLang="ko-KR" sz="1800" b="1" i="0" dirty="0">
                <a:effectLst/>
                <a:latin typeface="-apple-system"/>
              </a:rPr>
              <a:t>isualize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12">
            <a:extLst>
              <a:ext uri="{FF2B5EF4-FFF2-40B4-BE49-F238E27FC236}">
                <a16:creationId xmlns:a16="http://schemas.microsoft.com/office/drawing/2014/main" id="{C624DAD9-EFDA-4D56-80A3-787E0623C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160" y="16219859"/>
            <a:ext cx="2592387" cy="9350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044825" latinLnBrk="1">
              <a:spcBef>
                <a:spcPct val="20000"/>
              </a:spcBef>
              <a:buChar char="•"/>
              <a:defRPr kumimoji="1" sz="10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044825" latinLnBrk="1">
              <a:spcBef>
                <a:spcPct val="20000"/>
              </a:spcBef>
              <a:buChar char="–"/>
              <a:defRPr kumimoji="1" sz="9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044825" latinLnBrk="1">
              <a:spcBef>
                <a:spcPct val="20000"/>
              </a:spcBef>
              <a:buChar char="•"/>
              <a:defRPr kumimoji="1" sz="8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044825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044825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04482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6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04482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6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209</Words>
  <Application>Microsoft Office PowerPoint</Application>
  <PresentationFormat>사용자 지정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-apple-system</vt:lpstr>
      <vt:lpstr>HY수평선B</vt:lpstr>
      <vt:lpstr>굴림</vt:lpstr>
      <vt:lpstr>맑은 고딕</vt:lpstr>
      <vt:lpstr>Arial</vt:lpstr>
      <vt:lpstr>기본 디자인</vt:lpstr>
      <vt:lpstr>PowerPoint 프레젠테이션</vt:lpstr>
    </vt:vector>
  </TitlesOfParts>
  <Company>Your 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마프</dc:creator>
  <cp:lastModifiedBy>승호 이</cp:lastModifiedBy>
  <cp:revision>81</cp:revision>
  <dcterms:created xsi:type="dcterms:W3CDTF">2005-09-30T07:08:14Z</dcterms:created>
  <dcterms:modified xsi:type="dcterms:W3CDTF">2024-05-27T14:59:20Z</dcterms:modified>
</cp:coreProperties>
</file>