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142450" cy="31143575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60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9">
          <p15:clr>
            <a:srgbClr val="A4A3A4"/>
          </p15:clr>
        </p15:guide>
        <p15:guide id="2" pos="69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7" autoAdjust="0"/>
    <p:restoredTop sz="94660"/>
  </p:normalViewPr>
  <p:slideViewPr>
    <p:cSldViewPr>
      <p:cViewPr varScale="1">
        <p:scale>
          <a:sx n="35" d="100"/>
          <a:sy n="35" d="100"/>
        </p:scale>
        <p:origin x="6606" y="90"/>
      </p:cViewPr>
      <p:guideLst>
        <p:guide orient="horz" pos="9809"/>
        <p:guide pos="69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60525" y="9674225"/>
            <a:ext cx="18821400" cy="66754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1050" y="17648238"/>
            <a:ext cx="15500350" cy="795813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39A66-A827-40BB-AD59-42405B9FF3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968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FDE14-6416-4EF7-9BB2-EF336EC32A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533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052800" y="1247775"/>
            <a:ext cx="4981575" cy="265715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08075" y="1247775"/>
            <a:ext cx="14792325" cy="265715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DA91B-96A5-447F-A2D9-35AE53D40A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863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F5438-CAD0-4157-8A16-7D9C65B554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826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49425" y="20012025"/>
            <a:ext cx="18821400" cy="61864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49425" y="13200063"/>
            <a:ext cx="18821400" cy="68119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640C3-F704-4F23-BA11-10BE64B6539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364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08075" y="7265988"/>
            <a:ext cx="9886950" cy="20553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147425" y="7265988"/>
            <a:ext cx="9886950" cy="20553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4D38D-7EF6-4AAF-AA65-8DC6324D36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94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88" y="1247775"/>
            <a:ext cx="19929475" cy="518953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6488" y="6970713"/>
            <a:ext cx="9783762" cy="2905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6488" y="9875838"/>
            <a:ext cx="9783762" cy="17945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1247438" y="6970713"/>
            <a:ext cx="9788525" cy="2905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1247438" y="9875838"/>
            <a:ext cx="9788525" cy="17945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14B61-04D9-4BDE-A104-BF39360892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187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CD681-B1DC-425D-8F45-83CA476F89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408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B2BCE-EF66-4780-A426-3D4D0753CC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21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88" y="1239838"/>
            <a:ext cx="7285037" cy="5276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56638" y="1239838"/>
            <a:ext cx="12379325" cy="26581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06488" y="6516688"/>
            <a:ext cx="7285037" cy="21304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61FB2-F245-4E4A-9803-B4007ED5FD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01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40225" y="21801138"/>
            <a:ext cx="13285788" cy="25733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340225" y="2782888"/>
            <a:ext cx="13285788" cy="18686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340225" y="24374475"/>
            <a:ext cx="13285788" cy="3654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A5A9C-05D3-45D5-A450-ADC9BC7AF2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98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8075" y="1247775"/>
            <a:ext cx="19926300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4472" tIns="152236" rIns="304472" bIns="1522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8075" y="7265988"/>
            <a:ext cx="19926300" cy="2055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04472" tIns="152236" rIns="304472" bIns="1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08075" y="28360688"/>
            <a:ext cx="5165725" cy="216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04472" tIns="152236" rIns="304472" bIns="152236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46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64438" y="28360688"/>
            <a:ext cx="7013575" cy="216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04472" tIns="152236" rIns="304472" bIns="152236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46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868650" y="28360688"/>
            <a:ext cx="5165725" cy="2162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304472" tIns="152236" rIns="304472" bIns="15223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4600"/>
            </a:lvl1pPr>
          </a:lstStyle>
          <a:p>
            <a:pPr>
              <a:defRPr/>
            </a:pPr>
            <a:fld id="{5D1D9D50-D60B-4953-8839-ABE86D434B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44825" rtl="0" eaLnBrk="0" fontAlgn="base" latinLnBrk="1" hangingPunct="0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44825" rtl="0" eaLnBrk="0" fontAlgn="base" latinLnBrk="1" hangingPunct="0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3044825" rtl="0" eaLnBrk="0" fontAlgn="base" latinLnBrk="1" hangingPunct="0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3044825" rtl="0" eaLnBrk="0" fontAlgn="base" latinLnBrk="1" hangingPunct="0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3044825" rtl="0" eaLnBrk="0" fontAlgn="base" latinLnBrk="1" hangingPunct="0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3044825" rtl="0" fontAlgn="base" latinLnBrk="1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3044825" rtl="0" fontAlgn="base" latinLnBrk="1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3044825" rtl="0" fontAlgn="base" latinLnBrk="1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3044825" rtl="0" fontAlgn="base" latinLnBrk="1">
        <a:spcBef>
          <a:spcPct val="0"/>
        </a:spcBef>
        <a:spcAft>
          <a:spcPct val="0"/>
        </a:spcAft>
        <a:defRPr kumimoji="1" sz="147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141413" indent="-1141413" algn="l" defTabSz="30448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700">
          <a:solidFill>
            <a:schemeClr val="tx1"/>
          </a:solidFill>
          <a:latin typeface="+mn-lt"/>
          <a:ea typeface="+mn-ea"/>
          <a:cs typeface="+mn-cs"/>
        </a:defRPr>
      </a:lvl1pPr>
      <a:lvl2pPr marL="2474913" indent="-952500" algn="l" defTabSz="30448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300">
          <a:solidFill>
            <a:schemeClr val="tx1"/>
          </a:solidFill>
          <a:latin typeface="+mn-lt"/>
          <a:ea typeface="+mn-ea"/>
        </a:defRPr>
      </a:lvl2pPr>
      <a:lvl3pPr marL="3805238" indent="-760413" algn="l" defTabSz="304482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8000">
          <a:solidFill>
            <a:schemeClr val="tx1"/>
          </a:solidFill>
          <a:latin typeface="+mn-lt"/>
          <a:ea typeface="+mn-ea"/>
        </a:defRPr>
      </a:lvl3pPr>
      <a:lvl4pPr marL="5329238" indent="-762000" algn="l" defTabSz="304482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6600">
          <a:solidFill>
            <a:schemeClr val="tx1"/>
          </a:solidFill>
          <a:latin typeface="+mn-lt"/>
          <a:ea typeface="+mn-ea"/>
        </a:defRPr>
      </a:lvl4pPr>
      <a:lvl5pPr marL="6850063" indent="-760413" algn="l" defTabSz="3044825" rtl="0" eaLnBrk="0" fontAlgn="base" latinLnBrk="1" hangingPunct="0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5pPr>
      <a:lvl6pPr marL="7307263" indent="-760413" algn="l" defTabSz="3044825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6pPr>
      <a:lvl7pPr marL="7764463" indent="-760413" algn="l" defTabSz="3044825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7pPr>
      <a:lvl8pPr marL="8221663" indent="-760413" algn="l" defTabSz="3044825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8pPr>
      <a:lvl9pPr marL="8678863" indent="-760413" algn="l" defTabSz="3044825" rtl="0" fontAlgn="base" latinLnBrk="1">
        <a:spcBef>
          <a:spcPct val="20000"/>
        </a:spcBef>
        <a:spcAft>
          <a:spcPct val="0"/>
        </a:spcAft>
        <a:buChar char="»"/>
        <a:defRPr kumimoji="1" sz="6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모서리가 둥근 직사각형 4"/>
          <p:cNvSpPr>
            <a:spLocks/>
          </p:cNvSpPr>
          <p:nvPr/>
        </p:nvSpPr>
        <p:spPr bwMode="auto">
          <a:xfrm>
            <a:off x="1547813" y="7075488"/>
            <a:ext cx="19080162" cy="2513012"/>
          </a:xfrm>
          <a:custGeom>
            <a:avLst/>
            <a:gdLst>
              <a:gd name="T0" fmla="*/ 0 w 20046303"/>
              <a:gd name="T1" fmla="*/ 70378 h 8923660"/>
              <a:gd name="T2" fmla="*/ 629106 w 20046303"/>
              <a:gd name="T3" fmla="*/ 2267 h 8923660"/>
              <a:gd name="T4" fmla="*/ 13180777 w 20046303"/>
              <a:gd name="T5" fmla="*/ 0 h 8923660"/>
              <a:gd name="T6" fmla="*/ 13750994 w 20046303"/>
              <a:gd name="T7" fmla="*/ 65845 h 8923660"/>
              <a:gd name="T8" fmla="*/ 13770609 w 20046303"/>
              <a:gd name="T9" fmla="*/ 637477 h 8923660"/>
              <a:gd name="T10" fmla="*/ 13161150 w 20046303"/>
              <a:gd name="T11" fmla="*/ 707855 h 8923660"/>
              <a:gd name="T12" fmla="*/ 609477 w 20046303"/>
              <a:gd name="T13" fmla="*/ 707855 h 8923660"/>
              <a:gd name="T14" fmla="*/ 19630 w 20046303"/>
              <a:gd name="T15" fmla="*/ 639743 h 8923660"/>
              <a:gd name="T16" fmla="*/ 0 w 20046303"/>
              <a:gd name="T17" fmla="*/ 70378 h 89236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6303"/>
              <a:gd name="T28" fmla="*/ 0 h 8923660"/>
              <a:gd name="T29" fmla="*/ 20046303 w 20046303"/>
              <a:gd name="T30" fmla="*/ 8923660 h 89236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6303" h="8923660">
                <a:moveTo>
                  <a:pt x="0" y="887231"/>
                </a:moveTo>
                <a:cubicBezTo>
                  <a:pt x="0" y="65815"/>
                  <a:pt x="94390" y="28575"/>
                  <a:pt x="915806" y="28575"/>
                </a:cubicBezTo>
                <a:lnTo>
                  <a:pt x="19187649" y="0"/>
                </a:lnTo>
                <a:cubicBezTo>
                  <a:pt x="20009065" y="0"/>
                  <a:pt x="20017728" y="8665"/>
                  <a:pt x="20017728" y="830081"/>
                </a:cubicBezTo>
                <a:lnTo>
                  <a:pt x="20046303" y="8036429"/>
                </a:lnTo>
                <a:cubicBezTo>
                  <a:pt x="20046303" y="8857845"/>
                  <a:pt x="19980490" y="8923660"/>
                  <a:pt x="19159074" y="8923660"/>
                </a:cubicBezTo>
                <a:lnTo>
                  <a:pt x="887231" y="8923660"/>
                </a:lnTo>
                <a:cubicBezTo>
                  <a:pt x="65815" y="8923660"/>
                  <a:pt x="28575" y="8886420"/>
                  <a:pt x="28575" y="8065004"/>
                </a:cubicBezTo>
                <a:lnTo>
                  <a:pt x="0" y="887231"/>
                </a:lnTo>
                <a:close/>
              </a:path>
            </a:pathLst>
          </a:cu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1" name="TextBox 5"/>
          <p:cNvSpPr txBox="1">
            <a:spLocks noChangeArrowheads="1"/>
          </p:cNvSpPr>
          <p:nvPr/>
        </p:nvSpPr>
        <p:spPr bwMode="auto">
          <a:xfrm>
            <a:off x="1925638" y="7696200"/>
            <a:ext cx="190817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 이전에 제작하였던 전기자작자동차의 가속성능과 연비를 향상시키기 위하여 </a:t>
            </a:r>
            <a:endParaRPr lang="en-US" altLang="ko-KR" sz="4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드라이브 트레인의 성능을 개선한다</a:t>
            </a:r>
            <a:r>
              <a:rPr lang="en-US" altLang="ko-KR" sz="4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-428368" y="1495326"/>
            <a:ext cx="1336052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7200" b="1">
                <a:latin typeface="HY수평선B" pitchFamily="18" charset="-127"/>
                <a:ea typeface="HY수평선B" pitchFamily="18" charset="-127"/>
              </a:rPr>
              <a:t>드라이브트레인의 성능을 </a:t>
            </a:r>
            <a:r>
              <a:rPr lang="ko-KR" altLang="en-US" sz="7200" b="1" smtClean="0">
                <a:latin typeface="HY수평선B" pitchFamily="18" charset="-127"/>
                <a:ea typeface="HY수평선B" pitchFamily="18" charset="-127"/>
              </a:rPr>
              <a:t>향상</a:t>
            </a:r>
            <a:endParaRPr lang="en-US" altLang="ko-KR" sz="7200" b="1" smtClean="0">
              <a:latin typeface="HY수평선B" pitchFamily="18" charset="-127"/>
              <a:ea typeface="HY수평선B" pitchFamily="18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7200" b="1" smtClean="0">
                <a:latin typeface="HY수평선B" pitchFamily="18" charset="-127"/>
                <a:ea typeface="HY수평선B" pitchFamily="18" charset="-127"/>
              </a:rPr>
              <a:t>시킨 전기자작자동차 제작</a:t>
            </a:r>
            <a:endParaRPr lang="en-US" altLang="ko-KR" sz="7200" b="1" smtClean="0">
              <a:latin typeface="HY수평선B" pitchFamily="18" charset="-127"/>
              <a:ea typeface="HY수평선B" pitchFamily="18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7200" b="1">
                <a:latin typeface="HY수평선B" pitchFamily="18" charset="-127"/>
                <a:ea typeface="HY수평선B" pitchFamily="18" charset="-127"/>
              </a:rPr>
              <a:t> </a:t>
            </a:r>
            <a:r>
              <a:rPr lang="en-US" altLang="ko-KR" sz="7200" b="1" smtClean="0">
                <a:latin typeface="HY수평선B" pitchFamily="18" charset="-127"/>
                <a:ea typeface="HY수평선B" pitchFamily="18" charset="-127"/>
              </a:rPr>
              <a:t> (</a:t>
            </a:r>
            <a:r>
              <a:rPr lang="ko-KR" altLang="en-US" sz="7200" b="1" smtClean="0">
                <a:solidFill>
                  <a:srgbClr val="FF0000"/>
                </a:solidFill>
                <a:latin typeface="HY수평선B" pitchFamily="18" charset="-127"/>
                <a:ea typeface="HY수평선B" pitchFamily="18" charset="-127"/>
              </a:rPr>
              <a:t>영문 제목작성 추가요함</a:t>
            </a:r>
            <a:r>
              <a:rPr lang="en-US" altLang="ko-KR" sz="7200" b="1" smtClean="0">
                <a:solidFill>
                  <a:srgbClr val="FF0000"/>
                </a:solidFill>
                <a:latin typeface="HY수평선B" pitchFamily="18" charset="-127"/>
                <a:ea typeface="HY수평선B" pitchFamily="18" charset="-127"/>
              </a:rPr>
              <a:t>)</a:t>
            </a:r>
            <a:endParaRPr lang="ko-KR" altLang="en-US" sz="7200" b="1">
              <a:solidFill>
                <a:srgbClr val="FF0000"/>
              </a:solidFill>
              <a:latin typeface="HY수평선B" pitchFamily="18" charset="-127"/>
              <a:ea typeface="HY수평선B" pitchFamily="18" charset="-127"/>
            </a:endParaRPr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12932154" y="1802289"/>
            <a:ext cx="11028503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48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   팀장     팀 원</a:t>
            </a:r>
            <a:endParaRPr lang="en-US" altLang="ko-KR" sz="48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4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4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4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    유관순   이순신    강감찬</a:t>
            </a:r>
            <a:endParaRPr lang="en-US" altLang="ko-KR" sz="4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4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ko-KR" sz="4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4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ko-KR" altLang="en-US" sz="4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윤봉길   김유신</a:t>
            </a:r>
            <a:endParaRPr lang="ko-KR" altLang="en-US" sz="4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4" name="모서리가 둥근 직사각형 1"/>
          <p:cNvSpPr>
            <a:spLocks noChangeArrowheads="1"/>
          </p:cNvSpPr>
          <p:nvPr/>
        </p:nvSpPr>
        <p:spPr bwMode="auto">
          <a:xfrm>
            <a:off x="2011363" y="6643688"/>
            <a:ext cx="2592387" cy="935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044825"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044825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044825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044825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044825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연구목적</a:t>
            </a:r>
          </a:p>
        </p:txBody>
      </p:sp>
      <p:sp>
        <p:nvSpPr>
          <p:cNvPr id="2055" name="모서리가 둥근 직사각형 4"/>
          <p:cNvSpPr>
            <a:spLocks/>
          </p:cNvSpPr>
          <p:nvPr/>
        </p:nvSpPr>
        <p:spPr bwMode="auto">
          <a:xfrm>
            <a:off x="1547813" y="16729075"/>
            <a:ext cx="7867650" cy="5972175"/>
          </a:xfrm>
          <a:custGeom>
            <a:avLst/>
            <a:gdLst>
              <a:gd name="T0" fmla="*/ 0 w 20046303"/>
              <a:gd name="T1" fmla="*/ 2207703 h 8923660"/>
              <a:gd name="T2" fmla="*/ 106961 w 20046303"/>
              <a:gd name="T3" fmla="*/ 71104 h 8923660"/>
              <a:gd name="T4" fmla="*/ 2241009 w 20046303"/>
              <a:gd name="T5" fmla="*/ 0 h 8923660"/>
              <a:gd name="T6" fmla="*/ 2337958 w 20046303"/>
              <a:gd name="T7" fmla="*/ 2065495 h 8923660"/>
              <a:gd name="T8" fmla="*/ 2341293 w 20046303"/>
              <a:gd name="T9" fmla="*/ 19997068 h 8923660"/>
              <a:gd name="T10" fmla="*/ 2237672 w 20046303"/>
              <a:gd name="T11" fmla="*/ 22204794 h 8923660"/>
              <a:gd name="T12" fmla="*/ 103624 w 20046303"/>
              <a:gd name="T13" fmla="*/ 22204794 h 8923660"/>
              <a:gd name="T14" fmla="*/ 3338 w 20046303"/>
              <a:gd name="T15" fmla="*/ 19567329 h 8923660"/>
              <a:gd name="T16" fmla="*/ 0 w 20046303"/>
              <a:gd name="T17" fmla="*/ 2207703 h 89236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6303"/>
              <a:gd name="T28" fmla="*/ 0 h 8923660"/>
              <a:gd name="T29" fmla="*/ 20046303 w 20046303"/>
              <a:gd name="T30" fmla="*/ 8923660 h 89236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6303" h="8923660">
                <a:moveTo>
                  <a:pt x="0" y="887231"/>
                </a:moveTo>
                <a:cubicBezTo>
                  <a:pt x="0" y="65815"/>
                  <a:pt x="94390" y="28575"/>
                  <a:pt x="915806" y="28575"/>
                </a:cubicBezTo>
                <a:lnTo>
                  <a:pt x="19187649" y="0"/>
                </a:lnTo>
                <a:cubicBezTo>
                  <a:pt x="20009065" y="0"/>
                  <a:pt x="20017728" y="8665"/>
                  <a:pt x="20017728" y="830081"/>
                </a:cubicBezTo>
                <a:lnTo>
                  <a:pt x="20046303" y="8036429"/>
                </a:lnTo>
                <a:cubicBezTo>
                  <a:pt x="20046303" y="8857845"/>
                  <a:pt x="19980490" y="8923660"/>
                  <a:pt x="19159074" y="8923660"/>
                </a:cubicBezTo>
                <a:lnTo>
                  <a:pt x="887231" y="8923660"/>
                </a:lnTo>
                <a:cubicBezTo>
                  <a:pt x="65815" y="8923660"/>
                  <a:pt x="28575" y="8685131"/>
                  <a:pt x="28575" y="7863715"/>
                </a:cubicBezTo>
                <a:lnTo>
                  <a:pt x="0" y="887231"/>
                </a:lnTo>
                <a:close/>
              </a:path>
            </a:pathLst>
          </a:cu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6" name="모서리가 둥근 직사각형 12"/>
          <p:cNvSpPr>
            <a:spLocks noChangeArrowheads="1"/>
          </p:cNvSpPr>
          <p:nvPr/>
        </p:nvSpPr>
        <p:spPr bwMode="auto">
          <a:xfrm>
            <a:off x="2170113" y="16363950"/>
            <a:ext cx="2592387" cy="9350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044825"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044825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044825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044825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044825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관련이론</a:t>
            </a:r>
          </a:p>
        </p:txBody>
      </p:sp>
      <p:pic>
        <p:nvPicPr>
          <p:cNvPr id="205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10631488"/>
            <a:ext cx="6934200" cy="548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모서리가 둥근 직사각형 4"/>
          <p:cNvSpPr>
            <a:spLocks/>
          </p:cNvSpPr>
          <p:nvPr/>
        </p:nvSpPr>
        <p:spPr bwMode="auto">
          <a:xfrm>
            <a:off x="1547813" y="10350500"/>
            <a:ext cx="19080162" cy="5738813"/>
          </a:xfrm>
          <a:custGeom>
            <a:avLst/>
            <a:gdLst>
              <a:gd name="T0" fmla="*/ 0 w 20046303"/>
              <a:gd name="T1" fmla="*/ 366958 h 8923660"/>
              <a:gd name="T2" fmla="*/ 629106 w 20046303"/>
              <a:gd name="T3" fmla="*/ 11819 h 8923660"/>
              <a:gd name="T4" fmla="*/ 13180777 w 20046303"/>
              <a:gd name="T5" fmla="*/ 0 h 8923660"/>
              <a:gd name="T6" fmla="*/ 13750994 w 20046303"/>
              <a:gd name="T7" fmla="*/ 343321 h 8923660"/>
              <a:gd name="T8" fmla="*/ 13770609 w 20046303"/>
              <a:gd name="T9" fmla="*/ 3323867 h 8923660"/>
              <a:gd name="T10" fmla="*/ 13161150 w 20046303"/>
              <a:gd name="T11" fmla="*/ 3690824 h 8923660"/>
              <a:gd name="T12" fmla="*/ 609477 w 20046303"/>
              <a:gd name="T13" fmla="*/ 3690824 h 8923660"/>
              <a:gd name="T14" fmla="*/ 19630 w 20046303"/>
              <a:gd name="T15" fmla="*/ 3335682 h 8923660"/>
              <a:gd name="T16" fmla="*/ 0 w 20046303"/>
              <a:gd name="T17" fmla="*/ 366958 h 89236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6303"/>
              <a:gd name="T28" fmla="*/ 0 h 8923660"/>
              <a:gd name="T29" fmla="*/ 20046303 w 20046303"/>
              <a:gd name="T30" fmla="*/ 8923660 h 89236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6303" h="8923660">
                <a:moveTo>
                  <a:pt x="0" y="887231"/>
                </a:moveTo>
                <a:cubicBezTo>
                  <a:pt x="0" y="65815"/>
                  <a:pt x="94390" y="28575"/>
                  <a:pt x="915806" y="28575"/>
                </a:cubicBezTo>
                <a:lnTo>
                  <a:pt x="19187649" y="0"/>
                </a:lnTo>
                <a:cubicBezTo>
                  <a:pt x="20009065" y="0"/>
                  <a:pt x="20017728" y="8665"/>
                  <a:pt x="20017728" y="830081"/>
                </a:cubicBezTo>
                <a:lnTo>
                  <a:pt x="20046303" y="8036429"/>
                </a:lnTo>
                <a:cubicBezTo>
                  <a:pt x="20046303" y="8857845"/>
                  <a:pt x="19980490" y="8923660"/>
                  <a:pt x="19159074" y="8923660"/>
                </a:cubicBezTo>
                <a:lnTo>
                  <a:pt x="887231" y="8923660"/>
                </a:lnTo>
                <a:cubicBezTo>
                  <a:pt x="65815" y="8923660"/>
                  <a:pt x="28575" y="8886420"/>
                  <a:pt x="28575" y="8065004"/>
                </a:cubicBezTo>
                <a:lnTo>
                  <a:pt x="0" y="887231"/>
                </a:lnTo>
                <a:close/>
              </a:path>
            </a:pathLst>
          </a:cu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9" name="모서리가 둥근 직사각형 1"/>
          <p:cNvSpPr>
            <a:spLocks noChangeArrowheads="1"/>
          </p:cNvSpPr>
          <p:nvPr/>
        </p:nvSpPr>
        <p:spPr bwMode="auto">
          <a:xfrm>
            <a:off x="2011363" y="9918700"/>
            <a:ext cx="2592387" cy="9350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044825"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044825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044825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044825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044825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작품개요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18700" y="11036300"/>
          <a:ext cx="9648826" cy="43195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1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2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제원</a:t>
                      </a:r>
                      <a:endParaRPr lang="ko-KR" altLang="en-US" sz="2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Weigt</a:t>
                      </a:r>
                      <a:r>
                        <a:rPr lang="en-US" altLang="ko-KR" sz="25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(kg)</a:t>
                      </a:r>
                      <a:endParaRPr lang="ko-KR" altLang="en-US" sz="2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200kg</a:t>
                      </a:r>
                      <a:endParaRPr lang="ko-KR" altLang="en-US" sz="2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Motor</a:t>
                      </a:r>
                      <a:endParaRPr lang="ko-KR" altLang="en-US" sz="2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Agni 95R X 2</a:t>
                      </a:r>
                      <a:endParaRPr lang="ko-KR" altLang="en-US" sz="2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Battery </a:t>
                      </a:r>
                      <a:endParaRPr lang="ko-KR" altLang="en-US" sz="2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Delko</a:t>
                      </a:r>
                      <a:r>
                        <a:rPr lang="en-US" altLang="ko-KR" sz="25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12V 80Ah X 4 (48V)</a:t>
                      </a:r>
                      <a:endParaRPr lang="ko-KR" altLang="en-US" sz="2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4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endParaRPr lang="ko-KR" altLang="en-US" sz="2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motor</a:t>
                      </a:r>
                      <a:r>
                        <a:rPr lang="en-US" altLang="ko-KR" sz="25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/ </a:t>
                      </a:r>
                    </a:p>
                    <a:p>
                      <a:pPr latinLnBrk="1"/>
                      <a:r>
                        <a:rPr lang="en-US" altLang="ko-KR" sz="25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 controller</a:t>
                      </a:r>
                    </a:p>
                    <a:p>
                      <a:pPr latinLnBrk="1"/>
                      <a:r>
                        <a:rPr lang="ko-KR" altLang="en-US" sz="25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</a:t>
                      </a:r>
                      <a:r>
                        <a:rPr lang="en-US" altLang="ko-KR" sz="25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500" b="1" baseline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기어비</a:t>
                      </a:r>
                      <a:endParaRPr lang="ko-KR" altLang="en-US" sz="25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080" name="그룹 16"/>
          <p:cNvGrpSpPr>
            <a:grpSpLocks/>
          </p:cNvGrpSpPr>
          <p:nvPr/>
        </p:nvGrpSpPr>
        <p:grpSpPr bwMode="auto">
          <a:xfrm>
            <a:off x="3509963" y="18092738"/>
            <a:ext cx="5113337" cy="1989137"/>
            <a:chOff x="6069395" y="1231767"/>
            <a:chExt cx="5112568" cy="3729754"/>
          </a:xfrm>
        </p:grpSpPr>
        <p:sp>
          <p:nvSpPr>
            <p:cNvPr id="18" name="TextBox 1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69395" y="1231767"/>
              <a:ext cx="5112568" cy="1428274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19" name="TextBox 1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84030" y="2749602"/>
              <a:ext cx="2426883" cy="750206"/>
            </a:xfrm>
            <a:prstGeom prst="rect">
              <a:avLst/>
            </a:prstGeom>
            <a:blipFill rotWithShape="0">
              <a:blip r:embed="rId4"/>
              <a:stretch>
                <a:fillRect t="-9231" r="-1754" b="-2769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20" name="TextBox 1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84032" y="3448120"/>
              <a:ext cx="2297488" cy="750206"/>
            </a:xfrm>
            <a:prstGeom prst="rect">
              <a:avLst/>
            </a:prstGeom>
            <a:blipFill rotWithShape="0">
              <a:blip r:embed="rId5"/>
              <a:stretch>
                <a:fillRect t="-9231" r="-2122" b="-2769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21" name="TextBox 2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84032" y="4165149"/>
              <a:ext cx="1565621" cy="796372"/>
            </a:xfrm>
            <a:prstGeom prst="rect">
              <a:avLst/>
            </a:prstGeom>
            <a:blipFill rotWithShape="0">
              <a:blip r:embed="rId6"/>
              <a:stretch>
                <a:fillRect t="-8571" r="-3502" b="-1714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</p:grpSp>
      <p:sp>
        <p:nvSpPr>
          <p:cNvPr id="2081" name="TextBox 21"/>
          <p:cNvSpPr txBox="1">
            <a:spLocks noChangeArrowheads="1"/>
          </p:cNvSpPr>
          <p:nvPr/>
        </p:nvSpPr>
        <p:spPr bwMode="auto">
          <a:xfrm>
            <a:off x="2430463" y="17435513"/>
            <a:ext cx="4897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최고속력</a:t>
            </a:r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82" name="그룹 22"/>
          <p:cNvGrpSpPr>
            <a:grpSpLocks/>
          </p:cNvGrpSpPr>
          <p:nvPr/>
        </p:nvGrpSpPr>
        <p:grpSpPr bwMode="auto">
          <a:xfrm>
            <a:off x="3494088" y="20759738"/>
            <a:ext cx="5113337" cy="1612900"/>
            <a:chOff x="6069395" y="1408727"/>
            <a:chExt cx="5112568" cy="2712389"/>
          </a:xfrm>
        </p:grpSpPr>
        <p:sp>
          <p:nvSpPr>
            <p:cNvPr id="24" name="TextBox 2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69395" y="1408727"/>
              <a:ext cx="5112568" cy="1274488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25" name="TextBox 2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84030" y="2749603"/>
              <a:ext cx="1896096" cy="721961"/>
            </a:xfrm>
            <a:prstGeom prst="rect">
              <a:avLst/>
            </a:prstGeom>
            <a:blipFill rotWithShape="0">
              <a:blip r:embed="rId8"/>
              <a:stretch>
                <a:fillRect t="-8451" r="-1608" b="-1549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  <p:sp>
          <p:nvSpPr>
            <p:cNvPr id="26" name="TextBox 2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84032" y="3448119"/>
              <a:ext cx="2115707" cy="672997"/>
            </a:xfrm>
            <a:prstGeom prst="rect">
              <a:avLst/>
            </a:prstGeom>
            <a:blipFill rotWithShape="0">
              <a:blip r:embed="rId9"/>
              <a:stretch>
                <a:fillRect t="-7576" b="-25758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>
                  <a:noFill/>
                </a:rPr>
                <a:t> </a:t>
              </a:r>
            </a:p>
          </p:txBody>
        </p:sp>
      </p:grpSp>
      <p:sp>
        <p:nvSpPr>
          <p:cNvPr id="2083" name="TextBox 26"/>
          <p:cNvSpPr txBox="1">
            <a:spLocks noChangeArrowheads="1"/>
          </p:cNvSpPr>
          <p:nvPr/>
        </p:nvSpPr>
        <p:spPr bwMode="auto">
          <a:xfrm>
            <a:off x="2446338" y="20096163"/>
            <a:ext cx="4897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차량의 구동력</a:t>
            </a:r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4" name="모서리가 둥근 직사각형 4"/>
          <p:cNvSpPr>
            <a:spLocks/>
          </p:cNvSpPr>
          <p:nvPr/>
        </p:nvSpPr>
        <p:spPr bwMode="auto">
          <a:xfrm>
            <a:off x="9775825" y="16670338"/>
            <a:ext cx="10852150" cy="5972175"/>
          </a:xfrm>
          <a:custGeom>
            <a:avLst/>
            <a:gdLst>
              <a:gd name="T0" fmla="*/ 0 w 20046303"/>
              <a:gd name="T1" fmla="*/ 2207703 h 8923660"/>
              <a:gd name="T2" fmla="*/ 203526 w 20046303"/>
              <a:gd name="T3" fmla="*/ 71104 h 8923660"/>
              <a:gd name="T4" fmla="*/ 4264207 w 20046303"/>
              <a:gd name="T5" fmla="*/ 0 h 8923660"/>
              <a:gd name="T6" fmla="*/ 4448681 w 20046303"/>
              <a:gd name="T7" fmla="*/ 2065495 h 8923660"/>
              <a:gd name="T8" fmla="*/ 4455028 w 20046303"/>
              <a:gd name="T9" fmla="*/ 19997068 h 8923660"/>
              <a:gd name="T10" fmla="*/ 4257857 w 20046303"/>
              <a:gd name="T11" fmla="*/ 22204794 h 8923660"/>
              <a:gd name="T12" fmla="*/ 197176 w 20046303"/>
              <a:gd name="T13" fmla="*/ 22204794 h 8923660"/>
              <a:gd name="T14" fmla="*/ 6351 w 20046303"/>
              <a:gd name="T15" fmla="*/ 19567329 h 8923660"/>
              <a:gd name="T16" fmla="*/ 0 w 20046303"/>
              <a:gd name="T17" fmla="*/ 2207703 h 89236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6303"/>
              <a:gd name="T28" fmla="*/ 0 h 8923660"/>
              <a:gd name="T29" fmla="*/ 20046303 w 20046303"/>
              <a:gd name="T30" fmla="*/ 8923660 h 89236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6303" h="8923660">
                <a:moveTo>
                  <a:pt x="0" y="887231"/>
                </a:moveTo>
                <a:cubicBezTo>
                  <a:pt x="0" y="65815"/>
                  <a:pt x="94390" y="28575"/>
                  <a:pt x="915806" y="28575"/>
                </a:cubicBezTo>
                <a:lnTo>
                  <a:pt x="19187649" y="0"/>
                </a:lnTo>
                <a:cubicBezTo>
                  <a:pt x="20009065" y="0"/>
                  <a:pt x="20017728" y="8665"/>
                  <a:pt x="20017728" y="830081"/>
                </a:cubicBezTo>
                <a:lnTo>
                  <a:pt x="20046303" y="8036429"/>
                </a:lnTo>
                <a:cubicBezTo>
                  <a:pt x="20046303" y="8857845"/>
                  <a:pt x="19980490" y="8923660"/>
                  <a:pt x="19159074" y="8923660"/>
                </a:cubicBezTo>
                <a:lnTo>
                  <a:pt x="887231" y="8923660"/>
                </a:lnTo>
                <a:cubicBezTo>
                  <a:pt x="65815" y="8923660"/>
                  <a:pt x="28575" y="8685131"/>
                  <a:pt x="28575" y="7863715"/>
                </a:cubicBezTo>
                <a:lnTo>
                  <a:pt x="0" y="887231"/>
                </a:lnTo>
                <a:close/>
              </a:path>
            </a:pathLst>
          </a:cu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85" name="모서리가 둥근 직사각형 12"/>
          <p:cNvSpPr>
            <a:spLocks noChangeArrowheads="1"/>
          </p:cNvSpPr>
          <p:nvPr/>
        </p:nvSpPr>
        <p:spPr bwMode="auto">
          <a:xfrm>
            <a:off x="10398125" y="16305213"/>
            <a:ext cx="2592388" cy="935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044825"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044825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044825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044825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044825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실험결과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991100" y="18196435"/>
          <a:ext cx="10441165" cy="3640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8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0012">
                <a:tc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effectLst/>
                        </a:rPr>
                        <a:t>최고속도</a:t>
                      </a:r>
                      <a:r>
                        <a:rPr lang="en-US" altLang="ko-KR" sz="2000" u="none" strike="noStrike" dirty="0">
                          <a:effectLst/>
                        </a:rPr>
                        <a:t>(</a:t>
                      </a:r>
                      <a:r>
                        <a:rPr lang="en-US" sz="2000" u="none" strike="noStrike" dirty="0" err="1">
                          <a:effectLst/>
                        </a:rPr>
                        <a:t>Vmax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err="1" smtClean="0">
                          <a:effectLst/>
                        </a:rPr>
                        <a:t>구동력</a:t>
                      </a:r>
                      <a:r>
                        <a:rPr lang="en-US" altLang="ko-KR" sz="2000" u="none" strike="noStrike" dirty="0" smtClean="0">
                          <a:effectLst/>
                        </a:rPr>
                        <a:t>(F)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 smtClean="0">
                          <a:effectLst/>
                        </a:rPr>
                        <a:t>가속도</a:t>
                      </a:r>
                      <a:r>
                        <a:rPr lang="en-US" altLang="ko-KR" sz="2000" u="none" strike="noStrike" dirty="0" smtClean="0">
                          <a:effectLst/>
                        </a:rPr>
                        <a:t>(a)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 smtClean="0">
                          <a:effectLst/>
                        </a:rPr>
                        <a:t>150m</a:t>
                      </a:r>
                    </a:p>
                    <a:p>
                      <a:pPr algn="ctr" fontAlgn="ctr"/>
                      <a:r>
                        <a:rPr lang="ko-KR" altLang="en-US" sz="2000" u="none" strike="noStrike" dirty="0" smtClean="0">
                          <a:effectLst/>
                        </a:rPr>
                        <a:t>도달 시간</a:t>
                      </a:r>
                      <a:r>
                        <a:rPr lang="en-US" altLang="ko-KR" sz="2000" u="none" strike="noStrike" dirty="0" smtClean="0">
                          <a:effectLst/>
                        </a:rPr>
                        <a:t>(s)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2.6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81.31 </a:t>
                      </a:r>
                      <a:r>
                        <a:rPr lang="en-US" altLang="ko-KR" sz="2000" b="1" u="none" strike="noStrike" dirty="0" smtClean="0">
                          <a:effectLst/>
                        </a:rPr>
                        <a:t>km/h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538.11 </a:t>
                      </a:r>
                      <a:r>
                        <a:rPr lang="en-US" altLang="ko-KR" sz="2000" b="1" u="none" strike="noStrike" dirty="0" smtClean="0">
                          <a:effectLst/>
                        </a:rPr>
                        <a:t>N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525" marR="9525" marT="9525" marB="0" anchor="ctr">
                    <a:blipFill rotWithShape="0">
                      <a:blip r:embed="rId10"/>
                      <a:stretch>
                        <a:fillRect l="-300000" t="-100667" r="-101166" b="-200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12.04 </a:t>
                      </a:r>
                      <a:r>
                        <a:rPr lang="en-US" altLang="ko-KR" sz="2000" b="1" u="none" strike="noStrike" dirty="0" smtClean="0">
                          <a:effectLst/>
                        </a:rPr>
                        <a:t>s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2.8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75.51 </a:t>
                      </a:r>
                      <a:r>
                        <a:rPr lang="en-US" altLang="ko-KR" sz="2000" b="1" u="none" strike="noStrike" dirty="0" smtClean="0">
                          <a:effectLst/>
                        </a:rPr>
                        <a:t> km/h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579.50 </a:t>
                      </a:r>
                      <a:r>
                        <a:rPr lang="en-US" altLang="ko-KR" sz="2000" b="1" u="none" strike="noStrike" dirty="0" smtClean="0">
                          <a:effectLst/>
                        </a:rPr>
                        <a:t>N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525" marR="9525" marT="9525" marB="0" anchor="ctr">
                    <a:blipFill rotWithShape="0">
                      <a:blip r:embed="rId10"/>
                      <a:stretch>
                        <a:fillRect l="-300000" t="-202013" r="-101166" b="-10201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11.60 </a:t>
                      </a:r>
                      <a:r>
                        <a:rPr lang="en-US" altLang="ko-KR" sz="2000" b="1" u="none" strike="noStrike" dirty="0" smtClean="0">
                          <a:effectLst/>
                        </a:rPr>
                        <a:t>s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0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3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70.47 </a:t>
                      </a:r>
                      <a:r>
                        <a:rPr lang="en-US" altLang="ko-KR" sz="2000" b="1" u="none" strike="noStrike" dirty="0" smtClean="0">
                          <a:effectLst/>
                        </a:rPr>
                        <a:t> km/h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620.90 </a:t>
                      </a:r>
                      <a:r>
                        <a:rPr lang="en-US" altLang="ko-KR" sz="2000" b="1" u="none" strike="noStrike" dirty="0" smtClean="0">
                          <a:effectLst/>
                        </a:rPr>
                        <a:t>N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525" marR="9525" marT="9525" marB="0" anchor="ctr">
                    <a:blipFill rotWithShape="0">
                      <a:blip r:embed="rId10"/>
                      <a:stretch>
                        <a:fillRect l="-300000" t="-300000" r="-101166" b="-1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u="none" strike="noStrike" dirty="0">
                          <a:effectLst/>
                        </a:rPr>
                        <a:t>11.21 </a:t>
                      </a:r>
                      <a:r>
                        <a:rPr lang="en-US" altLang="ko-KR" sz="2000" b="1" u="none" strike="noStrike" dirty="0" smtClean="0">
                          <a:effectLst/>
                        </a:rPr>
                        <a:t>s</a:t>
                      </a:r>
                      <a:endParaRPr lang="en-US" altLang="ko-KR" sz="2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87" name="TextBox 42"/>
          <p:cNvSpPr txBox="1">
            <a:spLocks noChangeArrowheads="1"/>
          </p:cNvSpPr>
          <p:nvPr/>
        </p:nvSpPr>
        <p:spPr bwMode="auto">
          <a:xfrm>
            <a:off x="10061575" y="17372013"/>
            <a:ext cx="4897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기어비에 따른 결과값</a:t>
            </a:r>
            <a:r>
              <a:rPr lang="en-US" altLang="ko-KR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8" name="모서리가 둥근 직사각형 4"/>
          <p:cNvSpPr>
            <a:spLocks/>
          </p:cNvSpPr>
          <p:nvPr/>
        </p:nvSpPr>
        <p:spPr bwMode="auto">
          <a:xfrm>
            <a:off x="1547813" y="23564850"/>
            <a:ext cx="19080162" cy="5740400"/>
          </a:xfrm>
          <a:custGeom>
            <a:avLst/>
            <a:gdLst>
              <a:gd name="T0" fmla="*/ 0 w 20046303"/>
              <a:gd name="T1" fmla="*/ 367060 h 8923660"/>
              <a:gd name="T2" fmla="*/ 629106 w 20046303"/>
              <a:gd name="T3" fmla="*/ 11822 h 8923660"/>
              <a:gd name="T4" fmla="*/ 13180777 w 20046303"/>
              <a:gd name="T5" fmla="*/ 0 h 8923660"/>
              <a:gd name="T6" fmla="*/ 13750994 w 20046303"/>
              <a:gd name="T7" fmla="*/ 343416 h 8923660"/>
              <a:gd name="T8" fmla="*/ 13770609 w 20046303"/>
              <a:gd name="T9" fmla="*/ 3324786 h 8923660"/>
              <a:gd name="T10" fmla="*/ 13161150 w 20046303"/>
              <a:gd name="T11" fmla="*/ 3691845 h 8923660"/>
              <a:gd name="T12" fmla="*/ 609477 w 20046303"/>
              <a:gd name="T13" fmla="*/ 3691845 h 8923660"/>
              <a:gd name="T14" fmla="*/ 19630 w 20046303"/>
              <a:gd name="T15" fmla="*/ 3336604 h 8923660"/>
              <a:gd name="T16" fmla="*/ 0 w 20046303"/>
              <a:gd name="T17" fmla="*/ 367060 h 89236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046303"/>
              <a:gd name="T28" fmla="*/ 0 h 8923660"/>
              <a:gd name="T29" fmla="*/ 20046303 w 20046303"/>
              <a:gd name="T30" fmla="*/ 8923660 h 89236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046303" h="8923660">
                <a:moveTo>
                  <a:pt x="0" y="887231"/>
                </a:moveTo>
                <a:cubicBezTo>
                  <a:pt x="0" y="65815"/>
                  <a:pt x="94390" y="28575"/>
                  <a:pt x="915806" y="28575"/>
                </a:cubicBezTo>
                <a:lnTo>
                  <a:pt x="19187649" y="0"/>
                </a:lnTo>
                <a:cubicBezTo>
                  <a:pt x="20009065" y="0"/>
                  <a:pt x="20017728" y="8665"/>
                  <a:pt x="20017728" y="830081"/>
                </a:cubicBezTo>
                <a:lnTo>
                  <a:pt x="20046303" y="8036429"/>
                </a:lnTo>
                <a:cubicBezTo>
                  <a:pt x="20046303" y="8857845"/>
                  <a:pt x="19980490" y="8923660"/>
                  <a:pt x="19159074" y="8923660"/>
                </a:cubicBezTo>
                <a:lnTo>
                  <a:pt x="887231" y="8923660"/>
                </a:lnTo>
                <a:cubicBezTo>
                  <a:pt x="65815" y="8923660"/>
                  <a:pt x="28575" y="8886420"/>
                  <a:pt x="28575" y="8065004"/>
                </a:cubicBezTo>
                <a:lnTo>
                  <a:pt x="0" y="887231"/>
                </a:lnTo>
                <a:close/>
              </a:path>
            </a:pathLst>
          </a:cu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89" name="모서리가 둥근 직사각형 1"/>
          <p:cNvSpPr>
            <a:spLocks noChangeArrowheads="1"/>
          </p:cNvSpPr>
          <p:nvPr/>
        </p:nvSpPr>
        <p:spPr bwMode="auto">
          <a:xfrm>
            <a:off x="2011363" y="23133050"/>
            <a:ext cx="2592387" cy="9350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3044825"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044825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044825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044825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044825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연구결과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986213" y="25044400"/>
          <a:ext cx="6364288" cy="1097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8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/>
                        <a:t>2016</a:t>
                      </a:r>
                      <a:r>
                        <a:rPr lang="ko-KR" altLang="en-US" sz="3000" b="1" dirty="0" smtClean="0"/>
                        <a:t>년</a:t>
                      </a:r>
                      <a:endParaRPr lang="ko-KR" altLang="en-US" sz="3000" b="1" dirty="0"/>
                    </a:p>
                  </a:txBody>
                  <a:tcPr marL="91429" marR="91429" marT="45696" marB="456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/>
                        <a:t>2017</a:t>
                      </a:r>
                      <a:r>
                        <a:rPr lang="ko-KR" altLang="en-US" sz="3000" b="1" dirty="0" smtClean="0"/>
                        <a:t>년</a:t>
                      </a:r>
                      <a:endParaRPr lang="ko-KR" altLang="en-US" sz="3000" b="1" dirty="0"/>
                    </a:p>
                  </a:txBody>
                  <a:tcPr marL="91429" marR="91429" marT="45696" marB="456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/>
                        <a:t>10.023s</a:t>
                      </a:r>
                      <a:endParaRPr lang="ko-KR" altLang="en-US" sz="3000" b="1" dirty="0"/>
                    </a:p>
                  </a:txBody>
                  <a:tcPr marL="91429" marR="91429" marT="45696" marB="456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/>
                        <a:t>8.936s</a:t>
                      </a:r>
                      <a:endParaRPr lang="ko-KR" altLang="en-US" sz="3000" b="1" dirty="0"/>
                    </a:p>
                  </a:txBody>
                  <a:tcPr marL="91429" marR="91429" marT="45696" marB="456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01" name="TextBox 51"/>
          <p:cNvSpPr txBox="1">
            <a:spLocks noChangeArrowheads="1"/>
          </p:cNvSpPr>
          <p:nvPr/>
        </p:nvSpPr>
        <p:spPr bwMode="auto">
          <a:xfrm>
            <a:off x="5040313" y="24141113"/>
            <a:ext cx="4897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가속성능 결과</a:t>
            </a:r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11834813" y="25044400"/>
          <a:ext cx="6365876" cy="10971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8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/>
                        <a:t>2016</a:t>
                      </a:r>
                      <a:r>
                        <a:rPr lang="ko-KR" altLang="en-US" sz="3000" b="1" dirty="0" smtClean="0"/>
                        <a:t>년</a:t>
                      </a:r>
                      <a:endParaRPr lang="ko-KR" altLang="en-US" sz="3000" b="1" dirty="0"/>
                    </a:p>
                  </a:txBody>
                  <a:tcPr marL="91451" marR="91451" marT="45696" marB="456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/>
                        <a:t>2017</a:t>
                      </a:r>
                      <a:r>
                        <a:rPr lang="ko-KR" altLang="en-US" sz="3000" b="1" dirty="0" smtClean="0"/>
                        <a:t>년</a:t>
                      </a:r>
                      <a:endParaRPr lang="ko-KR" altLang="en-US" sz="3000" b="1" dirty="0"/>
                    </a:p>
                  </a:txBody>
                  <a:tcPr marL="91451" marR="91451" marT="45696" marB="456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/>
                        <a:t>1</a:t>
                      </a:r>
                      <a:r>
                        <a:rPr lang="ko-KR" altLang="en-US" sz="3000" b="1" dirty="0" smtClean="0"/>
                        <a:t>시간 </a:t>
                      </a:r>
                      <a:r>
                        <a:rPr lang="en-US" altLang="ko-KR" sz="3000" b="1" dirty="0" smtClean="0"/>
                        <a:t>5</a:t>
                      </a:r>
                      <a:r>
                        <a:rPr lang="ko-KR" altLang="en-US" sz="3000" b="1" dirty="0" smtClean="0"/>
                        <a:t>분 </a:t>
                      </a:r>
                      <a:r>
                        <a:rPr lang="en-US" altLang="ko-KR" sz="3000" b="1" dirty="0" smtClean="0"/>
                        <a:t>15</a:t>
                      </a:r>
                      <a:r>
                        <a:rPr lang="ko-KR" altLang="en-US" sz="3000" b="1" dirty="0" smtClean="0"/>
                        <a:t>초</a:t>
                      </a:r>
                      <a:endParaRPr lang="ko-KR" altLang="en-US" sz="3000" b="1" dirty="0"/>
                    </a:p>
                  </a:txBody>
                  <a:tcPr marL="91451" marR="91451" marT="45696" marB="4569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 smtClean="0"/>
                        <a:t>1</a:t>
                      </a:r>
                      <a:r>
                        <a:rPr lang="ko-KR" altLang="en-US" sz="3000" b="1" dirty="0" smtClean="0"/>
                        <a:t>시간 </a:t>
                      </a:r>
                      <a:r>
                        <a:rPr lang="en-US" altLang="ko-KR" sz="3000" b="1" dirty="0" smtClean="0"/>
                        <a:t>10</a:t>
                      </a:r>
                      <a:r>
                        <a:rPr lang="ko-KR" altLang="en-US" sz="3000" b="1" dirty="0" smtClean="0"/>
                        <a:t>분 </a:t>
                      </a:r>
                      <a:r>
                        <a:rPr lang="en-US" altLang="ko-KR" sz="3000" b="1" dirty="0" smtClean="0"/>
                        <a:t>34</a:t>
                      </a:r>
                      <a:r>
                        <a:rPr lang="ko-KR" altLang="en-US" sz="3000" b="1" dirty="0" smtClean="0"/>
                        <a:t>초</a:t>
                      </a:r>
                      <a:endParaRPr lang="ko-KR" altLang="en-US" sz="3000" b="1" dirty="0"/>
                    </a:p>
                  </a:txBody>
                  <a:tcPr marL="91451" marR="91451" marT="45696" marB="456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13" name="TextBox 53"/>
          <p:cNvSpPr txBox="1">
            <a:spLocks noChangeArrowheads="1"/>
          </p:cNvSpPr>
          <p:nvPr/>
        </p:nvSpPr>
        <p:spPr bwMode="auto">
          <a:xfrm>
            <a:off x="12888913" y="24141113"/>
            <a:ext cx="4899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주행성능 결과</a:t>
            </a:r>
            <a:r>
              <a:rPr lang="en-US" altLang="ko-KR" sz="4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4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6763" y="26444575"/>
            <a:ext cx="17125950" cy="224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작년 기록과 비교하여 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150m 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가속성능부문에서 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이상 가속성능 향상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/>
            </a:pP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(35</a:t>
            </a:r>
            <a:r>
              <a:rPr lang="ko-KR" altLang="en-US" sz="3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개팀중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altLang="ko-KR" sz="3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모터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동시 구동으로 인한 소모 </a:t>
            </a:r>
            <a:r>
              <a:rPr lang="ko-KR" altLang="en-US" sz="3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전류값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상승으로 주행성능 기록 감소</a:t>
            </a:r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3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10092340" y="512843"/>
            <a:ext cx="11842897" cy="102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5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5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학년도 제</a:t>
            </a:r>
            <a:r>
              <a:rPr lang="en-US" altLang="ko-KR" sz="5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29</a:t>
            </a:r>
            <a:r>
              <a:rPr lang="ko-KR" altLang="en-US" sz="5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ko-KR" altLang="en-US" sz="5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졸업연구작품전</a:t>
            </a:r>
          </a:p>
        </p:txBody>
      </p:sp>
      <p:sp>
        <p:nvSpPr>
          <p:cNvPr id="36" name="직사각형 7"/>
          <p:cNvSpPr>
            <a:spLocks noChangeArrowheads="1"/>
          </p:cNvSpPr>
          <p:nvPr/>
        </p:nvSpPr>
        <p:spPr bwMode="auto">
          <a:xfrm>
            <a:off x="992187" y="278852"/>
            <a:ext cx="8926513" cy="1146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3044825" latinLnBrk="1">
              <a:spcBef>
                <a:spcPct val="20000"/>
              </a:spcBef>
              <a:buChar char="•"/>
              <a:defRPr kumimoji="1" sz="107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3044825" latinLnBrk="1">
              <a:spcBef>
                <a:spcPct val="20000"/>
              </a:spcBef>
              <a:buChar char="–"/>
              <a:defRPr kumimoji="1" sz="93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3044825" latinLnBrk="1">
              <a:spcBef>
                <a:spcPct val="20000"/>
              </a:spcBef>
              <a:buChar char="•"/>
              <a:defRPr kumimoji="1" sz="8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3044825" latinLnBrk="1">
              <a:spcBef>
                <a:spcPct val="20000"/>
              </a:spcBef>
              <a:buChar char="–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3044825" latinLnBrk="1">
              <a:spcBef>
                <a:spcPct val="20000"/>
              </a:spcBef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3044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6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66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기계공학부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3018468" y="2679886"/>
            <a:ext cx="1999283" cy="10471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04482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사진</a:t>
            </a:r>
            <a:endParaRPr kumimoji="1" lang="ko-KR" altLang="en-US" sz="60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8348821" y="2587725"/>
            <a:ext cx="2176034" cy="10471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04482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사진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20864334" y="2492981"/>
            <a:ext cx="1773270" cy="10471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4482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사진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18568238" y="5123914"/>
            <a:ext cx="1864027" cy="8635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04482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사진</a:t>
            </a:r>
          </a:p>
        </p:txBody>
      </p:sp>
      <p:sp>
        <p:nvSpPr>
          <p:cNvPr id="45" name="직사각형 44"/>
          <p:cNvSpPr/>
          <p:nvPr/>
        </p:nvSpPr>
        <p:spPr bwMode="auto">
          <a:xfrm>
            <a:off x="15686165" y="2633863"/>
            <a:ext cx="1999283" cy="10471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4482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사진</a:t>
            </a:r>
          </a:p>
        </p:txBody>
      </p:sp>
      <p:sp>
        <p:nvSpPr>
          <p:cNvPr id="46" name="직사각형 45"/>
          <p:cNvSpPr/>
          <p:nvPr/>
        </p:nvSpPr>
        <p:spPr bwMode="auto">
          <a:xfrm>
            <a:off x="21142808" y="4993756"/>
            <a:ext cx="1999283" cy="104719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04482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사진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448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6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448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6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196</Words>
  <Application>Microsoft Office PowerPoint</Application>
  <PresentationFormat>사용자 지정</PresentationFormat>
  <Paragraphs>78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HY수평선B</vt:lpstr>
      <vt:lpstr>굴림</vt:lpstr>
      <vt:lpstr>맑은 고딕</vt:lpstr>
      <vt:lpstr>Arial</vt:lpstr>
      <vt:lpstr>기본 디자인</vt:lpstr>
      <vt:lpstr>PowerPoint 프레젠테이션</vt:lpstr>
    </vt:vector>
  </TitlesOfParts>
  <Company>Your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마프</dc:creator>
  <cp:lastModifiedBy>Windows 사용자</cp:lastModifiedBy>
  <cp:revision>69</cp:revision>
  <dcterms:created xsi:type="dcterms:W3CDTF">2005-09-30T07:08:14Z</dcterms:created>
  <dcterms:modified xsi:type="dcterms:W3CDTF">2023-05-18T05:22:14Z</dcterms:modified>
</cp:coreProperties>
</file>