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6" r:id="rId5"/>
    <p:sldId id="325" r:id="rId6"/>
    <p:sldId id="259" r:id="rId7"/>
    <p:sldId id="260" r:id="rId8"/>
    <p:sldId id="266" r:id="rId9"/>
    <p:sldId id="329" r:id="rId10"/>
    <p:sldId id="271" r:id="rId11"/>
    <p:sldId id="272" r:id="rId12"/>
    <p:sldId id="273" r:id="rId13"/>
    <p:sldId id="327" r:id="rId14"/>
    <p:sldId id="274" r:id="rId15"/>
    <p:sldId id="275" r:id="rId16"/>
    <p:sldId id="276" r:id="rId17"/>
    <p:sldId id="316" r:id="rId18"/>
    <p:sldId id="280" r:id="rId19"/>
    <p:sldId id="281" r:id="rId20"/>
    <p:sldId id="283" r:id="rId21"/>
    <p:sldId id="284" r:id="rId22"/>
    <p:sldId id="285" r:id="rId23"/>
    <p:sldId id="286" r:id="rId24"/>
    <p:sldId id="289" r:id="rId25"/>
    <p:sldId id="290" r:id="rId26"/>
    <p:sldId id="324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4" r:id="rId40"/>
    <p:sldId id="330" r:id="rId41"/>
    <p:sldId id="305" r:id="rId42"/>
    <p:sldId id="331" r:id="rId43"/>
    <p:sldId id="308" r:id="rId44"/>
    <p:sldId id="309" r:id="rId45"/>
    <p:sldId id="310" r:id="rId46"/>
    <p:sldId id="317" r:id="rId47"/>
    <p:sldId id="311" r:id="rId48"/>
    <p:sldId id="313" r:id="rId49"/>
    <p:sldId id="314" r:id="rId50"/>
    <p:sldId id="315" r:id="rId51"/>
    <p:sldId id="322" r:id="rId52"/>
    <p:sldId id="332" r:id="rId53"/>
    <p:sldId id="321" r:id="rId54"/>
    <p:sldId id="323" r:id="rId55"/>
    <p:sldId id="33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Vertical Scalability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Vertical!$A$1:$A$13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1.5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  <c:pt idx="9">
                  <c:v>14</c:v>
                </c:pt>
                <c:pt idx="10">
                  <c:v>26</c:v>
                </c:pt>
                <c:pt idx="11">
                  <c:v>52</c:v>
                </c:pt>
                <c:pt idx="12">
                  <c:v>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271568"/>
        <c:axId val="116272128"/>
      </c:lineChart>
      <c:catAx>
        <c:axId val="1162715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one"/>
        <c:crossAx val="116272128"/>
        <c:crosses val="autoZero"/>
        <c:auto val="1"/>
        <c:lblAlgn val="ctr"/>
        <c:lblOffset val="100"/>
        <c:noMultiLvlLbl val="0"/>
      </c:catAx>
      <c:valAx>
        <c:axId val="116272128"/>
        <c:scaling>
          <c:orientation val="minMax"/>
          <c:min val="-3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Response</a:t>
                </a:r>
                <a:r>
                  <a:rPr lang="en-AU" baseline="0"/>
                  <a:t> Time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crossAx val="11627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Horizontal Scalability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Horizontal!$A$1:$A$14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Horizontal!$B$1:$B$14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7.2</c:v>
                </c:pt>
                <c:pt idx="7">
                  <c:v>8.6</c:v>
                </c:pt>
                <c:pt idx="8">
                  <c:v>10</c:v>
                </c:pt>
                <c:pt idx="9">
                  <c:v>12</c:v>
                </c:pt>
                <c:pt idx="10">
                  <c:v>14.5</c:v>
                </c:pt>
                <c:pt idx="11">
                  <c:v>17</c:v>
                </c:pt>
                <c:pt idx="12">
                  <c:v>20</c:v>
                </c:pt>
                <c:pt idx="13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274928"/>
        <c:axId val="116275488"/>
      </c:lineChart>
      <c:catAx>
        <c:axId val="11627492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116275488"/>
        <c:crosses val="autoZero"/>
        <c:auto val="1"/>
        <c:lblAlgn val="ctr"/>
        <c:lblOffset val="100"/>
        <c:noMultiLvlLbl val="0"/>
      </c:catAx>
      <c:valAx>
        <c:axId val="11627548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Resources Required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62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86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9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95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2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9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81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30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60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2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FDA7-F30A-43AB-A4D4-3C9BBCA639DE}" type="datetimeFigureOut">
              <a:rPr lang="en-AU" smtClean="0"/>
              <a:t>14/01/2014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9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ent-driven_architectu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dempotenc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eaaDev/EventSourc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anderson00" TargetMode="External"/><Relationship Id="rId2" Type="http://schemas.openxmlformats.org/officeDocument/2006/relationships/hyperlink" Target="mailto:danderson00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Building Highly Scalable HTML5 Applications with the Tribe Platform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9833"/>
            <a:ext cx="9144000" cy="450978"/>
          </a:xfrm>
        </p:spPr>
        <p:txBody>
          <a:bodyPr>
            <a:normAutofit/>
          </a:bodyPr>
          <a:lstStyle/>
          <a:p>
            <a:r>
              <a:rPr lang="en-AU" dirty="0" smtClean="0"/>
              <a:t>Dale Anderson</a:t>
            </a:r>
          </a:p>
        </p:txBody>
      </p:sp>
    </p:spTree>
    <p:extLst>
      <p:ext uri="{BB962C8B-B14F-4D97-AF65-F5344CB8AC3E}">
        <p14:creationId xmlns:p14="http://schemas.microsoft.com/office/powerpoint/2010/main" val="17351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Vertical</a:t>
            </a:r>
          </a:p>
          <a:p>
            <a:pPr lvl="1"/>
            <a:r>
              <a:rPr lang="en-AU" dirty="0" smtClean="0"/>
              <a:t>Significantly impacted by isolation level</a:t>
            </a:r>
          </a:p>
          <a:p>
            <a:r>
              <a:rPr lang="en-AU" dirty="0" smtClean="0"/>
              <a:t>Horizontal</a:t>
            </a:r>
          </a:p>
          <a:p>
            <a:pPr lvl="1"/>
            <a:r>
              <a:rPr lang="en-AU" dirty="0" smtClean="0"/>
              <a:t>Replication</a:t>
            </a:r>
          </a:p>
          <a:p>
            <a:pPr lvl="1"/>
            <a:r>
              <a:rPr lang="en-AU" dirty="0" err="1" smtClean="0"/>
              <a:t>Sharding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54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 Theorem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 Theorem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Conjecture</a:t>
            </a:r>
            <a:r>
              <a:rPr lang="en-AU" dirty="0"/>
              <a:t> made </a:t>
            </a:r>
            <a:r>
              <a:rPr lang="en-AU" dirty="0" smtClean="0"/>
              <a:t>by</a:t>
            </a:r>
            <a:r>
              <a:rPr lang="en-AU" dirty="0"/>
              <a:t> Eric </a:t>
            </a:r>
            <a:r>
              <a:rPr lang="en-AU" dirty="0" smtClean="0"/>
              <a:t>Brewer of UC, Berkeley at </a:t>
            </a:r>
            <a:r>
              <a:rPr lang="en-AU" dirty="0"/>
              <a:t>the 2000 Symposium on Principles of Distributed </a:t>
            </a:r>
            <a:r>
              <a:rPr lang="en-AU" dirty="0" smtClean="0"/>
              <a:t>Computing</a:t>
            </a:r>
          </a:p>
          <a:p>
            <a:pPr lvl="0"/>
            <a:r>
              <a:rPr lang="en-AU" dirty="0"/>
              <a:t>Seth Gilbert and Nancy Lynch of MIT published a formal proof </a:t>
            </a:r>
            <a:r>
              <a:rPr lang="en-AU" dirty="0" smtClean="0"/>
              <a:t>in 2002</a:t>
            </a:r>
          </a:p>
        </p:txBody>
      </p:sp>
    </p:spTree>
    <p:extLst>
      <p:ext uri="{BB962C8B-B14F-4D97-AF65-F5344CB8AC3E}">
        <p14:creationId xmlns:p14="http://schemas.microsoft.com/office/powerpoint/2010/main" val="21737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 Theorem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Consistency</a:t>
            </a:r>
          </a:p>
          <a:p>
            <a:pPr lvl="0"/>
            <a:r>
              <a:rPr lang="en-AU" dirty="0"/>
              <a:t>Availability</a:t>
            </a:r>
          </a:p>
          <a:p>
            <a:pPr lvl="0"/>
            <a:r>
              <a:rPr lang="en-AU" dirty="0"/>
              <a:t>Partition tolerance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554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51654" y="61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0" y="568800"/>
            <a:ext cx="5575096" cy="58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51654" y="3377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00" y="288000"/>
            <a:ext cx="5564941" cy="60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Eventual Consistency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6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Basically Available</a:t>
            </a:r>
          </a:p>
          <a:p>
            <a:r>
              <a:rPr lang="en-AU" dirty="0" smtClean="0"/>
              <a:t>Soft-state</a:t>
            </a:r>
          </a:p>
          <a:p>
            <a:r>
              <a:rPr lang="en-AU" dirty="0" smtClean="0"/>
              <a:t>Eventually consistent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696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2938" y="490467"/>
            <a:ext cx="9554547" cy="59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9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79967" y="569167"/>
            <a:ext cx="9262187" cy="5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Scalability</a:t>
            </a:r>
          </a:p>
          <a:p>
            <a:r>
              <a:rPr lang="en-AU" dirty="0"/>
              <a:t>Consistency models</a:t>
            </a:r>
          </a:p>
          <a:p>
            <a:r>
              <a:rPr lang="en-AU" dirty="0"/>
              <a:t>Message based architectures</a:t>
            </a:r>
          </a:p>
          <a:p>
            <a:r>
              <a:rPr lang="en-AU" dirty="0"/>
              <a:t>Tribe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3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Message Based Architectures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59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An event can be defined as "a significant change in state". </a:t>
            </a:r>
          </a:p>
          <a:p>
            <a:pPr marL="0" indent="0">
              <a:buNone/>
            </a:pPr>
            <a:r>
              <a:rPr lang="en-AU" dirty="0"/>
              <a:t>- </a:t>
            </a:r>
            <a:r>
              <a:rPr lang="en-AU" u="sng" dirty="0">
                <a:hlinkClick r:id="rId2"/>
              </a:rPr>
              <a:t>http://en.wikipedia.org/wiki/Event-driven_architecture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135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An asynchronous request for a specific action to be performed by a receiver.</a:t>
            </a:r>
          </a:p>
        </p:txBody>
      </p:sp>
    </p:spTree>
    <p:extLst>
      <p:ext uri="{BB962C8B-B14F-4D97-AF65-F5344CB8AC3E}">
        <p14:creationId xmlns:p14="http://schemas.microsoft.com/office/powerpoint/2010/main" val="136561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Message based architectures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Guaranteed </a:t>
            </a:r>
            <a:r>
              <a:rPr lang="en-AU" dirty="0" smtClean="0"/>
              <a:t>delivery</a:t>
            </a:r>
          </a:p>
          <a:p>
            <a:r>
              <a:rPr lang="en-AU" dirty="0" smtClean="0"/>
              <a:t>Error handling</a:t>
            </a:r>
          </a:p>
          <a:p>
            <a:r>
              <a:rPr lang="en-AU" dirty="0" smtClean="0"/>
              <a:t>Transactions</a:t>
            </a:r>
          </a:p>
          <a:p>
            <a:r>
              <a:rPr lang="en-AU" dirty="0" err="1" smtClean="0"/>
              <a:t>Idempotence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4057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Idempotence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“</a:t>
            </a:r>
            <a:r>
              <a:rPr lang="en-AU" dirty="0" err="1"/>
              <a:t>Idempotence</a:t>
            </a:r>
            <a:r>
              <a:rPr lang="en-AU" dirty="0"/>
              <a:t> is the property of certain operations in </a:t>
            </a:r>
            <a:r>
              <a:rPr lang="en-AU" u="sng" dirty="0"/>
              <a:t>mathematics</a:t>
            </a:r>
            <a:r>
              <a:rPr lang="en-AU" dirty="0"/>
              <a:t> and </a:t>
            </a:r>
            <a:r>
              <a:rPr lang="en-AU" u="sng" dirty="0"/>
              <a:t>computer science</a:t>
            </a:r>
            <a:r>
              <a:rPr lang="en-AU" dirty="0"/>
              <a:t>, that can be applied multiple times without changing the result beyond the initial application” - </a:t>
            </a:r>
            <a:r>
              <a:rPr lang="en-AU" u="sng" dirty="0">
                <a:hlinkClick r:id="rId2"/>
              </a:rPr>
              <a:t>http://en.wikipedia.org/wiki/Idempotence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74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interface </a:t>
            </a:r>
            <a:r>
              <a:rPr lang="en-AU" dirty="0" smtClean="0"/>
              <a:t>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Capture user intent</a:t>
            </a:r>
          </a:p>
          <a:p>
            <a:r>
              <a:rPr lang="en-AU" dirty="0" smtClean="0"/>
              <a:t>Excel-like grids don’t capture intent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7396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Prioritising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Split specific message types into queues</a:t>
            </a:r>
          </a:p>
          <a:p>
            <a:r>
              <a:rPr lang="en-AU" dirty="0" smtClean="0"/>
              <a:t>Assign additional resources to specific queues</a:t>
            </a:r>
          </a:p>
          <a:p>
            <a:r>
              <a:rPr lang="en-AU" dirty="0" smtClean="0"/>
              <a:t>Auto-scale with Azure to ensure SLAs are met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189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CQRS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984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Driving forces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Collaboration</a:t>
            </a:r>
          </a:p>
          <a:p>
            <a:r>
              <a:rPr lang="en-AU" dirty="0" smtClean="0"/>
              <a:t>Staleness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430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udidahan.com/wp-content/uploads/cqrs.png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76" y="760103"/>
            <a:ext cx="8665720" cy="5528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56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Performance and Scalability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7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 Sourcing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49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 Sourcing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“Capture all changes to an application state as a sequence of events</a:t>
            </a:r>
            <a:r>
              <a:rPr lang="en-AU" dirty="0" smtClean="0"/>
              <a:t>.”</a:t>
            </a:r>
          </a:p>
          <a:p>
            <a:pPr marL="0" indent="0">
              <a:buNone/>
            </a:pPr>
            <a:r>
              <a:rPr lang="en-AU" dirty="0" smtClean="0"/>
              <a:t>- </a:t>
            </a:r>
            <a:r>
              <a:rPr lang="en-AU" dirty="0" smtClean="0">
                <a:hlinkClick r:id="rId2"/>
              </a:rPr>
              <a:t>http://martinfowler.com/eaaDev/EventSourcing.html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97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Benefits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Event log</a:t>
            </a:r>
          </a:p>
          <a:p>
            <a:r>
              <a:rPr lang="en-AU" dirty="0" smtClean="0"/>
              <a:t>Complete rebuild</a:t>
            </a:r>
          </a:p>
          <a:p>
            <a:r>
              <a:rPr lang="en-AU" dirty="0" smtClean="0"/>
              <a:t>Temporal query</a:t>
            </a:r>
          </a:p>
          <a:p>
            <a:r>
              <a:rPr lang="en-AU" dirty="0" smtClean="0"/>
              <a:t>Event replay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042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Reversing Events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rebuild</a:t>
            </a:r>
          </a:p>
          <a:p>
            <a:r>
              <a:rPr lang="en-AU" dirty="0" smtClean="0"/>
              <a:t>Reversal method</a:t>
            </a:r>
          </a:p>
          <a:p>
            <a:r>
              <a:rPr lang="en-AU" dirty="0" smtClean="0"/>
              <a:t>Epochs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0680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 UIs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653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 Pattern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group </a:t>
            </a:r>
            <a:r>
              <a:rPr lang="en-AU" dirty="0"/>
              <a:t>of objects </a:t>
            </a:r>
            <a:r>
              <a:rPr lang="en-AU" dirty="0" smtClean="0"/>
              <a:t>can be treated same as </a:t>
            </a:r>
            <a:r>
              <a:rPr lang="en-AU" dirty="0"/>
              <a:t>a single </a:t>
            </a:r>
            <a:r>
              <a:rPr lang="en-AU" dirty="0" smtClean="0"/>
              <a:t>object</a:t>
            </a:r>
          </a:p>
          <a:p>
            <a:r>
              <a:rPr lang="en-AU" dirty="0" smtClean="0"/>
              <a:t>Objects are “composed” into hierarchies</a:t>
            </a:r>
          </a:p>
        </p:txBody>
      </p:sp>
    </p:spTree>
    <p:extLst>
      <p:ext uri="{BB962C8B-B14F-4D97-AF65-F5344CB8AC3E}">
        <p14:creationId xmlns:p14="http://schemas.microsoft.com/office/powerpoint/2010/main" val="3227820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 View Pattern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dirty="0"/>
              <a:t>recursive UI structure of views containing children that are themselves </a:t>
            </a:r>
            <a:r>
              <a:rPr lang="en-AU" dirty="0" smtClean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049285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3875" y="-885825"/>
            <a:ext cx="13239750" cy="86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97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MVVM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View </a:t>
            </a:r>
            <a:r>
              <a:rPr lang="en-AU" dirty="0" err="1"/>
              <a:t>ViewModel</a:t>
            </a:r>
            <a:r>
              <a:rPr lang="en-AU" dirty="0"/>
              <a:t> </a:t>
            </a:r>
            <a:endParaRPr lang="en-AU" dirty="0" smtClean="0"/>
          </a:p>
          <a:p>
            <a:r>
              <a:rPr lang="en-AU" dirty="0" smtClean="0"/>
              <a:t>Originated </a:t>
            </a:r>
            <a:r>
              <a:rPr lang="en-AU" dirty="0"/>
              <a:t>from Microsoft </a:t>
            </a:r>
            <a:endParaRPr lang="en-AU" dirty="0" smtClean="0"/>
          </a:p>
          <a:p>
            <a:r>
              <a:rPr lang="en-AU" dirty="0" smtClean="0"/>
              <a:t>Specialization </a:t>
            </a:r>
            <a:r>
              <a:rPr lang="en-AU" dirty="0"/>
              <a:t>of the Presentation Model </a:t>
            </a:r>
            <a:r>
              <a:rPr lang="en-AU" dirty="0" smtClean="0"/>
              <a:t>(Martin Fowler)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4639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“Value converter”</a:t>
            </a:r>
          </a:p>
          <a:p>
            <a:r>
              <a:rPr lang="en-AU" dirty="0" smtClean="0"/>
              <a:t>Exposes objects </a:t>
            </a:r>
            <a:r>
              <a:rPr lang="en-AU" dirty="0"/>
              <a:t>from the model </a:t>
            </a:r>
            <a:r>
              <a:rPr lang="en-AU" dirty="0" smtClean="0"/>
              <a:t>such that they </a:t>
            </a:r>
            <a:r>
              <a:rPr lang="en-AU" dirty="0"/>
              <a:t>are easily managed and </a:t>
            </a:r>
            <a:r>
              <a:rPr lang="en-AU" dirty="0" smtClean="0"/>
              <a:t>consumed</a:t>
            </a:r>
          </a:p>
        </p:txBody>
      </p:sp>
    </p:spTree>
    <p:extLst>
      <p:ext uri="{BB962C8B-B14F-4D97-AF65-F5344CB8AC3E}">
        <p14:creationId xmlns:p14="http://schemas.microsoft.com/office/powerpoint/2010/main" val="33779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311436"/>
              </p:ext>
            </p:extLst>
          </p:nvPr>
        </p:nvGraphicFramePr>
        <p:xfrm>
          <a:off x="562800" y="109800"/>
          <a:ext cx="11066400" cy="66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4381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Two way</a:t>
            </a:r>
          </a:p>
          <a:p>
            <a:r>
              <a:rPr lang="en-AU" dirty="0" smtClean="0"/>
              <a:t>Observability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6050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knockoutjs.com/img/homepage-examp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37" y="186933"/>
            <a:ext cx="7408506" cy="6478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441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560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Tribe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026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Built on </a:t>
            </a:r>
            <a:r>
              <a:rPr lang="en-AU" dirty="0" err="1" smtClean="0"/>
              <a:t>knockoutjs</a:t>
            </a:r>
            <a:endParaRPr lang="en-AU" dirty="0" smtClean="0"/>
          </a:p>
          <a:p>
            <a:r>
              <a:rPr lang="en-AU" dirty="0" smtClean="0"/>
              <a:t>Knockout is not a full SPA framework</a:t>
            </a:r>
            <a:endParaRPr lang="en-AU" dirty="0"/>
          </a:p>
          <a:p>
            <a:r>
              <a:rPr lang="en-AU" dirty="0" smtClean="0"/>
              <a:t>Focused around reducing friction</a:t>
            </a:r>
          </a:p>
          <a:p>
            <a:pPr lvl="1"/>
            <a:r>
              <a:rPr lang="en-AU" dirty="0" smtClean="0"/>
              <a:t>Zero configuration</a:t>
            </a:r>
          </a:p>
          <a:p>
            <a:pPr lvl="1"/>
            <a:r>
              <a:rPr lang="en-AU" dirty="0" smtClean="0"/>
              <a:t>Resource management</a:t>
            </a:r>
          </a:p>
          <a:p>
            <a:pPr lvl="1"/>
            <a:r>
              <a:rPr lang="en-AU" dirty="0" smtClean="0"/>
              <a:t>Build and deployment, </a:t>
            </a:r>
            <a:r>
              <a:rPr lang="en-AU" dirty="0" err="1" smtClean="0"/>
              <a:t>dev</a:t>
            </a:r>
            <a:r>
              <a:rPr lang="en-AU" dirty="0" smtClean="0"/>
              <a:t> to prod</a:t>
            </a:r>
          </a:p>
          <a:p>
            <a:pPr lvl="1"/>
            <a:r>
              <a:rPr lang="en-AU" dirty="0" smtClean="0"/>
              <a:t>Debugging experience</a:t>
            </a:r>
          </a:p>
          <a:p>
            <a:r>
              <a:rPr lang="en-AU" dirty="0" smtClean="0"/>
              <a:t>Passion</a:t>
            </a:r>
          </a:p>
        </p:txBody>
      </p:sp>
    </p:spTree>
    <p:extLst>
      <p:ext uri="{BB962C8B-B14F-4D97-AF65-F5344CB8AC3E}">
        <p14:creationId xmlns:p14="http://schemas.microsoft.com/office/powerpoint/2010/main" val="176230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Frameworks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Backbone</a:t>
            </a:r>
          </a:p>
          <a:p>
            <a:r>
              <a:rPr lang="en-AU" dirty="0"/>
              <a:t>Meteor</a:t>
            </a:r>
          </a:p>
          <a:p>
            <a:r>
              <a:rPr lang="en-AU" dirty="0" smtClean="0"/>
              <a:t>Angular</a:t>
            </a:r>
          </a:p>
          <a:p>
            <a:r>
              <a:rPr lang="en-AU" dirty="0" err="1" smtClean="0"/>
              <a:t>EmberJS</a:t>
            </a:r>
            <a:endParaRPr lang="en-AU" dirty="0" smtClean="0"/>
          </a:p>
          <a:p>
            <a:r>
              <a:rPr lang="en-AU" dirty="0" err="1" smtClean="0"/>
              <a:t>Durandal</a:t>
            </a:r>
            <a:endParaRPr lang="en-AU" dirty="0" smtClean="0"/>
          </a:p>
          <a:p>
            <a:r>
              <a:rPr lang="en-AU" dirty="0" err="1" smtClean="0"/>
              <a:t>JavascriptMVC</a:t>
            </a:r>
            <a:endParaRPr lang="en-AU" dirty="0" smtClean="0"/>
          </a:p>
          <a:p>
            <a:r>
              <a:rPr lang="en-AU" dirty="0" smtClean="0"/>
              <a:t>Etc., etc.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5991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Full composite UI</a:t>
            </a:r>
          </a:p>
          <a:p>
            <a:pPr lvl="1"/>
            <a:r>
              <a:rPr lang="en-AU" dirty="0" smtClean="0"/>
              <a:t>Simple, recursive component structure</a:t>
            </a:r>
          </a:p>
          <a:p>
            <a:pPr lvl="1"/>
            <a:r>
              <a:rPr lang="en-AU" dirty="0" smtClean="0"/>
              <a:t>Zero configuration</a:t>
            </a:r>
          </a:p>
          <a:p>
            <a:pPr lvl="1"/>
            <a:r>
              <a:rPr lang="en-AU" dirty="0" smtClean="0"/>
              <a:t>Hardware accelerated transitions</a:t>
            </a:r>
          </a:p>
          <a:p>
            <a:pPr lvl="1"/>
            <a:r>
              <a:rPr lang="en-AU" dirty="0" smtClean="0"/>
              <a:t>Navigation and process modelling</a:t>
            </a:r>
          </a:p>
          <a:p>
            <a:r>
              <a:rPr lang="en-AU" dirty="0" smtClean="0"/>
              <a:t>Resource lifecycle / memory management</a:t>
            </a:r>
          </a:p>
          <a:p>
            <a:r>
              <a:rPr lang="en-AU" dirty="0" smtClean="0"/>
              <a:t>Synchronise event buses across clients </a:t>
            </a:r>
            <a:r>
              <a:rPr lang="en-AU" smtClean="0"/>
              <a:t>and server</a:t>
            </a:r>
          </a:p>
          <a:p>
            <a:r>
              <a:rPr lang="en-AU" dirty="0" smtClean="0"/>
              <a:t>Simple</a:t>
            </a:r>
            <a:r>
              <a:rPr lang="en-AU" dirty="0" smtClean="0"/>
              <a:t>, seamless message </a:t>
            </a:r>
            <a:r>
              <a:rPr lang="en-AU" dirty="0" smtClean="0"/>
              <a:t>distribution</a:t>
            </a:r>
            <a:endParaRPr lang="en-AU" dirty="0" smtClean="0"/>
          </a:p>
          <a:p>
            <a:r>
              <a:rPr lang="en-AU" dirty="0" smtClean="0"/>
              <a:t>Mobile toolkit for targeting mobile devices</a:t>
            </a:r>
          </a:p>
          <a:p>
            <a:r>
              <a:rPr lang="en-AU" dirty="0" smtClean="0"/>
              <a:t>Forms / scaffolding</a:t>
            </a:r>
          </a:p>
          <a:p>
            <a:r>
              <a:rPr lang="en-AU" dirty="0" smtClean="0"/>
              <a:t>Resource build system (</a:t>
            </a:r>
            <a:r>
              <a:rPr lang="en-AU" dirty="0" err="1" smtClean="0"/>
              <a:t>PackScript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6634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Pure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R</a:t>
            </a:r>
            <a:r>
              <a:rPr lang="en-AU" dirty="0" smtClean="0"/>
              <a:t>un </a:t>
            </a:r>
            <a:r>
              <a:rPr lang="en-AU" dirty="0"/>
              <a:t>the same code on both the client and server</a:t>
            </a:r>
          </a:p>
          <a:p>
            <a:pPr lvl="0"/>
            <a:r>
              <a:rPr lang="en-AU" dirty="0" smtClean="0"/>
              <a:t>Such </a:t>
            </a:r>
            <a:r>
              <a:rPr lang="en-AU" dirty="0"/>
              <a:t>code needs to be constrained and given a common environment</a:t>
            </a:r>
          </a:p>
          <a:p>
            <a:pPr lvl="0"/>
            <a:r>
              <a:rPr lang="en-AU" dirty="0"/>
              <a:t>H</a:t>
            </a:r>
            <a:r>
              <a:rPr lang="en-AU" dirty="0" smtClean="0"/>
              <a:t>ighly </a:t>
            </a:r>
            <a:r>
              <a:rPr lang="en-AU" dirty="0"/>
              <a:t>testable</a:t>
            </a:r>
            <a:r>
              <a:rPr lang="en-AU" dirty="0" smtClean="0"/>
              <a:t>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6628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PubSub</a:t>
            </a:r>
            <a:endParaRPr lang="en-AU" dirty="0" smtClean="0"/>
          </a:p>
          <a:p>
            <a:r>
              <a:rPr lang="en-AU" dirty="0" smtClean="0"/>
              <a:t>Composite</a:t>
            </a:r>
          </a:p>
          <a:p>
            <a:pPr lvl="1"/>
            <a:r>
              <a:rPr lang="en-AU" dirty="0" smtClean="0"/>
              <a:t>Forms</a:t>
            </a:r>
          </a:p>
          <a:p>
            <a:pPr lvl="1"/>
            <a:r>
              <a:rPr lang="en-AU" dirty="0" smtClean="0"/>
              <a:t>Mobile</a:t>
            </a:r>
          </a:p>
          <a:p>
            <a:pPr lvl="1"/>
            <a:r>
              <a:rPr lang="en-AU" dirty="0" smtClean="0"/>
              <a:t>Components</a:t>
            </a:r>
          </a:p>
          <a:p>
            <a:r>
              <a:rPr lang="en-AU" dirty="0" smtClean="0"/>
              <a:t>Server</a:t>
            </a:r>
          </a:p>
          <a:p>
            <a:r>
              <a:rPr lang="en-AU" dirty="0" err="1" smtClean="0"/>
              <a:t>PackScript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3855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Production ready</a:t>
            </a:r>
          </a:p>
          <a:p>
            <a:r>
              <a:rPr lang="en-AU" dirty="0" smtClean="0"/>
              <a:t>Dependencies</a:t>
            </a:r>
          </a:p>
          <a:p>
            <a:pPr lvl="1"/>
            <a:r>
              <a:rPr lang="en-AU" dirty="0" smtClean="0"/>
              <a:t>jQuery</a:t>
            </a:r>
          </a:p>
          <a:p>
            <a:pPr lvl="1"/>
            <a:r>
              <a:rPr lang="en-AU" dirty="0" err="1" smtClean="0"/>
              <a:t>knockoutjs</a:t>
            </a:r>
            <a:endParaRPr lang="en-AU" dirty="0" smtClean="0"/>
          </a:p>
          <a:p>
            <a:r>
              <a:rPr lang="en-AU" dirty="0"/>
              <a:t>Mobile</a:t>
            </a:r>
          </a:p>
          <a:p>
            <a:r>
              <a:rPr lang="en-AU" dirty="0" smtClean="0"/>
              <a:t>Forms</a:t>
            </a:r>
          </a:p>
          <a:p>
            <a:r>
              <a:rPr lang="en-AU" dirty="0" smtClean="0"/>
              <a:t>Components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25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418012"/>
              </p:ext>
            </p:extLst>
          </p:nvPr>
        </p:nvGraphicFramePr>
        <p:xfrm>
          <a:off x="563562" y="109537"/>
          <a:ext cx="11064875" cy="663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62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Previously </a:t>
            </a:r>
            <a:r>
              <a:rPr lang="en-AU" dirty="0" err="1"/>
              <a:t>SignalR</a:t>
            </a:r>
            <a:r>
              <a:rPr lang="en-AU" dirty="0"/>
              <a:t>, now </a:t>
            </a:r>
            <a:r>
              <a:rPr lang="en-AU" dirty="0" err="1"/>
              <a:t>nodejs</a:t>
            </a:r>
            <a:r>
              <a:rPr lang="en-AU" dirty="0"/>
              <a:t> based</a:t>
            </a:r>
          </a:p>
          <a:p>
            <a:pPr lvl="0"/>
            <a:r>
              <a:rPr lang="en-AU" dirty="0"/>
              <a:t>Pure JavaScript</a:t>
            </a:r>
          </a:p>
          <a:p>
            <a:pPr lvl="0"/>
            <a:r>
              <a:rPr lang="en-AU" dirty="0" smtClean="0"/>
              <a:t>Dependencies</a:t>
            </a:r>
          </a:p>
          <a:p>
            <a:pPr lvl="1"/>
            <a:r>
              <a:rPr lang="en-AU" dirty="0" err="1"/>
              <a:t>n</a:t>
            </a:r>
            <a:r>
              <a:rPr lang="en-AU" dirty="0" err="1" smtClean="0"/>
              <a:t>odejs</a:t>
            </a:r>
            <a:endParaRPr lang="en-AU" dirty="0" smtClean="0"/>
          </a:p>
          <a:p>
            <a:pPr lvl="1"/>
            <a:r>
              <a:rPr lang="en-AU" dirty="0"/>
              <a:t>e</a:t>
            </a:r>
            <a:r>
              <a:rPr lang="en-AU" dirty="0" smtClean="0"/>
              <a:t>xpress</a:t>
            </a:r>
          </a:p>
          <a:p>
            <a:pPr lvl="1"/>
            <a:r>
              <a:rPr lang="en-AU" dirty="0" smtClean="0"/>
              <a:t>socket.io</a:t>
            </a:r>
          </a:p>
          <a:p>
            <a:pPr lvl="1"/>
            <a:r>
              <a:rPr lang="en-AU" dirty="0" err="1" smtClean="0"/>
              <a:t>PackScript</a:t>
            </a:r>
            <a:endParaRPr lang="en-AU" dirty="0" smtClean="0"/>
          </a:p>
          <a:p>
            <a:r>
              <a:rPr lang="en-AU" dirty="0" smtClean="0"/>
              <a:t>Prototype status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8104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Standard JavaScript unit testing techniques for infrastructure code</a:t>
            </a:r>
          </a:p>
          <a:p>
            <a:r>
              <a:rPr lang="en-AU" dirty="0" smtClean="0"/>
              <a:t>Unit test view models in isolation</a:t>
            </a:r>
          </a:p>
          <a:p>
            <a:r>
              <a:rPr lang="en-AU" dirty="0" smtClean="0"/>
              <a:t>Integration test panes</a:t>
            </a:r>
          </a:p>
          <a:p>
            <a:r>
              <a:rPr lang="en-AU" dirty="0" smtClean="0"/>
              <a:t>Full functional test with DSL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1513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720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Roadmap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err="1" smtClean="0"/>
              <a:t>nodejs</a:t>
            </a:r>
            <a:r>
              <a:rPr lang="en-AU" dirty="0" smtClean="0"/>
              <a:t> release candidate</a:t>
            </a:r>
          </a:p>
          <a:p>
            <a:pPr lvl="1"/>
            <a:r>
              <a:rPr lang="en-AU" dirty="0" smtClean="0"/>
              <a:t>Finalise API and semantics</a:t>
            </a:r>
          </a:p>
          <a:p>
            <a:pPr lvl="1"/>
            <a:r>
              <a:rPr lang="en-AU" dirty="0" smtClean="0"/>
              <a:t>Persistence mechanisms (</a:t>
            </a:r>
            <a:r>
              <a:rPr lang="en-AU" dirty="0" err="1" smtClean="0"/>
              <a:t>mongodb</a:t>
            </a:r>
            <a:r>
              <a:rPr lang="en-AU" dirty="0" smtClean="0"/>
              <a:t>, Azure Storage)</a:t>
            </a:r>
          </a:p>
          <a:p>
            <a:pPr lvl="1"/>
            <a:r>
              <a:rPr lang="en-AU" dirty="0" smtClean="0"/>
              <a:t>Basic authorisation</a:t>
            </a:r>
          </a:p>
          <a:p>
            <a:pPr lvl="1"/>
            <a:r>
              <a:rPr lang="en-AU" dirty="0" smtClean="0"/>
              <a:t>Server side debugging</a:t>
            </a:r>
          </a:p>
          <a:p>
            <a:r>
              <a:rPr lang="en-AU" dirty="0" smtClean="0"/>
              <a:t>Worker nodes</a:t>
            </a:r>
          </a:p>
          <a:p>
            <a:pPr lvl="1"/>
            <a:r>
              <a:rPr lang="en-AU" dirty="0" smtClean="0"/>
              <a:t>Perform message handling on scaled-out nodes</a:t>
            </a:r>
          </a:p>
          <a:p>
            <a:pPr lvl="1"/>
            <a:r>
              <a:rPr lang="en-AU" dirty="0" smtClean="0"/>
              <a:t>Queue priority</a:t>
            </a:r>
          </a:p>
          <a:p>
            <a:pPr lvl="2"/>
            <a:r>
              <a:rPr lang="en-AU" dirty="0" smtClean="0"/>
              <a:t>Assign worker nodes to specific queues</a:t>
            </a:r>
          </a:p>
          <a:p>
            <a:r>
              <a:rPr lang="en-AU" dirty="0" smtClean="0"/>
              <a:t>Scale-out server component</a:t>
            </a:r>
          </a:p>
          <a:p>
            <a:pPr lvl="1"/>
            <a:r>
              <a:rPr lang="en-AU" dirty="0" smtClean="0"/>
              <a:t>socket.io supports multiple instances, but only with sticky sessions</a:t>
            </a:r>
          </a:p>
          <a:p>
            <a:pPr lvl="1"/>
            <a:r>
              <a:rPr lang="en-AU" dirty="0" smtClean="0"/>
              <a:t>Bootstrapped scale-out module to ensure messages are distributed to all clients</a:t>
            </a:r>
          </a:p>
        </p:txBody>
      </p:sp>
    </p:spTree>
    <p:extLst>
      <p:ext uri="{BB962C8B-B14F-4D97-AF65-F5344CB8AC3E}">
        <p14:creationId xmlns:p14="http://schemas.microsoft.com/office/powerpoint/2010/main" val="868896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Roadmap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Testing</a:t>
            </a:r>
          </a:p>
          <a:p>
            <a:pPr lvl="1"/>
            <a:r>
              <a:rPr lang="en-AU" dirty="0" smtClean="0"/>
              <a:t>Functional and integration test helpers</a:t>
            </a:r>
          </a:p>
          <a:p>
            <a:pPr lvl="1"/>
            <a:r>
              <a:rPr lang="en-AU" dirty="0" smtClean="0"/>
              <a:t>Built in test platform</a:t>
            </a:r>
          </a:p>
          <a:p>
            <a:pPr lvl="2"/>
            <a:r>
              <a:rPr lang="en-AU" dirty="0" smtClean="0"/>
              <a:t>Full HTML UI built with </a:t>
            </a:r>
            <a:r>
              <a:rPr lang="en-AU" dirty="0" err="1" smtClean="0"/>
              <a:t>Tribe.Composite</a:t>
            </a:r>
            <a:endParaRPr lang="en-AU" dirty="0" smtClean="0"/>
          </a:p>
          <a:p>
            <a:pPr lvl="2"/>
            <a:r>
              <a:rPr lang="en-AU" dirty="0" smtClean="0"/>
              <a:t>Full debugging, both client and server side</a:t>
            </a:r>
          </a:p>
          <a:p>
            <a:pPr lvl="2"/>
            <a:r>
              <a:rPr lang="en-AU" dirty="0" smtClean="0"/>
              <a:t>Command line / build integration</a:t>
            </a:r>
          </a:p>
          <a:p>
            <a:r>
              <a:rPr lang="en-AU" dirty="0" smtClean="0"/>
              <a:t>Mobile</a:t>
            </a:r>
          </a:p>
          <a:p>
            <a:pPr lvl="1"/>
            <a:r>
              <a:rPr lang="en-AU" dirty="0" smtClean="0"/>
              <a:t>Integrate with </a:t>
            </a:r>
            <a:r>
              <a:rPr lang="en-AU" dirty="0" err="1" smtClean="0"/>
              <a:t>nodejs</a:t>
            </a:r>
            <a:r>
              <a:rPr lang="en-AU" dirty="0" smtClean="0"/>
              <a:t> component</a:t>
            </a:r>
          </a:p>
          <a:p>
            <a:pPr lvl="1"/>
            <a:r>
              <a:rPr lang="en-AU" dirty="0" smtClean="0"/>
              <a:t>Prepare skins for each target platform</a:t>
            </a:r>
          </a:p>
          <a:p>
            <a:pPr lvl="1"/>
            <a:r>
              <a:rPr lang="en-AU" dirty="0" err="1" smtClean="0"/>
              <a:t>PhoneGap</a:t>
            </a:r>
            <a:r>
              <a:rPr lang="en-AU" dirty="0" smtClean="0"/>
              <a:t> / Apache Cordova integration</a:t>
            </a:r>
          </a:p>
          <a:p>
            <a:r>
              <a:rPr lang="en-AU" dirty="0" smtClean="0"/>
              <a:t>General</a:t>
            </a:r>
          </a:p>
          <a:p>
            <a:pPr lvl="1"/>
            <a:r>
              <a:rPr lang="en-AU" dirty="0" smtClean="0"/>
              <a:t>Dependency injection</a:t>
            </a:r>
          </a:p>
          <a:p>
            <a:pPr lvl="2"/>
            <a:r>
              <a:rPr lang="en-AU" dirty="0" smtClean="0"/>
              <a:t>Ability to control object lifetimes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3667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Email: </a:t>
            </a:r>
            <a:r>
              <a:rPr lang="en-AU" dirty="0" smtClean="0">
                <a:hlinkClick r:id="rId2"/>
              </a:rPr>
              <a:t>danderson00@gmail.com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Twitter: @danderson00</a:t>
            </a:r>
          </a:p>
          <a:p>
            <a:pPr marL="0" indent="0">
              <a:buNone/>
            </a:pPr>
            <a:r>
              <a:rPr lang="en-AU" dirty="0" err="1" smtClean="0"/>
              <a:t>Github</a:t>
            </a:r>
            <a:r>
              <a:rPr lang="en-AU" dirty="0" smtClean="0"/>
              <a:t>: </a:t>
            </a:r>
            <a:r>
              <a:rPr lang="en-AU" dirty="0" smtClean="0">
                <a:hlinkClick r:id="rId3"/>
              </a:rPr>
              <a:t>http://github.com/danderson00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66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ACID Transaction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2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Atomic</a:t>
            </a:r>
          </a:p>
          <a:p>
            <a:r>
              <a:rPr lang="en-AU" dirty="0"/>
              <a:t>Consistent</a:t>
            </a:r>
          </a:p>
          <a:p>
            <a:r>
              <a:rPr lang="en-AU" dirty="0"/>
              <a:t>Isolated</a:t>
            </a:r>
          </a:p>
          <a:p>
            <a:r>
              <a:rPr lang="en-AU" dirty="0"/>
              <a:t>Durable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1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Isolation levels</a:t>
            </a:r>
          </a:p>
          <a:p>
            <a:r>
              <a:rPr lang="en-AU" dirty="0" smtClean="0"/>
              <a:t>Lock escalation</a:t>
            </a:r>
          </a:p>
          <a:p>
            <a:r>
              <a:rPr lang="en-AU" dirty="0" smtClean="0"/>
              <a:t>Deadlocks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97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512540" y="2364024"/>
          <a:ext cx="7241060" cy="1676400"/>
        </p:xfrm>
        <a:graphic>
          <a:graphicData uri="http://schemas.openxmlformats.org/drawingml/2006/table">
            <a:tbl>
              <a:tblPr firstRow="1" firstCol="1" bandRow="1"/>
              <a:tblGrid>
                <a:gridCol w="3620530"/>
                <a:gridCol w="36205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AU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1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i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 Query 1 */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users </a:t>
                      </a: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AU" sz="90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>
                          <a:solidFill>
                            <a:srgbClr val="CC66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i="1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 Query 2 */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b="1" dirty="0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users </a:t>
                      </a:r>
                      <a:r>
                        <a:rPr lang="en-AU" sz="900" b="1" dirty="0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age </a:t>
                      </a:r>
                      <a:r>
                        <a:rPr lang="en-AU" sz="900" dirty="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dirty="0">
                          <a:solidFill>
                            <a:srgbClr val="CC66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b="1" dirty="0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AU" sz="900" dirty="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dirty="0">
                          <a:solidFill>
                            <a:srgbClr val="CC66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COMMIT;</a:t>
                      </a:r>
                      <a:r>
                        <a:rPr lang="en-A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i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 Query 1 */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users </a:t>
                      </a: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AU" sz="90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>
                          <a:solidFill>
                            <a:srgbClr val="CC66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COMMIT;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0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608</Words>
  <Application>Microsoft Office PowerPoint</Application>
  <PresentationFormat>Widescreen</PresentationFormat>
  <Paragraphs>202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Times New Roman</vt:lpstr>
      <vt:lpstr>Office Theme</vt:lpstr>
      <vt:lpstr>Building Highly Scalable HTML5 Applications with the Tribe Platform</vt:lpstr>
      <vt:lpstr>Introduction</vt:lpstr>
      <vt:lpstr>Performance and Scalability</vt:lpstr>
      <vt:lpstr>PowerPoint Presentation</vt:lpstr>
      <vt:lpstr>PowerPoint Presentation</vt:lpstr>
      <vt:lpstr>ACID Transaction Model</vt:lpstr>
      <vt:lpstr>PowerPoint Presentation</vt:lpstr>
      <vt:lpstr>Locking</vt:lpstr>
      <vt:lpstr>PowerPoint Presentation</vt:lpstr>
      <vt:lpstr>Scalability</vt:lpstr>
      <vt:lpstr>CAP Theorem</vt:lpstr>
      <vt:lpstr>CAP Theorem</vt:lpstr>
      <vt:lpstr>CAP Theorem</vt:lpstr>
      <vt:lpstr>PowerPoint Presentation</vt:lpstr>
      <vt:lpstr>PowerPoint Presentation</vt:lpstr>
      <vt:lpstr>Eventual Consistency</vt:lpstr>
      <vt:lpstr>BASE</vt:lpstr>
      <vt:lpstr>PowerPoint Presentation</vt:lpstr>
      <vt:lpstr>PowerPoint Presentation</vt:lpstr>
      <vt:lpstr>Message Based Architectures</vt:lpstr>
      <vt:lpstr>Events</vt:lpstr>
      <vt:lpstr>Commands</vt:lpstr>
      <vt:lpstr>Message based architectures</vt:lpstr>
      <vt:lpstr>Idempotence</vt:lpstr>
      <vt:lpstr>User interface design</vt:lpstr>
      <vt:lpstr>Prioritising</vt:lpstr>
      <vt:lpstr>CQRS</vt:lpstr>
      <vt:lpstr>Driving forces</vt:lpstr>
      <vt:lpstr>PowerPoint Presentation</vt:lpstr>
      <vt:lpstr>Event Sourcing</vt:lpstr>
      <vt:lpstr>Event Sourcing</vt:lpstr>
      <vt:lpstr>Benefits</vt:lpstr>
      <vt:lpstr>Reversing Events</vt:lpstr>
      <vt:lpstr>Composite UIs</vt:lpstr>
      <vt:lpstr>Composite Pattern</vt:lpstr>
      <vt:lpstr>Composite View Pattern</vt:lpstr>
      <vt:lpstr>PowerPoint Presentation</vt:lpstr>
      <vt:lpstr>MVVM</vt:lpstr>
      <vt:lpstr>View Models</vt:lpstr>
      <vt:lpstr>Data Binding</vt:lpstr>
      <vt:lpstr>PowerPoint Presentation</vt:lpstr>
      <vt:lpstr>Questions?</vt:lpstr>
      <vt:lpstr>Tribe</vt:lpstr>
      <vt:lpstr>Why?</vt:lpstr>
      <vt:lpstr>Other Frameworks</vt:lpstr>
      <vt:lpstr>Features</vt:lpstr>
      <vt:lpstr>Pure JavaScript</vt:lpstr>
      <vt:lpstr>Components</vt:lpstr>
      <vt:lpstr>Composite</vt:lpstr>
      <vt:lpstr>Server</vt:lpstr>
      <vt:lpstr>Testing</vt:lpstr>
      <vt:lpstr>Demo</vt:lpstr>
      <vt:lpstr>Roadmap</vt:lpstr>
      <vt:lpstr>Roadmap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Highly Scalable HTML5 Applications with the Tribe Platform</dc:title>
  <dc:creator>Dale</dc:creator>
  <cp:lastModifiedBy>Dale</cp:lastModifiedBy>
  <cp:revision>26</cp:revision>
  <dcterms:created xsi:type="dcterms:W3CDTF">2014-01-11T11:16:23Z</dcterms:created>
  <dcterms:modified xsi:type="dcterms:W3CDTF">2014-01-14T11:11:41Z</dcterms:modified>
</cp:coreProperties>
</file>