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1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324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318" r:id="rId46"/>
    <p:sldId id="319" r:id="rId47"/>
    <p:sldId id="320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7" r:id="rId62"/>
    <p:sldId id="311" r:id="rId63"/>
    <p:sldId id="312" r:id="rId64"/>
    <p:sldId id="313" r:id="rId65"/>
    <p:sldId id="314" r:id="rId66"/>
    <p:sldId id="315" r:id="rId67"/>
    <p:sldId id="322" r:id="rId68"/>
    <p:sldId id="321" r:id="rId69"/>
    <p:sldId id="323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FDA7-F30A-43AB-A4D4-3C9BBCA639DE}" type="datetimeFigureOut">
              <a:rPr lang="en-AU" smtClean="0"/>
              <a:t>11/01/2014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504-CC0E-4541-8355-05523DEFF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986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FDA7-F30A-43AB-A4D4-3C9BBCA639DE}" type="datetimeFigureOut">
              <a:rPr lang="en-AU" smtClean="0"/>
              <a:t>11/01/2014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504-CC0E-4541-8355-05523DEFF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095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FDA7-F30A-43AB-A4D4-3C9BBCA639DE}" type="datetimeFigureOut">
              <a:rPr lang="en-AU" smtClean="0"/>
              <a:t>11/01/2014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504-CC0E-4541-8355-05523DEFF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095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FDA7-F30A-43AB-A4D4-3C9BBCA639DE}" type="datetimeFigureOut">
              <a:rPr lang="en-AU" smtClean="0"/>
              <a:t>11/01/2014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504-CC0E-4541-8355-05523DEFF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24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FDA7-F30A-43AB-A4D4-3C9BBCA639DE}" type="datetimeFigureOut">
              <a:rPr lang="en-AU" smtClean="0"/>
              <a:t>11/01/2014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504-CC0E-4541-8355-05523DEFF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91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FDA7-F30A-43AB-A4D4-3C9BBCA639DE}" type="datetimeFigureOut">
              <a:rPr lang="en-AU" smtClean="0"/>
              <a:t>11/01/2014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504-CC0E-4541-8355-05523DEFF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403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FDA7-F30A-43AB-A4D4-3C9BBCA639DE}" type="datetimeFigureOut">
              <a:rPr lang="en-AU" smtClean="0"/>
              <a:t>11/01/2014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504-CC0E-4541-8355-05523DEFF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81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FDA7-F30A-43AB-A4D4-3C9BBCA639DE}" type="datetimeFigureOut">
              <a:rPr lang="en-AU" smtClean="0"/>
              <a:t>11/01/2014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504-CC0E-4541-8355-05523DEFF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04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FDA7-F30A-43AB-A4D4-3C9BBCA639DE}" type="datetimeFigureOut">
              <a:rPr lang="en-AU" smtClean="0"/>
              <a:t>11/01/2014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504-CC0E-4541-8355-05523DEFF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930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FDA7-F30A-43AB-A4D4-3C9BBCA639DE}" type="datetimeFigureOut">
              <a:rPr lang="en-AU" smtClean="0"/>
              <a:t>11/01/2014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504-CC0E-4541-8355-05523DEFF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860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FDA7-F30A-43AB-A4D4-3C9BBCA639DE}" type="datetimeFigureOut">
              <a:rPr lang="en-AU" smtClean="0"/>
              <a:t>11/01/2014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9504-CC0E-4541-8355-05523DEFF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926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4FDA7-F30A-43AB-A4D4-3C9BBCA639DE}" type="datetimeFigureOut">
              <a:rPr lang="en-AU" smtClean="0"/>
              <a:t>11/01/2014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29504-CC0E-4541-8355-05523DEFFF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299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tate_(computer_science)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vent-driven_architectur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dempotenc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eaaDev/EventSourcing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aipatterns.com/ProcessManager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odel_View_ViewMode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Building Highly Scalable HTML5 Applications with the Tribe Platform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Dale Anderson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516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Durable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Durability means that once a transaction has been committed, it will remain so, even in the event of power loss, crashes, or errors</a:t>
            </a:r>
            <a:r>
              <a:rPr lang="en-AU" dirty="0" smtClean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17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Locking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975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Isolation Levels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/>
              <a:t>Serializable</a:t>
            </a:r>
          </a:p>
          <a:p>
            <a:pPr lvl="0"/>
            <a:r>
              <a:rPr lang="en-AU" dirty="0"/>
              <a:t>Repeatable reads</a:t>
            </a:r>
          </a:p>
          <a:p>
            <a:pPr lvl="0"/>
            <a:r>
              <a:rPr lang="en-AU" dirty="0"/>
              <a:t>Read committed (SQL Server default)</a:t>
            </a:r>
          </a:p>
          <a:p>
            <a:pPr lvl="0"/>
            <a:r>
              <a:rPr lang="en-AU" dirty="0"/>
              <a:t>Read uncommitted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034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941426"/>
              </p:ext>
            </p:extLst>
          </p:nvPr>
        </p:nvGraphicFramePr>
        <p:xfrm>
          <a:off x="2512540" y="2364024"/>
          <a:ext cx="7241060" cy="1676400"/>
        </p:xfrm>
        <a:graphic>
          <a:graphicData uri="http://schemas.openxmlformats.org/drawingml/2006/table">
            <a:tbl>
              <a:tblPr firstRow="1" firstCol="1" bandRow="1"/>
              <a:tblGrid>
                <a:gridCol w="3620530"/>
                <a:gridCol w="362053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en-AU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 1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en-AU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 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ts val="144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AU" sz="900" i="1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/* Query 1 */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fontAlgn="t">
                        <a:lnSpc>
                          <a:spcPts val="144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AU" sz="900" b="1">
                          <a:solidFill>
                            <a:srgbClr val="99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900">
                          <a:solidFill>
                            <a:srgbClr val="66CC66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900" b="1">
                          <a:solidFill>
                            <a:srgbClr val="99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users </a:t>
                      </a:r>
                      <a:r>
                        <a:rPr lang="en-AU" sz="900" b="1">
                          <a:solidFill>
                            <a:srgbClr val="99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</a:t>
                      </a: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id </a:t>
                      </a:r>
                      <a:r>
                        <a:rPr lang="en-AU" sz="900">
                          <a:solidFill>
                            <a:srgbClr val="66CC66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900">
                          <a:solidFill>
                            <a:srgbClr val="CC66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44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AU" sz="900" i="1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/* Query 2 */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fontAlgn="t">
                        <a:lnSpc>
                          <a:spcPts val="144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AU" sz="900" b="1" dirty="0">
                          <a:solidFill>
                            <a:srgbClr val="99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UPDATE</a:t>
                      </a:r>
                      <a:r>
                        <a:rPr lang="en-AU" sz="9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users </a:t>
                      </a:r>
                      <a:r>
                        <a:rPr lang="en-AU" sz="900" b="1" dirty="0">
                          <a:solidFill>
                            <a:srgbClr val="99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en-AU" sz="9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age </a:t>
                      </a:r>
                      <a:r>
                        <a:rPr lang="en-AU" sz="900" dirty="0">
                          <a:solidFill>
                            <a:srgbClr val="66CC66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AU" sz="9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900" dirty="0">
                          <a:solidFill>
                            <a:srgbClr val="CC66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r>
                        <a:rPr lang="en-AU" sz="9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900" b="1" dirty="0">
                          <a:solidFill>
                            <a:srgbClr val="99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</a:t>
                      </a:r>
                      <a:r>
                        <a:rPr lang="en-AU" sz="9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id </a:t>
                      </a:r>
                      <a:r>
                        <a:rPr lang="en-AU" sz="900" dirty="0">
                          <a:solidFill>
                            <a:srgbClr val="66CC66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AU" sz="9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900" dirty="0">
                          <a:solidFill>
                            <a:srgbClr val="CC66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AU" sz="9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fontAlgn="t">
                        <a:lnSpc>
                          <a:spcPts val="144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AU" sz="9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COMMIT;</a:t>
                      </a:r>
                      <a:r>
                        <a:rPr lang="en-A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ts val="144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AU" sz="900" i="1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/* Query 1 */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fontAlgn="t">
                        <a:lnSpc>
                          <a:spcPts val="144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AU" sz="900" b="1">
                          <a:solidFill>
                            <a:srgbClr val="99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900">
                          <a:solidFill>
                            <a:srgbClr val="66CC66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900" b="1">
                          <a:solidFill>
                            <a:srgbClr val="99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users </a:t>
                      </a:r>
                      <a:r>
                        <a:rPr lang="en-AU" sz="900" b="1">
                          <a:solidFill>
                            <a:srgbClr val="99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</a:t>
                      </a: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id </a:t>
                      </a:r>
                      <a:r>
                        <a:rPr lang="en-AU" sz="900">
                          <a:solidFill>
                            <a:srgbClr val="66CC66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900">
                          <a:solidFill>
                            <a:srgbClr val="CC66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fontAlgn="t">
                        <a:lnSpc>
                          <a:spcPts val="144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COMMIT;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7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Lock Escalation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“Lock escalation is the process of converting many fine-grain locks into fewer coarse-grain locks, reducing system overhead while increasing the probability of concurrency contention.” 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– </a:t>
            </a:r>
            <a:r>
              <a:rPr lang="en-AU" dirty="0"/>
              <a:t>technet.microsoft.com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918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Deadlocks</a:t>
            </a:r>
            <a:endParaRPr lang="en-AU" dirty="0"/>
          </a:p>
        </p:txBody>
      </p:sp>
      <p:pic>
        <p:nvPicPr>
          <p:cNvPr id="4" name="Content Placeholder 3" descr="Diagram showing tasks in a deadlock stat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023" y="2040490"/>
            <a:ext cx="4810896" cy="4256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4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Scalability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Vertical</a:t>
            </a:r>
          </a:p>
          <a:p>
            <a:r>
              <a:rPr lang="en-AU" dirty="0" smtClean="0"/>
              <a:t>Horizontal</a:t>
            </a:r>
          </a:p>
          <a:p>
            <a:pPr lvl="1"/>
            <a:r>
              <a:rPr lang="en-AU" dirty="0" smtClean="0"/>
              <a:t>Replication</a:t>
            </a:r>
          </a:p>
          <a:p>
            <a:pPr lvl="1"/>
            <a:r>
              <a:rPr lang="en-AU" dirty="0" err="1" smtClean="0"/>
              <a:t>Sharding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543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CAP Theorem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25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/>
              <a:t>Consistency (all nodes see the same data at the same time)</a:t>
            </a:r>
          </a:p>
          <a:p>
            <a:pPr lvl="0"/>
            <a:r>
              <a:rPr lang="en-AU" dirty="0"/>
              <a:t>Availability (a guarantee that every request receives a response about whether it was successful or failed)</a:t>
            </a:r>
          </a:p>
          <a:p>
            <a:pPr lvl="0"/>
            <a:r>
              <a:rPr lang="en-AU" dirty="0"/>
              <a:t>Partition tolerance (the system continues to operate despite arbitrary message loss or failure of part of the system)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371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51654" y="617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00" y="568800"/>
            <a:ext cx="5575096" cy="582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Scalability</a:t>
            </a:r>
          </a:p>
          <a:p>
            <a:r>
              <a:rPr lang="en-AU" dirty="0"/>
              <a:t>Consistency models</a:t>
            </a:r>
          </a:p>
          <a:p>
            <a:r>
              <a:rPr lang="en-AU" dirty="0"/>
              <a:t>Message based architectures</a:t>
            </a:r>
          </a:p>
          <a:p>
            <a:r>
              <a:rPr lang="en-AU" dirty="0"/>
              <a:t>Tribe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03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51654" y="3377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000" y="288000"/>
            <a:ext cx="5564941" cy="608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Eventual Consistency Model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66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Basically Available</a:t>
            </a:r>
          </a:p>
          <a:p>
            <a:r>
              <a:rPr lang="en-AU" dirty="0" smtClean="0"/>
              <a:t>Soft-state</a:t>
            </a:r>
          </a:p>
          <a:p>
            <a:r>
              <a:rPr lang="en-AU" dirty="0" smtClean="0"/>
              <a:t>Eventually consistent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6969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Basically Available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The </a:t>
            </a:r>
            <a:r>
              <a:rPr lang="en-AU" dirty="0"/>
              <a:t>system guarantees availability, where availability has the same meaning as that of the CAP theorem.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250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Soft State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“</a:t>
            </a:r>
            <a:r>
              <a:rPr lang="en-AU" dirty="0"/>
              <a:t>In computer science, soft state is </a:t>
            </a:r>
            <a:r>
              <a:rPr lang="en-AU" dirty="0">
                <a:hlinkClick r:id="rId2" tooltip="State (computer science)"/>
              </a:rPr>
              <a:t>state</a:t>
            </a:r>
            <a:r>
              <a:rPr lang="en-AU" dirty="0"/>
              <a:t> which is useful for efficiency, but not essential, as it can be regenerated or replaced if needed</a:t>
            </a:r>
            <a:r>
              <a:rPr lang="en-AU" dirty="0" smtClean="0"/>
              <a:t>.”</a:t>
            </a:r>
          </a:p>
          <a:p>
            <a:pPr marL="0" indent="0">
              <a:buNone/>
            </a:pPr>
            <a:r>
              <a:rPr lang="en-AU" dirty="0" smtClean="0"/>
              <a:t>- </a:t>
            </a:r>
            <a:r>
              <a:rPr lang="en-AU" dirty="0" err="1" smtClean="0"/>
              <a:t>wikipedia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588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Eventually Consistent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6384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352938" y="490467"/>
            <a:ext cx="9554547" cy="591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93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479967" y="569167"/>
            <a:ext cx="9262187" cy="57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21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Resolving </a:t>
            </a:r>
            <a:r>
              <a:rPr lang="en-AU" dirty="0" smtClean="0"/>
              <a:t>Conflicts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3983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Message Based Architectures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459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Performance and Scalability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7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Events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An event can be defined as "a significant change in state". </a:t>
            </a:r>
          </a:p>
          <a:p>
            <a:pPr marL="0" indent="0">
              <a:buNone/>
            </a:pPr>
            <a:r>
              <a:rPr lang="en-AU" dirty="0"/>
              <a:t>- </a:t>
            </a:r>
            <a:r>
              <a:rPr lang="en-AU" u="sng" dirty="0">
                <a:hlinkClick r:id="rId2"/>
              </a:rPr>
              <a:t>http://en.wikipedia.org/wiki/Event-driven_architecture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135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Commands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An asynchronous request for a specific action to be performed by a receiver.</a:t>
            </a:r>
          </a:p>
        </p:txBody>
      </p:sp>
    </p:spTree>
    <p:extLst>
      <p:ext uri="{BB962C8B-B14F-4D97-AF65-F5344CB8AC3E}">
        <p14:creationId xmlns:p14="http://schemas.microsoft.com/office/powerpoint/2010/main" val="1365614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Guaranteed </a:t>
            </a:r>
            <a:r>
              <a:rPr lang="en-AU" dirty="0" smtClean="0"/>
              <a:t>delivery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Necessary to support asynchronous operations</a:t>
            </a:r>
          </a:p>
          <a:p>
            <a:r>
              <a:rPr lang="en-AU" dirty="0" smtClean="0"/>
              <a:t>Provided by infrastructure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0576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Error </a:t>
            </a:r>
            <a:r>
              <a:rPr lang="en-AU" dirty="0" smtClean="0"/>
              <a:t>handling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Genuine exceptions</a:t>
            </a:r>
          </a:p>
          <a:p>
            <a:r>
              <a:rPr lang="en-AU" dirty="0" smtClean="0"/>
              <a:t>Place on to error queue or holding area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9141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Distributed transactions</a:t>
            </a:r>
          </a:p>
          <a:p>
            <a:r>
              <a:rPr lang="en-AU" dirty="0" err="1" smtClean="0"/>
              <a:t>Idempotence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6011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Idempotence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“</a:t>
            </a:r>
            <a:r>
              <a:rPr lang="en-AU" dirty="0" err="1"/>
              <a:t>Idempotence</a:t>
            </a:r>
            <a:r>
              <a:rPr lang="en-AU" dirty="0"/>
              <a:t> is the property of certain operations in </a:t>
            </a:r>
            <a:r>
              <a:rPr lang="en-AU" u="sng" dirty="0"/>
              <a:t>mathematics</a:t>
            </a:r>
            <a:r>
              <a:rPr lang="en-AU" dirty="0"/>
              <a:t> and </a:t>
            </a:r>
            <a:r>
              <a:rPr lang="en-AU" u="sng" dirty="0"/>
              <a:t>computer science</a:t>
            </a:r>
            <a:r>
              <a:rPr lang="en-AU" dirty="0"/>
              <a:t>, that can be applied multiple times without changing the result beyond the initial application” - </a:t>
            </a:r>
            <a:r>
              <a:rPr lang="en-AU" u="sng" dirty="0">
                <a:hlinkClick r:id="rId2"/>
              </a:rPr>
              <a:t>http://en.wikipedia.org/wiki/Idempotence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5748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User interface </a:t>
            </a:r>
            <a:r>
              <a:rPr lang="en-AU" dirty="0" smtClean="0"/>
              <a:t>design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Capture user intent</a:t>
            </a:r>
          </a:p>
          <a:p>
            <a:r>
              <a:rPr lang="en-AU" dirty="0" smtClean="0"/>
              <a:t>Excel-like grids don’t capture intent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7396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Prioritising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Split specific message types into queues</a:t>
            </a:r>
          </a:p>
          <a:p>
            <a:r>
              <a:rPr lang="en-AU" dirty="0" smtClean="0"/>
              <a:t>Assign additional resources to specific queues</a:t>
            </a:r>
          </a:p>
          <a:p>
            <a:r>
              <a:rPr lang="en-AU" dirty="0" smtClean="0"/>
              <a:t>Auto-scale with Azure to ensure SLAs are met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1892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CQRS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984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Driving forces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Collaboration</a:t>
            </a:r>
          </a:p>
          <a:p>
            <a:r>
              <a:rPr lang="en-AU" dirty="0" smtClean="0"/>
              <a:t>Staleness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430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ACID Consistency Model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424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udidahan.com/wp-content/uploads/cqrs.png"/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776" y="760103"/>
            <a:ext cx="8665720" cy="5528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5567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Event Sourcing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649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Event Sourcing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“Capture all changes to an application state as a sequence of events</a:t>
            </a:r>
            <a:r>
              <a:rPr lang="en-AU" dirty="0" smtClean="0"/>
              <a:t>.”</a:t>
            </a:r>
          </a:p>
          <a:p>
            <a:pPr marL="0" indent="0">
              <a:buNone/>
            </a:pPr>
            <a:r>
              <a:rPr lang="en-AU" dirty="0" smtClean="0"/>
              <a:t>- </a:t>
            </a:r>
            <a:r>
              <a:rPr lang="en-AU" dirty="0" smtClean="0">
                <a:hlinkClick r:id="rId2"/>
              </a:rPr>
              <a:t>http://martinfowler.com/eaaDev/EventSourcing.html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971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Benefits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Event log</a:t>
            </a:r>
          </a:p>
          <a:p>
            <a:r>
              <a:rPr lang="en-AU" dirty="0" smtClean="0"/>
              <a:t>Complete rebuild</a:t>
            </a:r>
          </a:p>
          <a:p>
            <a:r>
              <a:rPr lang="en-AU" dirty="0" smtClean="0"/>
              <a:t>Temporal query</a:t>
            </a:r>
          </a:p>
          <a:p>
            <a:r>
              <a:rPr lang="en-AU" dirty="0" smtClean="0"/>
              <a:t>Event replay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04219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Reversing Events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Complete rebuild</a:t>
            </a:r>
          </a:p>
          <a:p>
            <a:r>
              <a:rPr lang="en-AU" dirty="0" smtClean="0"/>
              <a:t>Reversal method</a:t>
            </a:r>
          </a:p>
          <a:p>
            <a:r>
              <a:rPr lang="en-AU" dirty="0" smtClean="0"/>
              <a:t>Epochs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06804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Sagas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Implementation of the Process Manager pattern</a:t>
            </a:r>
            <a:br>
              <a:rPr lang="en-AU" dirty="0" smtClean="0"/>
            </a:br>
            <a:r>
              <a:rPr lang="en-AU" dirty="0" smtClean="0">
                <a:hlinkClick r:id="rId2"/>
              </a:rPr>
              <a:t>http://www.eaipatterns.com/ProcessManager.html</a:t>
            </a:r>
            <a:endParaRPr lang="en-AU" dirty="0" smtClean="0"/>
          </a:p>
          <a:p>
            <a:r>
              <a:rPr lang="en-AU" dirty="0" smtClean="0"/>
              <a:t>Maintain state across long running processes</a:t>
            </a:r>
          </a:p>
          <a:p>
            <a:r>
              <a:rPr lang="en-AU" dirty="0" smtClean="0"/>
              <a:t>Saga subscribes to specific message topics and mutates state in message handlers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71524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Saga 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MySaga</a:t>
            </a: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Saga&lt;</a:t>
            </a:r>
            <a:r>
              <a:rPr lang="en-AU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MySagaData</a:t>
            </a: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en-AU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IHandleMessages</a:t>
            </a: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&lt;Message1&gt;,</a:t>
            </a:r>
            <a:endParaRPr lang="en-AU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IHandleMessages</a:t>
            </a: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&lt;Message2&gt;</a:t>
            </a:r>
            <a:endParaRPr lang="en-AU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AU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Handle(Message1 message)</a:t>
            </a:r>
            <a:endParaRPr lang="en-AU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AU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AU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Data.Status</a:t>
            </a: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“Started”;</a:t>
            </a:r>
            <a:endParaRPr lang="en-AU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AU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AU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Handle(Message2 message)</a:t>
            </a:r>
            <a:endParaRPr lang="en-AU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AU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AU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Data.Count</a:t>
            </a: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en-AU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AU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AU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40289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Saga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MySagaData</a:t>
            </a: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IContainSagaData</a:t>
            </a:r>
            <a:endParaRPr lang="en-AU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AU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the following properties are mandatory</a:t>
            </a:r>
            <a:endParaRPr lang="en-AU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Guid</a:t>
            </a: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 { get; set; }</a:t>
            </a:r>
            <a:endParaRPr lang="en-AU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Originator { get; set; }</a:t>
            </a:r>
            <a:endParaRPr lang="en-AU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OriginalMessageId</a:t>
            </a: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  <a:endParaRPr lang="en-AU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AU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Status { get; set; }</a:t>
            </a:r>
            <a:endParaRPr lang="en-AU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 { get; set; }</a:t>
            </a:r>
            <a:endParaRPr lang="en-AU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AU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03031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Composite UIs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06532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Composite Pattern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 composite pattern describes that a group of objects are to be treated in the same way as a single instance of an object. 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The </a:t>
            </a:r>
            <a:r>
              <a:rPr lang="en-AU" dirty="0"/>
              <a:t>intent of a composite is to "compose" objects into tree structures to represent part-whole hierarchies. 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Implementing </a:t>
            </a:r>
            <a:r>
              <a:rPr lang="en-AU" dirty="0"/>
              <a:t>the composite pattern lets clients treat individual objects and compositions uniformly.</a:t>
            </a:r>
          </a:p>
        </p:txBody>
      </p:sp>
    </p:spTree>
    <p:extLst>
      <p:ext uri="{BB962C8B-B14F-4D97-AF65-F5344CB8AC3E}">
        <p14:creationId xmlns:p14="http://schemas.microsoft.com/office/powerpoint/2010/main" val="322782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Atomic</a:t>
            </a:r>
          </a:p>
          <a:p>
            <a:r>
              <a:rPr lang="en-AU" dirty="0"/>
              <a:t>Consistent</a:t>
            </a:r>
          </a:p>
          <a:p>
            <a:r>
              <a:rPr lang="en-AU" dirty="0"/>
              <a:t>Isolated</a:t>
            </a:r>
          </a:p>
          <a:p>
            <a:r>
              <a:rPr lang="en-AU" dirty="0"/>
              <a:t>Durable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515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Composite View Pattern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 Composite View design pattern describes a recursive UI structure of views containing children that are themselves views. 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The </a:t>
            </a:r>
            <a:r>
              <a:rPr lang="en-AU" dirty="0"/>
              <a:t>views are then composed by a mechanism—usually at run time, in contrast to being statically composed at design time</a:t>
            </a:r>
            <a:r>
              <a:rPr lang="en-AU" dirty="0" smtClean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9285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351005" y="489269"/>
            <a:ext cx="9481752" cy="58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972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MVVM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Model View </a:t>
            </a:r>
            <a:r>
              <a:rPr lang="en-AU" dirty="0" err="1"/>
              <a:t>ViewModel</a:t>
            </a:r>
            <a:r>
              <a:rPr lang="en-AU" dirty="0"/>
              <a:t> is an architectural pattern used in software engineering that originated from Microsoft as a specialization of the Presentation Model design pattern introduced by Martin Fowler.</a:t>
            </a:r>
          </a:p>
        </p:txBody>
      </p:sp>
    </p:spTree>
    <p:extLst>
      <p:ext uri="{BB962C8B-B14F-4D97-AF65-F5344CB8AC3E}">
        <p14:creationId xmlns:p14="http://schemas.microsoft.com/office/powerpoint/2010/main" val="2844639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Presentation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“Represent the state and behaviour of the presentation independently of the GUI controls used in the interface” </a:t>
            </a:r>
            <a:endParaRPr lang="en-AU" dirty="0" smtClean="0"/>
          </a:p>
          <a:p>
            <a:pPr marL="0" indent="0">
              <a:buNone/>
            </a:pPr>
            <a:r>
              <a:rPr lang="en-AU" dirty="0"/>
              <a:t>- http://martinfowler.com/eaaDev/PresentationModel.html</a:t>
            </a:r>
          </a:p>
        </p:txBody>
      </p:sp>
    </p:spTree>
    <p:extLst>
      <p:ext uri="{BB962C8B-B14F-4D97-AF65-F5344CB8AC3E}">
        <p14:creationId xmlns:p14="http://schemas.microsoft.com/office/powerpoint/2010/main" val="12586275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View Models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“The view model of MVVM is a value converter, meaning that the view model is responsible for exposing the data objects from the model in such a way that those objects are easily managed and consumed.” 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- </a:t>
            </a:r>
            <a:r>
              <a:rPr lang="en-AU" u="sng" dirty="0">
                <a:hlinkClick r:id="rId2"/>
              </a:rPr>
              <a:t>http://en.wikipedia.org/wiki/Model_View_ViewModel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79813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knockoutjs.com/img/homepage-examp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637" y="186933"/>
            <a:ext cx="7408506" cy="6478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4417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Communicating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Event aggregator – publish / subscribe</a:t>
            </a:r>
          </a:p>
          <a:p>
            <a:r>
              <a:rPr lang="en-AU" dirty="0" smtClean="0"/>
              <a:t>Sharing “observables”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013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18915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Tribe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10268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Built on </a:t>
            </a:r>
            <a:r>
              <a:rPr lang="en-AU" dirty="0" err="1" smtClean="0"/>
              <a:t>knockoutjs</a:t>
            </a:r>
            <a:endParaRPr lang="en-AU" dirty="0" smtClean="0"/>
          </a:p>
          <a:p>
            <a:r>
              <a:rPr lang="en-AU" dirty="0" smtClean="0"/>
              <a:t>Not a full SPA framework</a:t>
            </a:r>
            <a:endParaRPr lang="en-AU" dirty="0"/>
          </a:p>
          <a:p>
            <a:r>
              <a:rPr lang="en-AU" dirty="0" smtClean="0"/>
              <a:t>Focused around reducing friction</a:t>
            </a:r>
          </a:p>
          <a:p>
            <a:r>
              <a:rPr lang="en-AU" dirty="0" smtClean="0"/>
              <a:t>Ultimate debugging experience</a:t>
            </a:r>
          </a:p>
          <a:p>
            <a:r>
              <a:rPr lang="en-AU" dirty="0" smtClean="0"/>
              <a:t>Passion</a:t>
            </a:r>
          </a:p>
        </p:txBody>
      </p:sp>
    </p:spTree>
    <p:extLst>
      <p:ext uri="{BB962C8B-B14F-4D97-AF65-F5344CB8AC3E}">
        <p14:creationId xmlns:p14="http://schemas.microsoft.com/office/powerpoint/2010/main" val="176230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Atomic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Atomicity requires that each transaction is "all or nothing": if one part of the transaction fails, the entire transaction fails, and the database state is left unchanged.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937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Other Frameworks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Backbone</a:t>
            </a:r>
          </a:p>
          <a:p>
            <a:r>
              <a:rPr lang="en-AU" dirty="0" smtClean="0"/>
              <a:t>Angular</a:t>
            </a:r>
          </a:p>
          <a:p>
            <a:r>
              <a:rPr lang="en-AU" dirty="0" err="1" smtClean="0"/>
              <a:t>EmberJS</a:t>
            </a:r>
            <a:endParaRPr lang="en-AU" dirty="0" smtClean="0"/>
          </a:p>
          <a:p>
            <a:r>
              <a:rPr lang="en-AU" dirty="0" err="1" smtClean="0"/>
              <a:t>Durandal</a:t>
            </a:r>
            <a:endParaRPr lang="en-AU" dirty="0" smtClean="0"/>
          </a:p>
          <a:p>
            <a:r>
              <a:rPr lang="en-AU" dirty="0" smtClean="0"/>
              <a:t>Meteor</a:t>
            </a:r>
          </a:p>
          <a:p>
            <a:r>
              <a:rPr lang="en-AU" dirty="0" err="1" smtClean="0"/>
              <a:t>JavascriptMVC</a:t>
            </a:r>
            <a:endParaRPr lang="en-AU" dirty="0" smtClean="0"/>
          </a:p>
          <a:p>
            <a:r>
              <a:rPr lang="en-AU" dirty="0" smtClean="0"/>
              <a:t>Etc., etc.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59916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Full composite UI</a:t>
            </a:r>
          </a:p>
          <a:p>
            <a:pPr lvl="1"/>
            <a:r>
              <a:rPr lang="en-AU" dirty="0" smtClean="0"/>
              <a:t>Simple, recursive component structure</a:t>
            </a:r>
          </a:p>
          <a:p>
            <a:pPr lvl="1"/>
            <a:r>
              <a:rPr lang="en-AU" dirty="0" smtClean="0"/>
              <a:t>Zero configuration</a:t>
            </a:r>
          </a:p>
          <a:p>
            <a:pPr lvl="1"/>
            <a:r>
              <a:rPr lang="en-AU" dirty="0" smtClean="0"/>
              <a:t>Hardware accelerated transitions</a:t>
            </a:r>
          </a:p>
          <a:p>
            <a:pPr lvl="1"/>
            <a:r>
              <a:rPr lang="en-AU" dirty="0" smtClean="0"/>
              <a:t>Navigation and process modelling</a:t>
            </a:r>
          </a:p>
          <a:p>
            <a:r>
              <a:rPr lang="en-AU" dirty="0" smtClean="0"/>
              <a:t>Resource lifecycle / memory management</a:t>
            </a:r>
          </a:p>
          <a:p>
            <a:r>
              <a:rPr lang="en-AU" dirty="0" smtClean="0"/>
              <a:t>Simple, seamless message distribution</a:t>
            </a:r>
          </a:p>
          <a:p>
            <a:r>
              <a:rPr lang="en-AU" dirty="0" smtClean="0"/>
              <a:t>Mobile toolkit for targeting mobile devices</a:t>
            </a:r>
          </a:p>
          <a:p>
            <a:r>
              <a:rPr lang="en-AU" dirty="0" smtClean="0"/>
              <a:t>Forms / scaffolding</a:t>
            </a:r>
          </a:p>
          <a:p>
            <a:r>
              <a:rPr lang="en-AU" dirty="0" smtClean="0"/>
              <a:t>Resource build system (</a:t>
            </a:r>
            <a:r>
              <a:rPr lang="en-AU" dirty="0" err="1" smtClean="0"/>
              <a:t>PackScript</a:t>
            </a:r>
            <a:r>
              <a:rPr lang="en-AU" dirty="0" smtClean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66340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Pure JavaScript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/>
              <a:t>run the same code on both the client and server</a:t>
            </a:r>
          </a:p>
          <a:p>
            <a:pPr lvl="0"/>
            <a:r>
              <a:rPr lang="en-AU" dirty="0"/>
              <a:t>such code needs to be constrained and given a common environment</a:t>
            </a:r>
          </a:p>
          <a:p>
            <a:pPr lvl="0"/>
            <a:r>
              <a:rPr lang="en-AU" dirty="0"/>
              <a:t>highly testable</a:t>
            </a:r>
            <a:r>
              <a:rPr lang="en-AU" dirty="0" smtClean="0"/>
              <a:t>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66283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Deployment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Simple and powerful</a:t>
            </a:r>
          </a:p>
          <a:p>
            <a:r>
              <a:rPr lang="en-AU" dirty="0" smtClean="0"/>
              <a:t>Entirely static resources</a:t>
            </a:r>
          </a:p>
          <a:p>
            <a:r>
              <a:rPr lang="en-AU" dirty="0" smtClean="0"/>
              <a:t>CDN</a:t>
            </a:r>
          </a:p>
          <a:p>
            <a:r>
              <a:rPr lang="en-AU" dirty="0" smtClean="0"/>
              <a:t>Caching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21854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Components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PubSub</a:t>
            </a:r>
            <a:endParaRPr lang="en-AU" dirty="0" smtClean="0"/>
          </a:p>
          <a:p>
            <a:r>
              <a:rPr lang="en-AU" dirty="0" smtClean="0"/>
              <a:t>Composite</a:t>
            </a:r>
          </a:p>
          <a:p>
            <a:pPr lvl="1"/>
            <a:r>
              <a:rPr lang="en-AU" dirty="0" smtClean="0"/>
              <a:t>Forms</a:t>
            </a:r>
          </a:p>
          <a:p>
            <a:pPr lvl="1"/>
            <a:r>
              <a:rPr lang="en-AU" dirty="0" smtClean="0"/>
              <a:t>Mobile</a:t>
            </a:r>
            <a:endParaRPr lang="en-AU" dirty="0" smtClean="0"/>
          </a:p>
          <a:p>
            <a:pPr lvl="1"/>
            <a:r>
              <a:rPr lang="en-AU" dirty="0" smtClean="0"/>
              <a:t>Components</a:t>
            </a:r>
          </a:p>
          <a:p>
            <a:r>
              <a:rPr lang="en-AU" dirty="0" smtClean="0"/>
              <a:t>Server</a:t>
            </a:r>
          </a:p>
          <a:p>
            <a:r>
              <a:rPr lang="en-AU" dirty="0" err="1" smtClean="0"/>
              <a:t>PackScript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38553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Composite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Most mature component, along with </a:t>
            </a:r>
            <a:r>
              <a:rPr lang="en-AU" dirty="0" err="1" smtClean="0"/>
              <a:t>PubSub</a:t>
            </a:r>
            <a:endParaRPr lang="en-AU" dirty="0" smtClean="0"/>
          </a:p>
          <a:p>
            <a:r>
              <a:rPr lang="en-AU" dirty="0" smtClean="0"/>
              <a:t>Dependencies</a:t>
            </a:r>
          </a:p>
          <a:p>
            <a:pPr lvl="1"/>
            <a:r>
              <a:rPr lang="en-AU" dirty="0" smtClean="0"/>
              <a:t>jQuery</a:t>
            </a:r>
          </a:p>
          <a:p>
            <a:pPr lvl="1"/>
            <a:r>
              <a:rPr lang="en-AU" dirty="0" err="1" smtClean="0"/>
              <a:t>knockoutjs</a:t>
            </a:r>
            <a:endParaRPr lang="en-AU" dirty="0" smtClean="0"/>
          </a:p>
          <a:p>
            <a:r>
              <a:rPr lang="en-AU" dirty="0" smtClean="0"/>
              <a:t>Forms</a:t>
            </a:r>
          </a:p>
          <a:p>
            <a:r>
              <a:rPr lang="en-AU" dirty="0" smtClean="0"/>
              <a:t>Mobile</a:t>
            </a:r>
          </a:p>
          <a:p>
            <a:r>
              <a:rPr lang="en-AU" dirty="0" smtClean="0"/>
              <a:t>Components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25703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Server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/>
              <a:t>Previously </a:t>
            </a:r>
            <a:r>
              <a:rPr lang="en-AU" dirty="0" err="1"/>
              <a:t>SignalR</a:t>
            </a:r>
            <a:r>
              <a:rPr lang="en-AU" dirty="0"/>
              <a:t>, now </a:t>
            </a:r>
            <a:r>
              <a:rPr lang="en-AU" dirty="0" err="1"/>
              <a:t>nodejs</a:t>
            </a:r>
            <a:r>
              <a:rPr lang="en-AU" dirty="0"/>
              <a:t> based</a:t>
            </a:r>
          </a:p>
          <a:p>
            <a:pPr lvl="0"/>
            <a:r>
              <a:rPr lang="en-AU" dirty="0"/>
              <a:t>Pure JavaScript</a:t>
            </a:r>
          </a:p>
          <a:p>
            <a:pPr lvl="0"/>
            <a:r>
              <a:rPr lang="en-AU" dirty="0" smtClean="0"/>
              <a:t>Dependencies</a:t>
            </a:r>
          </a:p>
          <a:p>
            <a:pPr lvl="1"/>
            <a:r>
              <a:rPr lang="en-AU" dirty="0" err="1"/>
              <a:t>n</a:t>
            </a:r>
            <a:r>
              <a:rPr lang="en-AU" dirty="0" err="1" smtClean="0"/>
              <a:t>odejs</a:t>
            </a:r>
            <a:endParaRPr lang="en-AU" dirty="0" smtClean="0"/>
          </a:p>
          <a:p>
            <a:pPr lvl="1"/>
            <a:r>
              <a:rPr lang="en-AU" dirty="0"/>
              <a:t>e</a:t>
            </a:r>
            <a:r>
              <a:rPr lang="en-AU" dirty="0" smtClean="0"/>
              <a:t>xpress</a:t>
            </a:r>
          </a:p>
          <a:p>
            <a:pPr lvl="1"/>
            <a:r>
              <a:rPr lang="en-AU" dirty="0" smtClean="0"/>
              <a:t>socket.io</a:t>
            </a:r>
          </a:p>
          <a:p>
            <a:pPr lvl="1"/>
            <a:r>
              <a:rPr lang="en-AU" dirty="0" err="1" smtClean="0"/>
              <a:t>PackScript</a:t>
            </a:r>
            <a:endParaRPr lang="en-AU" dirty="0" smtClean="0"/>
          </a:p>
          <a:p>
            <a:r>
              <a:rPr lang="en-AU" dirty="0" smtClean="0"/>
              <a:t>Prototype status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81040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Standard JavaScript unit testing techniques for infrastructure code</a:t>
            </a:r>
          </a:p>
          <a:p>
            <a:r>
              <a:rPr lang="en-AU" dirty="0" smtClean="0"/>
              <a:t>Unit test view models in isolation</a:t>
            </a:r>
          </a:p>
          <a:p>
            <a:r>
              <a:rPr lang="en-AU" dirty="0" smtClean="0"/>
              <a:t>Integration test panes</a:t>
            </a:r>
          </a:p>
          <a:p>
            <a:r>
              <a:rPr lang="en-AU" dirty="0" smtClean="0"/>
              <a:t>Full functional test with DSL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15134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Roadmap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err="1" smtClean="0"/>
              <a:t>nodejs</a:t>
            </a:r>
            <a:r>
              <a:rPr lang="en-AU" dirty="0" smtClean="0"/>
              <a:t> release candidate</a:t>
            </a:r>
          </a:p>
          <a:p>
            <a:pPr lvl="1"/>
            <a:r>
              <a:rPr lang="en-AU" dirty="0" smtClean="0"/>
              <a:t>Finalise API and semantics</a:t>
            </a:r>
          </a:p>
          <a:p>
            <a:pPr lvl="1"/>
            <a:r>
              <a:rPr lang="en-AU" dirty="0" smtClean="0"/>
              <a:t>Persistence mechanisms (</a:t>
            </a:r>
            <a:r>
              <a:rPr lang="en-AU" dirty="0" err="1" smtClean="0"/>
              <a:t>mongodb</a:t>
            </a:r>
            <a:r>
              <a:rPr lang="en-AU" dirty="0" smtClean="0"/>
              <a:t>, Azure Storage)</a:t>
            </a:r>
          </a:p>
          <a:p>
            <a:pPr lvl="1"/>
            <a:r>
              <a:rPr lang="en-AU" dirty="0" smtClean="0"/>
              <a:t>Basic authorisation</a:t>
            </a:r>
          </a:p>
          <a:p>
            <a:pPr lvl="1"/>
            <a:r>
              <a:rPr lang="en-AU" dirty="0" smtClean="0"/>
              <a:t>Server side debugging</a:t>
            </a:r>
          </a:p>
          <a:p>
            <a:r>
              <a:rPr lang="en-AU" dirty="0" smtClean="0"/>
              <a:t>Worker nodes</a:t>
            </a:r>
          </a:p>
          <a:p>
            <a:pPr lvl="1"/>
            <a:r>
              <a:rPr lang="en-AU" dirty="0" smtClean="0"/>
              <a:t>Perform message handling on scaled-out nodes</a:t>
            </a:r>
          </a:p>
          <a:p>
            <a:pPr lvl="1"/>
            <a:r>
              <a:rPr lang="en-AU" dirty="0" smtClean="0"/>
              <a:t>Queue priority</a:t>
            </a:r>
          </a:p>
          <a:p>
            <a:pPr lvl="2"/>
            <a:r>
              <a:rPr lang="en-AU" dirty="0" smtClean="0"/>
              <a:t>Assign worker nodes to specific queues</a:t>
            </a:r>
          </a:p>
          <a:p>
            <a:r>
              <a:rPr lang="en-AU" dirty="0" smtClean="0"/>
              <a:t>Scale-out server component</a:t>
            </a:r>
          </a:p>
          <a:p>
            <a:pPr lvl="1"/>
            <a:r>
              <a:rPr lang="en-AU" dirty="0" smtClean="0"/>
              <a:t>socket.io supports multiple instances, but only with sticky sessions</a:t>
            </a:r>
          </a:p>
          <a:p>
            <a:pPr lvl="1"/>
            <a:r>
              <a:rPr lang="en-AU" dirty="0" smtClean="0"/>
              <a:t>Bootstrapped scale-out module to ensure messages are distributed to all clients</a:t>
            </a:r>
          </a:p>
        </p:txBody>
      </p:sp>
    </p:spTree>
    <p:extLst>
      <p:ext uri="{BB962C8B-B14F-4D97-AF65-F5344CB8AC3E}">
        <p14:creationId xmlns:p14="http://schemas.microsoft.com/office/powerpoint/2010/main" val="8688961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Roadmap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Testing</a:t>
            </a:r>
          </a:p>
          <a:p>
            <a:pPr lvl="1"/>
            <a:r>
              <a:rPr lang="en-AU" dirty="0" smtClean="0"/>
              <a:t>Functional and integration test helpers</a:t>
            </a:r>
          </a:p>
          <a:p>
            <a:pPr lvl="1"/>
            <a:r>
              <a:rPr lang="en-AU" dirty="0" smtClean="0"/>
              <a:t>Built in test platform</a:t>
            </a:r>
          </a:p>
          <a:p>
            <a:pPr lvl="2"/>
            <a:r>
              <a:rPr lang="en-AU" dirty="0" smtClean="0"/>
              <a:t>Full HTML UI built with </a:t>
            </a:r>
            <a:r>
              <a:rPr lang="en-AU" dirty="0" err="1" smtClean="0"/>
              <a:t>Tribe.Composite</a:t>
            </a:r>
            <a:endParaRPr lang="en-AU" dirty="0" smtClean="0"/>
          </a:p>
          <a:p>
            <a:pPr lvl="2"/>
            <a:r>
              <a:rPr lang="en-AU" dirty="0" smtClean="0"/>
              <a:t>Full debugging, both client and server side</a:t>
            </a:r>
          </a:p>
          <a:p>
            <a:pPr lvl="2"/>
            <a:r>
              <a:rPr lang="en-AU" dirty="0" smtClean="0"/>
              <a:t>Command line / build integration</a:t>
            </a:r>
          </a:p>
          <a:p>
            <a:r>
              <a:rPr lang="en-AU" dirty="0" smtClean="0"/>
              <a:t>Mobile</a:t>
            </a:r>
          </a:p>
          <a:p>
            <a:pPr lvl="1"/>
            <a:r>
              <a:rPr lang="en-AU" dirty="0" smtClean="0"/>
              <a:t>Integrate with </a:t>
            </a:r>
            <a:r>
              <a:rPr lang="en-AU" dirty="0" err="1" smtClean="0"/>
              <a:t>nodejs</a:t>
            </a:r>
            <a:r>
              <a:rPr lang="en-AU" dirty="0" smtClean="0"/>
              <a:t> component</a:t>
            </a:r>
          </a:p>
          <a:p>
            <a:pPr lvl="1"/>
            <a:r>
              <a:rPr lang="en-AU" dirty="0" smtClean="0"/>
              <a:t>Prepare skins for each target platform</a:t>
            </a:r>
          </a:p>
          <a:p>
            <a:pPr lvl="1"/>
            <a:r>
              <a:rPr lang="en-AU" dirty="0" err="1" smtClean="0"/>
              <a:t>PhoneGap</a:t>
            </a:r>
            <a:r>
              <a:rPr lang="en-AU" dirty="0" smtClean="0"/>
              <a:t> / Apache Cordova integration</a:t>
            </a:r>
          </a:p>
          <a:p>
            <a:r>
              <a:rPr lang="en-AU" dirty="0" smtClean="0"/>
              <a:t>General</a:t>
            </a:r>
          </a:p>
          <a:p>
            <a:pPr lvl="1"/>
            <a:r>
              <a:rPr lang="en-AU" dirty="0" smtClean="0"/>
              <a:t>Dependency injection</a:t>
            </a:r>
          </a:p>
          <a:p>
            <a:pPr lvl="2"/>
            <a:r>
              <a:rPr lang="en-AU" dirty="0" smtClean="0"/>
              <a:t>Ability to control object lifetimes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366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Consistent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 consistency property ensures that any transaction will bring the database from one valid state to another</a:t>
            </a:r>
            <a:r>
              <a:rPr lang="en-AU" dirty="0" smtClean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626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Isolated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Concurrent transactions should behave as if each were the only transaction running in the system</a:t>
            </a:r>
            <a:r>
              <a:rPr lang="en-AU" dirty="0" smtClean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12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Isolated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The isolation property ensures that the concurrent execution of transactions results in a system state that would be obtained if transactions were executed serially, i.e. one after the other.</a:t>
            </a:r>
          </a:p>
        </p:txBody>
      </p:sp>
    </p:spTree>
    <p:extLst>
      <p:ext uri="{BB962C8B-B14F-4D97-AF65-F5344CB8AC3E}">
        <p14:creationId xmlns:p14="http://schemas.microsoft.com/office/powerpoint/2010/main" val="12813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960</Words>
  <Application>Microsoft Office PowerPoint</Application>
  <PresentationFormat>Widescreen</PresentationFormat>
  <Paragraphs>247</Paragraphs>
  <Slides>69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Microsoft Visio Drawing</vt:lpstr>
      <vt:lpstr>Building Highly Scalable HTML5 Applications with the Tribe Platform</vt:lpstr>
      <vt:lpstr>Introduction</vt:lpstr>
      <vt:lpstr>Performance and Scalability</vt:lpstr>
      <vt:lpstr>ACID Consistency Model</vt:lpstr>
      <vt:lpstr>PowerPoint Presentation</vt:lpstr>
      <vt:lpstr>Atomic</vt:lpstr>
      <vt:lpstr>Consistent</vt:lpstr>
      <vt:lpstr>Isolated</vt:lpstr>
      <vt:lpstr>Isolated</vt:lpstr>
      <vt:lpstr>Durable</vt:lpstr>
      <vt:lpstr>Locking</vt:lpstr>
      <vt:lpstr>Isolation Levels</vt:lpstr>
      <vt:lpstr>PowerPoint Presentation</vt:lpstr>
      <vt:lpstr>Lock Escalation</vt:lpstr>
      <vt:lpstr>Deadlocks</vt:lpstr>
      <vt:lpstr>Scalability</vt:lpstr>
      <vt:lpstr>CAP Theorem</vt:lpstr>
      <vt:lpstr>PowerPoint Presentation</vt:lpstr>
      <vt:lpstr>PowerPoint Presentation</vt:lpstr>
      <vt:lpstr>PowerPoint Presentation</vt:lpstr>
      <vt:lpstr>Eventual Consistency Model</vt:lpstr>
      <vt:lpstr>BASE</vt:lpstr>
      <vt:lpstr>Basically Available</vt:lpstr>
      <vt:lpstr>Soft State</vt:lpstr>
      <vt:lpstr>Eventually Consistent</vt:lpstr>
      <vt:lpstr>PowerPoint Presentation</vt:lpstr>
      <vt:lpstr>PowerPoint Presentation</vt:lpstr>
      <vt:lpstr>Resolving Conflicts</vt:lpstr>
      <vt:lpstr>Message Based Architectures</vt:lpstr>
      <vt:lpstr>Events</vt:lpstr>
      <vt:lpstr>Commands</vt:lpstr>
      <vt:lpstr>Guaranteed delivery</vt:lpstr>
      <vt:lpstr>Error handling</vt:lpstr>
      <vt:lpstr>Transactions</vt:lpstr>
      <vt:lpstr>Idempotence</vt:lpstr>
      <vt:lpstr>User interface design</vt:lpstr>
      <vt:lpstr>Prioritising</vt:lpstr>
      <vt:lpstr>CQRS</vt:lpstr>
      <vt:lpstr>Driving forces</vt:lpstr>
      <vt:lpstr>PowerPoint Presentation</vt:lpstr>
      <vt:lpstr>Event Sourcing</vt:lpstr>
      <vt:lpstr>Event Sourcing</vt:lpstr>
      <vt:lpstr>Benefits</vt:lpstr>
      <vt:lpstr>Reversing Events</vt:lpstr>
      <vt:lpstr>Sagas</vt:lpstr>
      <vt:lpstr>Saga Implementation</vt:lpstr>
      <vt:lpstr>Saga Data</vt:lpstr>
      <vt:lpstr>Composite UIs</vt:lpstr>
      <vt:lpstr>Composite Pattern</vt:lpstr>
      <vt:lpstr>Composite View Pattern</vt:lpstr>
      <vt:lpstr>PowerPoint Presentation</vt:lpstr>
      <vt:lpstr>MVVM</vt:lpstr>
      <vt:lpstr>Presentation Model</vt:lpstr>
      <vt:lpstr>View Models</vt:lpstr>
      <vt:lpstr>PowerPoint Presentation</vt:lpstr>
      <vt:lpstr>Communicating</vt:lpstr>
      <vt:lpstr>SOA</vt:lpstr>
      <vt:lpstr>Tribe</vt:lpstr>
      <vt:lpstr>Why?</vt:lpstr>
      <vt:lpstr>Other Frameworks</vt:lpstr>
      <vt:lpstr>Features</vt:lpstr>
      <vt:lpstr>Pure JavaScript</vt:lpstr>
      <vt:lpstr>Deployment</vt:lpstr>
      <vt:lpstr>Components</vt:lpstr>
      <vt:lpstr>Composite</vt:lpstr>
      <vt:lpstr>Server</vt:lpstr>
      <vt:lpstr>Testing</vt:lpstr>
      <vt:lpstr>Roadmap</vt:lpstr>
      <vt:lpstr>Roadmap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Highly Scalable HTML5 Applications with the Tribe Platform</dc:title>
  <dc:creator>Dale</dc:creator>
  <cp:lastModifiedBy>Dale</cp:lastModifiedBy>
  <cp:revision>16</cp:revision>
  <dcterms:created xsi:type="dcterms:W3CDTF">2014-01-11T11:16:23Z</dcterms:created>
  <dcterms:modified xsi:type="dcterms:W3CDTF">2014-01-12T03:44:35Z</dcterms:modified>
</cp:coreProperties>
</file>