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6" roundtripDataSignature="AMtx7mgVFusWIW2MTuIgx0nZUK4fvCl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0373577c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0373577c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379850"/>
            <a:ext cx="85206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2870"/>
              <a:t>Sales and Performance Analysis</a:t>
            </a:r>
            <a:endParaRPr sz="287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8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677250" y="2300725"/>
            <a:ext cx="7758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s" sz="1940">
                <a:solidFill>
                  <a:srgbClr val="757575"/>
                </a:solidFill>
              </a:rPr>
              <a:t>Breakdown of sales and market trends</a:t>
            </a:r>
            <a:endParaRPr sz="1940">
              <a:solidFill>
                <a:srgbClr val="757575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2462050" y="597425"/>
            <a:ext cx="403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800"/>
              <a:t>Monthly Visits (2023)</a:t>
            </a:r>
            <a:endParaRPr b="1"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19" name="Google Shape;119;p9"/>
          <p:cNvSpPr txBox="1"/>
          <p:nvPr>
            <p:ph idx="1" type="body"/>
          </p:nvPr>
        </p:nvSpPr>
        <p:spPr>
          <a:xfrm>
            <a:off x="1019550" y="1228675"/>
            <a:ext cx="73020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s" sz="1117">
                <a:solidFill>
                  <a:schemeClr val="dk1"/>
                </a:solidFill>
              </a:rPr>
              <a:t>Visits grew steadily throughout 2023, with a peak in December, possibly due to holiday season promotions.</a:t>
            </a:r>
            <a:endParaRPr sz="1540"/>
          </a:p>
        </p:txBody>
      </p:sp>
      <p:pic>
        <p:nvPicPr>
          <p:cNvPr id="120" name="Google Shape;1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460500"/>
            <a:ext cx="5134750" cy="25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3174350" y="581175"/>
            <a:ext cx="225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by Gender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471050" y="1223400"/>
            <a:ext cx="62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distribution is nearly equal across genders, indicating a well-balanced product offering appealing to both men and women.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825" y="2201575"/>
            <a:ext cx="3625126" cy="25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2514600" y="609600"/>
            <a:ext cx="406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Markets: Cities and Countries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1636475" y="1247775"/>
            <a:ext cx="632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China, especially cities like Shanghai and Beijing, represents the largest share of our market. Other key regions include the U.S., Brazil, and South Korea.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75" y="2586525"/>
            <a:ext cx="3748074" cy="21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0525" y="2538100"/>
            <a:ext cx="3964451" cy="22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0373577cb_0_3"/>
          <p:cNvSpPr txBox="1"/>
          <p:nvPr>
            <p:ph type="title"/>
          </p:nvPr>
        </p:nvSpPr>
        <p:spPr>
          <a:xfrm>
            <a:off x="2113525" y="613400"/>
            <a:ext cx="48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Top and Bottom Performing Categories</a:t>
            </a:r>
            <a:endParaRPr b="1" sz="1800"/>
          </a:p>
        </p:txBody>
      </p:sp>
      <p:sp>
        <p:nvSpPr>
          <p:cNvPr id="76" name="Google Shape;76;g300373577cb_0_3"/>
          <p:cNvSpPr txBox="1"/>
          <p:nvPr>
            <p:ph idx="1" type="body"/>
          </p:nvPr>
        </p:nvSpPr>
        <p:spPr>
          <a:xfrm>
            <a:off x="2369100" y="1304875"/>
            <a:ext cx="42603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Wh</a:t>
            </a:r>
            <a:r>
              <a:rPr lang="es" sz="1100">
                <a:solidFill>
                  <a:schemeClr val="dk1"/>
                </a:solidFill>
              </a:rPr>
              <a:t>ich categories are performing well and which are lagging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7" name="Google Shape;77;g300373577cb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325" y="2262575"/>
            <a:ext cx="4126175" cy="27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ctrTitle"/>
          </p:nvPr>
        </p:nvSpPr>
        <p:spPr>
          <a:xfrm>
            <a:off x="2318250" y="791450"/>
            <a:ext cx="3920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" sz="1820"/>
              <a:t>Top Brands by Profit</a:t>
            </a:r>
            <a:endParaRPr b="1" sz="182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620"/>
          </a:p>
        </p:txBody>
      </p:sp>
      <p:sp>
        <p:nvSpPr>
          <p:cNvPr id="83" name="Google Shape;83;p4"/>
          <p:cNvSpPr txBox="1"/>
          <p:nvPr/>
        </p:nvSpPr>
        <p:spPr>
          <a:xfrm>
            <a:off x="1291800" y="1219200"/>
            <a:ext cx="6560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Fashion brands, particularly Calvin Klein and Diesel, lead the market in total profit, reflecting strong brand loyalty and high product margins.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2706575" y="1941375"/>
            <a:ext cx="469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1225" y="2200550"/>
            <a:ext cx="4694101" cy="26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ctrTitle"/>
          </p:nvPr>
        </p:nvSpPr>
        <p:spPr>
          <a:xfrm>
            <a:off x="311700" y="485025"/>
            <a:ext cx="8520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s" sz="1800"/>
              <a:t>Sales by Distribution Center</a:t>
            </a:r>
            <a:endParaRPr b="1" sz="1800"/>
          </a:p>
        </p:txBody>
      </p:sp>
      <p:sp>
        <p:nvSpPr>
          <p:cNvPr id="91" name="Google Shape;91;p5"/>
          <p:cNvSpPr txBox="1"/>
          <p:nvPr>
            <p:ph idx="1" type="subTitle"/>
          </p:nvPr>
        </p:nvSpPr>
        <p:spPr>
          <a:xfrm>
            <a:off x="311700" y="1233925"/>
            <a:ext cx="8520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Top Performers</a:t>
            </a:r>
            <a:r>
              <a:rPr lang="es" sz="1100">
                <a:solidFill>
                  <a:schemeClr val="dk1"/>
                </a:solidFill>
              </a:rPr>
              <a:t>: Distribution centers 2, 1, and 3 lead in product sales.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Areas for Improvement</a:t>
            </a:r>
            <a:r>
              <a:rPr lang="es" sz="1100">
                <a:solidFill>
                  <a:schemeClr val="dk1"/>
                </a:solidFill>
              </a:rPr>
              <a:t>: Centers 6, 5, and 10 are underperforming, potentially requiring operational reviews.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6000" y="2177350"/>
            <a:ext cx="5091601" cy="28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ctrTitle"/>
          </p:nvPr>
        </p:nvSpPr>
        <p:spPr>
          <a:xfrm>
            <a:off x="1563550" y="404325"/>
            <a:ext cx="56478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s" sz="1800"/>
              <a:t>Profit Margin per Distribution Centre</a:t>
            </a:r>
            <a:endParaRPr b="1" sz="1800"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-6160" r="6158" t="0"/>
          <a:stretch/>
        </p:blipFill>
        <p:spPr>
          <a:xfrm>
            <a:off x="1686575" y="2300150"/>
            <a:ext cx="4790850" cy="26757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6"/>
          <p:cNvSpPr txBox="1"/>
          <p:nvPr/>
        </p:nvSpPr>
        <p:spPr>
          <a:xfrm>
            <a:off x="1198775" y="1297550"/>
            <a:ext cx="7530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Margins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Centers 3, 8, and 10 show strong profit margins, indicating good cost efficiency.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Costs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Center 9 has the lowest margin, suggesting the need for cost optimization and efficiency improvements.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/>
        </p:nvSpPr>
        <p:spPr>
          <a:xfrm>
            <a:off x="2895600" y="609600"/>
            <a:ext cx="345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Traffic Sources Breakdown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1592875" y="1235500"/>
            <a:ext cx="640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is the most effective channel for driving traffic, followed by Google Adwords and YouTube. However, social media like Facebook plays a minor role.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2400" y="2130375"/>
            <a:ext cx="2953000" cy="27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2668250" y="597425"/>
            <a:ext cx="361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" sz="1800"/>
              <a:t>Yearly Visits Growth</a:t>
            </a:r>
            <a:endParaRPr b="1"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1103900" y="1246325"/>
            <a:ext cx="683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100">
                <a:solidFill>
                  <a:schemeClr val="dk1"/>
                </a:solidFill>
              </a:rPr>
              <a:t>The exponential growth in site visits over the years highlights the increasing demand, with a significant spike expected in 2024.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035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935"/>
          </a:p>
        </p:txBody>
      </p:sp>
      <p:pic>
        <p:nvPicPr>
          <p:cNvPr id="113" name="Google Shape;1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305675"/>
            <a:ext cx="5511750" cy="28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