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9" Type="http://schemas.openxmlformats.org/officeDocument/2006/relationships/image" Target="../media/image18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0.png"/><Relationship Id="rId8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Immersive JS Functions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 </a:t>
            </a:r>
            <a:r>
              <a:rPr b="1" lang="en"/>
              <a:t>Dan DiGangi</a:t>
            </a:r>
            <a:r>
              <a:rPr lang="en"/>
              <a:t> | Startup Institute Summer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2980478"/>
            <a:ext cx="7773749" cy="178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302075" y="1908575"/>
            <a:ext cx="6961600" cy="1422600"/>
            <a:chOff x="302075" y="1908575"/>
            <a:chExt cx="6961600" cy="1422600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742175" y="2476775"/>
              <a:ext cx="336600" cy="8544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3" name="Shape 133"/>
            <p:cNvSpPr txBox="1"/>
            <p:nvPr/>
          </p:nvSpPr>
          <p:spPr>
            <a:xfrm>
              <a:off x="302075" y="1908575"/>
              <a:ext cx="10527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KEY</a:t>
              </a:r>
            </a:p>
          </p:txBody>
        </p:sp>
        <p:cxnSp>
          <p:nvCxnSpPr>
            <p:cNvPr id="134" name="Shape 134"/>
            <p:cNvCxnSpPr/>
            <p:nvPr/>
          </p:nvCxnSpPr>
          <p:spPr>
            <a:xfrm flipH="1" rot="10800000">
              <a:off x="2163200" y="2476809"/>
              <a:ext cx="736500" cy="8514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2292675" y="1908575"/>
              <a:ext cx="49710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VALUE</a:t>
              </a:r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Stores Anything &amp; Everything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40426" t="0"/>
          <a:stretch/>
        </p:blipFill>
        <p:spPr>
          <a:xfrm>
            <a:off x="540750" y="1918975"/>
            <a:ext cx="4631001" cy="17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Objects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37" y="3907574"/>
            <a:ext cx="8084425" cy="108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Shape 144"/>
          <p:cNvGrpSpPr/>
          <p:nvPr/>
        </p:nvGrpSpPr>
        <p:grpSpPr>
          <a:xfrm>
            <a:off x="3788675" y="2819900"/>
            <a:ext cx="4836500" cy="1644575"/>
            <a:chOff x="3788675" y="2819900"/>
            <a:chExt cx="4836500" cy="1644575"/>
          </a:xfrm>
        </p:grpSpPr>
        <p:sp>
          <p:nvSpPr>
            <p:cNvPr id="145" name="Shape 145"/>
            <p:cNvSpPr txBox="1"/>
            <p:nvPr/>
          </p:nvSpPr>
          <p:spPr>
            <a:xfrm>
              <a:off x="6121675" y="2819900"/>
              <a:ext cx="2503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KEY </a:t>
              </a:r>
              <a:r>
                <a:rPr b="1" lang="en" sz="2600">
                  <a:solidFill>
                    <a:srgbClr val="CC0000"/>
                  </a:solidFill>
                </a:rPr>
                <a:t>REFERENCES</a:t>
              </a:r>
            </a:p>
          </p:txBody>
        </p:sp>
        <p:cxnSp>
          <p:nvCxnSpPr>
            <p:cNvPr id="146" name="Shape 146"/>
            <p:cNvCxnSpPr/>
            <p:nvPr/>
          </p:nvCxnSpPr>
          <p:spPr>
            <a:xfrm flipH="1" rot="10800000">
              <a:off x="3788675" y="3317575"/>
              <a:ext cx="2130000" cy="11469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Looping Over Objects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40426" t="0"/>
          <a:stretch/>
        </p:blipFill>
        <p:spPr>
          <a:xfrm>
            <a:off x="540750" y="1918975"/>
            <a:ext cx="4358149" cy="167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24" y="3747699"/>
            <a:ext cx="5006450" cy="1195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Shape 154"/>
          <p:cNvGrpSpPr/>
          <p:nvPr/>
        </p:nvGrpSpPr>
        <p:grpSpPr>
          <a:xfrm>
            <a:off x="5404050" y="1922950"/>
            <a:ext cx="3290100" cy="1937400"/>
            <a:chOff x="5404050" y="1922950"/>
            <a:chExt cx="3290100" cy="1937400"/>
          </a:xfrm>
        </p:grpSpPr>
        <p:cxnSp>
          <p:nvCxnSpPr>
            <p:cNvPr id="155" name="Shape 155"/>
            <p:cNvCxnSpPr/>
            <p:nvPr/>
          </p:nvCxnSpPr>
          <p:spPr>
            <a:xfrm>
              <a:off x="6635300" y="3164050"/>
              <a:ext cx="225300" cy="696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flipH="1">
              <a:off x="5466950" y="2529200"/>
              <a:ext cx="277500" cy="13311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57" name="Shape 157"/>
            <p:cNvSpPr txBox="1"/>
            <p:nvPr/>
          </p:nvSpPr>
          <p:spPr>
            <a:xfrm>
              <a:off x="6190500" y="2543487"/>
              <a:ext cx="2503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Parent Object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5404050" y="1922950"/>
              <a:ext cx="32901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Iterated Child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939500" y="84502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Lists of “Blocks”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0" y="3044475"/>
            <a:ext cx="8287400" cy="51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Shape 171"/>
          <p:cNvGrpSpPr/>
          <p:nvPr/>
        </p:nvGrpSpPr>
        <p:grpSpPr>
          <a:xfrm>
            <a:off x="3365750" y="1832375"/>
            <a:ext cx="1527600" cy="1254184"/>
            <a:chOff x="3365750" y="1832375"/>
            <a:chExt cx="1527600" cy="1254184"/>
          </a:xfrm>
        </p:grpSpPr>
        <p:cxnSp>
          <p:nvCxnSpPr>
            <p:cNvPr id="172" name="Shape 172"/>
            <p:cNvCxnSpPr/>
            <p:nvPr/>
          </p:nvCxnSpPr>
          <p:spPr>
            <a:xfrm rot="10800000">
              <a:off x="4004250" y="2425059"/>
              <a:ext cx="14400" cy="6615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3365750" y="1832375"/>
              <a:ext cx="15276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VALUE</a:t>
              </a:r>
            </a:p>
          </p:txBody>
        </p:sp>
      </p:grpSp>
      <p:sp>
        <p:nvSpPr>
          <p:cNvPr id="174" name="Shape 174"/>
          <p:cNvSpPr txBox="1"/>
          <p:nvPr>
            <p:ph type="title"/>
          </p:nvPr>
        </p:nvSpPr>
        <p:spPr>
          <a:xfrm>
            <a:off x="471900" y="42043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Note: Arrays can store any &amp; </a:t>
            </a:r>
            <a:r>
              <a:rPr b="1" lang="en" sz="2400" u="sng">
                <a:solidFill>
                  <a:srgbClr val="CC0000"/>
                </a:solidFill>
              </a:rPr>
              <a:t>ALL</a:t>
            </a:r>
            <a:r>
              <a:rPr b="1" lang="en" sz="2400">
                <a:solidFill>
                  <a:srgbClr val="CC0000"/>
                </a:solidFill>
              </a:rPr>
              <a:t> “blocks”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71900" y="7489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Arrays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24" y="2428726"/>
            <a:ext cx="7773750" cy="169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Shape 181"/>
          <p:cNvGrpSpPr/>
          <p:nvPr/>
        </p:nvGrpSpPr>
        <p:grpSpPr>
          <a:xfrm>
            <a:off x="1413100" y="2629200"/>
            <a:ext cx="7454100" cy="1058362"/>
            <a:chOff x="1413100" y="2629200"/>
            <a:chExt cx="7454100" cy="1058362"/>
          </a:xfrm>
        </p:grpSpPr>
        <p:cxnSp>
          <p:nvCxnSpPr>
            <p:cNvPr id="182" name="Shape 182"/>
            <p:cNvCxnSpPr>
              <a:endCxn id="183" idx="1"/>
            </p:cNvCxnSpPr>
            <p:nvPr/>
          </p:nvCxnSpPr>
          <p:spPr>
            <a:xfrm flipH="1" rot="10800000">
              <a:off x="1413100" y="2919150"/>
              <a:ext cx="2483100" cy="504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3" name="Shape 183"/>
            <p:cNvSpPr txBox="1"/>
            <p:nvPr/>
          </p:nvSpPr>
          <p:spPr>
            <a:xfrm>
              <a:off x="3896200" y="2629200"/>
              <a:ext cx="1489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FFFFFF"/>
                  </a:solidFill>
                </a:rPr>
                <a:t>INDEX</a:t>
              </a:r>
            </a:p>
          </p:txBody>
        </p:sp>
        <p:cxnSp>
          <p:nvCxnSpPr>
            <p:cNvPr id="184" name="Shape 184"/>
            <p:cNvCxnSpPr>
              <a:endCxn id="185" idx="1"/>
            </p:cNvCxnSpPr>
            <p:nvPr/>
          </p:nvCxnSpPr>
          <p:spPr>
            <a:xfrm>
              <a:off x="3031000" y="3266512"/>
              <a:ext cx="865200" cy="1311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3896200" y="3107662"/>
              <a:ext cx="49710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FFFFFF"/>
                  </a:solidFill>
                </a:rPr>
                <a:t>VALUE</a:t>
              </a:r>
            </a:p>
          </p:txBody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471900" y="42043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CC0000"/>
                </a:solidFill>
              </a:rPr>
              <a:t>Important!! Start counting from 0, not 1!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Arrays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029450"/>
            <a:ext cx="7279125" cy="15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50" y="2110450"/>
            <a:ext cx="8287400" cy="5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939500" y="84502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Repeatable blocks of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 (aka methods)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32" y="3239275"/>
            <a:ext cx="8592942" cy="1339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Shape 206"/>
          <p:cNvGrpSpPr/>
          <p:nvPr/>
        </p:nvGrpSpPr>
        <p:grpSpPr>
          <a:xfrm>
            <a:off x="302075" y="1908575"/>
            <a:ext cx="7905025" cy="1948975"/>
            <a:chOff x="302075" y="1908575"/>
            <a:chExt cx="7905025" cy="1948975"/>
          </a:xfrm>
        </p:grpSpPr>
        <p:sp>
          <p:nvSpPr>
            <p:cNvPr id="207" name="Shape 207"/>
            <p:cNvSpPr txBox="1"/>
            <p:nvPr/>
          </p:nvSpPr>
          <p:spPr>
            <a:xfrm>
              <a:off x="302075" y="1908575"/>
              <a:ext cx="15966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434343"/>
                  </a:solidFill>
                </a:rPr>
                <a:t>Define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2292675" y="1908575"/>
              <a:ext cx="13407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Name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6043800" y="1991850"/>
              <a:ext cx="21633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Instructions</a:t>
              </a:r>
            </a:p>
          </p:txBody>
        </p:sp>
        <p:cxnSp>
          <p:nvCxnSpPr>
            <p:cNvPr id="210" name="Shape 210"/>
            <p:cNvCxnSpPr/>
            <p:nvPr/>
          </p:nvCxnSpPr>
          <p:spPr>
            <a:xfrm flipH="1">
              <a:off x="5471275" y="2571750"/>
              <a:ext cx="1130700" cy="12858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>
              <a:off x="2899700" y="2476650"/>
              <a:ext cx="517800" cy="8718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903125" y="2476575"/>
              <a:ext cx="339600" cy="846000"/>
            </a:xfrm>
            <a:prstGeom prst="straightConnector1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Passing Parameters to Functions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9" y="2763451"/>
            <a:ext cx="7627024" cy="190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Shape 219"/>
          <p:cNvGrpSpPr/>
          <p:nvPr/>
        </p:nvGrpSpPr>
        <p:grpSpPr>
          <a:xfrm>
            <a:off x="2292675" y="1908575"/>
            <a:ext cx="6912825" cy="2679925"/>
            <a:chOff x="2292675" y="1908575"/>
            <a:chExt cx="6912825" cy="2679925"/>
          </a:xfrm>
        </p:grpSpPr>
        <p:sp>
          <p:nvSpPr>
            <p:cNvPr id="220" name="Shape 220"/>
            <p:cNvSpPr txBox="1"/>
            <p:nvPr/>
          </p:nvSpPr>
          <p:spPr>
            <a:xfrm>
              <a:off x="2292675" y="1908575"/>
              <a:ext cx="36621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CC0000"/>
                  </a:solidFill>
                </a:rPr>
                <a:t>Passed into function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 rot="10800000">
              <a:off x="3814475" y="2468275"/>
              <a:ext cx="664500" cy="3969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2" name="Shape 222"/>
            <p:cNvSpPr txBox="1"/>
            <p:nvPr/>
          </p:nvSpPr>
          <p:spPr>
            <a:xfrm>
              <a:off x="3896400" y="4008600"/>
              <a:ext cx="53091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600">
                  <a:solidFill>
                    <a:srgbClr val="FFFFFF"/>
                  </a:solidFill>
                </a:rPr>
                <a:t>Used internally</a:t>
              </a:r>
            </a:p>
          </p:txBody>
        </p:sp>
        <p:cxnSp>
          <p:nvCxnSpPr>
            <p:cNvPr id="223" name="Shape 223"/>
            <p:cNvCxnSpPr/>
            <p:nvPr/>
          </p:nvCxnSpPr>
          <p:spPr>
            <a:xfrm rot="10800000">
              <a:off x="2519975" y="3572734"/>
              <a:ext cx="1294500" cy="5985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306" y="572024"/>
            <a:ext cx="1243360" cy="164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443" y="3003951"/>
            <a:ext cx="1590695" cy="72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999" y="2619890"/>
            <a:ext cx="1370415" cy="107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6656" y="572035"/>
            <a:ext cx="2149673" cy="107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6656" y="1766462"/>
            <a:ext cx="2149674" cy="96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3782" y="4072902"/>
            <a:ext cx="3248354" cy="6529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-2"/>
            <a:ext cx="45909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 End Dev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ctr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+"/>
            </a:pPr>
            <a:r>
              <a:rPr lang="en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Engineer</a:t>
            </a:r>
          </a:p>
          <a:p>
            <a:pPr indent="-406400" lvl="0" marL="457200" rtl="0" algn="ctr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+"/>
            </a:pPr>
            <a:r>
              <a:rPr lang="en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 Architect</a:t>
            </a:r>
          </a:p>
          <a:p>
            <a:pPr indent="-406400" lvl="0" marL="457200" rtl="0" algn="ctr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Char char="+"/>
            </a:pPr>
            <a:r>
              <a:rPr lang="en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UX/UI Designer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3474" y="3812200"/>
            <a:ext cx="843619" cy="6850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043200" y="3764250"/>
            <a:ext cx="3342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@dandigangi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488250"/>
            <a:ext cx="3175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How are things so far?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225" y="185737"/>
            <a:ext cx="48768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260725" y="488250"/>
            <a:ext cx="3647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Please ask questions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" y="287825"/>
            <a:ext cx="4577125" cy="45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260725" y="488250"/>
            <a:ext cx="3647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Meet your new best friends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75" y="488250"/>
            <a:ext cx="2078425" cy="20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50" y="3294028"/>
            <a:ext cx="3759150" cy="11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95745" y="526350"/>
            <a:ext cx="7552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We’re Learning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Objects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Arrays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Loops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Parameters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 sz="2600"/>
              <a:t>Functions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Goal</a:t>
            </a:r>
            <a:r>
              <a:rPr lang="en"/>
              <a:t>: </a:t>
            </a:r>
            <a:r>
              <a:rPr b="1" lang="en">
                <a:solidFill>
                  <a:schemeClr val="accent3"/>
                </a:solidFill>
              </a:rPr>
              <a:t>&lt;3</a:t>
            </a:r>
            <a:r>
              <a:rPr lang="en"/>
              <a:t>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&amp; Arrays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Used as “storage blocks” for objects and primitives in JS.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for layers of interactive functionality.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Unlike primitives (like a string or number), it can hold many “blocks”.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84502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Storage for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Key/Value Pairs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