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8288000" cy="10287000"/>
  <p:notesSz cx="6858000" cy="9144000"/>
  <p:embeddedFontLst>
    <p:embeddedFont>
      <p:font typeface="Times New Roman Italics" panose="02030502070405090303"/>
      <p:italic r:id="rId14"/>
    </p:embeddedFont>
    <p:embeddedFont>
      <p:font typeface="Calibri (MS)" panose="020F0502020204030204"/>
      <p:regular r:id="rId15"/>
    </p:embeddedFont>
    <p:embeddedFont>
      <p:font typeface="Times New Roman Medium" panose="02030502070405020303"/>
      <p:regular r:id="rId16"/>
    </p:embeddedFont>
    <p:embeddedFont>
      <p:font typeface="Public Sans Thin"/>
      <p:regular r:id="rId17"/>
    </p:embeddedFont>
    <p:embeddedFont>
      <p:font typeface="Times New Roman Bold" panose="02030802070405020303"/>
      <p:bold r:id="rId18"/>
    </p:embeddedFont>
    <p:embeddedFont>
      <p:font typeface="Calibri" panose="020F0502020204030204" charset="0"/>
      <p:regular r:id="rId19"/>
      <p:bold r:id="rId20"/>
      <p:italic r:id="rId21"/>
      <p:boldItalic r:id="rId22"/>
    </p:embeddedFont>
  </p:embeddedFont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E8E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12"/>
        <p:guide pos="289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8.xml"/><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Bonjour à tous,</a:t>
            </a:r>
          </a:p>
          <a:p/>
          <a:p>
            <a:r>
              <a:t>C'est avec grand plaisir que je me tiens devant vous aujourd'hui pour partager mon expérience de stage au sein de Deltacad. Je me présente, Zhentao XU, et pendant 24 semaines, j'ai eu l'opportunité de contribuer au sein de cette entreprise. Mon exposé se concentrera sur mon travail de stage ainsi que les enseignements que j'en ai tirés.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Le sujet central de mon stage était le "Développement et Intégration de fonctions de vision par ordinateur pour l'inspection automatisée". Mon travail s'est articulé autour de deux cadres, ETREL et TEMIS, avec pour objectif la conception d'un logiciel résolvant le défi crucial de l'identification des défauts sur les pièces au sein de la chaîne de production.</a:t>
            </a:r>
          </a:p>
          <a:p/>
          <a:p>
            <a:r>
              <a:t>Au cours du processus de développement et de test, je conçois principalement sur la base des données des parties du système AML. Comme le montre la figure, la partie central est la pièce à inspecter. </a:t>
            </a:r>
          </a:p>
          <a:p/>
          <a:p>
            <a:r>
              <a:t>Sur cette base, je vais commencer vous présenter l</a:t>
            </a:r>
            <a:r>
              <a:rPr lang="fr-FR"/>
              <a:t>’</a:t>
            </a:r>
            <a:r>
              <a:t>éléments clé de mon travail. Mon principal accomplissement a été la développement d'un logiciel nommé PowerEye. Ce logiciel, conçu spécifiquement pour des applications industrielles, a pour mission d'accomplir les tâches évoquées précédemment.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lvl="1"/>
            <a:r>
              <a:rPr sz="1600"/>
              <a:t>Permettez-moi de vous présenter PowerEye sous l'angle de son architecture globale. Sa interface graphique est divisée en trois parties principales : la barre des modules, la barre des fonctions et la fenêtre principale. Lorsqu'un module est sélectionné, de barre de fonctions spécifiques s'affichent, et en choisissant une fonction, la fenêtre principale présente le contenu correspondant. J'ai mis en place cette organisation grâce à la flexibilité du ContentControl, ce qui permet un développement indépendant des différentes parties.</a:t>
            </a:r>
            <a:endParaRPr sz="1600"/>
          </a:p>
          <a:p>
            <a:pPr marL="0" lvl="1"/>
            <a:endParaRPr sz="1600"/>
          </a:p>
          <a:p>
            <a:pPr marL="0" lvl="1"/>
            <a:r>
              <a:rPr sz="1600"/>
              <a:t>Dans la fenêtre principale, j'ai utilisé une approche de conception où la partie supérieure est dédiée aux choix de configuration, tandis que la partie inférieure est consacrée aux fonctionnalités. Pour faciliter l'expérience utilisateur, j'ai utilisé l'Expander pour segmenter ces deux parties.</a:t>
            </a:r>
            <a:endParaRPr sz="1600"/>
          </a:p>
          <a:p>
            <a:pPr marL="0" lvl="1"/>
            <a:endParaRPr sz="1600"/>
          </a:p>
          <a:p>
            <a:pPr marL="0" lvl="1"/>
            <a:r>
              <a:rPr sz="1600"/>
              <a:t>Lors du développement du logiciel, j'ai adopté le modèle MVVM (Modèle-Vue-Modèle de Vue), composé du modèle, de la vue et du modèle de vue. L'interface que j'ai évoquée représente la vue. Le modèle définit la structure globale de données liée à l'interface, et pour chaque module, j'ai conçu des classes de base permettant d'hériter et de personnaliser les interfaces en fonction des besoins. Enfin, le modèle de vue contient les implémentations des fonctions spécifiques et des instances du modèle pour la liaison avec l'interface.</a:t>
            </a:r>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Passons à présent en revue les fonctions spécifiques de chaque module du logiciel.</a:t>
            </a:r>
          </a:p>
          <a:p/>
          <a:p>
            <a:r>
              <a:t>Le premier module est dédié à la préparation des données. J'ai développé deux interfaces fonctionnelles : l'extraction d'images et l'ajout de bruit de Perlin. Pour l'extraction d'images, mon rôle consistait à intégrer une fonction existante basée sur le correspondance des caractéristiques. J'ai mis en place un mécanisme de progression et une fenêtre permettant de visualiser les images avant et après traitement. En ce qui concerne l'intégration de la fonctionnalité d'extraction développée, j'ai résolu deux problèmes principaux. D'une part, la fonction est développée en C++, tandis que l'interface est développée en C#, j'ai donc appliqué le ficher dll pour l'importation des fonctions. D'autre part, c'est comment exécuter la fonction sans bloquer l'interface graphique, le thread est utilisé pour résoudre ce problème. </a:t>
            </a:r>
          </a:p>
          <a:p/>
          <a:p>
            <a:r>
              <a:t>Pour l'ajout de bruit de Perlin, L'objectif de cette interface est d'ajouter un masque de bruit à l'image pour générer des pièces comportant des défauts. En plus de l'interface graphique présentée, j'ai également integré des scripts Python exécutés via la classe Process de C#.</a:t>
            </a:r>
          </a:p>
          <a:p/>
          <a:p>
            <a:r>
              <a:t>Le deuxième module concerne l'apprentissage automatique. Les scripts Python pour cet apprentissage étaient développés en collaboration avec les laboratoires partenaires. Néanmoins, je n'entrerai pas dans les détails de ces scripts ici. De plus, j’ai utilisé encore la classe de processus c# et affiche la valeur de sortie de l'exécution dans une zone de texte.</a:t>
            </a:r>
          </a:p>
          <a:p>
            <a:endParaRPr lang="fr-FR"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ts val="3360"/>
              </a:lnSpc>
            </a:pPr>
            <a:r>
              <a:t>Le troisième module est la pierre angulaire du logiciel, permettant la détection des défauts sur les pièces de la chaîne d'assemblage et la sauvegarde des données. J'ai mis en place un processus de surveillance qui utilise un modèle entraîné pour inspecter les images des pièces et afficher les résultats dans l'interface. J'ai utilisé des codes de couleur pour indiquer si une pièce est conforme ou non. Les pièces avec des scores inférieurs à 90 sont considérées comme non conformes, celles au-dessus de 95 comme conformes, et celles entre 90 et 95 nécessitent une vérification manuelle. Les données des pièces analysées sont stockées dans une interface dédiée, y compris leurs scores, le temps de production et le chemin des images stockées, avec des listes pour différents types de pièces. Et pour les pièces dont la qualification n'est pas certaine, vous pouvez les vérifier manuellement en cliquant sur la liste. Une nouvelle fenêtre apparaît alors et l'état de la pièce peut être vérifié en faisant glisser l'image vers la gauche ou la droite. Ces trois interfaces constituent l'ensemble du processus du contrôle de la chaîne d'assemblage.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Le quatrième module est conçu pour le suivi des données. Il permet de retracer les données précédentes enregistrées dans des fichiers Excel. J'ai utilisé la bibliothèque ClosedXML pour la lecture des fichiers Excel et la classe DataView pour filtrer les données affichées à l'utilisateur. Après avoir sélectionné le fichier Excel, le filtrage est effectué en sélectionnant le type de colonne et en saisissant les mots-clés.</a:t>
            </a:r>
            <a:endParaRPr>
              <a:sym typeface="+mn-ea"/>
            </a:endParaRPr>
          </a:p>
          <a:p>
            <a:endParaRPr>
              <a:sym typeface="+mn-ea"/>
            </a:endParaRPr>
          </a:p>
          <a:p>
            <a:r>
              <a:rPr>
                <a:sym typeface="+mn-ea"/>
              </a:rPr>
              <a:t>Enfin, Le cinquème module est la configuration des données globales. Le module est principalement conçu pour permettre aux développeurs de compléter la sélection de la configuration de plusieurs modules directement par l'importation de fichiers de configuration afin de faciliter les tests. Dans la partie précédente de l'architecture globale, j'ai expliqué la structure de données qui compose PowerEye, consistant en les listes d'exemples de composants pour chaque interface de chaque module. Dans ce module, j'ai utilisé la sérialisation et la désérialisation xml pour importer et exporter la configuration globale. Grâce à l'affichage de l'interface, l'utilisateur peut voir les informations relatives à la configuration actuelle de manière très intuitive. le processus de développement est largement facilité et l'individualisation pour chaque utilisateur est possible.</a:t>
            </a:r>
            <a:endParaRPr>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Pour conclure mon exposé, je souhaite résumer mon expérience de stage. J'ai contribué au passage du logiciel de sa phase de prototypage à une interface mature et fonctionnelle. J'ai également identifié des domaines où j'aurais pu gagner en efficacité, notamment dans le choix initial d'un cadre de développement. Cependant, cette expérience m'a énormément enrichi, me permettant de travailler au sein d'une entreprise, de comprendre l'organisation professionnelle et d'améliorer mes compétences en communication au sein d'une équipe .</a:t>
            </a:r>
          </a:p>
          <a:p/>
          <a:p>
            <a:r>
              <a:t>Je vous remercie de votre attention.</a:t>
            </a:r>
          </a:p>
          <a:p/>
          <a:p>
            <a:r>
              <a:t>Ceci conclut ma présentation de stage.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9.png"/><Relationship Id="rId7" Type="http://schemas.openxmlformats.org/officeDocument/2006/relationships/tags" Target="../tags/tag4.xml"/><Relationship Id="rId6" Type="http://schemas.openxmlformats.org/officeDocument/2006/relationships/image" Target="../media/image8.jpe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0" Type="http://schemas.openxmlformats.org/officeDocument/2006/relationships/notesSlide" Target="../notesSlides/notesSlide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9773285"/>
            <a:ext cx="18288000" cy="513715"/>
          </a:xfrm>
          <a:custGeom>
            <a:avLst/>
            <a:gdLst/>
            <a:ahLst/>
            <a:cxnLst/>
            <a:rect l="l" t="t" r="r" b="b"/>
            <a:pathLst>
              <a:path w="18288000" h="513715">
                <a:moveTo>
                  <a:pt x="0" y="0"/>
                </a:moveTo>
                <a:lnTo>
                  <a:pt x="18288000" y="0"/>
                </a:lnTo>
                <a:lnTo>
                  <a:pt x="18288000" y="513715"/>
                </a:lnTo>
                <a:lnTo>
                  <a:pt x="0" y="513715"/>
                </a:lnTo>
                <a:lnTo>
                  <a:pt x="0" y="0"/>
                </a:lnTo>
                <a:close/>
              </a:path>
            </a:pathLst>
          </a:custGeom>
          <a:blipFill>
            <a:blip r:embed="rId1"/>
            <a:stretch>
              <a:fillRect t="-1095156" b="-807315"/>
            </a:stretch>
          </a:blipFill>
        </p:spPr>
      </p:sp>
      <p:sp>
        <p:nvSpPr>
          <p:cNvPr id="3" name="Freeform 3"/>
          <p:cNvSpPr/>
          <p:nvPr/>
        </p:nvSpPr>
        <p:spPr>
          <a:xfrm>
            <a:off x="1028700" y="383816"/>
            <a:ext cx="3151042" cy="1022797"/>
          </a:xfrm>
          <a:custGeom>
            <a:avLst/>
            <a:gdLst/>
            <a:ahLst/>
            <a:cxnLst/>
            <a:rect l="l" t="t" r="r" b="b"/>
            <a:pathLst>
              <a:path w="3151042" h="1022797">
                <a:moveTo>
                  <a:pt x="0" y="0"/>
                </a:moveTo>
                <a:lnTo>
                  <a:pt x="3151042" y="0"/>
                </a:lnTo>
                <a:lnTo>
                  <a:pt x="3151042" y="1022798"/>
                </a:lnTo>
                <a:lnTo>
                  <a:pt x="0" y="1022798"/>
                </a:lnTo>
                <a:lnTo>
                  <a:pt x="0" y="0"/>
                </a:lnTo>
                <a:close/>
              </a:path>
            </a:pathLst>
          </a:custGeom>
          <a:blipFill>
            <a:blip r:embed="rId2"/>
            <a:stretch>
              <a:fillRect/>
            </a:stretch>
          </a:blipFill>
        </p:spPr>
      </p:sp>
      <p:sp>
        <p:nvSpPr>
          <p:cNvPr id="4" name="TextBox 4"/>
          <p:cNvSpPr txBox="1"/>
          <p:nvPr/>
        </p:nvSpPr>
        <p:spPr>
          <a:xfrm>
            <a:off x="2198674" y="3190013"/>
            <a:ext cx="13890651" cy="3221101"/>
          </a:xfrm>
          <a:prstGeom prst="rect">
            <a:avLst/>
          </a:prstGeom>
        </p:spPr>
        <p:txBody>
          <a:bodyPr lIns="0" tIns="0" rIns="0" bIns="0" rtlCol="0" anchor="t">
            <a:spAutoFit/>
          </a:bodyPr>
          <a:lstStyle/>
          <a:p>
            <a:pPr algn="ctr">
              <a:lnSpc>
                <a:spcPts val="8190"/>
              </a:lnSpc>
            </a:pPr>
            <a:r>
              <a:rPr lang="en-US" sz="6400" spc="-255">
                <a:solidFill>
                  <a:srgbClr val="36211B"/>
                </a:solidFill>
                <a:latin typeface="Times New Roman" panose="02020603050405020304"/>
              </a:rPr>
              <a:t>STAGE DE DÉVELOPPEMENT D'INTERFACE HOMME-MACHINE</a:t>
            </a:r>
            <a:endParaRPr lang="en-US" sz="6400" spc="-255">
              <a:solidFill>
                <a:srgbClr val="36211B"/>
              </a:solidFill>
              <a:latin typeface="Times New Roman" panose="02020603050405020304"/>
            </a:endParaRPr>
          </a:p>
          <a:p>
            <a:pPr algn="ctr">
              <a:lnSpc>
                <a:spcPts val="8190"/>
              </a:lnSpc>
            </a:pPr>
          </a:p>
        </p:txBody>
      </p:sp>
      <p:sp>
        <p:nvSpPr>
          <p:cNvPr id="5" name="Freeform 5"/>
          <p:cNvSpPr/>
          <p:nvPr/>
        </p:nvSpPr>
        <p:spPr>
          <a:xfrm>
            <a:off x="13963974" y="383816"/>
            <a:ext cx="3295326" cy="833486"/>
          </a:xfrm>
          <a:custGeom>
            <a:avLst/>
            <a:gdLst/>
            <a:ahLst/>
            <a:cxnLst/>
            <a:rect l="l" t="t" r="r" b="b"/>
            <a:pathLst>
              <a:path w="3295326" h="833486">
                <a:moveTo>
                  <a:pt x="0" y="0"/>
                </a:moveTo>
                <a:lnTo>
                  <a:pt x="3295326" y="0"/>
                </a:lnTo>
                <a:lnTo>
                  <a:pt x="3295326" y="833486"/>
                </a:lnTo>
                <a:lnTo>
                  <a:pt x="0" y="833486"/>
                </a:lnTo>
                <a:lnTo>
                  <a:pt x="0" y="0"/>
                </a:lnTo>
                <a:close/>
              </a:path>
            </a:pathLst>
          </a:custGeom>
          <a:blipFill>
            <a:blip r:embed="rId3"/>
            <a:stretch>
              <a:fillRect/>
            </a:stretch>
          </a:blipFill>
        </p:spPr>
      </p:sp>
      <p:sp>
        <p:nvSpPr>
          <p:cNvPr id="6" name="TextBox 6"/>
          <p:cNvSpPr txBox="1"/>
          <p:nvPr/>
        </p:nvSpPr>
        <p:spPr>
          <a:xfrm>
            <a:off x="1028700" y="8223089"/>
            <a:ext cx="6533100" cy="1327785"/>
          </a:xfrm>
          <a:prstGeom prst="rect">
            <a:avLst/>
          </a:prstGeom>
        </p:spPr>
        <p:txBody>
          <a:bodyPr lIns="0" tIns="0" rIns="0" bIns="0" rtlCol="0" anchor="t">
            <a:spAutoFit/>
          </a:bodyPr>
          <a:lstStyle/>
          <a:p>
            <a:pPr>
              <a:lnSpc>
                <a:spcPts val="5040"/>
              </a:lnSpc>
            </a:pPr>
            <a:r>
              <a:rPr lang="en-US" sz="3600" spc="-144">
                <a:solidFill>
                  <a:srgbClr val="36211B"/>
                </a:solidFill>
                <a:latin typeface="Times New Roman Italics" panose="02030502070405090303"/>
              </a:rPr>
              <a:t>Deltacad</a:t>
            </a:r>
            <a:endParaRPr lang="en-US" sz="3600" spc="-144">
              <a:solidFill>
                <a:srgbClr val="36211B"/>
              </a:solidFill>
              <a:latin typeface="Times New Roman Italics" panose="02030502070405090303"/>
            </a:endParaRPr>
          </a:p>
          <a:p>
            <a:pPr algn="l">
              <a:lnSpc>
                <a:spcPts val="5040"/>
              </a:lnSpc>
            </a:pPr>
            <a:r>
              <a:rPr lang="en-US" sz="3600" spc="-144">
                <a:solidFill>
                  <a:srgbClr val="36211B"/>
                </a:solidFill>
                <a:latin typeface="Times New Roman Italics" panose="02030502070405090303"/>
              </a:rPr>
              <a:t>60610, Lacroix Saint-Ouen, France</a:t>
            </a:r>
            <a:endParaRPr lang="en-US" sz="3600" spc="-144">
              <a:solidFill>
                <a:srgbClr val="36211B"/>
              </a:solidFill>
              <a:latin typeface="Times New Roman Italics" panose="02030502070405090303"/>
            </a:endParaRPr>
          </a:p>
        </p:txBody>
      </p:sp>
      <p:sp>
        <p:nvSpPr>
          <p:cNvPr id="7" name="TextBox 7"/>
          <p:cNvSpPr txBox="1"/>
          <p:nvPr/>
        </p:nvSpPr>
        <p:spPr>
          <a:xfrm>
            <a:off x="8941431" y="8223089"/>
            <a:ext cx="8317869" cy="1327785"/>
          </a:xfrm>
          <a:prstGeom prst="rect">
            <a:avLst/>
          </a:prstGeom>
        </p:spPr>
        <p:txBody>
          <a:bodyPr lIns="0" tIns="0" rIns="0" bIns="0" rtlCol="0" anchor="t">
            <a:spAutoFit/>
          </a:bodyPr>
          <a:lstStyle/>
          <a:p>
            <a:pPr algn="r">
              <a:lnSpc>
                <a:spcPts val="5040"/>
              </a:lnSpc>
            </a:pPr>
            <a:r>
              <a:rPr lang="en-US" sz="3600" spc="-144">
                <a:solidFill>
                  <a:srgbClr val="36211B"/>
                </a:solidFill>
                <a:latin typeface="Times New Roman Italics" panose="02030502070405090303"/>
              </a:rPr>
              <a:t>TN09 - Stage assistant ingénieur - Zhentao XU</a:t>
            </a:r>
            <a:endParaRPr lang="en-US" sz="3600" spc="-144">
              <a:solidFill>
                <a:srgbClr val="36211B"/>
              </a:solidFill>
              <a:latin typeface="Times New Roman Italics" panose="02030502070405090303"/>
            </a:endParaRPr>
          </a:p>
          <a:p>
            <a:pPr algn="r">
              <a:lnSpc>
                <a:spcPts val="5040"/>
              </a:lnSpc>
            </a:pPr>
            <a:r>
              <a:rPr lang="en-US" sz="3600" spc="-144">
                <a:solidFill>
                  <a:srgbClr val="36211B"/>
                </a:solidFill>
                <a:latin typeface="Times New Roman Italics" panose="02030502070405090303"/>
              </a:rPr>
              <a:t>du 13 février 2023 au 28 juillet 2023</a:t>
            </a:r>
            <a:endParaRPr lang="en-US" sz="3600" spc="-144">
              <a:solidFill>
                <a:srgbClr val="36211B"/>
              </a:solidFill>
              <a:latin typeface="Times New Roman Italics" panose="02030502070405090303"/>
            </a:endParaRPr>
          </a:p>
        </p:txBody>
      </p:sp>
      <p:sp>
        <p:nvSpPr>
          <p:cNvPr id="8" name="TextBox 8"/>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FFFFFF"/>
                </a:solidFill>
                <a:latin typeface="Calibri (MS)" panose="020F0502020204030204"/>
              </a:rPr>
              <a:t>1</a:t>
            </a:r>
            <a:endParaRPr lang="en-US" sz="2900">
              <a:solidFill>
                <a:srgbClr val="FFFFFF"/>
              </a:solidFill>
              <a:latin typeface="Calibri (MS)" panose="020F0502020204030204"/>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Introduction</a:t>
            </a:r>
            <a:endParaRPr lang="en-US" sz="5200" spc="-103">
              <a:solidFill>
                <a:srgbClr val="36211B"/>
              </a:solidFill>
              <a:latin typeface="Times New Roman Medium" panose="02030502070405020303"/>
            </a:endParaRPr>
          </a:p>
        </p:txBody>
      </p:sp>
      <p:sp>
        <p:nvSpPr>
          <p:cNvPr id="4" name="TextBox 4"/>
          <p:cNvSpPr txBox="1"/>
          <p:nvPr/>
        </p:nvSpPr>
        <p:spPr>
          <a:xfrm>
            <a:off x="1028700" y="2974664"/>
            <a:ext cx="3217160" cy="755650"/>
          </a:xfrm>
          <a:prstGeom prst="rect">
            <a:avLst/>
          </a:prstGeom>
        </p:spPr>
        <p:txBody>
          <a:bodyPr lIns="0" tIns="0" rIns="0" bIns="0" rtlCol="0" anchor="t">
            <a:spAutoFit/>
          </a:bodyPr>
          <a:lstStyle/>
          <a:p>
            <a:pPr>
              <a:lnSpc>
                <a:spcPts val="5600"/>
              </a:lnSpc>
            </a:pPr>
            <a:r>
              <a:rPr lang="en-US" sz="4000" spc="-159">
                <a:solidFill>
                  <a:srgbClr val="36211B"/>
                </a:solidFill>
                <a:latin typeface="Times New Roman" panose="02020603050405020304"/>
              </a:rPr>
              <a:t>Cadre du projet</a:t>
            </a:r>
            <a:endParaRPr lang="en-US" sz="4000" spc="-159">
              <a:solidFill>
                <a:srgbClr val="36211B"/>
              </a:solidFill>
              <a:latin typeface="Times New Roman" panose="02020603050405020304"/>
            </a:endParaRPr>
          </a:p>
        </p:txBody>
      </p:sp>
      <p:sp>
        <p:nvSpPr>
          <p:cNvPr id="5" name="TextBox 5"/>
          <p:cNvSpPr txBox="1"/>
          <p:nvPr/>
        </p:nvSpPr>
        <p:spPr>
          <a:xfrm>
            <a:off x="1028700" y="4756791"/>
            <a:ext cx="5004209" cy="3806190"/>
          </a:xfrm>
          <a:prstGeom prst="rect">
            <a:avLst/>
          </a:prstGeom>
        </p:spPr>
        <p:txBody>
          <a:bodyPr lIns="0" tIns="0" rIns="0" bIns="0" rtlCol="0" anchor="t">
            <a:spAutoFit/>
          </a:bodyPr>
          <a:lstStyle/>
          <a:p>
            <a:pPr>
              <a:lnSpc>
                <a:spcPts val="3360"/>
              </a:lnSpc>
            </a:pPr>
            <a:r>
              <a:rPr lang="en-US" sz="2400" spc="-48">
                <a:solidFill>
                  <a:srgbClr val="36211B"/>
                </a:solidFill>
                <a:latin typeface="Arial" panose="020B0604020202020204"/>
              </a:rPr>
              <a:t>ETREL : inspEction auTomatique de défauts en temps Réel et en ligne à partir de données multi-sources et via l’usage de machines apprEnantes</a:t>
            </a:r>
            <a:endParaRPr lang="en-US" sz="2400" spc="-48">
              <a:solidFill>
                <a:srgbClr val="36211B"/>
              </a:solidFill>
              <a:latin typeface="Arial" panose="020B0604020202020204"/>
            </a:endParaRPr>
          </a:p>
          <a:p>
            <a:pPr>
              <a:lnSpc>
                <a:spcPts val="3360"/>
              </a:lnSpc>
            </a:pPr>
          </a:p>
          <a:p>
            <a:pPr>
              <a:lnSpc>
                <a:spcPts val="3360"/>
              </a:lnSpc>
            </a:pPr>
            <a:r>
              <a:rPr lang="en-US" sz="2400" spc="-48">
                <a:solidFill>
                  <a:srgbClr val="36211B"/>
                </a:solidFill>
                <a:latin typeface="Arial" panose="020B0604020202020204"/>
              </a:rPr>
              <a:t>TEMIS : inspection visuelle auTomatique de défauts en tEmps réel et en ligne par l’usage de machines apprEnantes</a:t>
            </a:r>
            <a:endParaRPr lang="en-US" sz="2400" spc="-48">
              <a:solidFill>
                <a:srgbClr val="36211B"/>
              </a:solidFill>
              <a:latin typeface="Arial" panose="020B0604020202020204"/>
            </a:endParaRPr>
          </a:p>
        </p:txBody>
      </p:sp>
      <p:sp>
        <p:nvSpPr>
          <p:cNvPr id="6" name="TextBox 6"/>
          <p:cNvSpPr txBox="1"/>
          <p:nvPr/>
        </p:nvSpPr>
        <p:spPr>
          <a:xfrm>
            <a:off x="12801337" y="299117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Logiciel : PowerEye</a:t>
            </a:r>
            <a:endParaRPr lang="en-US" sz="4000" spc="-159">
              <a:solidFill>
                <a:srgbClr val="36211B"/>
              </a:solidFill>
              <a:latin typeface="Times New Roman" panose="02020603050405020304"/>
            </a:endParaRPr>
          </a:p>
        </p:txBody>
      </p:sp>
      <p:sp>
        <p:nvSpPr>
          <p:cNvPr id="7" name="TextBox 7"/>
          <p:cNvSpPr txBox="1"/>
          <p:nvPr/>
        </p:nvSpPr>
        <p:spPr>
          <a:xfrm>
            <a:off x="12820387" y="4838706"/>
            <a:ext cx="4477275" cy="2548890"/>
          </a:xfrm>
          <a:prstGeom prst="rect">
            <a:avLst/>
          </a:prstGeom>
        </p:spPr>
        <p:txBody>
          <a:bodyPr lIns="0" tIns="0" rIns="0" bIns="0" rtlCol="0" anchor="t">
            <a:spAutoFit/>
          </a:bodyPr>
          <a:lstStyle/>
          <a:p>
            <a:pPr marL="0" lvl="1" indent="0" algn="l">
              <a:lnSpc>
                <a:spcPts val="3360"/>
              </a:lnSpc>
              <a:spcBef>
                <a:spcPct val="0"/>
              </a:spcBef>
            </a:pPr>
            <a:r>
              <a:rPr lang="en-US" sz="2400" u="none" strike="noStrike" spc="-48">
                <a:solidFill>
                  <a:srgbClr val="36211B"/>
                </a:solidFill>
                <a:latin typeface="Arial" panose="020B0604020202020204"/>
              </a:rPr>
              <a:t>C'est un logiciel développé pour des scénarios industriels qui utilise la vision par ordinateur pour </a:t>
            </a:r>
            <a:endParaRPr lang="en-US" sz="2400" u="none" strike="noStrike" spc="-48">
              <a:solidFill>
                <a:srgbClr val="36211B"/>
              </a:solidFill>
              <a:latin typeface="Arial" panose="020B0604020202020204"/>
            </a:endParaRPr>
          </a:p>
          <a:p>
            <a:pPr marL="0" lvl="1" indent="0" algn="l">
              <a:lnSpc>
                <a:spcPts val="3360"/>
              </a:lnSpc>
              <a:spcBef>
                <a:spcPct val="0"/>
              </a:spcBef>
            </a:pPr>
            <a:r>
              <a:rPr lang="en-US" sz="2400" u="none" strike="noStrike" spc="-48">
                <a:solidFill>
                  <a:srgbClr val="36211B"/>
                </a:solidFill>
                <a:latin typeface="Arial" panose="020B0604020202020204"/>
              </a:rPr>
              <a:t>détecter les défauts des pièces sur la chaîne de production.</a:t>
            </a:r>
            <a:endParaRPr lang="en-US" sz="2400" u="none" strike="noStrike" spc="-48">
              <a:solidFill>
                <a:srgbClr val="36211B"/>
              </a:solidFill>
              <a:latin typeface="Arial" panose="020B0604020202020204"/>
            </a:endParaRPr>
          </a:p>
          <a:p>
            <a:pPr marL="0" lvl="1" indent="0" algn="l">
              <a:lnSpc>
                <a:spcPts val="3360"/>
              </a:lnSpc>
              <a:spcBef>
                <a:spcPct val="0"/>
              </a:spcBef>
            </a:pPr>
          </a:p>
        </p:txBody>
      </p:sp>
      <p:sp>
        <p:nvSpPr>
          <p:cNvPr id="8" name="TextBox 8"/>
          <p:cNvSpPr txBox="1"/>
          <p:nvPr/>
        </p:nvSpPr>
        <p:spPr>
          <a:xfrm>
            <a:off x="6905735" y="2974664"/>
            <a:ext cx="4477275" cy="755650"/>
          </a:xfrm>
          <a:prstGeom prst="rect">
            <a:avLst/>
          </a:prstGeom>
        </p:spPr>
        <p:txBody>
          <a:bodyPr lIns="0" tIns="0" rIns="0" bIns="0" rtlCol="0" anchor="t">
            <a:spAutoFit/>
          </a:bodyPr>
          <a:lstStyle/>
          <a:p>
            <a:pPr marL="0" lvl="0" indent="0" algn="l">
              <a:lnSpc>
                <a:spcPts val="5600"/>
              </a:lnSpc>
              <a:spcBef>
                <a:spcPct val="0"/>
              </a:spcBef>
            </a:pPr>
            <a:r>
              <a:rPr lang="en-US" sz="4000" spc="-159">
                <a:solidFill>
                  <a:srgbClr val="36211B"/>
                </a:solidFill>
                <a:latin typeface="Times New Roman" panose="02020603050405020304"/>
              </a:rPr>
              <a:t>Ensemble de données</a:t>
            </a:r>
            <a:endParaRPr lang="en-US" sz="4000" spc="-159">
              <a:solidFill>
                <a:srgbClr val="36211B"/>
              </a:solidFill>
              <a:latin typeface="Times New Roman" panose="02020603050405020304"/>
            </a:endParaRPr>
          </a:p>
        </p:txBody>
      </p:sp>
      <p:sp>
        <p:nvSpPr>
          <p:cNvPr id="9" name="TextBox 9"/>
          <p:cNvSpPr txBox="1"/>
          <p:nvPr/>
        </p:nvSpPr>
        <p:spPr>
          <a:xfrm>
            <a:off x="6905501" y="4762506"/>
            <a:ext cx="4477275" cy="1291590"/>
          </a:xfrm>
          <a:prstGeom prst="rect">
            <a:avLst/>
          </a:prstGeom>
        </p:spPr>
        <p:txBody>
          <a:bodyPr lIns="0" tIns="0" rIns="0" bIns="0" rtlCol="0" anchor="t">
            <a:spAutoFit/>
          </a:bodyPr>
          <a:lstStyle/>
          <a:p>
            <a:pPr marL="0" lvl="1" indent="0" algn="l">
              <a:lnSpc>
                <a:spcPts val="3360"/>
              </a:lnSpc>
              <a:spcBef>
                <a:spcPct val="0"/>
              </a:spcBef>
            </a:pPr>
            <a:r>
              <a:rPr lang="en-US" sz="2400" spc="-48">
                <a:solidFill>
                  <a:srgbClr val="36211B"/>
                </a:solidFill>
                <a:latin typeface="Arial" panose="020B0604020202020204"/>
              </a:rPr>
              <a:t>Le développement logiciel basé sur l'ensemble de données des pièces du AML système</a:t>
            </a:r>
            <a:endParaRPr lang="en-US" sz="2400" spc="-48">
              <a:solidFill>
                <a:srgbClr val="36211B"/>
              </a:solidFill>
              <a:latin typeface="Arial" panose="020B0604020202020204"/>
            </a:endParaRPr>
          </a:p>
        </p:txBody>
      </p:sp>
      <p:sp>
        <p:nvSpPr>
          <p:cNvPr id="10" name="TextBox 10"/>
          <p:cNvSpPr txBox="1"/>
          <p:nvPr/>
        </p:nvSpPr>
        <p:spPr>
          <a:xfrm>
            <a:off x="1028700"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1</a:t>
            </a:r>
            <a:endParaRPr lang="en-US" sz="2400" spc="-96">
              <a:solidFill>
                <a:srgbClr val="36211B"/>
              </a:solidFill>
              <a:latin typeface="Fraunces Light"/>
            </a:endParaRPr>
          </a:p>
        </p:txBody>
      </p:sp>
      <p:sp>
        <p:nvSpPr>
          <p:cNvPr id="11" name="TextBox 11"/>
          <p:cNvSpPr txBox="1"/>
          <p:nvPr/>
        </p:nvSpPr>
        <p:spPr>
          <a:xfrm>
            <a:off x="12820734"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3</a:t>
            </a:r>
            <a:endParaRPr lang="en-US" sz="2400" spc="-96">
              <a:solidFill>
                <a:srgbClr val="36211B"/>
              </a:solidFill>
              <a:latin typeface="Fraunces Light"/>
            </a:endParaRPr>
          </a:p>
        </p:txBody>
      </p:sp>
      <p:sp>
        <p:nvSpPr>
          <p:cNvPr id="12" name="TextBox 12"/>
          <p:cNvSpPr txBox="1"/>
          <p:nvPr/>
        </p:nvSpPr>
        <p:spPr>
          <a:xfrm>
            <a:off x="6905362" y="2439672"/>
            <a:ext cx="398364" cy="396240"/>
          </a:xfrm>
          <a:prstGeom prst="rect">
            <a:avLst/>
          </a:prstGeom>
        </p:spPr>
        <p:txBody>
          <a:bodyPr lIns="0" tIns="0" rIns="0" bIns="0" rtlCol="0" anchor="t">
            <a:spAutoFit/>
          </a:bodyPr>
          <a:lstStyle/>
          <a:p>
            <a:pPr>
              <a:lnSpc>
                <a:spcPts val="3360"/>
              </a:lnSpc>
            </a:pPr>
            <a:r>
              <a:rPr lang="en-US" sz="2400" spc="-96">
                <a:solidFill>
                  <a:srgbClr val="36211B"/>
                </a:solidFill>
                <a:latin typeface="Fraunces Light"/>
              </a:rPr>
              <a:t>2</a:t>
            </a:r>
            <a:endParaRPr lang="en-US" sz="2400" spc="-96">
              <a:solidFill>
                <a:srgbClr val="36211B"/>
              </a:solidFill>
              <a:latin typeface="Fraunces Light"/>
            </a:endParaRPr>
          </a:p>
        </p:txBody>
      </p:sp>
      <p:sp>
        <p:nvSpPr>
          <p:cNvPr id="13" name="TextBox 13"/>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2</a:t>
            </a:r>
            <a:endParaRPr lang="en-US" sz="2900">
              <a:solidFill>
                <a:srgbClr val="36211B"/>
              </a:solidFill>
              <a:latin typeface="Calibri (MS)" panose="020F0502020204030204"/>
            </a:endParaRPr>
          </a:p>
        </p:txBody>
      </p:sp>
      <p:pic>
        <p:nvPicPr>
          <p:cNvPr id="14" name="图片 13" descr="8aae9c2369a6f9dda6fc721e85963cc"/>
          <p:cNvPicPr>
            <a:picLocks noChangeAspect="1"/>
          </p:cNvPicPr>
          <p:nvPr/>
        </p:nvPicPr>
        <p:blipFill>
          <a:blip r:embed="rId2"/>
          <a:stretch>
            <a:fillRect/>
          </a:stretch>
        </p:blipFill>
        <p:spPr>
          <a:xfrm>
            <a:off x="6851650" y="6363335"/>
            <a:ext cx="2282190" cy="1753870"/>
          </a:xfrm>
          <a:prstGeom prst="rect">
            <a:avLst/>
          </a:prstGeom>
        </p:spPr>
      </p:pic>
      <p:pic>
        <p:nvPicPr>
          <p:cNvPr id="15" name="图片 14" descr="616e537721559825aeca5e478bb5c26"/>
          <p:cNvPicPr>
            <a:picLocks noChangeAspect="1"/>
          </p:cNvPicPr>
          <p:nvPr/>
        </p:nvPicPr>
        <p:blipFill>
          <a:blip r:embed="rId3"/>
          <a:stretch>
            <a:fillRect/>
          </a:stretch>
        </p:blipFill>
        <p:spPr>
          <a:xfrm>
            <a:off x="9361170" y="6368415"/>
            <a:ext cx="2240280" cy="1722120"/>
          </a:xfrm>
          <a:prstGeom prst="rect">
            <a:avLst/>
          </a:prstGeom>
        </p:spPr>
      </p:pic>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2"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10" grpId="1"/>
      <p:bldP spid="4" grpId="1"/>
      <p:bldP spid="5" grpId="1"/>
      <p:bldP spid="6" grpId="0"/>
      <p:bldP spid="12" grpId="0"/>
      <p:bldP spid="7" grpId="0"/>
      <p:bldP spid="6" grpId="1"/>
      <p:bldP spid="12" grpId="1"/>
      <p:bldP spid="7" grpId="1"/>
      <p:bldP spid="9" grpId="0"/>
      <p:bldP spid="11" grpId="0"/>
      <p:bldP spid="9" grpId="1"/>
      <p:bldP spid="11" grpId="1"/>
      <p:bldP spid="8" grpId="1"/>
      <p:bldP spid="8" grpId="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5" name="TextBox 5"/>
          <p:cNvSpPr txBox="1"/>
          <p:nvPr/>
        </p:nvSpPr>
        <p:spPr>
          <a:xfrm>
            <a:off x="1028700" y="828675"/>
            <a:ext cx="5543662"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Architecture globale </a:t>
            </a:r>
            <a:endParaRPr lang="en-US" sz="5200" spc="-103">
              <a:solidFill>
                <a:srgbClr val="36211B"/>
              </a:solidFill>
              <a:latin typeface="Times New Roman Medium" panose="02030502070405020303"/>
            </a:endParaRPr>
          </a:p>
        </p:txBody>
      </p:sp>
      <p:sp>
        <p:nvSpPr>
          <p:cNvPr id="7" name="TextBox 7"/>
          <p:cNvSpPr txBox="1"/>
          <p:nvPr/>
        </p:nvSpPr>
        <p:spPr>
          <a:xfrm>
            <a:off x="8820940" y="2079012"/>
            <a:ext cx="8273850" cy="1166495"/>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Modèle de conception : MVVM ( le modèle, la vue et le modèle de vue )</a:t>
            </a:r>
            <a:endParaRPr lang="en-US" sz="3200" spc="-64">
              <a:solidFill>
                <a:srgbClr val="36211B"/>
              </a:solidFill>
              <a:latin typeface="Arial" panose="020B0604020202020204"/>
            </a:endParaRPr>
          </a:p>
        </p:txBody>
      </p:sp>
      <p:sp>
        <p:nvSpPr>
          <p:cNvPr id="9" name="TextBox 9"/>
          <p:cNvSpPr txBox="1"/>
          <p:nvPr/>
        </p:nvSpPr>
        <p:spPr>
          <a:xfrm>
            <a:off x="353044" y="7413995"/>
            <a:ext cx="6914142" cy="1723390"/>
          </a:xfrm>
          <a:prstGeom prst="rect">
            <a:avLst/>
          </a:prstGeom>
        </p:spPr>
        <p:txBody>
          <a:bodyPr lIns="0" tIns="0" rIns="0" bIns="0" rtlCol="0" anchor="t">
            <a:spAutoFit/>
          </a:bodyPr>
          <a:lstStyle/>
          <a:p>
            <a:pPr marL="690880" lvl="1" indent="-345440">
              <a:lnSpc>
                <a:spcPts val="4480"/>
              </a:lnSpc>
              <a:buFont typeface="Arial" panose="020B0604020202020204"/>
              <a:buChar char="•"/>
            </a:pPr>
            <a:r>
              <a:rPr lang="en-US" sz="3200" spc="-64">
                <a:solidFill>
                  <a:srgbClr val="36211B"/>
                </a:solidFill>
                <a:latin typeface="Arial" panose="020B0604020202020204"/>
              </a:rPr>
              <a:t>Trois parties : la barre des module, la barre des fonctions et la fenêtre principale</a:t>
            </a:r>
            <a:endParaRPr lang="en-US" sz="3200" spc="-64">
              <a:solidFill>
                <a:srgbClr val="36211B"/>
              </a:solidFill>
              <a:latin typeface="Arial" panose="020B0604020202020204"/>
            </a:endParaRPr>
          </a:p>
        </p:txBody>
      </p:sp>
      <p:sp>
        <p:nvSpPr>
          <p:cNvPr id="10" name="TextBox 10"/>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3</a:t>
            </a:r>
            <a:endParaRPr lang="en-US" sz="2900">
              <a:solidFill>
                <a:srgbClr val="36211B"/>
              </a:solidFill>
              <a:latin typeface="Calibri (MS)" panose="020F0502020204030204"/>
            </a:endParaRPr>
          </a:p>
        </p:txBody>
      </p:sp>
      <p:grpSp>
        <p:nvGrpSpPr>
          <p:cNvPr id="17" name="组合 16"/>
          <p:cNvGrpSpPr/>
          <p:nvPr/>
        </p:nvGrpSpPr>
        <p:grpSpPr>
          <a:xfrm>
            <a:off x="1067017" y="2078990"/>
            <a:ext cx="6155401" cy="4266583"/>
            <a:chOff x="1692" y="2700"/>
            <a:chExt cx="8733" cy="5742"/>
          </a:xfrm>
        </p:grpSpPr>
        <p:sp>
          <p:nvSpPr>
            <p:cNvPr id="3" name="Freeform 3"/>
            <p:cNvSpPr/>
            <p:nvPr/>
          </p:nvSpPr>
          <p:spPr>
            <a:xfrm>
              <a:off x="1800" y="2700"/>
              <a:ext cx="8625" cy="5742"/>
            </a:xfrm>
            <a:custGeom>
              <a:avLst/>
              <a:gdLst/>
              <a:ahLst/>
              <a:cxnLst/>
              <a:rect l="l" t="t" r="r" b="b"/>
              <a:pathLst>
                <a:path w="7331228" h="4237877">
                  <a:moveTo>
                    <a:pt x="0" y="0"/>
                  </a:moveTo>
                  <a:lnTo>
                    <a:pt x="7331228" y="0"/>
                  </a:lnTo>
                  <a:lnTo>
                    <a:pt x="7331228" y="4237877"/>
                  </a:lnTo>
                  <a:lnTo>
                    <a:pt x="0" y="4237877"/>
                  </a:lnTo>
                  <a:lnTo>
                    <a:pt x="0" y="0"/>
                  </a:lnTo>
                  <a:close/>
                </a:path>
              </a:pathLst>
            </a:custGeom>
            <a:blipFill>
              <a:blip r:embed="rId2"/>
              <a:stretch>
                <a:fillRect l="-1783" t="-4936" r="-238"/>
              </a:stretch>
            </a:blipFill>
          </p:spPr>
        </p:sp>
        <p:grpSp>
          <p:nvGrpSpPr>
            <p:cNvPr id="16" name="组合 15"/>
            <p:cNvGrpSpPr/>
            <p:nvPr/>
          </p:nvGrpSpPr>
          <p:grpSpPr>
            <a:xfrm>
              <a:off x="1692" y="7747"/>
              <a:ext cx="7571" cy="663"/>
              <a:chOff x="1692" y="7747"/>
              <a:chExt cx="7571" cy="663"/>
            </a:xfrm>
          </p:grpSpPr>
          <p:sp>
            <p:nvSpPr>
              <p:cNvPr id="11" name="矩形 10"/>
              <p:cNvSpPr/>
              <p:nvPr/>
            </p:nvSpPr>
            <p:spPr>
              <a:xfrm>
                <a:off x="1692" y="7850"/>
                <a:ext cx="757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TextBox 6"/>
              <p:cNvSpPr txBox="1"/>
              <p:nvPr/>
            </p:nvSpPr>
            <p:spPr>
              <a:xfrm>
                <a:off x="1692" y="7747"/>
                <a:ext cx="7329" cy="579"/>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conception finale de l’interface</a:t>
                </a:r>
                <a:endParaRPr lang="en-US" sz="2400" spc="-48">
                  <a:solidFill>
                    <a:srgbClr val="36211B"/>
                  </a:solidFill>
                  <a:latin typeface="Public Sans Thin"/>
                </a:endParaRPr>
              </a:p>
            </p:txBody>
          </p:sp>
        </p:grpSp>
      </p:grpSp>
      <p:pic>
        <p:nvPicPr>
          <p:cNvPr id="18" name="图片 17" descr="fenetre_disposition"/>
          <p:cNvPicPr>
            <a:picLocks noChangeAspect="1"/>
          </p:cNvPicPr>
          <p:nvPr/>
        </p:nvPicPr>
        <p:blipFill>
          <a:blip r:embed="rId3"/>
          <a:srcRect l="1087" t="2919" r="1618"/>
          <a:stretch>
            <a:fillRect/>
          </a:stretch>
        </p:blipFill>
        <p:spPr>
          <a:xfrm>
            <a:off x="1066800" y="1790700"/>
            <a:ext cx="6332220" cy="5215890"/>
          </a:xfrm>
          <a:prstGeom prst="rect">
            <a:avLst/>
          </a:prstGeom>
        </p:spPr>
      </p:pic>
      <p:grpSp>
        <p:nvGrpSpPr>
          <p:cNvPr id="21" name="组合 20"/>
          <p:cNvGrpSpPr/>
          <p:nvPr/>
        </p:nvGrpSpPr>
        <p:grpSpPr>
          <a:xfrm>
            <a:off x="1141730" y="6576060"/>
            <a:ext cx="3898900" cy="430530"/>
            <a:chOff x="1920" y="10380"/>
            <a:chExt cx="7208" cy="678"/>
          </a:xfrm>
        </p:grpSpPr>
        <p:sp>
          <p:nvSpPr>
            <p:cNvPr id="20" name="矩形 19"/>
            <p:cNvSpPr/>
            <p:nvPr>
              <p:custDataLst>
                <p:tags r:id="rId4"/>
              </p:custDataLst>
            </p:nvPr>
          </p:nvSpPr>
          <p:spPr>
            <a:xfrm>
              <a:off x="1920" y="10380"/>
              <a:ext cx="5826"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extBox 8"/>
            <p:cNvSpPr txBox="1"/>
            <p:nvPr>
              <p:custDataLst>
                <p:tags r:id="rId5"/>
              </p:custDataLst>
            </p:nvPr>
          </p:nvSpPr>
          <p:spPr>
            <a:xfrm>
              <a:off x="1944" y="10380"/>
              <a:ext cx="7184" cy="678"/>
            </a:xfrm>
            <a:prstGeom prst="rect">
              <a:avLst/>
            </a:prstGeom>
          </p:spPr>
          <p:txBody>
            <a:bodyPr wrap="square" lIns="0" tIns="0" rIns="0" bIns="0" rtlCol="0" anchor="t">
              <a:spAutoFit/>
            </a:bodyPr>
            <a:p>
              <a:pPr algn="l">
                <a:lnSpc>
                  <a:spcPts val="3360"/>
                </a:lnSpc>
                <a:buClrTx/>
                <a:buSzTx/>
                <a:buFontTx/>
              </a:pPr>
              <a:r>
                <a:rPr lang="en-US" sz="2400" spc="-48">
                  <a:solidFill>
                    <a:schemeClr val="bg1">
                      <a:lumMod val="50000"/>
                    </a:schemeClr>
                  </a:solidFill>
                  <a:latin typeface="Arial" panose="020B0604020202020204" pitchFamily="34" charset="0"/>
                  <a:cs typeface="Arial" panose="020B0604020202020204" pitchFamily="34" charset="0"/>
                </a:rPr>
                <a:t>La fenêtre principale</a:t>
              </a:r>
              <a:endParaRPr lang="en-US" sz="2400" spc="-48">
                <a:solidFill>
                  <a:schemeClr val="bg1">
                    <a:lumMod val="50000"/>
                  </a:schemeClr>
                </a:solidFill>
                <a:latin typeface="Arial" panose="020B0604020202020204" pitchFamily="34" charset="0"/>
                <a:cs typeface="Arial" panose="020B0604020202020204" pitchFamily="34" charset="0"/>
              </a:endParaRPr>
            </a:p>
          </p:txBody>
        </p:sp>
      </p:grpSp>
      <p:grpSp>
        <p:nvGrpSpPr>
          <p:cNvPr id="14" name="组合 13"/>
          <p:cNvGrpSpPr/>
          <p:nvPr/>
        </p:nvGrpSpPr>
        <p:grpSpPr>
          <a:xfrm>
            <a:off x="8229600" y="4533900"/>
            <a:ext cx="9268460" cy="3478530"/>
            <a:chOff x="12960" y="7140"/>
            <a:chExt cx="14596" cy="5478"/>
          </a:xfrm>
        </p:grpSpPr>
        <p:pic>
          <p:nvPicPr>
            <p:cNvPr id="13" name="图片 12" descr="PowerEye_Structure"/>
            <p:cNvPicPr>
              <a:picLocks noChangeAspect="1"/>
            </p:cNvPicPr>
            <p:nvPr/>
          </p:nvPicPr>
          <p:blipFill>
            <a:blip r:embed="rId6"/>
            <a:stretch>
              <a:fillRect/>
            </a:stretch>
          </p:blipFill>
          <p:spPr>
            <a:xfrm>
              <a:off x="12960" y="7140"/>
              <a:ext cx="14596" cy="5437"/>
            </a:xfrm>
            <a:prstGeom prst="rect">
              <a:avLst/>
            </a:prstGeom>
          </p:spPr>
        </p:pic>
        <p:sp>
          <p:nvSpPr>
            <p:cNvPr id="12" name="矩形 11"/>
            <p:cNvSpPr/>
            <p:nvPr>
              <p:custDataLst>
                <p:tags r:id="rId7"/>
              </p:custDataLst>
            </p:nvPr>
          </p:nvSpPr>
          <p:spPr>
            <a:xfrm>
              <a:off x="22614" y="12017"/>
              <a:ext cx="4932"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23008" y="11940"/>
              <a:ext cx="4538" cy="678"/>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La structure globale</a:t>
              </a:r>
              <a:endParaRPr lang="en-US" sz="2400" spc="-48">
                <a:solidFill>
                  <a:srgbClr val="36211B"/>
                </a:solidFill>
                <a:latin typeface="Public Sans Thin"/>
              </a:endParaRPr>
            </a:p>
          </p:txBody>
        </p:sp>
      </p:grpSp>
      <p:grpSp>
        <p:nvGrpSpPr>
          <p:cNvPr id="26" name="组合 25"/>
          <p:cNvGrpSpPr/>
          <p:nvPr/>
        </p:nvGrpSpPr>
        <p:grpSpPr>
          <a:xfrm>
            <a:off x="8229600" y="3382010"/>
            <a:ext cx="9514840" cy="5469890"/>
            <a:chOff x="12960" y="5326"/>
            <a:chExt cx="14984" cy="8614"/>
          </a:xfrm>
        </p:grpSpPr>
        <p:pic>
          <p:nvPicPr>
            <p:cNvPr id="15" name="图片 14" descr="PowerEye_Data"/>
            <p:cNvPicPr>
              <a:picLocks noChangeAspect="1"/>
            </p:cNvPicPr>
            <p:nvPr/>
          </p:nvPicPr>
          <p:blipFill>
            <a:blip r:embed="rId8"/>
            <a:stretch>
              <a:fillRect/>
            </a:stretch>
          </p:blipFill>
          <p:spPr>
            <a:xfrm>
              <a:off x="12960" y="5326"/>
              <a:ext cx="14984" cy="8612"/>
            </a:xfrm>
            <a:prstGeom prst="rect">
              <a:avLst/>
            </a:prstGeom>
          </p:spPr>
        </p:pic>
        <p:sp>
          <p:nvSpPr>
            <p:cNvPr id="22" name="矩形 21"/>
            <p:cNvSpPr/>
            <p:nvPr>
              <p:custDataLst>
                <p:tags r:id="rId9"/>
              </p:custDataLst>
            </p:nvPr>
          </p:nvSpPr>
          <p:spPr>
            <a:xfrm>
              <a:off x="22074" y="13380"/>
              <a:ext cx="5861" cy="56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TextBox 8"/>
            <p:cNvSpPr txBox="1"/>
            <p:nvPr>
              <p:custDataLst>
                <p:tags r:id="rId10"/>
              </p:custDataLst>
            </p:nvPr>
          </p:nvSpPr>
          <p:spPr>
            <a:xfrm>
              <a:off x="22320" y="13298"/>
              <a:ext cx="5481" cy="642"/>
            </a:xfrm>
            <a:prstGeom prst="rect">
              <a:avLst/>
            </a:prstGeom>
          </p:spPr>
          <p:txBody>
            <a:bodyPr wrap="square" lIns="0" tIns="0" rIns="0" bIns="0" rtlCol="0" anchor="t">
              <a:noAutofit/>
            </a:bodyPr>
            <a:p>
              <a:pPr>
                <a:lnSpc>
                  <a:spcPts val="3360"/>
                </a:lnSpc>
              </a:pPr>
              <a:r>
                <a:rPr lang="en-US" sz="2400" spc="-48">
                  <a:solidFill>
                    <a:srgbClr val="36211B"/>
                  </a:solidFill>
                  <a:latin typeface="Public Sans Thin"/>
                </a:rPr>
                <a:t>La structure des donn</a:t>
              </a:r>
              <a:r>
                <a:rPr lang="fr-FR" sz="2400" spc="-48">
                  <a:solidFill>
                    <a:srgbClr val="36211B"/>
                  </a:solidFill>
                  <a:latin typeface="Public Sans Thin"/>
                </a:rPr>
                <a:t>ées</a:t>
              </a:r>
              <a:endParaRPr lang="fr-FR" sz="2400" spc="-48">
                <a:solidFill>
                  <a:srgbClr val="36211B"/>
                </a:solidFill>
                <a:latin typeface="Public Sans Thin"/>
              </a:endParaRPr>
            </a:p>
          </p:txBody>
        </p:sp>
      </p:gr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9144000" y="2435615"/>
            <a:ext cx="8431273" cy="3494244"/>
          </a:xfrm>
          <a:custGeom>
            <a:avLst/>
            <a:gdLst/>
            <a:ahLst/>
            <a:cxnLst/>
            <a:rect l="l" t="t" r="r" b="b"/>
            <a:pathLst>
              <a:path w="8431273" h="3494244">
                <a:moveTo>
                  <a:pt x="0" y="0"/>
                </a:moveTo>
                <a:lnTo>
                  <a:pt x="8431273" y="0"/>
                </a:lnTo>
                <a:lnTo>
                  <a:pt x="8431273" y="3494244"/>
                </a:lnTo>
                <a:lnTo>
                  <a:pt x="0" y="3494244"/>
                </a:lnTo>
                <a:lnTo>
                  <a:pt x="0" y="0"/>
                </a:lnTo>
                <a:close/>
              </a:path>
            </a:pathLst>
          </a:custGeom>
          <a:blipFill>
            <a:blip r:embed="rId2"/>
            <a:stretch>
              <a:fillRect b="-6422"/>
            </a:stretch>
          </a:blipFill>
        </p:spPr>
      </p:sp>
      <p:sp>
        <p:nvSpPr>
          <p:cNvPr id="4" name="Freeform 4"/>
          <p:cNvSpPr/>
          <p:nvPr/>
        </p:nvSpPr>
        <p:spPr>
          <a:xfrm>
            <a:off x="1028700" y="2435615"/>
            <a:ext cx="6644925" cy="3494244"/>
          </a:xfrm>
          <a:custGeom>
            <a:avLst/>
            <a:gdLst/>
            <a:ahLst/>
            <a:cxnLst/>
            <a:rect l="l" t="t" r="r" b="b"/>
            <a:pathLst>
              <a:path w="6644925" h="3494244">
                <a:moveTo>
                  <a:pt x="0" y="0"/>
                </a:moveTo>
                <a:lnTo>
                  <a:pt x="6644925" y="0"/>
                </a:lnTo>
                <a:lnTo>
                  <a:pt x="6644925" y="3494244"/>
                </a:lnTo>
                <a:lnTo>
                  <a:pt x="0" y="3494244"/>
                </a:lnTo>
                <a:lnTo>
                  <a:pt x="0" y="0"/>
                </a:lnTo>
                <a:close/>
              </a:path>
            </a:pathLst>
          </a:custGeom>
          <a:blipFill>
            <a:blip r:embed="rId3"/>
            <a:stretch>
              <a:fillRect b="-5901"/>
            </a:stretch>
          </a:blipFill>
        </p:spPr>
      </p:sp>
      <p:sp>
        <p:nvSpPr>
          <p:cNvPr id="5" name="Freeform 5"/>
          <p:cNvSpPr/>
          <p:nvPr/>
        </p:nvSpPr>
        <p:spPr>
          <a:xfrm>
            <a:off x="7054218" y="6587084"/>
            <a:ext cx="8654635" cy="3443058"/>
          </a:xfrm>
          <a:custGeom>
            <a:avLst/>
            <a:gdLst/>
            <a:ahLst/>
            <a:cxnLst/>
            <a:rect l="l" t="t" r="r" b="b"/>
            <a:pathLst>
              <a:path w="8654635" h="3443058">
                <a:moveTo>
                  <a:pt x="0" y="0"/>
                </a:moveTo>
                <a:lnTo>
                  <a:pt x="8654634" y="0"/>
                </a:lnTo>
                <a:lnTo>
                  <a:pt x="8654634" y="3443058"/>
                </a:lnTo>
                <a:lnTo>
                  <a:pt x="0" y="3443058"/>
                </a:lnTo>
                <a:lnTo>
                  <a:pt x="0" y="0"/>
                </a:lnTo>
                <a:close/>
              </a:path>
            </a:pathLst>
          </a:custGeom>
          <a:blipFill>
            <a:blip r:embed="rId4"/>
            <a:stretch>
              <a:fillRect/>
            </a:stretch>
          </a:blipFill>
        </p:spPr>
      </p:sp>
      <p:sp>
        <p:nvSpPr>
          <p:cNvPr id="6" name="TextBox 6"/>
          <p:cNvSpPr txBox="1"/>
          <p:nvPr/>
        </p:nvSpPr>
        <p:spPr>
          <a:xfrm>
            <a:off x="1028700" y="885825"/>
            <a:ext cx="4787771"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1</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Préparation des données</a:t>
            </a:r>
            <a:endParaRPr lang="en-US" sz="3600" spc="-72">
              <a:solidFill>
                <a:srgbClr val="36211B"/>
              </a:solidFill>
              <a:latin typeface="Times New Roman Bold" panose="02030802070405020303"/>
            </a:endParaRPr>
          </a:p>
        </p:txBody>
      </p:sp>
      <p:sp>
        <p:nvSpPr>
          <p:cNvPr id="7" name="TextBox 7"/>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4</a:t>
            </a:r>
            <a:endParaRPr lang="en-US" sz="2900">
              <a:solidFill>
                <a:srgbClr val="36211B"/>
              </a:solidFill>
              <a:latin typeface="Calibri (MS)" panose="020F0502020204030204"/>
            </a:endParaRPr>
          </a:p>
        </p:txBody>
      </p:sp>
      <p:sp>
        <p:nvSpPr>
          <p:cNvPr id="10" name="TextBox 10"/>
          <p:cNvSpPr txBox="1"/>
          <p:nvPr/>
        </p:nvSpPr>
        <p:spPr>
          <a:xfrm>
            <a:off x="1028700" y="6444209"/>
            <a:ext cx="5337640"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2</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Apprentissage automatique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285623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378710"/>
            <a:ext cx="287909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Extraction d'images</a:t>
            </a:r>
            <a:endParaRPr lang="en-US" sz="2400" spc="-48">
              <a:solidFill>
                <a:srgbClr val="36211B"/>
              </a:solidFill>
              <a:latin typeface="Public Sans Thin"/>
            </a:endParaRPr>
          </a:p>
        </p:txBody>
      </p:sp>
      <p:sp>
        <p:nvSpPr>
          <p:cNvPr id="12" name="矩形 11"/>
          <p:cNvSpPr/>
          <p:nvPr/>
        </p:nvSpPr>
        <p:spPr>
          <a:xfrm>
            <a:off x="9144000" y="2400300"/>
            <a:ext cx="328993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9220200" y="2324100"/>
            <a:ext cx="3105785"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Ajout de bruit de perlin</a:t>
            </a:r>
            <a:endParaRPr lang="en-US" sz="2400" spc="-48">
              <a:solidFill>
                <a:srgbClr val="36211B"/>
              </a:solidFill>
              <a:latin typeface="Public Sans Thin"/>
            </a:endParaRPr>
          </a:p>
        </p:txBody>
      </p:sp>
    </p:spTree>
    <p:custDataLst>
      <p:tags r:id="rId6"/>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12" grpId="0" animBg="1"/>
      <p:bldP spid="9" grpId="1"/>
      <p:bldP spid="12" grpId="1" animBg="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1028700" y="2435615"/>
            <a:ext cx="8115300" cy="3629456"/>
          </a:xfrm>
          <a:custGeom>
            <a:avLst/>
            <a:gdLst/>
            <a:ahLst/>
            <a:cxnLst/>
            <a:rect l="l" t="t" r="r" b="b"/>
            <a:pathLst>
              <a:path w="8115300" h="3629456">
                <a:moveTo>
                  <a:pt x="0" y="0"/>
                </a:moveTo>
                <a:lnTo>
                  <a:pt x="8115300" y="0"/>
                </a:lnTo>
                <a:lnTo>
                  <a:pt x="8115300" y="3629456"/>
                </a:lnTo>
                <a:lnTo>
                  <a:pt x="0" y="3629456"/>
                </a:lnTo>
                <a:lnTo>
                  <a:pt x="0" y="0"/>
                </a:lnTo>
                <a:close/>
              </a:path>
            </a:pathLst>
          </a:custGeom>
          <a:blipFill>
            <a:blip r:embed="rId2"/>
            <a:stretch>
              <a:fillRect/>
            </a:stretch>
          </a:blipFill>
        </p:spPr>
      </p:sp>
      <p:sp>
        <p:nvSpPr>
          <p:cNvPr id="4" name="Freeform 4"/>
          <p:cNvSpPr/>
          <p:nvPr/>
        </p:nvSpPr>
        <p:spPr>
          <a:xfrm>
            <a:off x="10173851" y="2527167"/>
            <a:ext cx="7651791" cy="3629456"/>
          </a:xfrm>
          <a:custGeom>
            <a:avLst/>
            <a:gdLst/>
            <a:ahLst/>
            <a:cxnLst/>
            <a:rect l="l" t="t" r="r" b="b"/>
            <a:pathLst>
              <a:path w="7651791" h="3629456">
                <a:moveTo>
                  <a:pt x="0" y="0"/>
                </a:moveTo>
                <a:lnTo>
                  <a:pt x="7651790" y="0"/>
                </a:lnTo>
                <a:lnTo>
                  <a:pt x="7651790" y="3629456"/>
                </a:lnTo>
                <a:lnTo>
                  <a:pt x="0" y="3629456"/>
                </a:lnTo>
                <a:lnTo>
                  <a:pt x="0" y="0"/>
                </a:lnTo>
                <a:close/>
              </a:path>
            </a:pathLst>
          </a:custGeom>
          <a:blipFill>
            <a:blip r:embed="rId3"/>
            <a:stretch>
              <a:fillRect/>
            </a:stretch>
          </a:blipFill>
        </p:spPr>
      </p:sp>
      <p:sp>
        <p:nvSpPr>
          <p:cNvPr id="5" name="Freeform 5"/>
          <p:cNvSpPr/>
          <p:nvPr/>
        </p:nvSpPr>
        <p:spPr>
          <a:xfrm>
            <a:off x="4612881" y="6658353"/>
            <a:ext cx="9062239" cy="3592134"/>
          </a:xfrm>
          <a:custGeom>
            <a:avLst/>
            <a:gdLst/>
            <a:ahLst/>
            <a:cxnLst/>
            <a:rect l="l" t="t" r="r" b="b"/>
            <a:pathLst>
              <a:path w="9062239" h="3592134">
                <a:moveTo>
                  <a:pt x="0" y="0"/>
                </a:moveTo>
                <a:lnTo>
                  <a:pt x="9062238" y="0"/>
                </a:lnTo>
                <a:lnTo>
                  <a:pt x="9062238" y="3592134"/>
                </a:lnTo>
                <a:lnTo>
                  <a:pt x="0" y="3592134"/>
                </a:lnTo>
                <a:lnTo>
                  <a:pt x="0" y="0"/>
                </a:lnTo>
                <a:close/>
              </a:path>
            </a:pathLst>
          </a:custGeom>
          <a:blipFill>
            <a:blip r:embed="rId4"/>
            <a:stretch>
              <a:fillRect t="-637"/>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5</a:t>
            </a:r>
            <a:endParaRPr lang="en-US" sz="2900">
              <a:solidFill>
                <a:srgbClr val="36211B"/>
              </a:solidFill>
              <a:latin typeface="Calibri (MS)" panose="020F0502020204030204"/>
            </a:endParaRPr>
          </a:p>
        </p:txBody>
      </p:sp>
      <p:sp>
        <p:nvSpPr>
          <p:cNvPr id="7" name="TextBox 7"/>
          <p:cNvSpPr txBox="1"/>
          <p:nvPr/>
        </p:nvSpPr>
        <p:spPr>
          <a:xfrm>
            <a:off x="1028700" y="885825"/>
            <a:ext cx="6597755"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3</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Contrôle de la chaîne d'assemblage</a:t>
            </a:r>
            <a:endParaRPr lang="en-US" sz="3600" spc="-72">
              <a:solidFill>
                <a:srgbClr val="36211B"/>
              </a:solidFill>
              <a:latin typeface="Times New Roman Bold" panose="02030802070405020303"/>
            </a:endParaRPr>
          </a:p>
        </p:txBody>
      </p:sp>
      <p:sp>
        <p:nvSpPr>
          <p:cNvPr id="11" name="矩形 10"/>
          <p:cNvSpPr/>
          <p:nvPr>
            <p:custDataLst>
              <p:tags r:id="rId5"/>
            </p:custDataLst>
          </p:nvPr>
        </p:nvSpPr>
        <p:spPr>
          <a:xfrm>
            <a:off x="990600" y="2435860"/>
            <a:ext cx="52254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TextBox 8"/>
          <p:cNvSpPr txBox="1"/>
          <p:nvPr/>
        </p:nvSpPr>
        <p:spPr>
          <a:xfrm>
            <a:off x="1028700" y="2400055"/>
            <a:ext cx="5156954" cy="415290"/>
          </a:xfrm>
          <a:prstGeom prst="rect">
            <a:avLst/>
          </a:prstGeom>
        </p:spPr>
        <p:txBody>
          <a:bodyPr lIns="0" tIns="0" rIns="0" bIns="0" rtlCol="0" anchor="t">
            <a:spAutoFit/>
          </a:bodyPr>
          <a:lstStyle/>
          <a:p>
            <a:pPr>
              <a:lnSpc>
                <a:spcPts val="3360"/>
              </a:lnSpc>
            </a:pPr>
            <a:r>
              <a:rPr lang="en-US" sz="2400" spc="-48">
                <a:solidFill>
                  <a:srgbClr val="36211B"/>
                </a:solidFill>
                <a:latin typeface="Public Sans Thin"/>
              </a:rPr>
              <a:t>Surveilllance de la ligne d'assemblage </a:t>
            </a:r>
            <a:endParaRPr lang="en-US" sz="2400" spc="-48">
              <a:solidFill>
                <a:srgbClr val="36211B"/>
              </a:solidFill>
              <a:latin typeface="Public Sans Thin"/>
            </a:endParaRPr>
          </a:p>
        </p:txBody>
      </p:sp>
      <p:sp>
        <p:nvSpPr>
          <p:cNvPr id="12" name="矩形 11"/>
          <p:cNvSpPr/>
          <p:nvPr/>
        </p:nvSpPr>
        <p:spPr>
          <a:xfrm>
            <a:off x="10134600" y="2459990"/>
            <a:ext cx="366395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10210800" y="2400300"/>
            <a:ext cx="3319780" cy="430530"/>
          </a:xfrm>
          <a:prstGeom prst="rect">
            <a:avLst/>
          </a:prstGeom>
        </p:spPr>
        <p:txBody>
          <a:bodyPr wrap="square" lIns="0" tIns="0" rIns="0" bIns="0" rtlCol="0" anchor="t">
            <a:spAutoFit/>
          </a:bodyPr>
          <a:lstStyle/>
          <a:p>
            <a:pPr>
              <a:lnSpc>
                <a:spcPts val="3360"/>
              </a:lnSpc>
            </a:pPr>
            <a:r>
              <a:rPr lang="en-US" sz="2400" spc="-48">
                <a:solidFill>
                  <a:srgbClr val="36211B"/>
                </a:solidFill>
                <a:latin typeface="Public Sans Thin"/>
              </a:rPr>
              <a:t>Stockage des données</a:t>
            </a:r>
            <a:endParaRPr lang="en-US" sz="2400" spc="-48">
              <a:solidFill>
                <a:srgbClr val="36211B"/>
              </a:solidFill>
              <a:latin typeface="Public Sans Thin"/>
            </a:endParaRPr>
          </a:p>
        </p:txBody>
      </p:sp>
      <p:sp>
        <p:nvSpPr>
          <p:cNvPr id="13" name="矩形 12"/>
          <p:cNvSpPr/>
          <p:nvPr>
            <p:custDataLst>
              <p:tags r:id="rId6"/>
            </p:custDataLst>
          </p:nvPr>
        </p:nvSpPr>
        <p:spPr>
          <a:xfrm>
            <a:off x="4572000" y="9917430"/>
            <a:ext cx="3130550" cy="42037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4589780" y="9867900"/>
            <a:ext cx="311277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Vérification  manuelles</a:t>
            </a:r>
            <a:endParaRPr lang="en-US" sz="2400" u="none" strike="noStrike" spc="-48">
              <a:solidFill>
                <a:srgbClr val="36211B"/>
              </a:solidFill>
              <a:latin typeface="Public Sans Thin"/>
            </a:endParaRPr>
          </a:p>
        </p:txBody>
      </p:sp>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12" grpId="0" animBg="1"/>
      <p:bldP spid="9" grpId="1"/>
      <p:bldP spid="12" grpId="1" animBg="1"/>
      <p:bldP spid="8" grpId="0"/>
      <p:bldP spid="8" grpId="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Freeform 3"/>
          <p:cNvSpPr/>
          <p:nvPr/>
        </p:nvSpPr>
        <p:spPr>
          <a:xfrm>
            <a:off x="8406104" y="1028700"/>
            <a:ext cx="7648071" cy="3632496"/>
          </a:xfrm>
          <a:custGeom>
            <a:avLst/>
            <a:gdLst/>
            <a:ahLst/>
            <a:cxnLst/>
            <a:rect l="l" t="t" r="r" b="b"/>
            <a:pathLst>
              <a:path w="7648071" h="3632496">
                <a:moveTo>
                  <a:pt x="0" y="0"/>
                </a:moveTo>
                <a:lnTo>
                  <a:pt x="7648071" y="0"/>
                </a:lnTo>
                <a:lnTo>
                  <a:pt x="7648071" y="3632496"/>
                </a:lnTo>
                <a:lnTo>
                  <a:pt x="0" y="3632496"/>
                </a:lnTo>
                <a:lnTo>
                  <a:pt x="0" y="0"/>
                </a:lnTo>
                <a:close/>
              </a:path>
            </a:pathLst>
          </a:custGeom>
          <a:blipFill>
            <a:blip r:embed="rId2"/>
            <a:stretch>
              <a:fillRect/>
            </a:stretch>
          </a:blipFill>
        </p:spPr>
      </p:sp>
      <p:sp>
        <p:nvSpPr>
          <p:cNvPr id="4" name="Freeform 4"/>
          <p:cNvSpPr/>
          <p:nvPr/>
        </p:nvSpPr>
        <p:spPr>
          <a:xfrm>
            <a:off x="1028700" y="6299719"/>
            <a:ext cx="6502922" cy="3730424"/>
          </a:xfrm>
          <a:custGeom>
            <a:avLst/>
            <a:gdLst/>
            <a:ahLst/>
            <a:cxnLst/>
            <a:rect l="l" t="t" r="r" b="b"/>
            <a:pathLst>
              <a:path w="6502922" h="3730424">
                <a:moveTo>
                  <a:pt x="0" y="0"/>
                </a:moveTo>
                <a:lnTo>
                  <a:pt x="6502922" y="0"/>
                </a:lnTo>
                <a:lnTo>
                  <a:pt x="6502922" y="3730423"/>
                </a:lnTo>
                <a:lnTo>
                  <a:pt x="0" y="3730423"/>
                </a:lnTo>
                <a:lnTo>
                  <a:pt x="0" y="0"/>
                </a:lnTo>
                <a:close/>
              </a:path>
            </a:pathLst>
          </a:custGeom>
          <a:blipFill>
            <a:blip r:embed="rId3"/>
            <a:stretch>
              <a:fillRect/>
            </a:stretch>
          </a:blipFill>
        </p:spPr>
      </p:sp>
      <p:sp>
        <p:nvSpPr>
          <p:cNvPr id="5" name="Freeform 5"/>
          <p:cNvSpPr/>
          <p:nvPr/>
        </p:nvSpPr>
        <p:spPr>
          <a:xfrm>
            <a:off x="9144000" y="6299719"/>
            <a:ext cx="7615098" cy="3730424"/>
          </a:xfrm>
          <a:custGeom>
            <a:avLst/>
            <a:gdLst/>
            <a:ahLst/>
            <a:cxnLst/>
            <a:rect l="l" t="t" r="r" b="b"/>
            <a:pathLst>
              <a:path w="7615098" h="3730424">
                <a:moveTo>
                  <a:pt x="0" y="0"/>
                </a:moveTo>
                <a:lnTo>
                  <a:pt x="7615098" y="0"/>
                </a:lnTo>
                <a:lnTo>
                  <a:pt x="7615098" y="3730423"/>
                </a:lnTo>
                <a:lnTo>
                  <a:pt x="0" y="3730423"/>
                </a:lnTo>
                <a:lnTo>
                  <a:pt x="0" y="0"/>
                </a:lnTo>
                <a:close/>
              </a:path>
            </a:pathLst>
          </a:custGeom>
          <a:blipFill>
            <a:blip r:embed="rId4"/>
            <a:stretch>
              <a:fillRect b="-1551"/>
            </a:stretch>
          </a:blipFill>
        </p:spPr>
      </p:sp>
      <p:sp>
        <p:nvSpPr>
          <p:cNvPr id="6" name="TextBox 6"/>
          <p:cNvSpPr txBox="1"/>
          <p:nvPr/>
        </p:nvSpPr>
        <p:spPr>
          <a:xfrm>
            <a:off x="17825641" y="9695498"/>
            <a:ext cx="186690" cy="554990"/>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6</a:t>
            </a:r>
            <a:endParaRPr lang="en-US" sz="2900">
              <a:solidFill>
                <a:srgbClr val="36211B"/>
              </a:solidFill>
              <a:latin typeface="Calibri (MS)" panose="020F0502020204030204"/>
            </a:endParaRPr>
          </a:p>
        </p:txBody>
      </p:sp>
      <p:sp>
        <p:nvSpPr>
          <p:cNvPr id="7" name="TextBox 7"/>
          <p:cNvSpPr txBox="1"/>
          <p:nvPr/>
        </p:nvSpPr>
        <p:spPr>
          <a:xfrm>
            <a:off x="1028700" y="885825"/>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4</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Suivi des données relatives aux pièces</a:t>
            </a:r>
            <a:endParaRPr lang="en-US" sz="3600" spc="-72">
              <a:solidFill>
                <a:srgbClr val="36211B"/>
              </a:solidFill>
              <a:latin typeface="Times New Roman Bold" panose="02030802070405020303"/>
            </a:endParaRPr>
          </a:p>
        </p:txBody>
      </p:sp>
      <p:sp>
        <p:nvSpPr>
          <p:cNvPr id="8" name="TextBox 8"/>
          <p:cNvSpPr txBox="1"/>
          <p:nvPr/>
        </p:nvSpPr>
        <p:spPr>
          <a:xfrm>
            <a:off x="1028700" y="4725691"/>
            <a:ext cx="7055979" cy="1327785"/>
          </a:xfrm>
          <a:prstGeom prst="rect">
            <a:avLst/>
          </a:prstGeom>
        </p:spPr>
        <p:txBody>
          <a:bodyPr lIns="0" tIns="0" rIns="0" bIns="0" rtlCol="0" anchor="t">
            <a:spAutoFit/>
          </a:bodyPr>
          <a:lstStyle/>
          <a:p>
            <a:pPr>
              <a:lnSpc>
                <a:spcPts val="5040"/>
              </a:lnSpc>
            </a:pPr>
            <a:r>
              <a:rPr lang="en-US" sz="3600" spc="-72">
                <a:solidFill>
                  <a:srgbClr val="36211B"/>
                </a:solidFill>
                <a:latin typeface="Times New Roman Bold" panose="02030802070405020303"/>
              </a:rPr>
              <a:t>Onglet 5</a:t>
            </a:r>
            <a:endParaRPr lang="en-US" sz="3600" spc="-72">
              <a:solidFill>
                <a:srgbClr val="36211B"/>
              </a:solidFill>
              <a:latin typeface="Times New Roman Bold" panose="02030802070405020303"/>
            </a:endParaRPr>
          </a:p>
          <a:p>
            <a:pPr>
              <a:lnSpc>
                <a:spcPts val="5040"/>
              </a:lnSpc>
            </a:pPr>
            <a:r>
              <a:rPr lang="en-US" sz="3600" spc="-72">
                <a:solidFill>
                  <a:srgbClr val="36211B"/>
                </a:solidFill>
                <a:latin typeface="Times New Roman Bold" panose="02030802070405020303"/>
              </a:rPr>
              <a:t>Configuration des données globales</a:t>
            </a:r>
            <a:endParaRPr lang="en-US" sz="3600" spc="-72">
              <a:solidFill>
                <a:srgbClr val="36211B"/>
              </a:solidFill>
              <a:latin typeface="Times New Roman Bold" panose="02030802070405020303"/>
            </a:endParaRPr>
          </a:p>
        </p:txBody>
      </p:sp>
      <p:sp>
        <p:nvSpPr>
          <p:cNvPr id="12" name="矩形 11"/>
          <p:cNvSpPr/>
          <p:nvPr>
            <p:custDataLst>
              <p:tags r:id="rId5"/>
            </p:custDataLst>
          </p:nvPr>
        </p:nvSpPr>
        <p:spPr>
          <a:xfrm>
            <a:off x="8305800" y="4420870"/>
            <a:ext cx="4247515"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9"/>
          <p:cNvSpPr txBox="1"/>
          <p:nvPr/>
        </p:nvSpPr>
        <p:spPr>
          <a:xfrm>
            <a:off x="8406130" y="4381500"/>
            <a:ext cx="3909060" cy="430530"/>
          </a:xfrm>
          <a:prstGeom prst="rect">
            <a:avLst/>
          </a:prstGeom>
        </p:spPr>
        <p:txBody>
          <a:bodyPr wrap="square" lIns="0" tIns="0" rIns="0" bIns="0" rtlCol="0" anchor="t">
            <a:spAutoFit/>
          </a:bodyPr>
          <a:lstStyle/>
          <a:p>
            <a:pPr marL="0" lvl="1" indent="0" algn="l">
              <a:lnSpc>
                <a:spcPts val="3360"/>
              </a:lnSpc>
              <a:spcBef>
                <a:spcPct val="0"/>
              </a:spcBef>
            </a:pPr>
            <a:r>
              <a:rPr lang="en-US" sz="2400" u="none" strike="noStrike" spc="-48">
                <a:solidFill>
                  <a:srgbClr val="36211B"/>
                </a:solidFill>
                <a:latin typeface="Public Sans Thin"/>
              </a:rPr>
              <a:t>Interrogation de l'historique</a:t>
            </a:r>
            <a:endParaRPr lang="en-US" sz="2400" u="none" strike="noStrike" spc="-48">
              <a:solidFill>
                <a:srgbClr val="36211B"/>
              </a:solidFill>
              <a:latin typeface="Public Sans Thin"/>
            </a:endParaRPr>
          </a:p>
        </p:txBody>
      </p:sp>
      <p:sp>
        <p:nvSpPr>
          <p:cNvPr id="13" name="矩形 12"/>
          <p:cNvSpPr/>
          <p:nvPr>
            <p:custDataLst>
              <p:tags r:id="rId6"/>
            </p:custDataLst>
          </p:nvPr>
        </p:nvSpPr>
        <p:spPr>
          <a:xfrm>
            <a:off x="990600" y="6123305"/>
            <a:ext cx="346710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extBox 10"/>
          <p:cNvSpPr txBox="1"/>
          <p:nvPr/>
        </p:nvSpPr>
        <p:spPr>
          <a:xfrm>
            <a:off x="1143000" y="6031230"/>
            <a:ext cx="4260215"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La configuration </a:t>
            </a:r>
            <a:r>
              <a:rPr lang="en-US" sz="2400" spc="-48">
                <a:solidFill>
                  <a:srgbClr val="36211B"/>
                </a:solidFill>
                <a:latin typeface="Public Sans Thin"/>
              </a:rPr>
              <a:t>globale</a:t>
            </a:r>
            <a:endParaRPr lang="en-US" sz="2400" spc="-48">
              <a:solidFill>
                <a:srgbClr val="36211B"/>
              </a:solidFill>
              <a:latin typeface="Public Sans Thin"/>
            </a:endParaRPr>
          </a:p>
        </p:txBody>
      </p:sp>
      <p:sp>
        <p:nvSpPr>
          <p:cNvPr id="14" name="矩形 13"/>
          <p:cNvSpPr/>
          <p:nvPr>
            <p:custDataLst>
              <p:tags r:id="rId7"/>
            </p:custDataLst>
          </p:nvPr>
        </p:nvSpPr>
        <p:spPr>
          <a:xfrm>
            <a:off x="9144000" y="6134100"/>
            <a:ext cx="4321810" cy="355600"/>
          </a:xfrm>
          <a:prstGeom prst="rect">
            <a:avLst/>
          </a:prstGeom>
          <a:solidFill>
            <a:srgbClr val="E8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TextBox 11"/>
          <p:cNvSpPr txBox="1"/>
          <p:nvPr/>
        </p:nvSpPr>
        <p:spPr>
          <a:xfrm>
            <a:off x="9144000" y="6031230"/>
            <a:ext cx="4949190" cy="430530"/>
          </a:xfrm>
          <a:prstGeom prst="rect">
            <a:avLst/>
          </a:prstGeom>
        </p:spPr>
        <p:txBody>
          <a:bodyPr wrap="square" lIns="0" tIns="0" rIns="0" bIns="0" rtlCol="0" anchor="t">
            <a:spAutoFit/>
          </a:bodyPr>
          <a:lstStyle/>
          <a:p>
            <a:pPr marL="0" lvl="1" indent="0" algn="l">
              <a:lnSpc>
                <a:spcPts val="3360"/>
              </a:lnSpc>
              <a:spcBef>
                <a:spcPct val="0"/>
              </a:spcBef>
            </a:pPr>
            <a:r>
              <a:rPr lang="en-US" sz="2400" spc="-48">
                <a:solidFill>
                  <a:srgbClr val="36211B"/>
                </a:solidFill>
                <a:latin typeface="Public Sans Thin"/>
              </a:rPr>
              <a:t>Importation de configuration</a:t>
            </a:r>
            <a:endParaRPr lang="en-US" sz="2400" spc="-48">
              <a:solidFill>
                <a:srgbClr val="36211B"/>
              </a:solidFill>
              <a:latin typeface="Public Sans Thin"/>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8" grpId="0"/>
      <p:bldP spid="8" grpId="1"/>
      <p:bldP spid="10" grpId="0"/>
      <p:bldP spid="10" grpId="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1"/>
            <a:stretch>
              <a:fillRect t="-1531929" b="-1102351"/>
            </a:stretch>
          </a:blipFill>
        </p:spPr>
      </p:sp>
      <p:sp>
        <p:nvSpPr>
          <p:cNvPr id="3" name="TextBox 3"/>
          <p:cNvSpPr txBox="1"/>
          <p:nvPr/>
        </p:nvSpPr>
        <p:spPr>
          <a:xfrm>
            <a:off x="1028700" y="828675"/>
            <a:ext cx="3710767" cy="991872"/>
          </a:xfrm>
          <a:prstGeom prst="rect">
            <a:avLst/>
          </a:prstGeom>
        </p:spPr>
        <p:txBody>
          <a:bodyPr lIns="0" tIns="0" rIns="0" bIns="0" rtlCol="0" anchor="t">
            <a:spAutoFit/>
          </a:bodyPr>
          <a:lstStyle/>
          <a:p>
            <a:pPr>
              <a:lnSpc>
                <a:spcPts val="7280"/>
              </a:lnSpc>
            </a:pPr>
            <a:r>
              <a:rPr lang="en-US" sz="5200" spc="-103">
                <a:solidFill>
                  <a:srgbClr val="36211B"/>
                </a:solidFill>
                <a:latin typeface="Times New Roman Medium" panose="02030502070405020303"/>
              </a:rPr>
              <a:t>Conclusion</a:t>
            </a:r>
            <a:endParaRPr lang="en-US" sz="5200" spc="-103">
              <a:solidFill>
                <a:srgbClr val="36211B"/>
              </a:solidFill>
              <a:latin typeface="Times New Roman Medium" panose="02030502070405020303"/>
            </a:endParaRPr>
          </a:p>
        </p:txBody>
      </p:sp>
      <p:sp>
        <p:nvSpPr>
          <p:cNvPr id="4" name="TextBox 4"/>
          <p:cNvSpPr txBox="1"/>
          <p:nvPr/>
        </p:nvSpPr>
        <p:spPr>
          <a:xfrm>
            <a:off x="1028700" y="2153361"/>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Principaux apports du stage</a:t>
            </a:r>
            <a:endParaRPr lang="en-US" sz="4200" spc="-168">
              <a:solidFill>
                <a:srgbClr val="36211B"/>
              </a:solidFill>
              <a:latin typeface="Times New Roman" panose="02020603050405020304"/>
            </a:endParaRPr>
          </a:p>
        </p:txBody>
      </p:sp>
      <p:sp>
        <p:nvSpPr>
          <p:cNvPr id="5" name="TextBox 5"/>
          <p:cNvSpPr txBox="1"/>
          <p:nvPr/>
        </p:nvSpPr>
        <p:spPr>
          <a:xfrm>
            <a:off x="1956499" y="3065856"/>
            <a:ext cx="15302801" cy="1609725"/>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Conception et développement d'une nouvelle interface homme-machine.</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Integration des toutes les fonctionnalités de l'interface du prototype et améliore certaines fonctions.</a:t>
            </a:r>
            <a:endParaRPr lang="en-US" sz="3000" spc="-59">
              <a:solidFill>
                <a:srgbClr val="36211B"/>
              </a:solidFill>
              <a:latin typeface="Arial" panose="020B0604020202020204"/>
            </a:endParaRPr>
          </a:p>
        </p:txBody>
      </p:sp>
      <p:sp>
        <p:nvSpPr>
          <p:cNvPr id="6" name="TextBox 6"/>
          <p:cNvSpPr txBox="1"/>
          <p:nvPr/>
        </p:nvSpPr>
        <p:spPr>
          <a:xfrm>
            <a:off x="17825641" y="9695498"/>
            <a:ext cx="186690" cy="520065"/>
          </a:xfrm>
          <a:prstGeom prst="rect">
            <a:avLst/>
          </a:prstGeom>
        </p:spPr>
        <p:txBody>
          <a:bodyPr lIns="0" tIns="0" rIns="0" bIns="0" rtlCol="0" anchor="t">
            <a:spAutoFit/>
          </a:bodyPr>
          <a:lstStyle/>
          <a:p>
            <a:pPr algn="ctr">
              <a:lnSpc>
                <a:spcPts val="4060"/>
              </a:lnSpc>
            </a:pPr>
            <a:r>
              <a:rPr lang="en-US" sz="2900">
                <a:solidFill>
                  <a:srgbClr val="36211B"/>
                </a:solidFill>
                <a:latin typeface="Calibri (MS)" panose="020F0502020204030204"/>
              </a:rPr>
              <a:t>7</a:t>
            </a:r>
            <a:endParaRPr lang="en-US" sz="2900">
              <a:solidFill>
                <a:srgbClr val="36211B"/>
              </a:solidFill>
              <a:latin typeface="Calibri (MS)" panose="020F0502020204030204"/>
            </a:endParaRPr>
          </a:p>
        </p:txBody>
      </p:sp>
      <p:sp>
        <p:nvSpPr>
          <p:cNvPr id="7" name="TextBox 7"/>
          <p:cNvSpPr txBox="1"/>
          <p:nvPr/>
        </p:nvSpPr>
        <p:spPr>
          <a:xfrm>
            <a:off x="1028700" y="4925619"/>
            <a:ext cx="7112062" cy="798195"/>
          </a:xfrm>
          <a:prstGeom prst="rect">
            <a:avLst/>
          </a:prstGeom>
        </p:spPr>
        <p:txBody>
          <a:bodyPr lIns="0" tIns="0" rIns="0" bIns="0" rtlCol="0" anchor="t">
            <a:spAutoFit/>
          </a:bodyPr>
          <a:lstStyle/>
          <a:p>
            <a:pPr marL="906780" lvl="1" indent="-453390">
              <a:lnSpc>
                <a:spcPts val="5880"/>
              </a:lnSpc>
              <a:buFont typeface="Arial" panose="020B0604020202020204"/>
              <a:buChar char="•"/>
            </a:pPr>
            <a:r>
              <a:rPr lang="en-US" sz="4200" spc="-168">
                <a:solidFill>
                  <a:srgbClr val="36211B"/>
                </a:solidFill>
                <a:latin typeface="Times New Roman" panose="02020603050405020304"/>
              </a:rPr>
              <a:t>Outils et technologies</a:t>
            </a:r>
            <a:endParaRPr lang="en-US" sz="4200" spc="-168">
              <a:solidFill>
                <a:srgbClr val="36211B"/>
              </a:solidFill>
              <a:latin typeface="Times New Roman" panose="02020603050405020304"/>
            </a:endParaRPr>
          </a:p>
        </p:txBody>
      </p:sp>
      <p:sp>
        <p:nvSpPr>
          <p:cNvPr id="8" name="TextBox 8"/>
          <p:cNvSpPr txBox="1"/>
          <p:nvPr/>
        </p:nvSpPr>
        <p:spPr>
          <a:xfrm>
            <a:off x="1956499" y="5838114"/>
            <a:ext cx="15302801" cy="2133600"/>
          </a:xfrm>
          <a:prstGeom prst="rect">
            <a:avLst/>
          </a:prstGeom>
        </p:spPr>
        <p:txBody>
          <a:bodyPr lIns="0" tIns="0" rIns="0" bIns="0" rtlCol="0" anchor="t">
            <a:spAutoFit/>
          </a:bodyPr>
          <a:lstStyle/>
          <a:p>
            <a:pPr>
              <a:lnSpc>
                <a:spcPts val="4200"/>
              </a:lnSpc>
            </a:pPr>
            <a:r>
              <a:rPr lang="en-US" sz="3000" spc="-59">
                <a:solidFill>
                  <a:srgbClr val="36211B"/>
                </a:solidFill>
                <a:latin typeface="Arial" panose="020B0604020202020204"/>
              </a:rPr>
              <a:t>Pour le développement :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langage de programmation : C#, WPF.NET, C++, Python </a:t>
            </a:r>
            <a:endParaRPr lang="en-US" sz="3000" spc="-59">
              <a:solidFill>
                <a:srgbClr val="36211B"/>
              </a:solidFill>
              <a:latin typeface="Arial" panose="020B0604020202020204"/>
            </a:endParaRPr>
          </a:p>
          <a:p>
            <a:pPr>
              <a:lnSpc>
                <a:spcPts val="4200"/>
              </a:lnSpc>
            </a:pPr>
            <a:r>
              <a:rPr lang="en-US" sz="3000" spc="-59">
                <a:solidFill>
                  <a:srgbClr val="36211B"/>
                </a:solidFill>
                <a:latin typeface="Arial" panose="020B0604020202020204"/>
              </a:rPr>
              <a:t>— Comme environnement de développement : Microsoft Visual Studio</a:t>
            </a:r>
            <a:endParaRPr lang="en-US" sz="3000" spc="-59">
              <a:solidFill>
                <a:srgbClr val="36211B"/>
              </a:solidFill>
              <a:latin typeface="Arial" panose="020B0604020202020204"/>
            </a:endParaRPr>
          </a:p>
          <a:p>
            <a:pPr>
              <a:lnSpc>
                <a:spcPts val="4200"/>
              </a:lnSpc>
            </a:pPr>
          </a:p>
        </p:txBody>
      </p:sp>
      <p:sp>
        <p:nvSpPr>
          <p:cNvPr id="9" name="TextBox 9"/>
          <p:cNvSpPr txBox="1"/>
          <p:nvPr/>
        </p:nvSpPr>
        <p:spPr>
          <a:xfrm>
            <a:off x="1956499" y="8543214"/>
            <a:ext cx="6867049" cy="795021"/>
          </a:xfrm>
          <a:prstGeom prst="rect">
            <a:avLst/>
          </a:prstGeom>
        </p:spPr>
        <p:txBody>
          <a:bodyPr lIns="0" tIns="0" rIns="0" bIns="0" rtlCol="0" anchor="t">
            <a:spAutoFit/>
          </a:bodyPr>
          <a:lstStyle/>
          <a:p>
            <a:pPr algn="ctr">
              <a:lnSpc>
                <a:spcPts val="6580"/>
              </a:lnSpc>
            </a:pPr>
            <a:r>
              <a:rPr lang="en-US" sz="4700">
                <a:solidFill>
                  <a:srgbClr val="36211B"/>
                </a:solidFill>
                <a:latin typeface="Noto Sans T Chinese" panose="020B0500000000000000" charset="-120"/>
              </a:rPr>
              <a:t>Merci de votre attention!</a:t>
            </a:r>
            <a:endParaRPr lang="en-US" sz="4700">
              <a:solidFill>
                <a:srgbClr val="36211B"/>
              </a:solidFill>
              <a:latin typeface="Noto Sans T Chinese" panose="020B0500000000000000" charset="-120"/>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P spid="4" grpId="1"/>
      <p:bldP spid="5" grpId="1"/>
      <p:bldP spid="7" grpId="0"/>
      <p:bldP spid="8" grpId="0"/>
      <p:bldP spid="7" grpId="1"/>
      <p:bldP spid="8" grpId="1"/>
      <p:bldP spid="9" grpId="0"/>
      <p:bldP spid="9" grpId="1"/>
    </p:bldLst>
  </p:timing>
</p:sld>
</file>

<file path=ppt/tags/tag1.xml><?xml version="1.0" encoding="utf-8"?>
<p:tagLst xmlns:p="http://schemas.openxmlformats.org/presentationml/2006/main">
  <p:tag name="TIMING" val="|13.168|28.449|12.178|3.43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TIMING" val="|0.482|23.073|57.332|19.425"/>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IMING" val="|1.993|4.807|46.939|7.415|0.691|1.17|4.969"/>
</p:tagLst>
</file>

<file path=ppt/tags/tag17.xml><?xml version="1.0" encoding="utf-8"?>
<p:tagLst xmlns:p="http://schemas.openxmlformats.org/presentationml/2006/main">
  <p:tag name="TIMING" val="|2.73|9.158|1.852|62.766"/>
</p:tagLst>
</file>

<file path=ppt/tags/tag18.xml><?xml version="1.0" encoding="utf-8"?>
<p:tagLst xmlns:p="http://schemas.openxmlformats.org/presentationml/2006/main">
  <p:tag name="KSO_WPP_MARK_KEY" val="52a9ef9f-c59c-4e0f-a6c6-ba0c45c82cfc"/>
  <p:tag name="COMMONDATA" val="eyJoZGlkIjoiYjljY2VjNzNlYWUyNTE0ZmFjZmU0YjQ2ODE5MTM0MT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IMING" val="|8.729|23.191|13.992|14.832|0.673|7.891"/>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TIMING" val="|1.364|11.447|0.84|66.9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On-screen Show (4:3)</PresentationFormat>
  <Paragraphs>108</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宋体</vt:lpstr>
      <vt:lpstr>Wingdings</vt:lpstr>
      <vt:lpstr>Times New Roman</vt:lpstr>
      <vt:lpstr>Times New Roman Italics</vt:lpstr>
      <vt:lpstr>Calibri (MS)</vt:lpstr>
      <vt:lpstr>Times New Roman Medium</vt:lpstr>
      <vt:lpstr>Arial</vt:lpstr>
      <vt:lpstr>Fraunces Light</vt:lpstr>
      <vt:lpstr>Segoe Print</vt:lpstr>
      <vt:lpstr>Public Sans Thin</vt:lpstr>
      <vt:lpstr>Times New Roman Bold</vt:lpstr>
      <vt:lpstr>Noto Sans T Chinese</vt:lpstr>
      <vt:lpstr>Noto Sans</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
  <cp:lastModifiedBy>487</cp:lastModifiedBy>
  <cp:revision>36</cp:revision>
  <dcterms:created xsi:type="dcterms:W3CDTF">2006-08-16T00:00:00Z</dcterms:created>
  <dcterms:modified xsi:type="dcterms:W3CDTF">2023-08-31T08:36:46Z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C29D49D0103E40B3B40EC8FD95D286E4_12</vt:lpwstr>
  </property>
  <property fmtid="{D5CDD505-2E9C-101B-9397-08002B2CF9AE}" pid="3" name="KSOProductBuildVer">
    <vt:lpwstr>2052-11.1.0.14309</vt:lpwstr>
  </property>
</Properties>
</file>