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0"/>
  </p:handout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8288000" cy="10287000"/>
  <p:notesSz cx="6858000" cy="9144000"/>
  <p:embeddedFontLst>
    <p:embeddedFont>
      <p:font typeface="Muli"/>
      <p:regular r:id="rId24"/>
      <p:bold r:id="rId25"/>
      <p:italic r:id="rId26"/>
      <p:boldItalic r:id="rId27"/>
    </p:embeddedFont>
    <p:embeddedFont>
      <p:font typeface="Cooper BT Light" panose="0208050304030B020404"/>
      <p:regular r:id="rId28"/>
    </p:embeddedFont>
    <p:embeddedFont>
      <p:font typeface="Muli Semi-Bold" panose="00000700000000000000"/>
      <p:bold r:id="rId29"/>
    </p:embeddedFont>
    <p:embeddedFont>
      <p:font typeface="Calibri" panose="020F0502020204030204" charset="0"/>
      <p:regular r:id="rId30"/>
      <p:bold r:id="rId31"/>
      <p:italic r:id="rId32"/>
      <p:bold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6"/>
        <p:guide pos="289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7.xml"/><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ts val="3450"/>
              </a:lnSpc>
            </a:pPr>
            <a:r>
              <a:rPr lang="en-US">
                <a:solidFill>
                  <a:srgbClr val="0D3330"/>
                </a:solidFill>
                <a:latin typeface="Muli"/>
                <a:sym typeface="+mn-ea"/>
              </a:rPr>
              <a:t>Le sujet de mon stage était initialement &lt;Développement/Intégration de fonctions de Vision par ordinateur pour l’inspection automatisée&gt;. Durant toute la période de mon stage, mon travail s’est axé autour d’un logiciel appelé PowerEye. C’</a:t>
            </a:r>
            <a:r>
              <a:rPr>
                <a:solidFill>
                  <a:srgbClr val="0D3330"/>
                </a:solidFill>
                <a:latin typeface="Muli"/>
                <a:sym typeface="+mn-ea"/>
              </a:rPr>
              <a:t>est un</a:t>
            </a:r>
            <a:r>
              <a:rPr lang="en-US">
                <a:solidFill>
                  <a:srgbClr val="0D3330"/>
                </a:solidFill>
                <a:latin typeface="Muli"/>
                <a:sym typeface="+mn-ea"/>
              </a:rPr>
              <a:t> l</a:t>
            </a:r>
            <a:r>
              <a:rPr>
                <a:solidFill>
                  <a:srgbClr val="0D3330"/>
                </a:solidFill>
                <a:latin typeface="Muli"/>
                <a:sym typeface="+mn-ea"/>
              </a:rPr>
              <a:t>ogiciel développé pour des scénarios industriels qui utilise la vision par ordinateur pour</a:t>
            </a:r>
            <a:r>
              <a:rPr lang="en-US">
                <a:solidFill>
                  <a:srgbClr val="0D3330"/>
                </a:solidFill>
                <a:latin typeface="Muli"/>
                <a:sym typeface="+mn-ea"/>
              </a:rPr>
              <a:t> </a:t>
            </a:r>
            <a:r>
              <a:rPr>
                <a:solidFill>
                  <a:srgbClr val="0D3330"/>
                </a:solidFill>
                <a:latin typeface="Muli"/>
                <a:sym typeface="+mn-ea"/>
              </a:rPr>
              <a:t>détecter les défauts des pièces sur la chaîne de production.</a:t>
            </a:r>
            <a:r>
              <a:rPr lang="en-US">
                <a:solidFill>
                  <a:srgbClr val="0D3330"/>
                </a:solidFill>
                <a:latin typeface="Muli"/>
                <a:sym typeface="+mn-ea"/>
              </a:rPr>
              <a:t> Et le processus de développement du logiciel est basé sur les données d'image des pièces fournies par le système AML.</a:t>
            </a:r>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r>
              <a:rPr lang="en-US"/>
              <a:t>Mot-clé: .NET, WPF, MVVM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r>
              <a:rPr lang="en-US"/>
              <a:t>Mot-clé: .NET, WPF, MVVM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r>
              <a:rPr lang="en-US"/>
              <a:t>Mot-clé: .NET, WPF, MVVM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876800" y="9867900"/>
            <a:ext cx="2133600" cy="365125"/>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7543800" y="9867900"/>
            <a:ext cx="2895600" cy="365125"/>
          </a:xfrm>
        </p:spPr>
        <p:txBody>
          <a:bodyPr/>
          <a:lstStyle/>
          <a:p>
            <a:r>
              <a:rPr lang="en-US"/>
              <a:t>Mot-clé: .NET, WPF, MVVM</a:t>
            </a:r>
            <a:endParaRPr lang="en-US"/>
          </a:p>
        </p:txBody>
      </p:sp>
      <p:sp>
        <p:nvSpPr>
          <p:cNvPr id="6" name="Slide Number Placeholder 5"/>
          <p:cNvSpPr>
            <a:spLocks noGrp="1"/>
          </p:cNvSpPr>
          <p:nvPr>
            <p:ph type="sldNum" sz="quarter" idx="12"/>
          </p:nvPr>
        </p:nvSpPr>
        <p:spPr>
          <a:xfrm>
            <a:off x="10972800" y="9867900"/>
            <a:ext cx="2133600" cy="365125"/>
          </a:xfrm>
        </p:spPr>
        <p:txBody>
          <a:bodyPr/>
          <a:lstStyle/>
          <a:p>
            <a:fld id="{B6F15528-21DE-4FAA-801E-634DDDAF4B2B}" type="slidenum">
              <a:rPr lang="en-US" smtClean="0"/>
            </a:fld>
            <a:endParaRPr lang="en-US"/>
          </a:p>
        </p:txBody>
      </p:sp>
      <p:cxnSp>
        <p:nvCxnSpPr>
          <p:cNvPr id="7" name="直接连接符 6"/>
          <p:cNvCxnSpPr/>
          <p:nvPr/>
        </p:nvCxnSpPr>
        <p:spPr>
          <a:xfrm>
            <a:off x="5715" y="9672320"/>
            <a:ext cx="18282285" cy="1193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r>
              <a:rPr lang="en-US"/>
              <a:t>Mot-clé: .NET, WPF, MVVM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r>
              <a:rPr lang="en-US"/>
              <a:t>Mot-clé: .NET, WPF, MVVM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r>
              <a:rPr lang="en-US"/>
              <a:t>Mot-clé: .NET, WPF, MVVM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r>
              <a:rPr lang="en-US"/>
              <a:t>Mot-clé: .NET, WPF, MVVM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r>
              <a:rPr lang="en-US"/>
              <a:t>Mot-clé: .NET, WPF, MVVM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r>
              <a:rPr lang="en-US"/>
              <a:t>Mot-clé: .NET, WPF, MVVM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r>
              <a:rPr lang="en-US"/>
              <a:t>Mot-clé: .NET, WPF, MVVM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Mot-clé: .NET, WPF, MVVM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sv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5.sv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7.sv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9.sv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sv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pic>
        <p:nvPicPr>
          <p:cNvPr id="7" name="图片 6" descr="deltacad_logo"/>
          <p:cNvPicPr>
            <a:picLocks noChangeAspect="1"/>
          </p:cNvPicPr>
          <p:nvPr/>
        </p:nvPicPr>
        <p:blipFill>
          <a:blip r:embed="rId1"/>
          <a:stretch>
            <a:fillRect/>
          </a:stretch>
        </p:blipFill>
        <p:spPr>
          <a:xfrm>
            <a:off x="1028700" y="723900"/>
            <a:ext cx="3536950" cy="1148080"/>
          </a:xfrm>
          <a:prstGeom prst="rect">
            <a:avLst/>
          </a:prstGeom>
        </p:spPr>
      </p:pic>
      <p:pic>
        <p:nvPicPr>
          <p:cNvPr id="8" name="图片 7" descr="utc_logo"/>
          <p:cNvPicPr>
            <a:picLocks noChangeAspect="1"/>
          </p:cNvPicPr>
          <p:nvPr/>
        </p:nvPicPr>
        <p:blipFill>
          <a:blip r:embed="rId2"/>
          <a:stretch>
            <a:fillRect/>
          </a:stretch>
        </p:blipFill>
        <p:spPr>
          <a:xfrm>
            <a:off x="12801600" y="670560"/>
            <a:ext cx="4747895" cy="1201420"/>
          </a:xfrm>
          <a:prstGeom prst="rect">
            <a:avLst/>
          </a:prstGeom>
        </p:spPr>
      </p:pic>
      <p:grpSp>
        <p:nvGrpSpPr>
          <p:cNvPr id="13" name="组合 12"/>
          <p:cNvGrpSpPr/>
          <p:nvPr/>
        </p:nvGrpSpPr>
        <p:grpSpPr>
          <a:xfrm>
            <a:off x="1028700" y="3467100"/>
            <a:ext cx="16530955" cy="5660390"/>
            <a:chOff x="2104" y="6396"/>
            <a:chExt cx="26033" cy="8914"/>
          </a:xfrm>
        </p:grpSpPr>
        <p:sp>
          <p:nvSpPr>
            <p:cNvPr id="2" name="TextBox 2"/>
            <p:cNvSpPr txBox="1"/>
            <p:nvPr/>
          </p:nvSpPr>
          <p:spPr>
            <a:xfrm>
              <a:off x="6604" y="6396"/>
              <a:ext cx="16399" cy="3133"/>
            </a:xfrm>
            <a:prstGeom prst="rect">
              <a:avLst/>
            </a:prstGeom>
          </p:spPr>
          <p:txBody>
            <a:bodyPr wrap="square" lIns="0" tIns="0" rIns="0" bIns="0" rtlCol="0" anchor="t">
              <a:noAutofit/>
            </a:bodyPr>
            <a:lstStyle/>
            <a:p>
              <a:pPr indent="0" algn="l" fontAlgn="auto">
                <a:lnSpc>
                  <a:spcPct val="100000"/>
                </a:lnSpc>
                <a:buClrTx/>
                <a:buSzTx/>
                <a:buFontTx/>
              </a:pPr>
              <a:r>
                <a:rPr lang="en-US" sz="6600">
                  <a:solidFill>
                    <a:srgbClr val="0D3330"/>
                  </a:solidFill>
                  <a:latin typeface="Arial" panose="020B0604020202020204" pitchFamily="34" charset="0"/>
                  <a:cs typeface="Arial" panose="020B0604020202020204" pitchFamily="34" charset="0"/>
                  <a:sym typeface="+mn-ea"/>
                </a:rPr>
                <a:t>Stage de développement d'interface homme-machine</a:t>
              </a:r>
              <a:endParaRPr lang="en-US" sz="6600">
                <a:solidFill>
                  <a:srgbClr val="0D3330"/>
                </a:solidFill>
                <a:latin typeface="Arial" panose="020B0604020202020204" pitchFamily="34" charset="0"/>
                <a:cs typeface="Arial" panose="020B0604020202020204" pitchFamily="34" charset="0"/>
                <a:sym typeface="+mn-ea"/>
              </a:endParaRPr>
            </a:p>
          </p:txBody>
        </p:sp>
        <p:sp>
          <p:nvSpPr>
            <p:cNvPr id="3" name="TextBox 5"/>
            <p:cNvSpPr txBox="1"/>
            <p:nvPr>
              <p:custDataLst>
                <p:tags r:id="rId3"/>
              </p:custDataLst>
            </p:nvPr>
          </p:nvSpPr>
          <p:spPr>
            <a:xfrm>
              <a:off x="14644" y="13572"/>
              <a:ext cx="13493" cy="1738"/>
            </a:xfrm>
            <a:prstGeom prst="rect">
              <a:avLst/>
            </a:prstGeom>
          </p:spPr>
          <p:txBody>
            <a:bodyPr wrap="square" lIns="0" tIns="0" rIns="0" bIns="0" rtlCol="0" anchor="t">
              <a:noAutofit/>
            </a:bodyPr>
            <a:p>
              <a:pPr indent="0" fontAlgn="auto">
                <a:lnSpc>
                  <a:spcPct val="100000"/>
                </a:lnSpc>
              </a:pPr>
              <a:r>
                <a:rPr lang="en-US" altLang="zh-CN" sz="3600">
                  <a:sym typeface="+mn-ea"/>
                </a:rPr>
                <a:t>TN09 - Stage assistant ing</a:t>
              </a:r>
              <a:r>
                <a:rPr lang="fr-FR" altLang="zh-CN" sz="3600">
                  <a:sym typeface="+mn-ea"/>
                </a:rPr>
                <a:t>énieur </a:t>
              </a:r>
              <a:r>
                <a:rPr lang="en-GB" altLang="zh-CN" sz="3600">
                  <a:sym typeface="+mn-ea"/>
                </a:rPr>
                <a:t>- Zhentao XU</a:t>
              </a:r>
              <a:endParaRPr lang="en-GB" altLang="zh-CN" sz="3600">
                <a:sym typeface="+mn-ea"/>
              </a:endParaRPr>
            </a:p>
            <a:p>
              <a:pPr marL="1371600" lvl="3" indent="457200" fontAlgn="auto">
                <a:lnSpc>
                  <a:spcPct val="100000"/>
                </a:lnSpc>
              </a:pPr>
              <a:r>
                <a:rPr lang="en-GB" altLang="zh-CN" sz="3600">
                  <a:sym typeface="+mn-ea"/>
                </a:rPr>
                <a:t>du 13 f</a:t>
              </a:r>
              <a:r>
                <a:rPr lang="fr-FR" altLang="en-GB" sz="3600">
                  <a:sym typeface="+mn-ea"/>
                </a:rPr>
                <a:t>évrier 2023 au 28 juillet 2023</a:t>
              </a:r>
              <a:endParaRPr lang="fr-FR" altLang="en-GB" sz="3600">
                <a:sym typeface="+mn-ea"/>
              </a:endParaRPr>
            </a:p>
          </p:txBody>
        </p:sp>
        <p:sp>
          <p:nvSpPr>
            <p:cNvPr id="9" name="TextBox 5"/>
            <p:cNvSpPr txBox="1"/>
            <p:nvPr>
              <p:custDataLst>
                <p:tags r:id="rId4"/>
              </p:custDataLst>
            </p:nvPr>
          </p:nvSpPr>
          <p:spPr>
            <a:xfrm>
              <a:off x="2104" y="13561"/>
              <a:ext cx="10056" cy="1717"/>
            </a:xfrm>
            <a:prstGeom prst="rect">
              <a:avLst/>
            </a:prstGeom>
          </p:spPr>
          <p:txBody>
            <a:bodyPr wrap="square" lIns="0" tIns="0" rIns="0" bIns="0" rtlCol="0" anchor="t">
              <a:noAutofit/>
            </a:bodyPr>
            <a:lstStyle/>
            <a:p>
              <a:pPr indent="0" fontAlgn="auto">
                <a:lnSpc>
                  <a:spcPct val="100000"/>
                </a:lnSpc>
              </a:pPr>
              <a:r>
                <a:rPr lang="en-US" altLang="zh-CN" sz="3600">
                  <a:sym typeface="+mn-ea"/>
                </a:rPr>
                <a:t>Deltacad</a:t>
              </a:r>
              <a:endParaRPr lang="en-US" altLang="zh-CN" sz="3600"/>
            </a:p>
            <a:p>
              <a:pPr indent="0" fontAlgn="auto">
                <a:lnSpc>
                  <a:spcPct val="100000"/>
                </a:lnSpc>
              </a:pPr>
              <a:r>
                <a:rPr lang="en-US" altLang="zh-CN" sz="3600">
                  <a:sym typeface="+mn-ea"/>
                </a:rPr>
                <a:t>60610, Lacroix Saint-Ouen, France</a:t>
              </a:r>
              <a:endParaRPr lang="en-US" altLang="zh-CN" sz="3600">
                <a:solidFill>
                  <a:srgbClr val="0D3330"/>
                </a:solidFill>
                <a:latin typeface="Muli"/>
                <a:sym typeface="+mn-ea"/>
              </a:endParaRPr>
            </a:p>
          </p:txBody>
        </p:sp>
      </p:grpSp>
      <p:cxnSp>
        <p:nvCxnSpPr>
          <p:cNvPr id="14" name="直接连接符 13"/>
          <p:cNvCxnSpPr/>
          <p:nvPr/>
        </p:nvCxnSpPr>
        <p:spPr>
          <a:xfrm>
            <a:off x="380810" y="9372555"/>
            <a:ext cx="17479010" cy="59055"/>
          </a:xfrm>
          <a:prstGeom prst="line">
            <a:avLst/>
          </a:prstGeom>
        </p:spPr>
        <p:style>
          <a:lnRef idx="2">
            <a:schemeClr val="dk1"/>
          </a:lnRef>
          <a:fillRef idx="0">
            <a:schemeClr val="dk1"/>
          </a:fillRef>
          <a:effectRef idx="1">
            <a:schemeClr val="dk1"/>
          </a:effectRef>
          <a:fontRef idx="minor">
            <a:schemeClr val="tx1"/>
          </a:fontRef>
        </p:style>
      </p:cxnSp>
      <p:sp>
        <p:nvSpPr>
          <p:cNvPr id="16" name="灯片编号占位符 15"/>
          <p:cNvSpPr>
            <a:spLocks noGrp="1"/>
          </p:cNvSpPr>
          <p:nvPr>
            <p:ph type="sldNum" sz="quarter" idx="12"/>
          </p:nvPr>
        </p:nvSpPr>
        <p:spPr>
          <a:xfrm>
            <a:off x="17071340" y="9715500"/>
            <a:ext cx="399415" cy="365125"/>
          </a:xfrm>
        </p:spPr>
        <p:txBody>
          <a:bodyPr/>
          <a:p>
            <a:fld id="{B6F15528-21DE-4FAA-801E-634DDDAF4B2B}" type="slidenum">
              <a:rPr lang="en-US" sz="2400" smtClean="0"/>
            </a:fld>
            <a:endParaRPr lang="en-US" sz="2400" smtClean="0"/>
          </a:p>
        </p:txBody>
      </p:sp>
      <p:sp>
        <p:nvSpPr>
          <p:cNvPr id="17" name="页脚占位符 16"/>
          <p:cNvSpPr>
            <a:spLocks noGrp="1"/>
          </p:cNvSpPr>
          <p:nvPr>
            <p:ph type="ftr" sz="quarter" idx="11"/>
          </p:nvPr>
        </p:nvSpPr>
        <p:spPr>
          <a:xfrm>
            <a:off x="457200" y="9639300"/>
            <a:ext cx="4048760" cy="365125"/>
          </a:xfrm>
        </p:spPr>
        <p:txBody>
          <a:bodyPr/>
          <a:p>
            <a:r>
              <a:rPr lang="en-US" sz="2400"/>
              <a:t>Mot-clé: .NET,WPF, MVVM, C#</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2518092" y="4226933"/>
            <a:ext cx="2264018" cy="1671257"/>
          </a:xfrm>
          <a:custGeom>
            <a:avLst/>
            <a:gdLst/>
            <a:ahLst/>
            <a:cxnLst/>
            <a:rect l="l" t="t" r="r" b="b"/>
            <a:pathLst>
              <a:path w="2264018" h="1671257">
                <a:moveTo>
                  <a:pt x="0" y="0"/>
                </a:moveTo>
                <a:lnTo>
                  <a:pt x="2264018" y="0"/>
                </a:lnTo>
                <a:lnTo>
                  <a:pt x="2264018" y="1671257"/>
                </a:lnTo>
                <a:lnTo>
                  <a:pt x="0" y="167125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8063692" y="3662181"/>
            <a:ext cx="2160617" cy="2528381"/>
          </a:xfrm>
          <a:custGeom>
            <a:avLst/>
            <a:gdLst/>
            <a:ahLst/>
            <a:cxnLst/>
            <a:rect l="l" t="t" r="r" b="b"/>
            <a:pathLst>
              <a:path w="2160617" h="2528381">
                <a:moveTo>
                  <a:pt x="0" y="0"/>
                </a:moveTo>
                <a:lnTo>
                  <a:pt x="2160616" y="0"/>
                </a:lnTo>
                <a:lnTo>
                  <a:pt x="2160616" y="2528382"/>
                </a:lnTo>
                <a:lnTo>
                  <a:pt x="0" y="25283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3864202" y="3902492"/>
            <a:ext cx="1543946" cy="2320138"/>
          </a:xfrm>
          <a:custGeom>
            <a:avLst/>
            <a:gdLst/>
            <a:ahLst/>
            <a:cxnLst/>
            <a:rect l="l" t="t" r="r" b="b"/>
            <a:pathLst>
              <a:path w="1543946" h="2320138">
                <a:moveTo>
                  <a:pt x="0" y="0"/>
                </a:moveTo>
                <a:lnTo>
                  <a:pt x="1543947" y="0"/>
                </a:lnTo>
                <a:lnTo>
                  <a:pt x="1543947" y="2320138"/>
                </a:lnTo>
                <a:lnTo>
                  <a:pt x="0" y="232013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6976" y="6413705"/>
            <a:ext cx="5246249" cy="1293495"/>
          </a:xfrm>
          <a:prstGeom prst="rect">
            <a:avLst/>
          </a:prstGeom>
        </p:spPr>
        <p:txBody>
          <a:bodyPr lIns="0" tIns="0" rIns="0" bIns="0" rtlCol="0" anchor="t">
            <a:spAutoFit/>
          </a:bodyPr>
          <a:lstStyle/>
          <a:p>
            <a:pPr algn="ctr">
              <a:lnSpc>
                <a:spcPts val="3450"/>
              </a:lnSpc>
            </a:pPr>
            <a:r>
              <a:rPr lang="en-US" sz="2300">
                <a:solidFill>
                  <a:srgbClr val="0D3330"/>
                </a:solidFill>
                <a:latin typeface="Muli"/>
              </a:rPr>
              <a:t>Conducting behavioural and technical interviews to evaluate candidates' skills and competencies.</a:t>
            </a:r>
            <a:endParaRPr lang="en-US" sz="2300">
              <a:solidFill>
                <a:srgbClr val="0D3330"/>
              </a:solidFill>
              <a:latin typeface="Muli"/>
            </a:endParaRPr>
          </a:p>
        </p:txBody>
      </p:sp>
      <p:sp>
        <p:nvSpPr>
          <p:cNvPr id="6" name="TextBox 6"/>
          <p:cNvSpPr txBox="1"/>
          <p:nvPr/>
        </p:nvSpPr>
        <p:spPr>
          <a:xfrm>
            <a:off x="6519152" y="6413705"/>
            <a:ext cx="5246249" cy="1293495"/>
          </a:xfrm>
          <a:prstGeom prst="rect">
            <a:avLst/>
          </a:prstGeom>
        </p:spPr>
        <p:txBody>
          <a:bodyPr lIns="0" tIns="0" rIns="0" bIns="0" rtlCol="0" anchor="t">
            <a:spAutoFit/>
          </a:bodyPr>
          <a:lstStyle/>
          <a:p>
            <a:pPr algn="ctr">
              <a:lnSpc>
                <a:spcPts val="3450"/>
              </a:lnSpc>
            </a:pPr>
            <a:r>
              <a:rPr lang="en-US" sz="2300">
                <a:solidFill>
                  <a:srgbClr val="0D3330"/>
                </a:solidFill>
                <a:latin typeface="Muli"/>
              </a:rPr>
              <a:t>Utilising assessments, tests, and practical exercises tailored to the job requirements.</a:t>
            </a:r>
            <a:endParaRPr lang="en-US" sz="2300">
              <a:solidFill>
                <a:srgbClr val="0D3330"/>
              </a:solidFill>
              <a:latin typeface="Muli"/>
            </a:endParaRPr>
          </a:p>
        </p:txBody>
      </p:sp>
      <p:sp>
        <p:nvSpPr>
          <p:cNvPr id="7" name="TextBox 7"/>
          <p:cNvSpPr txBox="1"/>
          <p:nvPr/>
        </p:nvSpPr>
        <p:spPr>
          <a:xfrm>
            <a:off x="12013051" y="6413705"/>
            <a:ext cx="5246249" cy="855345"/>
          </a:xfrm>
          <a:prstGeom prst="rect">
            <a:avLst/>
          </a:prstGeom>
        </p:spPr>
        <p:txBody>
          <a:bodyPr lIns="0" tIns="0" rIns="0" bIns="0" rtlCol="0" anchor="t">
            <a:spAutoFit/>
          </a:bodyPr>
          <a:lstStyle/>
          <a:p>
            <a:pPr algn="ctr">
              <a:lnSpc>
                <a:spcPts val="3450"/>
              </a:lnSpc>
            </a:pPr>
            <a:r>
              <a:rPr lang="en-US" sz="2300">
                <a:solidFill>
                  <a:srgbClr val="0D3330"/>
                </a:solidFill>
                <a:latin typeface="Muli"/>
              </a:rPr>
              <a:t>Ensuring interview panels are diverse and represent various perspectives.</a:t>
            </a:r>
            <a:endParaRPr lang="en-US" sz="2300">
              <a:solidFill>
                <a:srgbClr val="0D3330"/>
              </a:solidFill>
              <a:latin typeface="Muli"/>
            </a:endParaRPr>
          </a:p>
        </p:txBody>
      </p:sp>
      <p:sp>
        <p:nvSpPr>
          <p:cNvPr id="8" name="TextBox 8"/>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Interviews and Assessments</a:t>
            </a:r>
            <a:endParaRPr lang="en-US" sz="5300">
              <a:solidFill>
                <a:srgbClr val="0D3330"/>
              </a:solidFill>
              <a:latin typeface="Cooper BT Light" panose="0208050304030B020404"/>
            </a:endParaRPr>
          </a:p>
        </p:txBody>
      </p:sp>
      <p:sp>
        <p:nvSpPr>
          <p:cNvPr id="9" name="TextBox 9"/>
          <p:cNvSpPr txBox="1"/>
          <p:nvPr/>
        </p:nvSpPr>
        <p:spPr>
          <a:xfrm>
            <a:off x="1028700" y="2635386"/>
            <a:ext cx="16230600" cy="417195"/>
          </a:xfrm>
          <a:prstGeom prst="rect">
            <a:avLst/>
          </a:prstGeom>
        </p:spPr>
        <p:txBody>
          <a:bodyPr lIns="0" tIns="0" rIns="0" bIns="0" rtlCol="0" anchor="t">
            <a:spAutoFit/>
          </a:bodyPr>
          <a:lstStyle/>
          <a:p>
            <a:pPr>
              <a:lnSpc>
                <a:spcPts val="3450"/>
              </a:lnSpc>
            </a:pPr>
            <a:r>
              <a:rPr lang="en-US" sz="2300">
                <a:solidFill>
                  <a:srgbClr val="0D3330"/>
                </a:solidFill>
                <a:latin typeface="Muli"/>
              </a:rPr>
              <a:t>We believe in a structured and comprehensive interview and assessment process, including:</a:t>
            </a:r>
            <a:endParaRPr lang="en-US" sz="2300">
              <a:solidFill>
                <a:srgbClr val="0D3330"/>
              </a:solidFill>
              <a:latin typeface="Muli"/>
            </a:endParaRPr>
          </a:p>
        </p:txBody>
      </p:sp>
      <p:sp>
        <p:nvSpPr>
          <p:cNvPr id="10" name="TextBox 10"/>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11" name="页脚占位符 10"/>
          <p:cNvSpPr>
            <a:spLocks noGrp="1"/>
          </p:cNvSpPr>
          <p:nvPr>
            <p:ph type="ftr" sz="quarter" idx="11"/>
          </p:nvPr>
        </p:nvSpPr>
        <p:spPr/>
        <p:txBody>
          <a:bodyPr/>
          <a:p>
            <a:r>
              <a:rPr lang="en-US"/>
              <a:t>Mot-clé: .NET, WPF, MVVM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2702061"/>
          <a:ext cx="16211550" cy="5889994"/>
        </p:xfrm>
        <a:graphic>
          <a:graphicData uri="http://schemas.openxmlformats.org/drawingml/2006/table">
            <a:tbl>
              <a:tblPr/>
              <a:tblGrid>
                <a:gridCol w="2925115"/>
                <a:gridCol w="13286435"/>
              </a:tblGrid>
              <a:tr h="863549">
                <a:tc>
                  <a:txBody>
                    <a:bodyPr rtlCol="0"/>
                    <a:lstStyle/>
                    <a:p>
                      <a:pPr algn="l">
                        <a:lnSpc>
                          <a:spcPts val="2850"/>
                        </a:lnSpc>
                        <a:defRPr/>
                      </a:pPr>
                      <a:r>
                        <a:rPr lang="en-US" sz="1900">
                          <a:solidFill>
                            <a:srgbClr val="0D3330"/>
                          </a:solidFill>
                          <a:latin typeface="Muli Semi-Bold" panose="00000700000000000000"/>
                        </a:rPr>
                        <a:t>Interview Panel</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2400"/>
                        </a:lnSpc>
                        <a:defRPr/>
                      </a:pPr>
                      <a:r>
                        <a:rPr lang="en-US" sz="1600">
                          <a:solidFill>
                            <a:srgbClr val="0D3330"/>
                          </a:solidFill>
                          <a:latin typeface="Muli"/>
                        </a:rPr>
                        <a:t>An interview panel will be formed for each position, consisting of at least two members, including a representative from the HR department and the hiring manager or relevant subject matter expert.</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1159302">
                <a:tc>
                  <a:txBody>
                    <a:bodyPr rtlCol="0"/>
                    <a:lstStyle/>
                    <a:p>
                      <a:pPr algn="l">
                        <a:lnSpc>
                          <a:spcPts val="2850"/>
                        </a:lnSpc>
                        <a:defRPr/>
                      </a:pPr>
                      <a:r>
                        <a:rPr lang="en-US" sz="1900">
                          <a:solidFill>
                            <a:srgbClr val="0D3330"/>
                          </a:solidFill>
                          <a:latin typeface="Muli Semi-Bold" panose="00000700000000000000"/>
                        </a:rPr>
                        <a:t>Interview Preparation</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2400"/>
                        </a:lnSpc>
                        <a:defRPr/>
                      </a:pPr>
                      <a:r>
                        <a:rPr lang="en-US" sz="1600">
                          <a:solidFill>
                            <a:srgbClr val="0D3330"/>
                          </a:solidFill>
                          <a:latin typeface="Muli"/>
                        </a:rPr>
                        <a:t>Prior to the interview, panel members will review the candidate's application materials, including their resume, cover letter, and any other relevant documents. Panel members will familiarise themselves with the job description, required qualifications, and the interview questions designed to assess the candidate's suitability for the position.</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980743">
                <a:tc>
                  <a:txBody>
                    <a:bodyPr rtlCol="0"/>
                    <a:lstStyle/>
                    <a:p>
                      <a:pPr algn="l">
                        <a:lnSpc>
                          <a:spcPts val="2850"/>
                        </a:lnSpc>
                        <a:defRPr/>
                      </a:pPr>
                      <a:r>
                        <a:rPr lang="en-US" sz="1900">
                          <a:solidFill>
                            <a:srgbClr val="0D3330"/>
                          </a:solidFill>
                          <a:latin typeface="Muli Semi-Bold" panose="00000700000000000000"/>
                        </a:rPr>
                        <a:t>Interview Structure and Questions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2400"/>
                        </a:lnSpc>
                        <a:defRPr/>
                      </a:pPr>
                      <a:r>
                        <a:rPr lang="en-US" sz="1600">
                          <a:solidFill>
                            <a:srgbClr val="0D3330"/>
                          </a:solidFill>
                          <a:latin typeface="Muli"/>
                        </a:rPr>
                        <a:t>Interviews will be structured to gather relevant information about the candidate's skills, experience, and fit for the role. All candidates will be asked the same core questions to ensure consistency and fairness.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863549">
                <a:tc>
                  <a:txBody>
                    <a:bodyPr rtlCol="0"/>
                    <a:lstStyle/>
                    <a:p>
                      <a:pPr algn="l">
                        <a:lnSpc>
                          <a:spcPts val="2850"/>
                        </a:lnSpc>
                        <a:defRPr/>
                      </a:pPr>
                      <a:r>
                        <a:rPr lang="en-US" sz="1900">
                          <a:solidFill>
                            <a:srgbClr val="0D3330"/>
                          </a:solidFill>
                          <a:latin typeface="Muli Semi-Bold" panose="00000700000000000000"/>
                        </a:rPr>
                        <a:t>Behavioural Interviews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2400"/>
                        </a:lnSpc>
                        <a:defRPr/>
                      </a:pPr>
                      <a:r>
                        <a:rPr lang="en-US" sz="1600">
                          <a:solidFill>
                            <a:srgbClr val="0D3330"/>
                          </a:solidFill>
                          <a:latin typeface="Muli"/>
                        </a:rPr>
                        <a:t>Behavioural interviews will focus on past experiences and specific scenarios to assess the candidate's abilities, problem-solving skills, and behavioural competencies.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863549">
                <a:tc>
                  <a:txBody>
                    <a:bodyPr rtlCol="0"/>
                    <a:lstStyle/>
                    <a:p>
                      <a:pPr algn="l">
                        <a:lnSpc>
                          <a:spcPts val="2850"/>
                        </a:lnSpc>
                        <a:defRPr/>
                      </a:pPr>
                      <a:r>
                        <a:rPr lang="en-US" sz="1900">
                          <a:solidFill>
                            <a:srgbClr val="0D3330"/>
                          </a:solidFill>
                          <a:latin typeface="Muli Semi-Bold" panose="00000700000000000000"/>
                        </a:rPr>
                        <a:t>Technical Interviews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2400"/>
                        </a:lnSpc>
                        <a:defRPr/>
                      </a:pPr>
                      <a:r>
                        <a:rPr lang="en-US" sz="1600">
                          <a:solidFill>
                            <a:srgbClr val="0D3330"/>
                          </a:solidFill>
                          <a:latin typeface="Muli"/>
                        </a:rPr>
                        <a:t>Technical interviews will be conducted for roles requiring specific technical knowledge or expertise. The panel will assess the candidate's technical skills through questions, case studies, or practical exercises designed to evaluate their proficiency.</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1159302">
                <a:tc>
                  <a:txBody>
                    <a:bodyPr rtlCol="0"/>
                    <a:lstStyle/>
                    <a:p>
                      <a:pPr algn="l">
                        <a:lnSpc>
                          <a:spcPts val="2850"/>
                        </a:lnSpc>
                        <a:defRPr/>
                      </a:pPr>
                      <a:r>
                        <a:rPr lang="en-US" sz="1900">
                          <a:solidFill>
                            <a:srgbClr val="0D3330"/>
                          </a:solidFill>
                          <a:latin typeface="Muli Semi-Bold" panose="00000700000000000000"/>
                        </a:rPr>
                        <a:t>Assessments and Tests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2400"/>
                        </a:lnSpc>
                        <a:defRPr/>
                      </a:pPr>
                      <a:r>
                        <a:rPr lang="en-US" sz="1600">
                          <a:solidFill>
                            <a:srgbClr val="0D3330"/>
                          </a:solidFill>
                          <a:latin typeface="Muli"/>
                        </a:rPr>
                        <a:t>Assessments and tests may be administered to evaluate specific skills, aptitude, or knowledge relevant to the position. The type of assessment will be determined based on the requirements of the role and the industry best practices. Candidates will be provided with clear instructions and guidelines for completing the assessments.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bl>
          </a:graphicData>
        </a:graphic>
      </p:graphicFrame>
      <p:sp>
        <p:nvSpPr>
          <p:cNvPr id="3" name="TextBox 3"/>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Interviews and Assessments</a:t>
            </a:r>
            <a:endParaRPr lang="en-US" sz="5300">
              <a:solidFill>
                <a:srgbClr val="0D3330"/>
              </a:solidFill>
              <a:latin typeface="Cooper BT Light" panose="0208050304030B020404"/>
            </a:endParaRPr>
          </a:p>
        </p:txBody>
      </p:sp>
      <p:sp>
        <p:nvSpPr>
          <p:cNvPr id="4" name="TextBox 4"/>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5" name="页脚占位符 4"/>
          <p:cNvSpPr>
            <a:spLocks noGrp="1"/>
          </p:cNvSpPr>
          <p:nvPr>
            <p:ph type="ftr" sz="quarter" idx="11"/>
          </p:nvPr>
        </p:nvSpPr>
        <p:spPr/>
        <p:txBody>
          <a:bodyPr/>
          <a:p>
            <a:r>
              <a:rPr lang="en-US"/>
              <a:t>Mot-clé: .NET, WPF, MVVM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Selection, Checks and Offers</a:t>
            </a:r>
            <a:endParaRPr lang="en-US" sz="5300">
              <a:solidFill>
                <a:srgbClr val="0D3330"/>
              </a:solidFill>
              <a:latin typeface="Cooper BT Light" panose="0208050304030B020404"/>
            </a:endParaRPr>
          </a:p>
        </p:txBody>
      </p:sp>
      <p:grpSp>
        <p:nvGrpSpPr>
          <p:cNvPr id="3" name="Group 3"/>
          <p:cNvGrpSpPr/>
          <p:nvPr/>
        </p:nvGrpSpPr>
        <p:grpSpPr>
          <a:xfrm rot="0">
            <a:off x="1028700" y="2702061"/>
            <a:ext cx="3807556" cy="1211189"/>
            <a:chOff x="0" y="0"/>
            <a:chExt cx="1002813" cy="318996"/>
          </a:xfrm>
        </p:grpSpPr>
        <p:sp>
          <p:nvSpPr>
            <p:cNvPr id="4" name="Freeform 4"/>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5" name="TextBox 5"/>
            <p:cNvSpPr txBox="1"/>
            <p:nvPr/>
          </p:nvSpPr>
          <p:spPr>
            <a:xfrm>
              <a:off x="0" y="-66675"/>
              <a:ext cx="812800" cy="879475"/>
            </a:xfrm>
            <a:prstGeom prst="rect">
              <a:avLst/>
            </a:prstGeom>
          </p:spPr>
          <p:txBody>
            <a:bodyPr lIns="50800" tIns="50800" rIns="50800" bIns="50800" rtlCol="0" anchor="ctr"/>
            <a:lstStyle/>
            <a:p>
              <a:pPr algn="ctr">
                <a:lnSpc>
                  <a:spcPts val="3450"/>
                </a:lnSpc>
              </a:pPr>
              <a:r>
                <a:rPr lang="en-US" sz="2300">
                  <a:solidFill>
                    <a:srgbClr val="0D3330"/>
                  </a:solidFill>
                  <a:latin typeface="Muli Semi-Bold" panose="00000700000000000000"/>
                </a:rPr>
                <a:t>How We Select</a:t>
              </a:r>
              <a:endParaRPr lang="en-US" sz="2300">
                <a:solidFill>
                  <a:srgbClr val="0D3330"/>
                </a:solidFill>
                <a:latin typeface="Muli Semi-Bold" panose="00000700000000000000"/>
              </a:endParaRPr>
            </a:p>
          </p:txBody>
        </p:sp>
      </p:grpSp>
      <p:grpSp>
        <p:nvGrpSpPr>
          <p:cNvPr id="6" name="Group 6"/>
          <p:cNvGrpSpPr/>
          <p:nvPr/>
        </p:nvGrpSpPr>
        <p:grpSpPr>
          <a:xfrm rot="0">
            <a:off x="5169715" y="2702061"/>
            <a:ext cx="3807556" cy="1211189"/>
            <a:chOff x="0" y="0"/>
            <a:chExt cx="1002813" cy="318996"/>
          </a:xfrm>
        </p:grpSpPr>
        <p:sp>
          <p:nvSpPr>
            <p:cNvPr id="7" name="Freeform 7"/>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8" name="TextBox 8"/>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0D3330"/>
                  </a:solidFill>
                  <a:latin typeface="Muli"/>
                </a:rPr>
                <a:t>Collaborating with relevant stakeholders to make informed decisions.</a:t>
              </a:r>
              <a:endParaRPr lang="en-US" sz="1600">
                <a:solidFill>
                  <a:srgbClr val="0D3330"/>
                </a:solidFill>
                <a:latin typeface="Muli"/>
              </a:endParaRPr>
            </a:p>
          </p:txBody>
        </p:sp>
      </p:grpSp>
      <p:grpSp>
        <p:nvGrpSpPr>
          <p:cNvPr id="9" name="Group 9"/>
          <p:cNvGrpSpPr/>
          <p:nvPr/>
        </p:nvGrpSpPr>
        <p:grpSpPr>
          <a:xfrm rot="0">
            <a:off x="9310646" y="2702061"/>
            <a:ext cx="3807556" cy="1211189"/>
            <a:chOff x="0" y="0"/>
            <a:chExt cx="1002813" cy="318996"/>
          </a:xfrm>
        </p:grpSpPr>
        <p:sp>
          <p:nvSpPr>
            <p:cNvPr id="10" name="Freeform 10"/>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11" name="TextBox 11"/>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0D3330"/>
                  </a:solidFill>
                  <a:latin typeface="Muli"/>
                </a:rPr>
                <a:t>Evaluating candidates objectively based on predetermined criteria.</a:t>
              </a:r>
              <a:endParaRPr lang="en-US" sz="1600">
                <a:solidFill>
                  <a:srgbClr val="0D3330"/>
                </a:solidFill>
                <a:latin typeface="Muli"/>
              </a:endParaRPr>
            </a:p>
          </p:txBody>
        </p:sp>
      </p:grpSp>
      <p:grpSp>
        <p:nvGrpSpPr>
          <p:cNvPr id="12" name="Group 12"/>
          <p:cNvGrpSpPr/>
          <p:nvPr/>
        </p:nvGrpSpPr>
        <p:grpSpPr>
          <a:xfrm rot="0">
            <a:off x="13451744" y="2702061"/>
            <a:ext cx="3807556" cy="1211189"/>
            <a:chOff x="0" y="0"/>
            <a:chExt cx="1002813" cy="318996"/>
          </a:xfrm>
        </p:grpSpPr>
        <p:sp>
          <p:nvSpPr>
            <p:cNvPr id="13" name="Freeform 13"/>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14" name="TextBox 14"/>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0D3330"/>
                  </a:solidFill>
                  <a:latin typeface="Muli"/>
                </a:rPr>
                <a:t>Documenting the selection process and maintaining confidentiality.</a:t>
              </a:r>
              <a:endParaRPr lang="en-US" sz="1600">
                <a:solidFill>
                  <a:srgbClr val="0D3330"/>
                </a:solidFill>
                <a:latin typeface="Muli"/>
              </a:endParaRPr>
            </a:p>
          </p:txBody>
        </p:sp>
      </p:grpSp>
      <p:grpSp>
        <p:nvGrpSpPr>
          <p:cNvPr id="15" name="Group 15"/>
          <p:cNvGrpSpPr/>
          <p:nvPr/>
        </p:nvGrpSpPr>
        <p:grpSpPr>
          <a:xfrm rot="0">
            <a:off x="1028700" y="4245542"/>
            <a:ext cx="3807556" cy="1211189"/>
            <a:chOff x="0" y="0"/>
            <a:chExt cx="1002813" cy="318996"/>
          </a:xfrm>
        </p:grpSpPr>
        <p:sp>
          <p:nvSpPr>
            <p:cNvPr id="16" name="Freeform 16"/>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17" name="TextBox 17"/>
            <p:cNvSpPr txBox="1"/>
            <p:nvPr/>
          </p:nvSpPr>
          <p:spPr>
            <a:xfrm>
              <a:off x="0" y="-66675"/>
              <a:ext cx="812800" cy="879475"/>
            </a:xfrm>
            <a:prstGeom prst="rect">
              <a:avLst/>
            </a:prstGeom>
          </p:spPr>
          <p:txBody>
            <a:bodyPr lIns="50800" tIns="50800" rIns="50800" bIns="50800" rtlCol="0" anchor="ctr"/>
            <a:lstStyle/>
            <a:p>
              <a:pPr algn="ctr">
                <a:lnSpc>
                  <a:spcPts val="3450"/>
                </a:lnSpc>
              </a:pPr>
              <a:r>
                <a:rPr lang="en-US" sz="2300">
                  <a:solidFill>
                    <a:srgbClr val="0D3330"/>
                  </a:solidFill>
                  <a:latin typeface="Muli Semi-Bold" panose="00000700000000000000"/>
                </a:rPr>
                <a:t>How We Check</a:t>
              </a:r>
              <a:endParaRPr lang="en-US" sz="2300">
                <a:solidFill>
                  <a:srgbClr val="0D3330"/>
                </a:solidFill>
                <a:latin typeface="Muli Semi-Bold" panose="00000700000000000000"/>
              </a:endParaRPr>
            </a:p>
          </p:txBody>
        </p:sp>
      </p:grpSp>
      <p:grpSp>
        <p:nvGrpSpPr>
          <p:cNvPr id="18" name="Group 18"/>
          <p:cNvGrpSpPr/>
          <p:nvPr/>
        </p:nvGrpSpPr>
        <p:grpSpPr>
          <a:xfrm rot="0">
            <a:off x="5169715" y="4245542"/>
            <a:ext cx="3807556" cy="1211189"/>
            <a:chOff x="0" y="0"/>
            <a:chExt cx="1002813" cy="318996"/>
          </a:xfrm>
        </p:grpSpPr>
        <p:sp>
          <p:nvSpPr>
            <p:cNvPr id="19" name="Freeform 19"/>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20" name="TextBox 20"/>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0D3330"/>
                  </a:solidFill>
                  <a:latin typeface="Muli"/>
                </a:rPr>
                <a:t>Verifying educational </a:t>
              </a:r>
              <a:endParaRPr lang="en-US" sz="1600">
                <a:solidFill>
                  <a:srgbClr val="0D3330"/>
                </a:solidFill>
                <a:latin typeface="Muli"/>
              </a:endParaRPr>
            </a:p>
            <a:p>
              <a:pPr algn="ctr">
                <a:lnSpc>
                  <a:spcPts val="2400"/>
                </a:lnSpc>
              </a:pPr>
              <a:r>
                <a:rPr lang="en-US" sz="1600">
                  <a:solidFill>
                    <a:srgbClr val="0D3330"/>
                  </a:solidFill>
                  <a:latin typeface="Muli"/>
                </a:rPr>
                <a:t>qualifications, employment history, and professional credentials.</a:t>
              </a:r>
              <a:endParaRPr lang="en-US" sz="1600">
                <a:solidFill>
                  <a:srgbClr val="0D3330"/>
                </a:solidFill>
                <a:latin typeface="Muli"/>
              </a:endParaRPr>
            </a:p>
          </p:txBody>
        </p:sp>
      </p:grpSp>
      <p:grpSp>
        <p:nvGrpSpPr>
          <p:cNvPr id="21" name="Group 21"/>
          <p:cNvGrpSpPr/>
          <p:nvPr/>
        </p:nvGrpSpPr>
        <p:grpSpPr>
          <a:xfrm rot="0">
            <a:off x="9310646" y="4245542"/>
            <a:ext cx="3807556" cy="1211189"/>
            <a:chOff x="0" y="0"/>
            <a:chExt cx="1002813" cy="318996"/>
          </a:xfrm>
        </p:grpSpPr>
        <p:sp>
          <p:nvSpPr>
            <p:cNvPr id="22" name="Freeform 22"/>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23" name="TextBox 23"/>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0D3330"/>
                  </a:solidFill>
                  <a:latin typeface="Muli"/>
                </a:rPr>
                <a:t>Requesting candidate consent and handling personal data in accordance with privacy laws.</a:t>
              </a:r>
              <a:endParaRPr lang="en-US" sz="1600">
                <a:solidFill>
                  <a:srgbClr val="0D3330"/>
                </a:solidFill>
                <a:latin typeface="Muli"/>
              </a:endParaRPr>
            </a:p>
          </p:txBody>
        </p:sp>
      </p:grpSp>
      <p:grpSp>
        <p:nvGrpSpPr>
          <p:cNvPr id="24" name="Group 24"/>
          <p:cNvGrpSpPr/>
          <p:nvPr/>
        </p:nvGrpSpPr>
        <p:grpSpPr>
          <a:xfrm rot="0">
            <a:off x="13451744" y="4245542"/>
            <a:ext cx="3807556" cy="1211189"/>
            <a:chOff x="0" y="0"/>
            <a:chExt cx="1002813" cy="318996"/>
          </a:xfrm>
        </p:grpSpPr>
        <p:sp>
          <p:nvSpPr>
            <p:cNvPr id="25" name="Freeform 25"/>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DBEAAC"/>
            </a:solidFill>
          </p:spPr>
        </p:sp>
        <p:sp>
          <p:nvSpPr>
            <p:cNvPr id="26" name="TextBox 26"/>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0D3330"/>
                  </a:solidFill>
                  <a:latin typeface="Muli"/>
                </a:rPr>
                <a:t>Using reputable sources and maintaining confidentiality </a:t>
              </a:r>
              <a:endParaRPr lang="en-US" sz="1600">
                <a:solidFill>
                  <a:srgbClr val="0D3330"/>
                </a:solidFill>
                <a:latin typeface="Muli"/>
              </a:endParaRPr>
            </a:p>
            <a:p>
              <a:pPr algn="ctr">
                <a:lnSpc>
                  <a:spcPts val="2400"/>
                </a:lnSpc>
              </a:pPr>
              <a:r>
                <a:rPr lang="en-US" sz="1600">
                  <a:solidFill>
                    <a:srgbClr val="0D3330"/>
                  </a:solidFill>
                  <a:latin typeface="Muli"/>
                </a:rPr>
                <a:t>throughout the process.</a:t>
              </a:r>
              <a:endParaRPr lang="en-US" sz="1600">
                <a:solidFill>
                  <a:srgbClr val="0D3330"/>
                </a:solidFill>
                <a:latin typeface="Muli"/>
              </a:endParaRPr>
            </a:p>
          </p:txBody>
        </p:sp>
      </p:grpSp>
      <p:grpSp>
        <p:nvGrpSpPr>
          <p:cNvPr id="27" name="Group 27"/>
          <p:cNvGrpSpPr/>
          <p:nvPr/>
        </p:nvGrpSpPr>
        <p:grpSpPr>
          <a:xfrm rot="0">
            <a:off x="1028700" y="5789022"/>
            <a:ext cx="3807556" cy="1211189"/>
            <a:chOff x="0" y="0"/>
            <a:chExt cx="1002813" cy="318996"/>
          </a:xfrm>
        </p:grpSpPr>
        <p:sp>
          <p:nvSpPr>
            <p:cNvPr id="28" name="Freeform 28"/>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0D3330"/>
            </a:solidFill>
          </p:spPr>
        </p:sp>
        <p:sp>
          <p:nvSpPr>
            <p:cNvPr id="29" name="TextBox 29"/>
            <p:cNvSpPr txBox="1"/>
            <p:nvPr/>
          </p:nvSpPr>
          <p:spPr>
            <a:xfrm>
              <a:off x="0" y="-66675"/>
              <a:ext cx="812800" cy="879475"/>
            </a:xfrm>
            <a:prstGeom prst="rect">
              <a:avLst/>
            </a:prstGeom>
          </p:spPr>
          <p:txBody>
            <a:bodyPr lIns="50800" tIns="50800" rIns="50800" bIns="50800" rtlCol="0" anchor="ctr"/>
            <a:lstStyle/>
            <a:p>
              <a:pPr algn="ctr">
                <a:lnSpc>
                  <a:spcPts val="3450"/>
                </a:lnSpc>
              </a:pPr>
              <a:r>
                <a:rPr lang="en-US" sz="2300">
                  <a:solidFill>
                    <a:srgbClr val="F6F4EE"/>
                  </a:solidFill>
                  <a:latin typeface="Muli Semi-Bold" panose="00000700000000000000"/>
                </a:rPr>
                <a:t>How We Offer</a:t>
              </a:r>
              <a:endParaRPr lang="en-US" sz="2300">
                <a:solidFill>
                  <a:srgbClr val="F6F4EE"/>
                </a:solidFill>
                <a:latin typeface="Muli Semi-Bold" panose="00000700000000000000"/>
              </a:endParaRPr>
            </a:p>
          </p:txBody>
        </p:sp>
      </p:grpSp>
      <p:grpSp>
        <p:nvGrpSpPr>
          <p:cNvPr id="30" name="Group 30"/>
          <p:cNvGrpSpPr/>
          <p:nvPr/>
        </p:nvGrpSpPr>
        <p:grpSpPr>
          <a:xfrm rot="0">
            <a:off x="5169715" y="5789022"/>
            <a:ext cx="3807556" cy="1211189"/>
            <a:chOff x="0" y="0"/>
            <a:chExt cx="1002813" cy="318996"/>
          </a:xfrm>
        </p:grpSpPr>
        <p:sp>
          <p:nvSpPr>
            <p:cNvPr id="31" name="Freeform 31"/>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0D3330"/>
            </a:solidFill>
          </p:spPr>
        </p:sp>
        <p:sp>
          <p:nvSpPr>
            <p:cNvPr id="32" name="TextBox 32"/>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F6F4EE"/>
                  </a:solidFill>
                  <a:latin typeface="Muli"/>
                </a:rPr>
                <a:t>Extending job offers in a timely manner, clearly stating terms and conditions.</a:t>
              </a:r>
              <a:endParaRPr lang="en-US" sz="1600">
                <a:solidFill>
                  <a:srgbClr val="F6F4EE"/>
                </a:solidFill>
                <a:latin typeface="Muli"/>
              </a:endParaRPr>
            </a:p>
          </p:txBody>
        </p:sp>
      </p:grpSp>
      <p:grpSp>
        <p:nvGrpSpPr>
          <p:cNvPr id="33" name="Group 33"/>
          <p:cNvGrpSpPr/>
          <p:nvPr/>
        </p:nvGrpSpPr>
        <p:grpSpPr>
          <a:xfrm rot="0">
            <a:off x="9310646" y="5790105"/>
            <a:ext cx="3807556" cy="1211189"/>
            <a:chOff x="0" y="0"/>
            <a:chExt cx="1002813" cy="318996"/>
          </a:xfrm>
        </p:grpSpPr>
        <p:sp>
          <p:nvSpPr>
            <p:cNvPr id="34" name="Freeform 34"/>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0D3330"/>
            </a:solidFill>
          </p:spPr>
        </p:sp>
        <p:sp>
          <p:nvSpPr>
            <p:cNvPr id="35" name="TextBox 35"/>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F6F4EE"/>
                  </a:solidFill>
                  <a:latin typeface="Muli"/>
                </a:rPr>
                <a:t>Conducting salary negotiations </a:t>
              </a:r>
              <a:endParaRPr lang="en-US" sz="1600">
                <a:solidFill>
                  <a:srgbClr val="F6F4EE"/>
                </a:solidFill>
                <a:latin typeface="Muli"/>
              </a:endParaRPr>
            </a:p>
            <a:p>
              <a:pPr algn="ctr">
                <a:lnSpc>
                  <a:spcPts val="2400"/>
                </a:lnSpc>
              </a:pPr>
              <a:r>
                <a:rPr lang="en-US" sz="1600">
                  <a:solidFill>
                    <a:srgbClr val="F6F4EE"/>
                  </a:solidFill>
                  <a:latin typeface="Muli"/>
                </a:rPr>
                <a:t>and benefits discussions </a:t>
              </a:r>
              <a:endParaRPr lang="en-US" sz="1600">
                <a:solidFill>
                  <a:srgbClr val="F6F4EE"/>
                </a:solidFill>
                <a:latin typeface="Muli"/>
              </a:endParaRPr>
            </a:p>
            <a:p>
              <a:pPr algn="ctr">
                <a:lnSpc>
                  <a:spcPts val="2400"/>
                </a:lnSpc>
              </a:pPr>
              <a:r>
                <a:rPr lang="en-US" sz="1600">
                  <a:solidFill>
                    <a:srgbClr val="F6F4EE"/>
                  </a:solidFill>
                  <a:latin typeface="Muli"/>
                </a:rPr>
                <a:t>professionally and transparently.</a:t>
              </a:r>
              <a:endParaRPr lang="en-US" sz="1600">
                <a:solidFill>
                  <a:srgbClr val="F6F4EE"/>
                </a:solidFill>
                <a:latin typeface="Muli"/>
              </a:endParaRPr>
            </a:p>
          </p:txBody>
        </p:sp>
      </p:grpSp>
      <p:grpSp>
        <p:nvGrpSpPr>
          <p:cNvPr id="36" name="Group 36"/>
          <p:cNvGrpSpPr/>
          <p:nvPr/>
        </p:nvGrpSpPr>
        <p:grpSpPr>
          <a:xfrm rot="0">
            <a:off x="13451744" y="5789022"/>
            <a:ext cx="3807556" cy="1211189"/>
            <a:chOff x="0" y="0"/>
            <a:chExt cx="1002813" cy="318996"/>
          </a:xfrm>
        </p:grpSpPr>
        <p:sp>
          <p:nvSpPr>
            <p:cNvPr id="37" name="Freeform 37"/>
            <p:cNvSpPr/>
            <p:nvPr/>
          </p:nvSpPr>
          <p:spPr>
            <a:xfrm>
              <a:off x="0" y="0"/>
              <a:ext cx="1002813" cy="318996"/>
            </a:xfrm>
            <a:custGeom>
              <a:avLst/>
              <a:gdLst/>
              <a:ahLst/>
              <a:cxnLst/>
              <a:rect l="l" t="t" r="r" b="b"/>
              <a:pathLst>
                <a:path w="1002813" h="318996">
                  <a:moveTo>
                    <a:pt x="0" y="0"/>
                  </a:moveTo>
                  <a:lnTo>
                    <a:pt x="1002813" y="0"/>
                  </a:lnTo>
                  <a:lnTo>
                    <a:pt x="1002813" y="318996"/>
                  </a:lnTo>
                  <a:lnTo>
                    <a:pt x="0" y="318996"/>
                  </a:lnTo>
                  <a:close/>
                </a:path>
              </a:pathLst>
            </a:custGeom>
            <a:solidFill>
              <a:srgbClr val="0D3330"/>
            </a:solidFill>
          </p:spPr>
        </p:sp>
        <p:sp>
          <p:nvSpPr>
            <p:cNvPr id="38" name="TextBox 38"/>
            <p:cNvSpPr txBox="1"/>
            <p:nvPr/>
          </p:nvSpPr>
          <p:spPr>
            <a:xfrm>
              <a:off x="0" y="-38100"/>
              <a:ext cx="812800" cy="850900"/>
            </a:xfrm>
            <a:prstGeom prst="rect">
              <a:avLst/>
            </a:prstGeom>
          </p:spPr>
          <p:txBody>
            <a:bodyPr lIns="127000" tIns="127000" rIns="127000" bIns="127000" rtlCol="0" anchor="ctr"/>
            <a:lstStyle/>
            <a:p>
              <a:pPr algn="ctr">
                <a:lnSpc>
                  <a:spcPts val="2400"/>
                </a:lnSpc>
              </a:pPr>
              <a:r>
                <a:rPr lang="en-US" sz="1600">
                  <a:solidFill>
                    <a:srgbClr val="F6F4EE"/>
                  </a:solidFill>
                  <a:latin typeface="Muli"/>
                </a:rPr>
                <a:t>Ensuring clear communication with </a:t>
              </a:r>
              <a:endParaRPr lang="en-US" sz="1600">
                <a:solidFill>
                  <a:srgbClr val="F6F4EE"/>
                </a:solidFill>
                <a:latin typeface="Muli"/>
              </a:endParaRPr>
            </a:p>
            <a:p>
              <a:pPr algn="ctr">
                <a:lnSpc>
                  <a:spcPts val="2400"/>
                </a:lnSpc>
              </a:pPr>
              <a:r>
                <a:rPr lang="en-US" sz="1600">
                  <a:solidFill>
                    <a:srgbClr val="F6F4EE"/>
                  </a:solidFill>
                  <a:latin typeface="Muli"/>
                </a:rPr>
                <a:t>the selected candidate regarding </a:t>
              </a:r>
              <a:endParaRPr lang="en-US" sz="1600">
                <a:solidFill>
                  <a:srgbClr val="F6F4EE"/>
                </a:solidFill>
                <a:latin typeface="Muli"/>
              </a:endParaRPr>
            </a:p>
            <a:p>
              <a:pPr algn="ctr">
                <a:lnSpc>
                  <a:spcPts val="2400"/>
                </a:lnSpc>
              </a:pPr>
              <a:r>
                <a:rPr lang="en-US" sz="1600">
                  <a:solidFill>
                    <a:srgbClr val="F6F4EE"/>
                  </a:solidFill>
                  <a:latin typeface="Muli"/>
                </a:rPr>
                <a:t>next steps.</a:t>
              </a:r>
              <a:endParaRPr lang="en-US" sz="1600">
                <a:solidFill>
                  <a:srgbClr val="F6F4EE"/>
                </a:solidFill>
                <a:latin typeface="Muli"/>
              </a:endParaRPr>
            </a:p>
          </p:txBody>
        </p:sp>
      </p:grpSp>
      <p:sp>
        <p:nvSpPr>
          <p:cNvPr id="39" name="TextBox 39"/>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40" name="页脚占位符 39"/>
          <p:cNvSpPr>
            <a:spLocks noGrp="1"/>
          </p:cNvSpPr>
          <p:nvPr>
            <p:ph type="ftr" sz="quarter" idx="11"/>
          </p:nvPr>
        </p:nvSpPr>
        <p:spPr/>
        <p:txBody>
          <a:bodyPr/>
          <a:p>
            <a:r>
              <a:rPr lang="en-US"/>
              <a:t>Mot-clé: .NET, WPF, MVVM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9144000" y="-133833"/>
            <a:ext cx="9422438" cy="10554666"/>
          </a:xfrm>
          <a:custGeom>
            <a:avLst/>
            <a:gdLst/>
            <a:ahLst/>
            <a:cxnLst/>
            <a:rect l="l" t="t" r="r" b="b"/>
            <a:pathLst>
              <a:path w="9422438" h="10554666">
                <a:moveTo>
                  <a:pt x="0" y="0"/>
                </a:moveTo>
                <a:lnTo>
                  <a:pt x="9422438" y="0"/>
                </a:lnTo>
                <a:lnTo>
                  <a:pt x="9422438" y="10554666"/>
                </a:lnTo>
                <a:lnTo>
                  <a:pt x="0" y="105546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Rejection and Feedback</a:t>
            </a:r>
            <a:endParaRPr lang="en-US" sz="5300">
              <a:solidFill>
                <a:srgbClr val="0D3330"/>
              </a:solidFill>
              <a:latin typeface="Cooper BT Light" panose="0208050304030B020404"/>
            </a:endParaRPr>
          </a:p>
        </p:txBody>
      </p:sp>
      <p:sp>
        <p:nvSpPr>
          <p:cNvPr id="4" name="TextBox 4"/>
          <p:cNvSpPr txBox="1"/>
          <p:nvPr/>
        </p:nvSpPr>
        <p:spPr>
          <a:xfrm>
            <a:off x="1028700" y="2635386"/>
            <a:ext cx="7654823" cy="4798695"/>
          </a:xfrm>
          <a:prstGeom prst="rect">
            <a:avLst/>
          </a:prstGeom>
        </p:spPr>
        <p:txBody>
          <a:bodyPr lIns="0" tIns="0" rIns="0" bIns="0" rtlCol="0" anchor="t">
            <a:spAutoFit/>
          </a:bodyPr>
          <a:lstStyle/>
          <a:p>
            <a:pPr>
              <a:lnSpc>
                <a:spcPts val="3450"/>
              </a:lnSpc>
            </a:pPr>
            <a:r>
              <a:rPr lang="en-US" sz="2300">
                <a:solidFill>
                  <a:srgbClr val="0D3330"/>
                </a:solidFill>
                <a:latin typeface="Muli"/>
              </a:rPr>
              <a:t>We understand that not every candidate will be successful in their application. However, we are committed to treating all candidates with respect and providing constructive feedback whenever possible. We believe that offering feedback helps candidates understand areas for improvement and enhances their overall job search experience.</a:t>
            </a:r>
            <a:r>
              <a:rPr lang="en-US" sz="2300">
                <a:solidFill>
                  <a:srgbClr val="0D3330"/>
                </a:solidFill>
                <a:latin typeface="Muli"/>
              </a:rPr>
              <a:t> </a:t>
            </a:r>
            <a:endParaRPr lang="en-US" sz="2300">
              <a:solidFill>
                <a:srgbClr val="0D3330"/>
              </a:solidFill>
              <a:latin typeface="Muli"/>
            </a:endParaRPr>
          </a:p>
          <a:p>
            <a:pPr>
              <a:lnSpc>
                <a:spcPts val="3450"/>
              </a:lnSpc>
            </a:pPr>
          </a:p>
          <a:p>
            <a:pPr>
              <a:lnSpc>
                <a:spcPts val="3450"/>
              </a:lnSpc>
            </a:pPr>
            <a:r>
              <a:rPr lang="en-US" sz="2300">
                <a:solidFill>
                  <a:srgbClr val="0D3330"/>
                </a:solidFill>
                <a:latin typeface="Muli"/>
              </a:rPr>
              <a:t>Our aim is to deliver rejection messages promptly and professionally, accompanied by specific and actionable feedback when requested. </a:t>
            </a:r>
            <a:endParaRPr lang="en-US" sz="2300">
              <a:solidFill>
                <a:srgbClr val="0D3330"/>
              </a:solidFill>
              <a:latin typeface="Muli"/>
            </a:endParaRPr>
          </a:p>
        </p:txBody>
      </p:sp>
      <p:sp>
        <p:nvSpPr>
          <p:cNvPr id="5" name="TextBox 5"/>
          <p:cNvSpPr txBox="1"/>
          <p:nvPr/>
        </p:nvSpPr>
        <p:spPr>
          <a:xfrm>
            <a:off x="1028700" y="9117965"/>
            <a:ext cx="7654823"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6" name="页脚占位符 5"/>
          <p:cNvSpPr>
            <a:spLocks noGrp="1"/>
          </p:cNvSpPr>
          <p:nvPr>
            <p:ph type="ftr" sz="quarter" idx="11"/>
          </p:nvPr>
        </p:nvSpPr>
        <p:spPr/>
        <p:txBody>
          <a:bodyPr/>
          <a:p>
            <a:r>
              <a:rPr lang="en-US"/>
              <a:t>Mot-clé: .NET, WPF, MVVM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8930286" y="322359"/>
            <a:ext cx="11854814" cy="12232922"/>
          </a:xfrm>
          <a:custGeom>
            <a:avLst/>
            <a:gdLst/>
            <a:ahLst/>
            <a:cxnLst/>
            <a:rect l="l" t="t" r="r" b="b"/>
            <a:pathLst>
              <a:path w="11854814" h="12232922">
                <a:moveTo>
                  <a:pt x="0" y="0"/>
                </a:moveTo>
                <a:lnTo>
                  <a:pt x="11854813" y="0"/>
                </a:lnTo>
                <a:lnTo>
                  <a:pt x="11854813" y="12232922"/>
                </a:lnTo>
                <a:lnTo>
                  <a:pt x="0" y="122329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Candidate Experience</a:t>
            </a:r>
            <a:endParaRPr lang="en-US" sz="5300">
              <a:solidFill>
                <a:srgbClr val="0D3330"/>
              </a:solidFill>
              <a:latin typeface="Cooper BT Light" panose="0208050304030B020404"/>
            </a:endParaRPr>
          </a:p>
        </p:txBody>
      </p:sp>
      <p:sp>
        <p:nvSpPr>
          <p:cNvPr id="4" name="TextBox 4"/>
          <p:cNvSpPr txBox="1"/>
          <p:nvPr/>
        </p:nvSpPr>
        <p:spPr>
          <a:xfrm>
            <a:off x="1028700" y="2635386"/>
            <a:ext cx="7901586" cy="3046095"/>
          </a:xfrm>
          <a:prstGeom prst="rect">
            <a:avLst/>
          </a:prstGeom>
        </p:spPr>
        <p:txBody>
          <a:bodyPr lIns="0" tIns="0" rIns="0" bIns="0" rtlCol="0" anchor="t">
            <a:spAutoFit/>
          </a:bodyPr>
          <a:lstStyle/>
          <a:p>
            <a:pPr>
              <a:lnSpc>
                <a:spcPts val="3450"/>
              </a:lnSpc>
            </a:pPr>
            <a:r>
              <a:rPr lang="en-US" sz="2300">
                <a:solidFill>
                  <a:srgbClr val="0D3330"/>
                </a:solidFill>
                <a:latin typeface="Muli"/>
              </a:rPr>
              <a:t>We believe that providing an exceptional candidate experience not only reflects our commitment to professionalism but also strengthens our employer brand and enhances our ability to attract top talent. </a:t>
            </a:r>
            <a:endParaRPr lang="en-US" sz="2300">
              <a:solidFill>
                <a:srgbClr val="0D3330"/>
              </a:solidFill>
              <a:latin typeface="Muli"/>
            </a:endParaRPr>
          </a:p>
          <a:p>
            <a:pPr>
              <a:lnSpc>
                <a:spcPts val="3450"/>
              </a:lnSpc>
            </a:pPr>
          </a:p>
          <a:p>
            <a:pPr>
              <a:lnSpc>
                <a:spcPts val="3450"/>
              </a:lnSpc>
            </a:pPr>
            <a:r>
              <a:rPr lang="en-US" sz="2300">
                <a:solidFill>
                  <a:srgbClr val="0D3330"/>
                </a:solidFill>
                <a:latin typeface="Muli"/>
              </a:rPr>
              <a:t>Follow this policy to ensure a remarkable candidate experience.</a:t>
            </a:r>
            <a:endParaRPr lang="en-US" sz="2300">
              <a:solidFill>
                <a:srgbClr val="0D3330"/>
              </a:solidFill>
              <a:latin typeface="Muli"/>
            </a:endParaRPr>
          </a:p>
        </p:txBody>
      </p:sp>
      <p:sp>
        <p:nvSpPr>
          <p:cNvPr id="5" name="TextBox 5"/>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6" name="页脚占位符 5"/>
          <p:cNvSpPr>
            <a:spLocks noGrp="1"/>
          </p:cNvSpPr>
          <p:nvPr>
            <p:ph type="ftr" sz="quarter" idx="11"/>
          </p:nvPr>
        </p:nvSpPr>
        <p:spPr/>
        <p:txBody>
          <a:bodyPr/>
          <a:p>
            <a:r>
              <a:rPr lang="en-US"/>
              <a:t>Mot-clé: .NET, WPF, MVVM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9783855" y="362441"/>
            <a:ext cx="10438852" cy="9243129"/>
          </a:xfrm>
          <a:custGeom>
            <a:avLst/>
            <a:gdLst/>
            <a:ahLst/>
            <a:cxnLst/>
            <a:rect l="l" t="t" r="r" b="b"/>
            <a:pathLst>
              <a:path w="10438852" h="9243129">
                <a:moveTo>
                  <a:pt x="0" y="0"/>
                </a:moveTo>
                <a:lnTo>
                  <a:pt x="10438852" y="0"/>
                </a:lnTo>
                <a:lnTo>
                  <a:pt x="10438852" y="9243129"/>
                </a:lnTo>
                <a:lnTo>
                  <a:pt x="0" y="924312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Compliance</a:t>
            </a:r>
            <a:endParaRPr lang="en-US" sz="5300">
              <a:solidFill>
                <a:srgbClr val="0D3330"/>
              </a:solidFill>
              <a:latin typeface="Cooper BT Light" panose="0208050304030B020404"/>
            </a:endParaRPr>
          </a:p>
        </p:txBody>
      </p:sp>
      <p:sp>
        <p:nvSpPr>
          <p:cNvPr id="4" name="TextBox 4"/>
          <p:cNvSpPr txBox="1"/>
          <p:nvPr/>
        </p:nvSpPr>
        <p:spPr>
          <a:xfrm>
            <a:off x="1028700" y="2635386"/>
            <a:ext cx="7901586" cy="855345"/>
          </a:xfrm>
          <a:prstGeom prst="rect">
            <a:avLst/>
          </a:prstGeom>
        </p:spPr>
        <p:txBody>
          <a:bodyPr lIns="0" tIns="0" rIns="0" bIns="0" rtlCol="0" anchor="t">
            <a:spAutoFit/>
          </a:bodyPr>
          <a:lstStyle/>
          <a:p>
            <a:pPr>
              <a:lnSpc>
                <a:spcPts val="3450"/>
              </a:lnSpc>
            </a:pPr>
            <a:r>
              <a:rPr lang="en-US" sz="2300">
                <a:solidFill>
                  <a:srgbClr val="0D3330"/>
                </a:solidFill>
                <a:latin typeface="Muli"/>
              </a:rPr>
              <a:t>Our Recruitment and Selection Policy complies with all relevant laws and regulations, including:</a:t>
            </a:r>
            <a:endParaRPr lang="en-US" sz="2300">
              <a:solidFill>
                <a:srgbClr val="0D3330"/>
              </a:solidFill>
              <a:latin typeface="Muli"/>
            </a:endParaRPr>
          </a:p>
        </p:txBody>
      </p:sp>
      <p:sp>
        <p:nvSpPr>
          <p:cNvPr id="5" name="TextBox 5"/>
          <p:cNvSpPr txBox="1"/>
          <p:nvPr/>
        </p:nvSpPr>
        <p:spPr>
          <a:xfrm>
            <a:off x="1028700" y="3806190"/>
            <a:ext cx="7901586" cy="2607945"/>
          </a:xfrm>
          <a:prstGeom prst="rect">
            <a:avLst/>
          </a:prstGeom>
        </p:spPr>
        <p:txBody>
          <a:bodyPr lIns="0" tIns="0" rIns="0" bIns="0" rtlCol="0" anchor="t">
            <a:spAutoFit/>
          </a:bodyPr>
          <a:lstStyle/>
          <a:p>
            <a:pPr marL="496570" lvl="1" indent="-248285">
              <a:lnSpc>
                <a:spcPts val="3450"/>
              </a:lnSpc>
              <a:buFont typeface="Arial" panose="020B0604020202020204"/>
              <a:buChar char="•"/>
            </a:pPr>
            <a:r>
              <a:rPr lang="en-US" sz="2300">
                <a:solidFill>
                  <a:srgbClr val="0D3330"/>
                </a:solidFill>
                <a:latin typeface="Muli"/>
              </a:rPr>
              <a:t>Equal Employment Opportunity laws, promoting fairness and diversity.</a:t>
            </a:r>
            <a:endParaRPr lang="en-US" sz="2300">
              <a:solidFill>
                <a:srgbClr val="0D3330"/>
              </a:solidFill>
              <a:latin typeface="Muli"/>
            </a:endParaRPr>
          </a:p>
          <a:p>
            <a:pPr marL="496570" lvl="1" indent="-248285">
              <a:lnSpc>
                <a:spcPts val="3450"/>
              </a:lnSpc>
              <a:buFont typeface="Arial" panose="020B0604020202020204"/>
              <a:buChar char="•"/>
            </a:pPr>
            <a:r>
              <a:rPr lang="en-US" sz="2300">
                <a:solidFill>
                  <a:srgbClr val="0D3330"/>
                </a:solidFill>
                <a:latin typeface="Muli"/>
              </a:rPr>
              <a:t>Data privacy and protection laws, ensuring the secure handling of candidate information.</a:t>
            </a:r>
            <a:endParaRPr lang="en-US" sz="2300">
              <a:solidFill>
                <a:srgbClr val="0D3330"/>
              </a:solidFill>
              <a:latin typeface="Muli"/>
            </a:endParaRPr>
          </a:p>
          <a:p>
            <a:pPr marL="496570" lvl="1" indent="-248285">
              <a:lnSpc>
                <a:spcPts val="3450"/>
              </a:lnSpc>
              <a:buFont typeface="Arial" panose="020B0604020202020204"/>
              <a:buChar char="•"/>
            </a:pPr>
            <a:r>
              <a:rPr lang="en-US" sz="2300">
                <a:solidFill>
                  <a:srgbClr val="0D3330"/>
                </a:solidFill>
                <a:latin typeface="Muli"/>
              </a:rPr>
              <a:t>Any specific industry regulations applicable to our business.</a:t>
            </a:r>
            <a:endParaRPr lang="en-US" sz="2300">
              <a:solidFill>
                <a:srgbClr val="0D3330"/>
              </a:solidFill>
              <a:latin typeface="Muli"/>
            </a:endParaRPr>
          </a:p>
        </p:txBody>
      </p:sp>
      <p:sp>
        <p:nvSpPr>
          <p:cNvPr id="6" name="TextBox 6"/>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7" name="页脚占位符 6"/>
          <p:cNvSpPr>
            <a:spLocks noGrp="1"/>
          </p:cNvSpPr>
          <p:nvPr>
            <p:ph type="ftr" sz="quarter" idx="11"/>
          </p:nvPr>
        </p:nvSpPr>
        <p:spPr/>
        <p:txBody>
          <a:bodyPr/>
          <a:p>
            <a:r>
              <a:rPr lang="en-US"/>
              <a:t>Mot-clé: .NET, WPF, MVVM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flipH="1">
            <a:off x="10214202" y="0"/>
            <a:ext cx="10287000" cy="10287000"/>
          </a:xfrm>
          <a:custGeom>
            <a:avLst/>
            <a:gdLst/>
            <a:ahLst/>
            <a:cxnLst/>
            <a:rect l="l" t="t" r="r" b="b"/>
            <a:pathLst>
              <a:path w="10287000" h="10287000">
                <a:moveTo>
                  <a:pt x="10287000" y="0"/>
                </a:moveTo>
                <a:lnTo>
                  <a:pt x="0" y="0"/>
                </a:lnTo>
                <a:lnTo>
                  <a:pt x="0" y="10287000"/>
                </a:lnTo>
                <a:lnTo>
                  <a:pt x="10287000" y="10287000"/>
                </a:lnTo>
                <a:lnTo>
                  <a:pt x="102870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1485129"/>
            <a:ext cx="16230600"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Questions?</a:t>
            </a:r>
            <a:endParaRPr lang="en-US" sz="5300">
              <a:solidFill>
                <a:srgbClr val="0D3330"/>
              </a:solidFill>
              <a:latin typeface="Cooper BT Light" panose="0208050304030B020404"/>
            </a:endParaRPr>
          </a:p>
        </p:txBody>
      </p:sp>
      <p:grpSp>
        <p:nvGrpSpPr>
          <p:cNvPr id="4" name="Group 4"/>
          <p:cNvGrpSpPr/>
          <p:nvPr/>
        </p:nvGrpSpPr>
        <p:grpSpPr>
          <a:xfrm rot="0">
            <a:off x="1028700" y="2702061"/>
            <a:ext cx="7873897" cy="3273924"/>
            <a:chOff x="0" y="0"/>
            <a:chExt cx="10498529" cy="4365232"/>
          </a:xfrm>
        </p:grpSpPr>
        <p:sp>
          <p:nvSpPr>
            <p:cNvPr id="5" name="TextBox 5"/>
            <p:cNvSpPr txBox="1"/>
            <p:nvPr/>
          </p:nvSpPr>
          <p:spPr>
            <a:xfrm>
              <a:off x="0" y="-66675"/>
              <a:ext cx="10498529" cy="2286635"/>
            </a:xfrm>
            <a:prstGeom prst="rect">
              <a:avLst/>
            </a:prstGeom>
          </p:spPr>
          <p:txBody>
            <a:bodyPr lIns="0" tIns="0" rIns="0" bIns="0" rtlCol="0" anchor="t">
              <a:spAutoFit/>
            </a:bodyPr>
            <a:lstStyle/>
            <a:p>
              <a:pPr>
                <a:lnSpc>
                  <a:spcPts val="3450"/>
                </a:lnSpc>
              </a:pPr>
              <a:r>
                <a:rPr lang="en-US" sz="2300">
                  <a:solidFill>
                    <a:srgbClr val="0D3330"/>
                  </a:solidFill>
                  <a:latin typeface="Muli"/>
                </a:rPr>
                <a:t>If you have any questions or need clarification regarding this policy, please don't hesitate to reach out to your supervisor or HR representative. We are here to support and guide you.</a:t>
              </a:r>
              <a:endParaRPr lang="en-US" sz="2300">
                <a:solidFill>
                  <a:srgbClr val="0D3330"/>
                </a:solidFill>
                <a:latin typeface="Muli"/>
              </a:endParaRPr>
            </a:p>
          </p:txBody>
        </p:sp>
        <p:sp>
          <p:nvSpPr>
            <p:cNvPr id="6" name="TextBox 6"/>
            <p:cNvSpPr txBox="1"/>
            <p:nvPr/>
          </p:nvSpPr>
          <p:spPr>
            <a:xfrm>
              <a:off x="0" y="2662797"/>
              <a:ext cx="10498529" cy="1702435"/>
            </a:xfrm>
            <a:prstGeom prst="rect">
              <a:avLst/>
            </a:prstGeom>
          </p:spPr>
          <p:txBody>
            <a:bodyPr lIns="0" tIns="0" rIns="0" bIns="0" rtlCol="0" anchor="t">
              <a:spAutoFit/>
            </a:bodyPr>
            <a:lstStyle/>
            <a:p>
              <a:pPr marL="496570" lvl="1" indent="-248285">
                <a:lnSpc>
                  <a:spcPts val="3450"/>
                </a:lnSpc>
                <a:buFont typeface="Arial" panose="020B0604020202020204"/>
                <a:buChar char="•"/>
              </a:pPr>
              <a:r>
                <a:rPr lang="en-US" sz="2300">
                  <a:solidFill>
                    <a:srgbClr val="0D3330"/>
                  </a:solidFill>
                  <a:latin typeface="Muli"/>
                </a:rPr>
                <a:t>Email HR representatives via hello@reallygreatsite.com</a:t>
              </a:r>
              <a:endParaRPr lang="en-US" sz="2300">
                <a:solidFill>
                  <a:srgbClr val="0D3330"/>
                </a:solidFill>
                <a:latin typeface="Muli"/>
              </a:endParaRPr>
            </a:p>
            <a:p>
              <a:pPr marL="496570" lvl="1" indent="-248285">
                <a:lnSpc>
                  <a:spcPts val="3450"/>
                </a:lnSpc>
                <a:buFont typeface="Arial" panose="020B0604020202020204"/>
                <a:buChar char="•"/>
              </a:pPr>
              <a:r>
                <a:rPr lang="en-US" sz="2300">
                  <a:solidFill>
                    <a:srgbClr val="0D3330"/>
                  </a:solidFill>
                  <a:latin typeface="Muli"/>
                </a:rPr>
                <a:t>Drop by the HR department in your nearest office</a:t>
              </a:r>
              <a:endParaRPr lang="en-US" sz="2300">
                <a:solidFill>
                  <a:srgbClr val="0D3330"/>
                </a:solidFill>
                <a:latin typeface="Muli"/>
              </a:endParaRPr>
            </a:p>
          </p:txBody>
        </p:sp>
      </p:grpSp>
      <p:sp>
        <p:nvSpPr>
          <p:cNvPr id="7" name="TextBox 7"/>
          <p:cNvSpPr txBox="1"/>
          <p:nvPr/>
        </p:nvSpPr>
        <p:spPr>
          <a:xfrm>
            <a:off x="1028700" y="9117965"/>
            <a:ext cx="8115300"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8" name="页脚占位符 7"/>
          <p:cNvSpPr>
            <a:spLocks noGrp="1"/>
          </p:cNvSpPr>
          <p:nvPr>
            <p:ph type="ftr" sz="quarter" idx="11"/>
          </p:nvPr>
        </p:nvSpPr>
        <p:spPr/>
        <p:txBody>
          <a:bodyPr/>
          <a:p>
            <a:r>
              <a:rPr lang="en-US"/>
              <a:t>Mot-clé: .NET, WPF, MVVM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3" name="TextBox 3"/>
          <p:cNvSpPr txBox="1"/>
          <p:nvPr/>
        </p:nvSpPr>
        <p:spPr>
          <a:xfrm>
            <a:off x="1028700" y="1638300"/>
            <a:ext cx="4658360" cy="815340"/>
          </a:xfrm>
          <a:prstGeom prst="rect">
            <a:avLst/>
          </a:prstGeom>
        </p:spPr>
        <p:txBody>
          <a:bodyPr wrap="square" lIns="0" tIns="0" rIns="0" bIns="0" rtlCol="0" anchor="t">
            <a:spAutoFit/>
          </a:bodyPr>
          <a:lstStyle/>
          <a:p>
            <a:pPr>
              <a:lnSpc>
                <a:spcPts val="6360"/>
              </a:lnSpc>
            </a:pPr>
            <a:r>
              <a:rPr lang="en-US" sz="6600">
                <a:solidFill>
                  <a:srgbClr val="0D3330"/>
                </a:solidFill>
                <a:latin typeface="Cooper BT Light" panose="0208050304030B020404"/>
              </a:rPr>
              <a:t>Introduction</a:t>
            </a:r>
            <a:endParaRPr lang="en-US" sz="6600">
              <a:solidFill>
                <a:srgbClr val="0D3330"/>
              </a:solidFill>
              <a:latin typeface="Cooper BT Light" panose="0208050304030B020404"/>
            </a:endParaRPr>
          </a:p>
        </p:txBody>
      </p:sp>
      <p:pic>
        <p:nvPicPr>
          <p:cNvPr id="8" name="图片 7" descr="deltacad_logo"/>
          <p:cNvPicPr>
            <a:picLocks noChangeAspect="1"/>
          </p:cNvPicPr>
          <p:nvPr>
            <p:custDataLst>
              <p:tags r:id="rId1"/>
            </p:custDataLst>
          </p:nvPr>
        </p:nvPicPr>
        <p:blipFill>
          <a:blip r:embed="rId2"/>
          <a:stretch>
            <a:fillRect/>
          </a:stretch>
        </p:blipFill>
        <p:spPr>
          <a:xfrm>
            <a:off x="1066800" y="379730"/>
            <a:ext cx="2547620" cy="826770"/>
          </a:xfrm>
          <a:prstGeom prst="rect">
            <a:avLst/>
          </a:prstGeom>
        </p:spPr>
      </p:pic>
      <p:pic>
        <p:nvPicPr>
          <p:cNvPr id="9" name="图片 8" descr="utc_logo"/>
          <p:cNvPicPr>
            <a:picLocks noChangeAspect="1"/>
          </p:cNvPicPr>
          <p:nvPr>
            <p:custDataLst>
              <p:tags r:id="rId3"/>
            </p:custDataLst>
          </p:nvPr>
        </p:nvPicPr>
        <p:blipFill>
          <a:blip r:embed="rId4"/>
          <a:stretch>
            <a:fillRect/>
          </a:stretch>
        </p:blipFill>
        <p:spPr>
          <a:xfrm>
            <a:off x="13792200" y="329565"/>
            <a:ext cx="3420745" cy="865505"/>
          </a:xfrm>
          <a:prstGeom prst="rect">
            <a:avLst/>
          </a:prstGeom>
        </p:spPr>
      </p:pic>
      <p:sp>
        <p:nvSpPr>
          <p:cNvPr id="2" name="文本框 1"/>
          <p:cNvSpPr txBox="1"/>
          <p:nvPr/>
        </p:nvSpPr>
        <p:spPr>
          <a:xfrm>
            <a:off x="1028700" y="2781300"/>
            <a:ext cx="3574415" cy="953135"/>
          </a:xfrm>
          <a:prstGeom prst="rect">
            <a:avLst/>
          </a:prstGeom>
          <a:noFill/>
        </p:spPr>
        <p:txBody>
          <a:bodyPr wrap="square" rtlCol="0">
            <a:noAutofit/>
          </a:bodyPr>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7" name="TextBox 7"/>
          <p:cNvSpPr txBox="1"/>
          <p:nvPr/>
        </p:nvSpPr>
        <p:spPr>
          <a:xfrm>
            <a:off x="762000" y="1790700"/>
            <a:ext cx="6384925" cy="1630680"/>
          </a:xfrm>
          <a:prstGeom prst="rect">
            <a:avLst/>
          </a:prstGeom>
        </p:spPr>
        <p:txBody>
          <a:bodyPr wrap="square" lIns="0" tIns="0" rIns="0" bIns="0" rtlCol="0" anchor="t">
            <a:spAutoFit/>
          </a:bodyPr>
          <a:lstStyle/>
          <a:p>
            <a:pPr>
              <a:lnSpc>
                <a:spcPts val="6360"/>
              </a:lnSpc>
            </a:pPr>
            <a:r>
              <a:rPr lang="en-GB" altLang="en-US" sz="4400">
                <a:solidFill>
                  <a:srgbClr val="0D3330"/>
                </a:solidFill>
                <a:latin typeface="Arial" panose="020B0604020202020204" pitchFamily="34" charset="0"/>
                <a:cs typeface="Arial" panose="020B0604020202020204" pitchFamily="34" charset="0"/>
              </a:rPr>
              <a:t>Onglet 1 </a:t>
            </a:r>
            <a:endParaRPr lang="en-GB" altLang="en-US" sz="4400">
              <a:solidFill>
                <a:srgbClr val="0D3330"/>
              </a:solidFill>
              <a:latin typeface="Arial" panose="020B0604020202020204" pitchFamily="34" charset="0"/>
              <a:cs typeface="Arial" panose="020B0604020202020204" pitchFamily="34" charset="0"/>
            </a:endParaRPr>
          </a:p>
          <a:p>
            <a:pPr>
              <a:lnSpc>
                <a:spcPts val="6360"/>
              </a:lnSpc>
            </a:pPr>
            <a:r>
              <a:rPr lang="en-GB" altLang="en-US" sz="4400">
                <a:solidFill>
                  <a:srgbClr val="0D3330"/>
                </a:solidFill>
                <a:latin typeface="Arial" panose="020B0604020202020204" pitchFamily="34" charset="0"/>
                <a:cs typeface="Arial" panose="020B0604020202020204" pitchFamily="34" charset="0"/>
              </a:rPr>
              <a:t>Pr</a:t>
            </a:r>
            <a:r>
              <a:rPr lang="fr-FR" altLang="en-US" sz="4400">
                <a:solidFill>
                  <a:srgbClr val="0D3330"/>
                </a:solidFill>
                <a:latin typeface="Arial" panose="020B0604020202020204" pitchFamily="34" charset="0"/>
                <a:cs typeface="Arial" panose="020B0604020202020204" pitchFamily="34" charset="0"/>
              </a:rPr>
              <a:t>éparation des données</a:t>
            </a:r>
            <a:endParaRPr lang="fr-FR" altLang="en-US" sz="4400">
              <a:solidFill>
                <a:srgbClr val="0D3330"/>
              </a:solidFill>
              <a:latin typeface="Arial" panose="020B0604020202020204" pitchFamily="34" charset="0"/>
              <a:cs typeface="Arial" panose="020B0604020202020204" pitchFamily="34" charset="0"/>
            </a:endParaRPr>
          </a:p>
        </p:txBody>
      </p:sp>
      <p:pic>
        <p:nvPicPr>
          <p:cNvPr id="8" name="图片 7" descr="deltacad_logo"/>
          <p:cNvPicPr>
            <a:picLocks noChangeAspect="1"/>
          </p:cNvPicPr>
          <p:nvPr>
            <p:custDataLst>
              <p:tags r:id="rId1"/>
            </p:custDataLst>
          </p:nvPr>
        </p:nvPicPr>
        <p:blipFill>
          <a:blip r:embed="rId2"/>
          <a:stretch>
            <a:fillRect/>
          </a:stretch>
        </p:blipFill>
        <p:spPr>
          <a:xfrm>
            <a:off x="1066800" y="379730"/>
            <a:ext cx="2547620" cy="826770"/>
          </a:xfrm>
          <a:prstGeom prst="rect">
            <a:avLst/>
          </a:prstGeom>
        </p:spPr>
      </p:pic>
      <p:pic>
        <p:nvPicPr>
          <p:cNvPr id="9" name="图片 8" descr="utc_logo"/>
          <p:cNvPicPr>
            <a:picLocks noChangeAspect="1"/>
          </p:cNvPicPr>
          <p:nvPr>
            <p:custDataLst>
              <p:tags r:id="rId3"/>
            </p:custDataLst>
          </p:nvPr>
        </p:nvPicPr>
        <p:blipFill>
          <a:blip r:embed="rId4"/>
          <a:stretch>
            <a:fillRect/>
          </a:stretch>
        </p:blipFill>
        <p:spPr>
          <a:xfrm>
            <a:off x="13792200" y="329565"/>
            <a:ext cx="3420745" cy="865505"/>
          </a:xfrm>
          <a:prstGeom prst="rect">
            <a:avLst/>
          </a:prstGeom>
        </p:spPr>
      </p:pic>
      <p:pic>
        <p:nvPicPr>
          <p:cNvPr id="3" name="图片 2" descr="perlin_noise"/>
          <p:cNvPicPr>
            <a:picLocks noChangeAspect="1"/>
          </p:cNvPicPr>
          <p:nvPr/>
        </p:nvPicPr>
        <p:blipFill>
          <a:blip r:embed="rId5"/>
          <a:stretch>
            <a:fillRect/>
          </a:stretch>
        </p:blipFill>
        <p:spPr>
          <a:xfrm>
            <a:off x="762000" y="3695700"/>
            <a:ext cx="11565890" cy="5101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028700" y="1485129"/>
            <a:ext cx="7901586"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Recruitment Methods</a:t>
            </a:r>
            <a:endParaRPr lang="en-US" sz="5300">
              <a:solidFill>
                <a:srgbClr val="0D3330"/>
              </a:solidFill>
              <a:latin typeface="Cooper BT Light" panose="0208050304030B020404"/>
            </a:endParaRPr>
          </a:p>
        </p:txBody>
      </p:sp>
      <p:graphicFrame>
        <p:nvGraphicFramePr>
          <p:cNvPr id="3" name="Table 3"/>
          <p:cNvGraphicFramePr>
            <a:graphicFrameLocks noGrp="1"/>
          </p:cNvGraphicFramePr>
          <p:nvPr/>
        </p:nvGraphicFramePr>
        <p:xfrm>
          <a:off x="1028700" y="3909831"/>
          <a:ext cx="16230600" cy="4504304"/>
        </p:xfrm>
        <a:graphic>
          <a:graphicData uri="http://schemas.openxmlformats.org/drawingml/2006/table">
            <a:tbl>
              <a:tblPr/>
              <a:tblGrid>
                <a:gridCol w="3540585"/>
                <a:gridCol w="12690015"/>
              </a:tblGrid>
              <a:tr h="750717">
                <a:tc>
                  <a:txBody>
                    <a:bodyPr rtlCol="0"/>
                    <a:lstStyle/>
                    <a:p>
                      <a:pPr algn="l">
                        <a:lnSpc>
                          <a:spcPts val="3220"/>
                        </a:lnSpc>
                        <a:defRPr/>
                      </a:pPr>
                      <a:r>
                        <a:rPr lang="en-US" sz="2300">
                          <a:solidFill>
                            <a:srgbClr val="0D3330"/>
                          </a:solidFill>
                          <a:latin typeface="Muli Semi-Bold" panose="00000700000000000000"/>
                        </a:rPr>
                        <a:t>Internal Sourcing</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a:rPr>
                        <a:t>Employee referrals: Encouraging current employees to refer candidates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50717">
                <a:tc>
                  <a:txBody>
                    <a:bodyPr rtlCol="0"/>
                    <a:lstStyle/>
                    <a:p>
                      <a:pPr algn="l">
                        <a:lnSpc>
                          <a:spcPts val="3220"/>
                        </a:lnSpc>
                        <a:defRPr/>
                      </a:pP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a:rPr>
                        <a:t>Internal job postings: Advertising job openings within the company</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50717">
                <a:tc>
                  <a:txBody>
                    <a:bodyPr rtlCol="0"/>
                    <a:lstStyle/>
                    <a:p>
                      <a:pPr algn="l">
                        <a:lnSpc>
                          <a:spcPts val="3220"/>
                        </a:lnSpc>
                        <a:defRPr/>
                      </a:pPr>
                      <a:r>
                        <a:rPr lang="en-US" sz="2300">
                          <a:solidFill>
                            <a:srgbClr val="0D3330"/>
                          </a:solidFill>
                          <a:latin typeface="Muli Semi-Bold" panose="00000700000000000000"/>
                        </a:rPr>
                        <a:t>External Sourcing</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a:rPr>
                        <a:t>Job boards: Posting vacancies on popular job search platforms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50717">
                <a:tc>
                  <a:txBody>
                    <a:bodyPr rtlCol="0"/>
                    <a:lstStyle/>
                    <a:p>
                      <a:pPr algn="l">
                        <a:lnSpc>
                          <a:spcPts val="3220"/>
                        </a:lnSpc>
                        <a:defRPr/>
                      </a:pP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a:rPr>
                        <a:t>Professional networks: Utilising industry-specific platforms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50717">
                <a:tc>
                  <a:txBody>
                    <a:bodyPr rtlCol="0"/>
                    <a:lstStyle/>
                    <a:p>
                      <a:pPr algn="l">
                        <a:lnSpc>
                          <a:spcPts val="3220"/>
                        </a:lnSpc>
                        <a:defRPr/>
                      </a:pP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a:rPr>
                        <a:t>Partnerships: Collaborating with educational institutions or industry associations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50717">
                <a:tc>
                  <a:txBody>
                    <a:bodyPr rtlCol="0"/>
                    <a:lstStyle/>
                    <a:p>
                      <a:pPr algn="l">
                        <a:lnSpc>
                          <a:spcPts val="3220"/>
                        </a:lnSpc>
                        <a:defRPr/>
                      </a:pPr>
                      <a:r>
                        <a:rPr lang="en-US" sz="2300">
                          <a:solidFill>
                            <a:srgbClr val="0D3330"/>
                          </a:solidFill>
                          <a:latin typeface="Muli Semi-Bold" panose="00000700000000000000"/>
                        </a:rPr>
                        <a:t>Recruitment Agencies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a:rPr>
                        <a:t>Engaging external agencies to assist with talent acquisition</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bl>
          </a:graphicData>
        </a:graphic>
      </p:graphicFrame>
      <p:sp>
        <p:nvSpPr>
          <p:cNvPr id="4" name="TextBox 4"/>
          <p:cNvSpPr txBox="1"/>
          <p:nvPr/>
        </p:nvSpPr>
        <p:spPr>
          <a:xfrm>
            <a:off x="1028700" y="2635386"/>
            <a:ext cx="16230600" cy="855345"/>
          </a:xfrm>
          <a:prstGeom prst="rect">
            <a:avLst/>
          </a:prstGeom>
        </p:spPr>
        <p:txBody>
          <a:bodyPr lIns="0" tIns="0" rIns="0" bIns="0" rtlCol="0" anchor="t">
            <a:spAutoFit/>
          </a:bodyPr>
          <a:lstStyle/>
          <a:p>
            <a:pPr>
              <a:lnSpc>
                <a:spcPts val="3450"/>
              </a:lnSpc>
            </a:pPr>
            <a:r>
              <a:rPr lang="en-US" sz="2300">
                <a:solidFill>
                  <a:srgbClr val="0D3330"/>
                </a:solidFill>
                <a:latin typeface="Muli"/>
              </a:rPr>
              <a:t>To reach a wide pool of qualified candidates, we employ a variety of recruitment methods. Our approach combines both internal and external sourcing strategies to ensure a robust talent pipeline.</a:t>
            </a:r>
            <a:endParaRPr lang="en-US" sz="2300">
              <a:solidFill>
                <a:srgbClr val="0D3330"/>
              </a:solidFill>
              <a:latin typeface="Muli"/>
            </a:endParaRPr>
          </a:p>
        </p:txBody>
      </p:sp>
      <p:sp>
        <p:nvSpPr>
          <p:cNvPr id="5" name="TextBox 5"/>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028700" y="1485129"/>
            <a:ext cx="7901586"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Advertising Channels</a:t>
            </a:r>
            <a:endParaRPr lang="en-US" sz="5300">
              <a:solidFill>
                <a:srgbClr val="0D3330"/>
              </a:solidFill>
              <a:latin typeface="Cooper BT Light" panose="0208050304030B020404"/>
            </a:endParaRPr>
          </a:p>
        </p:txBody>
      </p:sp>
      <p:graphicFrame>
        <p:nvGraphicFramePr>
          <p:cNvPr id="3" name="Table 3"/>
          <p:cNvGraphicFramePr>
            <a:graphicFrameLocks noGrp="1"/>
          </p:cNvGraphicFramePr>
          <p:nvPr/>
        </p:nvGraphicFramePr>
        <p:xfrm>
          <a:off x="1028700" y="2702061"/>
          <a:ext cx="16230600" cy="4276998"/>
        </p:xfrm>
        <a:graphic>
          <a:graphicData uri="http://schemas.openxmlformats.org/drawingml/2006/table">
            <a:tbl>
              <a:tblPr/>
              <a:tblGrid>
                <a:gridCol w="3948347"/>
                <a:gridCol w="12282253"/>
              </a:tblGrid>
              <a:tr h="712833">
                <a:tc>
                  <a:txBody>
                    <a:bodyPr rtlCol="0"/>
                    <a:lstStyle/>
                    <a:p>
                      <a:pPr algn="l">
                        <a:lnSpc>
                          <a:spcPts val="3220"/>
                        </a:lnSpc>
                        <a:defRPr/>
                      </a:pPr>
                      <a:r>
                        <a:rPr lang="en-US" sz="2300">
                          <a:solidFill>
                            <a:srgbClr val="0D3330"/>
                          </a:solidFill>
                          <a:latin typeface="Muli Semi-Bold" panose="00000700000000000000"/>
                        </a:rPr>
                        <a:t>Advertising Channel</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c>
                  <a:txBody>
                    <a:bodyPr rtlCol="0"/>
                    <a:lstStyle/>
                    <a:p>
                      <a:pPr algn="l">
                        <a:lnSpc>
                          <a:spcPts val="3220"/>
                        </a:lnSpc>
                        <a:defRPr/>
                      </a:pPr>
                      <a:r>
                        <a:rPr lang="en-US" sz="2300">
                          <a:solidFill>
                            <a:srgbClr val="0D3330"/>
                          </a:solidFill>
                          <a:latin typeface="Muli Semi-Bold" panose="00000700000000000000"/>
                        </a:rPr>
                        <a:t>Description</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solidFill>
                      <a:srgbClr val="DBEAAC"/>
                    </a:solidFill>
                  </a:tcPr>
                </a:tc>
              </a:tr>
              <a:tr h="712833">
                <a:tc>
                  <a:txBody>
                    <a:bodyPr rtlCol="0"/>
                    <a:lstStyle/>
                    <a:p>
                      <a:pPr algn="l">
                        <a:lnSpc>
                          <a:spcPts val="3220"/>
                        </a:lnSpc>
                        <a:defRPr/>
                      </a:pPr>
                      <a:r>
                        <a:rPr lang="en-US" sz="2300">
                          <a:solidFill>
                            <a:srgbClr val="0D3330"/>
                          </a:solidFill>
                          <a:latin typeface="Muli"/>
                        </a:rPr>
                        <a:t>Company Website</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c>
                  <a:txBody>
                    <a:bodyPr rtlCol="0"/>
                    <a:lstStyle/>
                    <a:p>
                      <a:pPr algn="l">
                        <a:lnSpc>
                          <a:spcPts val="3220"/>
                        </a:lnSpc>
                        <a:defRPr/>
                      </a:pPr>
                      <a:r>
                        <a:rPr lang="en-US" sz="2300">
                          <a:solidFill>
                            <a:srgbClr val="0D3330"/>
                          </a:solidFill>
                          <a:latin typeface="Muli"/>
                        </a:rPr>
                        <a:t>Showcasing job openings on our dedicated careers page</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12833">
                <a:tc>
                  <a:txBody>
                    <a:bodyPr rtlCol="0"/>
                    <a:lstStyle/>
                    <a:p>
                      <a:pPr algn="l">
                        <a:lnSpc>
                          <a:spcPts val="3220"/>
                        </a:lnSpc>
                        <a:defRPr/>
                      </a:pPr>
                      <a:r>
                        <a:rPr lang="en-US" sz="2300">
                          <a:solidFill>
                            <a:srgbClr val="0D3330"/>
                          </a:solidFill>
                          <a:latin typeface="Muli"/>
                        </a:rPr>
                        <a:t>Industry Platforms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c>
                  <a:txBody>
                    <a:bodyPr rtlCol="0"/>
                    <a:lstStyle/>
                    <a:p>
                      <a:pPr algn="l">
                        <a:lnSpc>
                          <a:spcPts val="3220"/>
                        </a:lnSpc>
                        <a:defRPr/>
                      </a:pPr>
                      <a:r>
                        <a:rPr lang="en-US" sz="2300">
                          <a:solidFill>
                            <a:srgbClr val="0D3330"/>
                          </a:solidFill>
                          <a:latin typeface="Muli"/>
                        </a:rPr>
                        <a:t>Utilising industry-specific job boards and professional networks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12833">
                <a:tc>
                  <a:txBody>
                    <a:bodyPr rtlCol="0"/>
                    <a:lstStyle/>
                    <a:p>
                      <a:pPr algn="l">
                        <a:lnSpc>
                          <a:spcPts val="3220"/>
                        </a:lnSpc>
                        <a:defRPr/>
                      </a:pPr>
                      <a:r>
                        <a:rPr lang="en-US" sz="2300">
                          <a:solidFill>
                            <a:srgbClr val="0D3330"/>
                          </a:solidFill>
                          <a:latin typeface="Muli"/>
                        </a:rPr>
                        <a:t>Social Media</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c>
                  <a:txBody>
                    <a:bodyPr rtlCol="0"/>
                    <a:lstStyle/>
                    <a:p>
                      <a:pPr algn="l">
                        <a:lnSpc>
                          <a:spcPts val="3220"/>
                        </a:lnSpc>
                        <a:defRPr/>
                      </a:pPr>
                      <a:r>
                        <a:rPr lang="en-US" sz="2300">
                          <a:solidFill>
                            <a:srgbClr val="0D3330"/>
                          </a:solidFill>
                          <a:latin typeface="Muli"/>
                        </a:rPr>
                        <a:t>Leveraging social media platforms </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12833">
                <a:tc>
                  <a:txBody>
                    <a:bodyPr rtlCol="0"/>
                    <a:lstStyle/>
                    <a:p>
                      <a:pPr algn="l">
                        <a:lnSpc>
                          <a:spcPts val="3220"/>
                        </a:lnSpc>
                        <a:defRPr/>
                      </a:pPr>
                      <a:r>
                        <a:rPr lang="en-US" sz="2300">
                          <a:solidFill>
                            <a:srgbClr val="0D3330"/>
                          </a:solidFill>
                          <a:latin typeface="Muli"/>
                        </a:rPr>
                        <a:t>Targeted Marketing</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c>
                  <a:txBody>
                    <a:bodyPr rtlCol="0"/>
                    <a:lstStyle/>
                    <a:p>
                      <a:pPr algn="l">
                        <a:lnSpc>
                          <a:spcPts val="3220"/>
                        </a:lnSpc>
                        <a:defRPr/>
                      </a:pPr>
                      <a:r>
                        <a:rPr lang="en-US" sz="2300">
                          <a:solidFill>
                            <a:srgbClr val="0D3330"/>
                          </a:solidFill>
                          <a:latin typeface="Muli"/>
                        </a:rPr>
                        <a:t>Tailoring advertising campaigns to reach specific candidate demographics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r h="712833">
                <a:tc>
                  <a:txBody>
                    <a:bodyPr rtlCol="0"/>
                    <a:lstStyle/>
                    <a:p>
                      <a:pPr algn="l">
                        <a:lnSpc>
                          <a:spcPts val="3220"/>
                        </a:lnSpc>
                        <a:defRPr/>
                      </a:pPr>
                      <a:r>
                        <a:rPr lang="en-US" sz="2300">
                          <a:solidFill>
                            <a:srgbClr val="0D3330"/>
                          </a:solidFill>
                          <a:latin typeface="Muli"/>
                        </a:rPr>
                        <a:t>Diversity Networks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c>
                  <a:txBody>
                    <a:bodyPr rtlCol="0"/>
                    <a:lstStyle/>
                    <a:p>
                      <a:pPr algn="l">
                        <a:lnSpc>
                          <a:spcPts val="3220"/>
                        </a:lnSpc>
                        <a:defRPr/>
                      </a:pPr>
                      <a:r>
                        <a:rPr lang="en-US" sz="2300">
                          <a:solidFill>
                            <a:srgbClr val="0D3330"/>
                          </a:solidFill>
                          <a:latin typeface="Muli"/>
                        </a:rPr>
                        <a:t>Engaging with diversity-focused networks and organisations</a:t>
                      </a:r>
                      <a:endParaRPr lang="en-US" sz="1100"/>
                    </a:p>
                  </a:txBody>
                  <a:tcPr marL="114300" marR="114300" marT="114300" marB="114300" anchor="t">
                    <a:lnL w="9525" cap="flat" cmpd="sng" algn="ctr">
                      <a:solidFill>
                        <a:srgbClr val="A6A6A6"/>
                      </a:solidFill>
                      <a:prstDash val="solid"/>
                      <a:round/>
                      <a:headEnd type="none" w="med" len="med"/>
                      <a:tailEnd type="none" w="med" len="med"/>
                    </a:lnL>
                    <a:lnR w="9525" cap="flat" cmpd="sng" algn="ctr">
                      <a:solidFill>
                        <a:srgbClr val="A6A6A6"/>
                      </a:solidFill>
                      <a:prstDash val="solid"/>
                      <a:round/>
                      <a:headEnd type="none" w="med" len="med"/>
                      <a:tailEnd type="none" w="med" len="med"/>
                    </a:lnR>
                    <a:lnT w="9525" cap="flat" cmpd="sng" algn="ctr">
                      <a:solidFill>
                        <a:srgbClr val="A6A6A6"/>
                      </a:solidFill>
                      <a:prstDash val="solid"/>
                      <a:round/>
                      <a:headEnd type="none" w="med" len="med"/>
                      <a:tailEnd type="none" w="med" len="med"/>
                    </a:lnT>
                    <a:lnB w="9525" cap="flat" cmpd="sng" algn="ctr">
                      <a:solidFill>
                        <a:srgbClr val="A6A6A6"/>
                      </a:solidFill>
                      <a:prstDash val="solid"/>
                      <a:round/>
                      <a:headEnd type="none" w="med" len="med"/>
                      <a:tailEnd type="none" w="med" len="med"/>
                    </a:lnB>
                  </a:tcPr>
                </a:tc>
              </a:tr>
            </a:tbl>
          </a:graphicData>
        </a:graphic>
      </p:graphicFrame>
      <p:sp>
        <p:nvSpPr>
          <p:cNvPr id="4" name="TextBox 4"/>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5" name="页脚占位符 4"/>
          <p:cNvSpPr>
            <a:spLocks noGrp="1"/>
          </p:cNvSpPr>
          <p:nvPr>
            <p:ph type="ftr" sz="quarter" idx="11"/>
          </p:nvPr>
        </p:nvSpPr>
        <p:spPr/>
        <p:txBody>
          <a:bodyPr/>
          <a:p>
            <a:r>
              <a:rPr lang="en-US"/>
              <a:t>Mot-clé: .NET, WPF, MVVM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028700" y="1485129"/>
            <a:ext cx="7901586" cy="800100"/>
          </a:xfrm>
          <a:prstGeom prst="rect">
            <a:avLst/>
          </a:prstGeom>
        </p:spPr>
        <p:txBody>
          <a:bodyPr lIns="0" tIns="0" rIns="0" bIns="0" rtlCol="0" anchor="t">
            <a:spAutoFit/>
          </a:bodyPr>
          <a:lstStyle/>
          <a:p>
            <a:pPr>
              <a:lnSpc>
                <a:spcPts val="6360"/>
              </a:lnSpc>
            </a:pPr>
            <a:r>
              <a:rPr lang="en-US" sz="5300">
                <a:solidFill>
                  <a:srgbClr val="0D3330"/>
                </a:solidFill>
                <a:latin typeface="Cooper BT Light" panose="0208050304030B020404"/>
              </a:rPr>
              <a:t>Application Procedures</a:t>
            </a:r>
            <a:endParaRPr lang="en-US" sz="5300">
              <a:solidFill>
                <a:srgbClr val="0D3330"/>
              </a:solidFill>
              <a:latin typeface="Cooper BT Light" panose="0208050304030B020404"/>
            </a:endParaRPr>
          </a:p>
        </p:txBody>
      </p:sp>
      <p:sp>
        <p:nvSpPr>
          <p:cNvPr id="3" name="TextBox 3"/>
          <p:cNvSpPr txBox="1"/>
          <p:nvPr/>
        </p:nvSpPr>
        <p:spPr>
          <a:xfrm>
            <a:off x="1028700" y="2635386"/>
            <a:ext cx="16230600" cy="855345"/>
          </a:xfrm>
          <a:prstGeom prst="rect">
            <a:avLst/>
          </a:prstGeom>
        </p:spPr>
        <p:txBody>
          <a:bodyPr lIns="0" tIns="0" rIns="0" bIns="0" rtlCol="0" anchor="t">
            <a:spAutoFit/>
          </a:bodyPr>
          <a:lstStyle/>
          <a:p>
            <a:pPr>
              <a:lnSpc>
                <a:spcPts val="3450"/>
              </a:lnSpc>
            </a:pPr>
            <a:r>
              <a:rPr lang="en-US" sz="2300">
                <a:solidFill>
                  <a:srgbClr val="0D3330"/>
                </a:solidFill>
                <a:latin typeface="Muli"/>
              </a:rPr>
              <a:t>Our company is committed to conducting a fair and thorough application and screening process to identify the most qualified candidates for our open positions.</a:t>
            </a:r>
            <a:endParaRPr lang="en-US" sz="2300">
              <a:solidFill>
                <a:srgbClr val="0D3330"/>
              </a:solidFill>
              <a:latin typeface="Muli"/>
            </a:endParaRPr>
          </a:p>
        </p:txBody>
      </p:sp>
      <p:sp>
        <p:nvSpPr>
          <p:cNvPr id="4" name="TextBox 4"/>
          <p:cNvSpPr txBox="1"/>
          <p:nvPr/>
        </p:nvSpPr>
        <p:spPr>
          <a:xfrm>
            <a:off x="1028700" y="4392533"/>
            <a:ext cx="5111784" cy="3484245"/>
          </a:xfrm>
          <a:prstGeom prst="rect">
            <a:avLst/>
          </a:prstGeom>
        </p:spPr>
        <p:txBody>
          <a:bodyPr lIns="0" tIns="0" rIns="0" bIns="0" rtlCol="0" anchor="t">
            <a:spAutoFit/>
          </a:bodyPr>
          <a:lstStyle/>
          <a:p>
            <a:pPr>
              <a:lnSpc>
                <a:spcPts val="3450"/>
              </a:lnSpc>
            </a:pPr>
            <a:r>
              <a:rPr lang="en-US" sz="2300">
                <a:solidFill>
                  <a:srgbClr val="0D3330"/>
                </a:solidFill>
                <a:latin typeface="Muli"/>
              </a:rPr>
              <a:t>All candidates are required to submit their applications through our designated application portal or email address. Applications must include a comprehensive resume, cover letter (if applicable), and any other requested documents specified in the job posting.</a:t>
            </a:r>
            <a:endParaRPr lang="en-US" sz="2300">
              <a:solidFill>
                <a:srgbClr val="0D3330"/>
              </a:solidFill>
              <a:latin typeface="Muli"/>
            </a:endParaRPr>
          </a:p>
        </p:txBody>
      </p:sp>
      <p:sp>
        <p:nvSpPr>
          <p:cNvPr id="5" name="TextBox 5"/>
          <p:cNvSpPr txBox="1"/>
          <p:nvPr/>
        </p:nvSpPr>
        <p:spPr>
          <a:xfrm>
            <a:off x="1028700" y="3862206"/>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01. Application Submission</a:t>
            </a:r>
            <a:endParaRPr lang="en-US" sz="2300">
              <a:solidFill>
                <a:srgbClr val="0D3330"/>
              </a:solidFill>
              <a:latin typeface="Muli Semi-Bold" panose="00000700000000000000"/>
            </a:endParaRPr>
          </a:p>
        </p:txBody>
      </p:sp>
      <p:sp>
        <p:nvSpPr>
          <p:cNvPr id="6" name="TextBox 6"/>
          <p:cNvSpPr txBox="1"/>
          <p:nvPr/>
        </p:nvSpPr>
        <p:spPr>
          <a:xfrm>
            <a:off x="6588164" y="3862206"/>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02. Confidentiality</a:t>
            </a:r>
            <a:endParaRPr lang="en-US" sz="2300">
              <a:solidFill>
                <a:srgbClr val="0D3330"/>
              </a:solidFill>
              <a:latin typeface="Muli Semi-Bold" panose="00000700000000000000"/>
            </a:endParaRPr>
          </a:p>
        </p:txBody>
      </p:sp>
      <p:sp>
        <p:nvSpPr>
          <p:cNvPr id="7" name="TextBox 7"/>
          <p:cNvSpPr txBox="1"/>
          <p:nvPr/>
        </p:nvSpPr>
        <p:spPr>
          <a:xfrm>
            <a:off x="12147623" y="3862206"/>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03. Initial Screening</a:t>
            </a:r>
            <a:endParaRPr lang="en-US" sz="2300">
              <a:solidFill>
                <a:srgbClr val="0D3330"/>
              </a:solidFill>
              <a:latin typeface="Muli Semi-Bold" panose="00000700000000000000"/>
            </a:endParaRPr>
          </a:p>
        </p:txBody>
      </p:sp>
      <p:sp>
        <p:nvSpPr>
          <p:cNvPr id="8" name="TextBox 8"/>
          <p:cNvSpPr txBox="1"/>
          <p:nvPr/>
        </p:nvSpPr>
        <p:spPr>
          <a:xfrm>
            <a:off x="6588164" y="4392533"/>
            <a:ext cx="5111784" cy="3484245"/>
          </a:xfrm>
          <a:prstGeom prst="rect">
            <a:avLst/>
          </a:prstGeom>
        </p:spPr>
        <p:txBody>
          <a:bodyPr lIns="0" tIns="0" rIns="0" bIns="0" rtlCol="0" anchor="t">
            <a:spAutoFit/>
          </a:bodyPr>
          <a:lstStyle/>
          <a:p>
            <a:pPr>
              <a:lnSpc>
                <a:spcPts val="3450"/>
              </a:lnSpc>
            </a:pPr>
            <a:r>
              <a:rPr lang="en-US" sz="2300">
                <a:solidFill>
                  <a:srgbClr val="0D3330"/>
                </a:solidFill>
                <a:latin typeface="Muli"/>
              </a:rPr>
              <a:t>All candidate information provided during the application process will be treated with strict confidentiality and in compliance with relevant privacy laws and regulations. Access to candidate data will be limited to authorised personnel involved in the recruitment process.</a:t>
            </a:r>
            <a:endParaRPr lang="en-US" sz="2300">
              <a:solidFill>
                <a:srgbClr val="0D3330"/>
              </a:solidFill>
              <a:latin typeface="Muli"/>
            </a:endParaRPr>
          </a:p>
        </p:txBody>
      </p:sp>
      <p:sp>
        <p:nvSpPr>
          <p:cNvPr id="9" name="TextBox 9"/>
          <p:cNvSpPr txBox="1"/>
          <p:nvPr/>
        </p:nvSpPr>
        <p:spPr>
          <a:xfrm>
            <a:off x="12147516" y="4392533"/>
            <a:ext cx="5111784" cy="4360545"/>
          </a:xfrm>
          <a:prstGeom prst="rect">
            <a:avLst/>
          </a:prstGeom>
        </p:spPr>
        <p:txBody>
          <a:bodyPr lIns="0" tIns="0" rIns="0" bIns="0" rtlCol="0" anchor="t">
            <a:spAutoFit/>
          </a:bodyPr>
          <a:lstStyle/>
          <a:p>
            <a:pPr>
              <a:lnSpc>
                <a:spcPts val="3450"/>
              </a:lnSpc>
            </a:pPr>
            <a:r>
              <a:rPr lang="en-US" sz="2300">
                <a:solidFill>
                  <a:srgbClr val="0D3330"/>
                </a:solidFill>
                <a:latin typeface="Muli"/>
              </a:rPr>
              <a:t>The HR department will review all applications to ensure they meet the minimum qualifications and requirements specified in the job posting. The initial screening will be based solely on the information provided in the application materials. Candidates who do not meet the minimum requirements will be notified promptly.</a:t>
            </a:r>
            <a:endParaRPr lang="en-US" sz="2300">
              <a:solidFill>
                <a:srgbClr val="0D3330"/>
              </a:solidFill>
              <a:latin typeface="Muli"/>
            </a:endParaRPr>
          </a:p>
        </p:txBody>
      </p:sp>
      <p:sp>
        <p:nvSpPr>
          <p:cNvPr id="10" name="TextBox 10"/>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11" name="页脚占位符 10"/>
          <p:cNvSpPr>
            <a:spLocks noGrp="1"/>
          </p:cNvSpPr>
          <p:nvPr>
            <p:ph type="ftr" sz="quarter" idx="11"/>
          </p:nvPr>
        </p:nvSpPr>
        <p:spPr/>
        <p:txBody>
          <a:bodyPr/>
          <a:p>
            <a:r>
              <a:rPr lang="en-US"/>
              <a:t>Mot-clé: .NET, WPF, MVVM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028700" y="1485129"/>
            <a:ext cx="8877501" cy="495300"/>
          </a:xfrm>
          <a:prstGeom prst="rect">
            <a:avLst/>
          </a:prstGeom>
        </p:spPr>
        <p:txBody>
          <a:bodyPr lIns="0" tIns="0" rIns="0" bIns="0" rtlCol="0" anchor="t">
            <a:spAutoFit/>
          </a:bodyPr>
          <a:lstStyle/>
          <a:p>
            <a:pPr>
              <a:lnSpc>
                <a:spcPts val="3960"/>
              </a:lnSpc>
            </a:pPr>
            <a:r>
              <a:rPr lang="en-US" sz="3300">
                <a:solidFill>
                  <a:srgbClr val="0D3330"/>
                </a:solidFill>
                <a:latin typeface="Cooper BT Light" panose="0208050304030B020404"/>
              </a:rPr>
              <a:t>Application Procedures continued</a:t>
            </a:r>
            <a:endParaRPr lang="en-US" sz="3300">
              <a:solidFill>
                <a:srgbClr val="0D3330"/>
              </a:solidFill>
              <a:latin typeface="Cooper BT Light" panose="0208050304030B020404"/>
            </a:endParaRPr>
          </a:p>
        </p:txBody>
      </p:sp>
      <p:sp>
        <p:nvSpPr>
          <p:cNvPr id="3" name="TextBox 3"/>
          <p:cNvSpPr txBox="1"/>
          <p:nvPr/>
        </p:nvSpPr>
        <p:spPr>
          <a:xfrm>
            <a:off x="1028700" y="2925011"/>
            <a:ext cx="5111784" cy="4360545"/>
          </a:xfrm>
          <a:prstGeom prst="rect">
            <a:avLst/>
          </a:prstGeom>
        </p:spPr>
        <p:txBody>
          <a:bodyPr lIns="0" tIns="0" rIns="0" bIns="0" rtlCol="0" anchor="t">
            <a:spAutoFit/>
          </a:bodyPr>
          <a:lstStyle/>
          <a:p>
            <a:pPr>
              <a:lnSpc>
                <a:spcPts val="3450"/>
              </a:lnSpc>
            </a:pPr>
            <a:r>
              <a:rPr lang="en-US" sz="2300">
                <a:solidFill>
                  <a:srgbClr val="0D3330"/>
                </a:solidFill>
                <a:latin typeface="Muli"/>
              </a:rPr>
              <a:t>Shortlisting will be conducted by a selection committee consisting of HR representatives and relevant hiring managers. Shortlisting criteria will be established in advance and will align with the job requirements and desired qualifications. Candidates who best match the established criteria will be selected for further evaluation, such as interviews or assessments.</a:t>
            </a:r>
            <a:endParaRPr lang="en-US" sz="2300">
              <a:solidFill>
                <a:srgbClr val="0D3330"/>
              </a:solidFill>
              <a:latin typeface="Muli"/>
            </a:endParaRPr>
          </a:p>
        </p:txBody>
      </p:sp>
      <p:sp>
        <p:nvSpPr>
          <p:cNvPr id="4" name="TextBox 4"/>
          <p:cNvSpPr txBox="1"/>
          <p:nvPr/>
        </p:nvSpPr>
        <p:spPr>
          <a:xfrm>
            <a:off x="1028700" y="2394684"/>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04. Shortlisting</a:t>
            </a:r>
            <a:endParaRPr lang="en-US" sz="2300">
              <a:solidFill>
                <a:srgbClr val="0D3330"/>
              </a:solidFill>
              <a:latin typeface="Muli Semi-Bold" panose="00000700000000000000"/>
            </a:endParaRPr>
          </a:p>
        </p:txBody>
      </p:sp>
      <p:sp>
        <p:nvSpPr>
          <p:cNvPr id="5" name="TextBox 5"/>
          <p:cNvSpPr txBox="1"/>
          <p:nvPr/>
        </p:nvSpPr>
        <p:spPr>
          <a:xfrm>
            <a:off x="6588164" y="2394684"/>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05. Interviews</a:t>
            </a:r>
            <a:endParaRPr lang="en-US" sz="2300">
              <a:solidFill>
                <a:srgbClr val="0D3330"/>
              </a:solidFill>
              <a:latin typeface="Muli Semi-Bold" panose="00000700000000000000"/>
            </a:endParaRPr>
          </a:p>
        </p:txBody>
      </p:sp>
      <p:sp>
        <p:nvSpPr>
          <p:cNvPr id="6" name="TextBox 6"/>
          <p:cNvSpPr txBox="1"/>
          <p:nvPr/>
        </p:nvSpPr>
        <p:spPr>
          <a:xfrm>
            <a:off x="12147623" y="2394684"/>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06. Evaluations</a:t>
            </a:r>
            <a:endParaRPr lang="en-US" sz="2300">
              <a:solidFill>
                <a:srgbClr val="0D3330"/>
              </a:solidFill>
              <a:latin typeface="Muli Semi-Bold" panose="00000700000000000000"/>
            </a:endParaRPr>
          </a:p>
        </p:txBody>
      </p:sp>
      <p:sp>
        <p:nvSpPr>
          <p:cNvPr id="7" name="TextBox 7"/>
          <p:cNvSpPr txBox="1"/>
          <p:nvPr/>
        </p:nvSpPr>
        <p:spPr>
          <a:xfrm>
            <a:off x="6588164" y="2925011"/>
            <a:ext cx="5111784" cy="4360545"/>
          </a:xfrm>
          <a:prstGeom prst="rect">
            <a:avLst/>
          </a:prstGeom>
        </p:spPr>
        <p:txBody>
          <a:bodyPr lIns="0" tIns="0" rIns="0" bIns="0" rtlCol="0" anchor="t">
            <a:spAutoFit/>
          </a:bodyPr>
          <a:lstStyle/>
          <a:p>
            <a:pPr>
              <a:lnSpc>
                <a:spcPts val="3450"/>
              </a:lnSpc>
            </a:pPr>
            <a:r>
              <a:rPr lang="en-US" sz="2300">
                <a:solidFill>
                  <a:srgbClr val="0D3330"/>
                </a:solidFill>
                <a:latin typeface="Muli"/>
              </a:rPr>
              <a:t>Shortlisted candidates will be invited for interviews and/or assessments as part of the selection process. Interviews may include behavioural, technical, or panel interviews, depending on the nature of the position. All interviews and assessments will be conducted in a fair, consistent, and unbiased manner.</a:t>
            </a:r>
            <a:endParaRPr lang="en-US" sz="2300">
              <a:solidFill>
                <a:srgbClr val="0D3330"/>
              </a:solidFill>
              <a:latin typeface="Muli"/>
            </a:endParaRPr>
          </a:p>
        </p:txBody>
      </p:sp>
      <p:sp>
        <p:nvSpPr>
          <p:cNvPr id="8" name="TextBox 8"/>
          <p:cNvSpPr txBox="1"/>
          <p:nvPr/>
        </p:nvSpPr>
        <p:spPr>
          <a:xfrm>
            <a:off x="12147516" y="2925011"/>
            <a:ext cx="5111784" cy="3922395"/>
          </a:xfrm>
          <a:prstGeom prst="rect">
            <a:avLst/>
          </a:prstGeom>
        </p:spPr>
        <p:txBody>
          <a:bodyPr lIns="0" tIns="0" rIns="0" bIns="0" rtlCol="0" anchor="t">
            <a:spAutoFit/>
          </a:bodyPr>
          <a:lstStyle/>
          <a:p>
            <a:pPr>
              <a:lnSpc>
                <a:spcPts val="3450"/>
              </a:lnSpc>
            </a:pPr>
            <a:r>
              <a:rPr lang="en-US" sz="2300">
                <a:solidFill>
                  <a:srgbClr val="0D3330"/>
                </a:solidFill>
                <a:latin typeface="Muli"/>
              </a:rPr>
              <a:t>Detailed notes and evaluations will be documented for each candidate during the interview and assessment process. Evaluations will be based on predetermined criteria established by the selection committee. Consistent evaluation methods will be used to ensure fair and objective assessments of each candidate.</a:t>
            </a:r>
            <a:endParaRPr lang="en-US" sz="2300">
              <a:solidFill>
                <a:srgbClr val="0D3330"/>
              </a:solidFill>
              <a:latin typeface="Muli"/>
            </a:endParaRPr>
          </a:p>
        </p:txBody>
      </p:sp>
      <p:sp>
        <p:nvSpPr>
          <p:cNvPr id="9" name="TextBox 9"/>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10" name="页脚占位符 9"/>
          <p:cNvSpPr>
            <a:spLocks noGrp="1"/>
          </p:cNvSpPr>
          <p:nvPr>
            <p:ph type="ftr" sz="quarter" idx="11"/>
          </p:nvPr>
        </p:nvSpPr>
        <p:spPr/>
        <p:txBody>
          <a:bodyPr/>
          <a:p>
            <a:r>
              <a:rPr lang="en-US"/>
              <a:t>Mot-clé: .NET, WPF, MVVM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6588164" y="2925011"/>
            <a:ext cx="5111784" cy="3922395"/>
          </a:xfrm>
          <a:prstGeom prst="rect">
            <a:avLst/>
          </a:prstGeom>
        </p:spPr>
        <p:txBody>
          <a:bodyPr lIns="0" tIns="0" rIns="0" bIns="0" rtlCol="0" anchor="t">
            <a:spAutoFit/>
          </a:bodyPr>
          <a:lstStyle/>
          <a:p>
            <a:pPr>
              <a:lnSpc>
                <a:spcPts val="3450"/>
              </a:lnSpc>
            </a:pPr>
            <a:r>
              <a:rPr lang="en-US" sz="2300">
                <a:solidFill>
                  <a:srgbClr val="0D3330"/>
                </a:solidFill>
                <a:latin typeface="Muli"/>
              </a:rPr>
              <a:t>All application materials, interview notes, assessment results, and related documents will be securely maintained for a defined period as per our company's data retention policies. Candidate information will be handled in compliance with applicable privacy laws and regulations.</a:t>
            </a:r>
            <a:endParaRPr lang="en-US" sz="2300">
              <a:solidFill>
                <a:srgbClr val="0D3330"/>
              </a:solidFill>
              <a:latin typeface="Muli"/>
            </a:endParaRPr>
          </a:p>
        </p:txBody>
      </p:sp>
      <p:sp>
        <p:nvSpPr>
          <p:cNvPr id="3" name="Freeform 3"/>
          <p:cNvSpPr/>
          <p:nvPr/>
        </p:nvSpPr>
        <p:spPr>
          <a:xfrm>
            <a:off x="13164333" y="-117155"/>
            <a:ext cx="9392660" cy="10521309"/>
          </a:xfrm>
          <a:custGeom>
            <a:avLst/>
            <a:gdLst/>
            <a:ahLst/>
            <a:cxnLst/>
            <a:rect l="l" t="t" r="r" b="b"/>
            <a:pathLst>
              <a:path w="9392660" h="10521309">
                <a:moveTo>
                  <a:pt x="0" y="0"/>
                </a:moveTo>
                <a:lnTo>
                  <a:pt x="9392660" y="0"/>
                </a:lnTo>
                <a:lnTo>
                  <a:pt x="9392660" y="10521310"/>
                </a:lnTo>
                <a:lnTo>
                  <a:pt x="0" y="105213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2147628" y="2442309"/>
            <a:ext cx="5111672" cy="3325700"/>
            <a:chOff x="0" y="0"/>
            <a:chExt cx="1346284" cy="875904"/>
          </a:xfrm>
        </p:grpSpPr>
        <p:sp>
          <p:nvSpPr>
            <p:cNvPr id="5" name="Freeform 5"/>
            <p:cNvSpPr/>
            <p:nvPr/>
          </p:nvSpPr>
          <p:spPr>
            <a:xfrm>
              <a:off x="0" y="0"/>
              <a:ext cx="1346284" cy="875904"/>
            </a:xfrm>
            <a:custGeom>
              <a:avLst/>
              <a:gdLst/>
              <a:ahLst/>
              <a:cxnLst/>
              <a:rect l="l" t="t" r="r" b="b"/>
              <a:pathLst>
                <a:path w="1346284" h="875904">
                  <a:moveTo>
                    <a:pt x="0" y="0"/>
                  </a:moveTo>
                  <a:lnTo>
                    <a:pt x="1346284" y="0"/>
                  </a:lnTo>
                  <a:lnTo>
                    <a:pt x="1346284" y="875904"/>
                  </a:lnTo>
                  <a:lnTo>
                    <a:pt x="0" y="875904"/>
                  </a:lnTo>
                  <a:close/>
                </a:path>
              </a:pathLst>
            </a:custGeom>
            <a:solidFill>
              <a:srgbClr val="0D3330"/>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3220"/>
                </a:lnSpc>
              </a:pPr>
            </a:p>
          </p:txBody>
        </p:sp>
      </p:grpSp>
      <p:sp>
        <p:nvSpPr>
          <p:cNvPr id="7" name="TextBox 7"/>
          <p:cNvSpPr txBox="1"/>
          <p:nvPr/>
        </p:nvSpPr>
        <p:spPr>
          <a:xfrm>
            <a:off x="1028700" y="1485129"/>
            <a:ext cx="8877501" cy="495300"/>
          </a:xfrm>
          <a:prstGeom prst="rect">
            <a:avLst/>
          </a:prstGeom>
        </p:spPr>
        <p:txBody>
          <a:bodyPr lIns="0" tIns="0" rIns="0" bIns="0" rtlCol="0" anchor="t">
            <a:spAutoFit/>
          </a:bodyPr>
          <a:lstStyle/>
          <a:p>
            <a:pPr>
              <a:lnSpc>
                <a:spcPts val="3960"/>
              </a:lnSpc>
            </a:pPr>
            <a:r>
              <a:rPr lang="en-US" sz="3300">
                <a:solidFill>
                  <a:srgbClr val="0D3330"/>
                </a:solidFill>
                <a:latin typeface="Cooper BT Light" panose="0208050304030B020404"/>
              </a:rPr>
              <a:t>Application Procedures continued</a:t>
            </a:r>
            <a:endParaRPr lang="en-US" sz="3300">
              <a:solidFill>
                <a:srgbClr val="0D3330"/>
              </a:solidFill>
              <a:latin typeface="Cooper BT Light" panose="0208050304030B020404"/>
            </a:endParaRPr>
          </a:p>
        </p:txBody>
      </p:sp>
      <p:sp>
        <p:nvSpPr>
          <p:cNvPr id="8" name="TextBox 8"/>
          <p:cNvSpPr txBox="1"/>
          <p:nvPr/>
        </p:nvSpPr>
        <p:spPr>
          <a:xfrm>
            <a:off x="1028700" y="2925011"/>
            <a:ext cx="5111784" cy="4798695"/>
          </a:xfrm>
          <a:prstGeom prst="rect">
            <a:avLst/>
          </a:prstGeom>
        </p:spPr>
        <p:txBody>
          <a:bodyPr lIns="0" tIns="0" rIns="0" bIns="0" rtlCol="0" anchor="t">
            <a:spAutoFit/>
          </a:bodyPr>
          <a:lstStyle/>
          <a:p>
            <a:pPr>
              <a:lnSpc>
                <a:spcPts val="3450"/>
              </a:lnSpc>
            </a:pPr>
            <a:r>
              <a:rPr lang="en-US" sz="2300">
                <a:solidFill>
                  <a:srgbClr val="0D3330"/>
                </a:solidFill>
                <a:latin typeface="Muli"/>
              </a:rPr>
              <a:t>All candidates, both successful and unsuccessful, will be promptly and professionally notified of their application status. Feedback may be provided to candidates upon request, highlighting areas of strength and areas for improvement. Communication with candidates will be clear, respectful, and consistent throughout the application and screening process.</a:t>
            </a:r>
            <a:endParaRPr lang="en-US" sz="2300">
              <a:solidFill>
                <a:srgbClr val="0D3330"/>
              </a:solidFill>
              <a:latin typeface="Muli"/>
            </a:endParaRPr>
          </a:p>
        </p:txBody>
      </p:sp>
      <p:sp>
        <p:nvSpPr>
          <p:cNvPr id="9" name="TextBox 9"/>
          <p:cNvSpPr txBox="1"/>
          <p:nvPr/>
        </p:nvSpPr>
        <p:spPr>
          <a:xfrm>
            <a:off x="1028700" y="2394684"/>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07. Candidate Communication</a:t>
            </a:r>
            <a:endParaRPr lang="en-US" sz="2300">
              <a:solidFill>
                <a:srgbClr val="0D3330"/>
              </a:solidFill>
              <a:latin typeface="Muli Semi-Bold" panose="00000700000000000000"/>
            </a:endParaRPr>
          </a:p>
        </p:txBody>
      </p:sp>
      <p:sp>
        <p:nvSpPr>
          <p:cNvPr id="10" name="TextBox 10"/>
          <p:cNvSpPr txBox="1"/>
          <p:nvPr/>
        </p:nvSpPr>
        <p:spPr>
          <a:xfrm>
            <a:off x="6588164" y="2394684"/>
            <a:ext cx="5111784" cy="389255"/>
          </a:xfrm>
          <a:prstGeom prst="rect">
            <a:avLst/>
          </a:prstGeom>
        </p:spPr>
        <p:txBody>
          <a:bodyPr lIns="0" tIns="0" rIns="0" bIns="0" rtlCol="0" anchor="t">
            <a:spAutoFit/>
          </a:bodyPr>
          <a:lstStyle/>
          <a:p>
            <a:pPr>
              <a:lnSpc>
                <a:spcPts val="3220"/>
              </a:lnSpc>
            </a:pPr>
            <a:r>
              <a:rPr lang="en-US" sz="2300">
                <a:solidFill>
                  <a:srgbClr val="0D3330"/>
                </a:solidFill>
                <a:latin typeface="Muli Semi-Bold" panose="00000700000000000000"/>
              </a:rPr>
              <a:t>08. Record Keeping</a:t>
            </a:r>
            <a:endParaRPr lang="en-US" sz="2300">
              <a:solidFill>
                <a:srgbClr val="0D3330"/>
              </a:solidFill>
              <a:latin typeface="Muli Semi-Bold" panose="00000700000000000000"/>
            </a:endParaRPr>
          </a:p>
        </p:txBody>
      </p:sp>
      <p:sp>
        <p:nvSpPr>
          <p:cNvPr id="11" name="TextBox 11"/>
          <p:cNvSpPr txBox="1"/>
          <p:nvPr/>
        </p:nvSpPr>
        <p:spPr>
          <a:xfrm>
            <a:off x="12479785" y="2749751"/>
            <a:ext cx="4447246" cy="2607945"/>
          </a:xfrm>
          <a:prstGeom prst="rect">
            <a:avLst/>
          </a:prstGeom>
        </p:spPr>
        <p:txBody>
          <a:bodyPr lIns="0" tIns="0" rIns="0" bIns="0" rtlCol="0" anchor="t">
            <a:spAutoFit/>
          </a:bodyPr>
          <a:lstStyle/>
          <a:p>
            <a:pPr algn="ctr">
              <a:lnSpc>
                <a:spcPts val="3450"/>
              </a:lnSpc>
            </a:pPr>
            <a:r>
              <a:rPr lang="en-US" sz="2300">
                <a:solidFill>
                  <a:srgbClr val="F6F4EE"/>
                </a:solidFill>
                <a:latin typeface="Muli"/>
              </a:rPr>
              <a:t>By adhering to this policy, we aim to ensure transparency, fairness, and efficiency in our recruitment process while selecting the most suitable candidates for our organisation.</a:t>
            </a:r>
            <a:endParaRPr lang="en-US" sz="2300">
              <a:solidFill>
                <a:srgbClr val="F6F4EE"/>
              </a:solidFill>
              <a:latin typeface="Muli"/>
            </a:endParaRPr>
          </a:p>
        </p:txBody>
      </p:sp>
      <p:sp>
        <p:nvSpPr>
          <p:cNvPr id="12" name="TextBox 12"/>
          <p:cNvSpPr txBox="1"/>
          <p:nvPr/>
        </p:nvSpPr>
        <p:spPr>
          <a:xfrm>
            <a:off x="1028700" y="9117965"/>
            <a:ext cx="9751135" cy="242570"/>
          </a:xfrm>
          <a:prstGeom prst="rect">
            <a:avLst/>
          </a:prstGeom>
        </p:spPr>
        <p:txBody>
          <a:bodyPr lIns="0" tIns="0" rIns="0" bIns="0" rtlCol="0" anchor="t">
            <a:spAutoFit/>
          </a:bodyPr>
          <a:lstStyle/>
          <a:p>
            <a:pPr>
              <a:lnSpc>
                <a:spcPts val="2170"/>
              </a:lnSpc>
            </a:pPr>
            <a:r>
              <a:rPr lang="en-US" sz="1400">
                <a:solidFill>
                  <a:srgbClr val="0D3330"/>
                </a:solidFill>
                <a:latin typeface="Muli"/>
              </a:rPr>
              <a:t>Ingoude Company: Recruitment and Selection Policy Presentation</a:t>
            </a:r>
            <a:endParaRPr lang="en-US" sz="1400">
              <a:solidFill>
                <a:srgbClr val="0D3330"/>
              </a:solidFill>
              <a:latin typeface="Muli"/>
            </a:endParaRPr>
          </a:p>
        </p:txBody>
      </p:sp>
      <p:sp>
        <p:nvSpPr>
          <p:cNvPr id="13" name="页脚占位符 12"/>
          <p:cNvSpPr>
            <a:spLocks noGrp="1"/>
          </p:cNvSpPr>
          <p:nvPr>
            <p:ph type="ftr" sz="quarter" idx="11"/>
          </p:nvPr>
        </p:nvSpPr>
        <p:spPr/>
        <p:txBody>
          <a:bodyPr/>
          <a:p>
            <a:r>
              <a:rPr lang="en-US"/>
              <a:t>Mot-clé: .NET, WPF, MVVM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0" y="-330045"/>
            <a:ext cx="18288000" cy="10783525"/>
          </a:xfrm>
          <a:custGeom>
            <a:avLst/>
            <a:gdLst/>
            <a:ahLst/>
            <a:cxnLst/>
            <a:rect l="l" t="t" r="r" b="b"/>
            <a:pathLst>
              <a:path w="18288000" h="10783525">
                <a:moveTo>
                  <a:pt x="0" y="0"/>
                </a:moveTo>
                <a:lnTo>
                  <a:pt x="18288000" y="0"/>
                </a:lnTo>
                <a:lnTo>
                  <a:pt x="18288000" y="10783525"/>
                </a:lnTo>
                <a:lnTo>
                  <a:pt x="0" y="10783525"/>
                </a:lnTo>
                <a:lnTo>
                  <a:pt x="0" y="0"/>
                </a:lnTo>
                <a:close/>
              </a:path>
            </a:pathLst>
          </a:custGeom>
          <a:blipFill>
            <a:blip r:embed="rId1">
              <a:extLst>
                <a:ext uri="{96DAC541-7B7A-43D3-8B79-37D633B846F1}">
                  <asvg:svgBlip xmlns:asvg="http://schemas.microsoft.com/office/drawing/2016/SVG/main" r:embed="rId2"/>
                </a:ext>
              </a:extLst>
            </a:blip>
            <a:stretch>
              <a:fillRect t="-34192" b="-35708"/>
            </a:stretch>
          </a:blipFill>
        </p:spPr>
      </p:sp>
      <p:sp>
        <p:nvSpPr>
          <p:cNvPr id="3" name="TextBox 3"/>
          <p:cNvSpPr txBox="1"/>
          <p:nvPr/>
        </p:nvSpPr>
        <p:spPr>
          <a:xfrm>
            <a:off x="3732186" y="3190875"/>
            <a:ext cx="10823628" cy="3914775"/>
          </a:xfrm>
          <a:prstGeom prst="rect">
            <a:avLst/>
          </a:prstGeom>
        </p:spPr>
        <p:txBody>
          <a:bodyPr lIns="0" tIns="0" rIns="0" bIns="0" rtlCol="0" anchor="t">
            <a:spAutoFit/>
          </a:bodyPr>
          <a:lstStyle/>
          <a:p>
            <a:pPr algn="ctr">
              <a:lnSpc>
                <a:spcPts val="15480"/>
              </a:lnSpc>
            </a:pPr>
            <a:r>
              <a:rPr lang="en-US" sz="12900">
                <a:solidFill>
                  <a:srgbClr val="0D3330"/>
                </a:solidFill>
                <a:latin typeface="Cooper BT Light" panose="0208050304030B020404"/>
              </a:rPr>
              <a:t>Be a catalyst for change</a:t>
            </a:r>
            <a:endParaRPr lang="en-US" sz="12900">
              <a:solidFill>
                <a:srgbClr val="0D3330"/>
              </a:solidFill>
              <a:latin typeface="Cooper BT Light" panose="0208050304030B020404"/>
            </a:endParaRPr>
          </a:p>
        </p:txBody>
      </p:sp>
      <p:sp>
        <p:nvSpPr>
          <p:cNvPr id="4" name="页脚占位符 3"/>
          <p:cNvSpPr>
            <a:spLocks noGrp="1"/>
          </p:cNvSpPr>
          <p:nvPr>
            <p:ph type="ftr" sz="quarter" idx="11"/>
          </p:nvPr>
        </p:nvSpPr>
        <p:spPr/>
        <p:txBody>
          <a:bodyPr/>
          <a:p>
            <a:r>
              <a:rPr lang="en-US"/>
              <a:t>Mot-clé: .NET, WPF, MVVM</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7a3eb994-7c6d-41f9-abc9-9fdee846605a"/>
  <p:tag name="COMMONDATA" val="eyJoZGlkIjoiNTUzNDQyNzMyMzIxYWRkYzMzZWI0ODVjMDE3ODBjMz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9616</Words>
  <Application>WPS 演示</Application>
  <PresentationFormat>On-screen Show (4:3)</PresentationFormat>
  <Paragraphs>252</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Muli</vt:lpstr>
      <vt:lpstr>Cooper BT Light</vt:lpstr>
      <vt:lpstr>Muli Semi-Bold</vt:lpstr>
      <vt:lpstr>Arial</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487</cp:lastModifiedBy>
  <cp:revision>12</cp:revision>
  <dcterms:created xsi:type="dcterms:W3CDTF">2006-08-16T00:00:00Z</dcterms:created>
  <dcterms:modified xsi:type="dcterms:W3CDTF">2023-08-23T08:34:56Z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DCED9D2E38804E2EA9B0D4F0F2DF8A3A_12</vt:lpwstr>
  </property>
  <property fmtid="{D5CDD505-2E9C-101B-9397-08002B2CF9AE}" pid="3" name="KSOProductBuildVer">
    <vt:lpwstr>2052-11.1.0.14309</vt:lpwstr>
  </property>
</Properties>
</file>