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Times New Roman Italics" panose="02030502070405090303"/>
      <p:italic r:id="rId13"/>
    </p:embeddedFont>
    <p:embeddedFont>
      <p:font typeface="Calibri (MS)" panose="020F0502020204030204"/>
      <p:regular r:id="rId14"/>
    </p:embeddedFont>
    <p:embeddedFont>
      <p:font typeface="Times New Roman Medium" panose="02030502070405020303"/>
      <p:regular r:id="rId15"/>
    </p:embeddedFont>
    <p:embeddedFont>
      <p:font typeface="Public Sans Thin"/>
      <p:regular r:id="rId16"/>
    </p:embeddedFont>
    <p:embeddedFont>
      <p:font typeface="Times New Roman Bold" panose="02030802070405020303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773285"/>
            <a:ext cx="18288000" cy="513715"/>
          </a:xfrm>
          <a:custGeom>
            <a:avLst/>
            <a:gdLst/>
            <a:ahLst/>
            <a:cxnLst/>
            <a:rect l="l" t="t" r="r" b="b"/>
            <a:pathLst>
              <a:path w="18288000" h="513715">
                <a:moveTo>
                  <a:pt x="0" y="0"/>
                </a:moveTo>
                <a:lnTo>
                  <a:pt x="18288000" y="0"/>
                </a:lnTo>
                <a:lnTo>
                  <a:pt x="18288000" y="513715"/>
                </a:lnTo>
                <a:lnTo>
                  <a:pt x="0" y="51371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95156" b="-8073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83816"/>
            <a:ext cx="3151042" cy="1022797"/>
          </a:xfrm>
          <a:custGeom>
            <a:avLst/>
            <a:gdLst/>
            <a:ahLst/>
            <a:cxnLst/>
            <a:rect l="l" t="t" r="r" b="b"/>
            <a:pathLst>
              <a:path w="3151042" h="1022797">
                <a:moveTo>
                  <a:pt x="0" y="0"/>
                </a:moveTo>
                <a:lnTo>
                  <a:pt x="3151042" y="0"/>
                </a:lnTo>
                <a:lnTo>
                  <a:pt x="3151042" y="1022798"/>
                </a:lnTo>
                <a:lnTo>
                  <a:pt x="0" y="1022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98674" y="3190013"/>
            <a:ext cx="13890651" cy="322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400" spc="-255">
                <a:solidFill>
                  <a:srgbClr val="36211B"/>
                </a:solidFill>
                <a:latin typeface="Times New Roman" panose="02020603050405020304"/>
              </a:rPr>
              <a:t>STAGE DE DÉVELOPPEMENT D'INTERFACE HOMME-MACHINE</a:t>
            </a:r>
            <a:endParaRPr lang="en-US" sz="6400" spc="-255">
              <a:solidFill>
                <a:srgbClr val="36211B"/>
              </a:solidFill>
              <a:latin typeface="Times New Roman" panose="02020603050405020304"/>
            </a:endParaRPr>
          </a:p>
          <a:p>
            <a:pPr algn="ctr">
              <a:lnSpc>
                <a:spcPts val="8190"/>
              </a:lnSpc>
            </a:pPr>
          </a:p>
        </p:txBody>
      </p:sp>
      <p:sp>
        <p:nvSpPr>
          <p:cNvPr id="5" name="Freeform 5"/>
          <p:cNvSpPr/>
          <p:nvPr/>
        </p:nvSpPr>
        <p:spPr>
          <a:xfrm>
            <a:off x="13963974" y="383816"/>
            <a:ext cx="3295326" cy="833486"/>
          </a:xfrm>
          <a:custGeom>
            <a:avLst/>
            <a:gdLst/>
            <a:ahLst/>
            <a:cxnLst/>
            <a:rect l="l" t="t" r="r" b="b"/>
            <a:pathLst>
              <a:path w="3295326" h="833486">
                <a:moveTo>
                  <a:pt x="0" y="0"/>
                </a:moveTo>
                <a:lnTo>
                  <a:pt x="3295326" y="0"/>
                </a:lnTo>
                <a:lnTo>
                  <a:pt x="3295326" y="833486"/>
                </a:lnTo>
                <a:lnTo>
                  <a:pt x="0" y="8334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223089"/>
            <a:ext cx="6533100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Times New Roman Italics" panose="02030502070405090303"/>
              </a:rPr>
              <a:t>Deltacad</a:t>
            </a:r>
            <a:endParaRPr lang="en-US" sz="3600" spc="-144">
              <a:solidFill>
                <a:srgbClr val="36211B"/>
              </a:solidFill>
              <a:latin typeface="Times New Roman Italics" panose="02030502070405090303"/>
            </a:endParaRPr>
          </a:p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Times New Roman Italics" panose="02030502070405090303"/>
              </a:rPr>
              <a:t>60610, Lacroix Saint-Ouen, France</a:t>
            </a:r>
            <a:endParaRPr lang="en-US" sz="3600" spc="-144">
              <a:solidFill>
                <a:srgbClr val="36211B"/>
              </a:solidFill>
              <a:latin typeface="Times New Roman Italics" panose="0203050207040509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941431" y="8223089"/>
            <a:ext cx="8317869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Times New Roman Italics" panose="02030502070405090303"/>
              </a:rPr>
              <a:t>TN09 - Stage assistant ingénieur - Zhentao XU</a:t>
            </a:r>
            <a:endParaRPr lang="en-US" sz="3600" spc="-144">
              <a:solidFill>
                <a:srgbClr val="36211B"/>
              </a:solidFill>
              <a:latin typeface="Times New Roman Italics" panose="02030502070405090303"/>
            </a:endParaRPr>
          </a:p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Times New Roman Italics" panose="02030502070405090303"/>
              </a:rPr>
              <a:t>du 13 février 2023 au 28 juillet 2023</a:t>
            </a:r>
            <a:endParaRPr lang="en-US" sz="3600" spc="-144">
              <a:solidFill>
                <a:srgbClr val="36211B"/>
              </a:solidFill>
              <a:latin typeface="Times New Roman Italics" panose="0203050207040509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libri (MS)" panose="020F0502020204030204"/>
              </a:rPr>
              <a:t>1</a:t>
            </a:r>
            <a:endParaRPr lang="en-US" sz="2900">
              <a:solidFill>
                <a:srgbClr val="FFFFFF"/>
              </a:solidFill>
              <a:latin typeface="Calibri (MS)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8675"/>
            <a:ext cx="3710767" cy="99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spc="-103">
                <a:solidFill>
                  <a:srgbClr val="36211B"/>
                </a:solidFill>
                <a:latin typeface="Times New Roman Medium" panose="02030502070405020303"/>
              </a:rPr>
              <a:t>Introduction</a:t>
            </a:r>
            <a:endParaRPr lang="en-US" sz="5200" spc="-103">
              <a:solidFill>
                <a:srgbClr val="36211B"/>
              </a:solidFill>
              <a:latin typeface="Times New Roman Medium" panose="0203050207040502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974664"/>
            <a:ext cx="321716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-159">
                <a:solidFill>
                  <a:srgbClr val="36211B"/>
                </a:solidFill>
                <a:latin typeface="Times New Roman" panose="02020603050405020304"/>
              </a:rPr>
              <a:t>Cadre du projet</a:t>
            </a:r>
            <a:endParaRPr lang="en-US" sz="4000" spc="-159">
              <a:solidFill>
                <a:srgbClr val="36211B"/>
              </a:solidFill>
              <a:latin typeface="Times New Roman" panose="020206030504050203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756791"/>
            <a:ext cx="5004209" cy="3806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Arial" panose="020B0604020202020204"/>
              </a:rPr>
              <a:t>ETREL : inspEction auTomatique de défauts en temps Réel et en ligne à partir de données multi-sources et via l’usage de machines apprEnantes</a:t>
            </a:r>
            <a:endParaRPr lang="en-US" sz="2400" spc="-48">
              <a:solidFill>
                <a:srgbClr val="36211B"/>
              </a:solidFill>
              <a:latin typeface="Arial" panose="020B0604020202020204"/>
            </a:endParaRP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Arial" panose="020B0604020202020204"/>
              </a:rPr>
              <a:t>TEMIS : inspection visuelle auTomatique de défauts en tEmps réel et en ligne par l’usage de machines apprEnantes</a:t>
            </a:r>
            <a:endParaRPr lang="en-US" sz="2400" spc="-48">
              <a:solidFill>
                <a:srgbClr val="36211B"/>
              </a:solidFill>
              <a:latin typeface="Arial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05362" y="2974664"/>
            <a:ext cx="4477275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spc="-159">
                <a:solidFill>
                  <a:srgbClr val="36211B"/>
                </a:solidFill>
                <a:latin typeface="Times New Roman" panose="02020603050405020304"/>
              </a:rPr>
              <a:t>Logiciel : PowerEye</a:t>
            </a:r>
            <a:endParaRPr lang="en-US" sz="4000" spc="-159">
              <a:solidFill>
                <a:srgbClr val="36211B"/>
              </a:solidFill>
              <a:latin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05362" y="4756791"/>
            <a:ext cx="4477275" cy="254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u="none" strike="noStrike" spc="-48">
                <a:solidFill>
                  <a:srgbClr val="36211B"/>
                </a:solidFill>
                <a:latin typeface="Arial" panose="020B0604020202020204"/>
              </a:rPr>
              <a:t>C'est un logiciel développé pour des scénarios industriels qui utilise la vision par ordinateur pour </a:t>
            </a:r>
            <a:endParaRPr lang="en-US" sz="2400" u="none" strike="noStrike" spc="-48">
              <a:solidFill>
                <a:srgbClr val="36211B"/>
              </a:solidFill>
              <a:latin typeface="Arial" panose="020B0604020202020204"/>
            </a:endParaRPr>
          </a:p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u="none" strike="noStrike" spc="-48">
                <a:solidFill>
                  <a:srgbClr val="36211B"/>
                </a:solidFill>
                <a:latin typeface="Arial" panose="020B0604020202020204"/>
              </a:rPr>
              <a:t>détecter les défauts des pièces sur la chaîne de production.</a:t>
            </a:r>
            <a:endParaRPr lang="en-US" sz="2400" u="none" strike="noStrike" spc="-48">
              <a:solidFill>
                <a:srgbClr val="36211B"/>
              </a:solidFill>
              <a:latin typeface="Arial" panose="020B0604020202020204"/>
            </a:endParaRPr>
          </a:p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782025" y="2974664"/>
            <a:ext cx="4477275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spc="-159">
                <a:solidFill>
                  <a:srgbClr val="36211B"/>
                </a:solidFill>
                <a:latin typeface="Times New Roman" panose="02020603050405020304"/>
              </a:rPr>
              <a:t>Ensemble de données</a:t>
            </a:r>
            <a:endParaRPr lang="en-US" sz="4000" spc="-159">
              <a:solidFill>
                <a:srgbClr val="36211B"/>
              </a:solidFill>
              <a:latin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19916" y="4756791"/>
            <a:ext cx="4477275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spc="-48">
                <a:solidFill>
                  <a:srgbClr val="36211B"/>
                </a:solidFill>
                <a:latin typeface="Arial" panose="020B0604020202020204"/>
              </a:rPr>
              <a:t>Le développement logiciel basé sur l'ensemble de données des pièces du AML système</a:t>
            </a:r>
            <a:endParaRPr lang="en-US" sz="2400" spc="-48">
              <a:solidFill>
                <a:srgbClr val="36211B"/>
              </a:solidFill>
              <a:latin typeface="Arial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439672"/>
            <a:ext cx="39836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96">
                <a:solidFill>
                  <a:srgbClr val="36211B"/>
                </a:solidFill>
                <a:latin typeface="Fraunces Light"/>
              </a:rPr>
              <a:t>1</a:t>
            </a:r>
            <a:endParaRPr lang="en-US" sz="2400" spc="-96">
              <a:solidFill>
                <a:srgbClr val="36211B"/>
              </a:solidFill>
              <a:latin typeface="Fraunce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20734" y="2439672"/>
            <a:ext cx="39836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96">
                <a:solidFill>
                  <a:srgbClr val="36211B"/>
                </a:solidFill>
                <a:latin typeface="Fraunces Light"/>
              </a:rPr>
              <a:t>3</a:t>
            </a:r>
            <a:endParaRPr lang="en-US" sz="2400" spc="-96">
              <a:solidFill>
                <a:srgbClr val="36211B"/>
              </a:solidFill>
              <a:latin typeface="Fraunces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05362" y="2439672"/>
            <a:ext cx="39836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96">
                <a:solidFill>
                  <a:srgbClr val="36211B"/>
                </a:solidFill>
                <a:latin typeface="Fraunces Light"/>
              </a:rPr>
              <a:t>2</a:t>
            </a:r>
            <a:endParaRPr lang="en-US" sz="2400" spc="-96">
              <a:solidFill>
                <a:srgbClr val="36211B"/>
              </a:solidFill>
              <a:latin typeface="Fraunces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2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10" grpId="1"/>
      <p:bldP spid="4" grpId="1"/>
      <p:bldP spid="5" grpId="1"/>
      <p:bldP spid="6" grpId="0"/>
      <p:bldP spid="12" grpId="0"/>
      <p:bldP spid="7" grpId="0"/>
      <p:bldP spid="6" grpId="1"/>
      <p:bldP spid="12" grpId="1"/>
      <p:bldP spid="7" grpId="1"/>
      <p:bldP spid="8" grpId="0"/>
      <p:bldP spid="9" grpId="0"/>
      <p:bldP spid="11" grpId="0"/>
      <p:bldP spid="8" grpId="1"/>
      <p:bldP spid="9" grpId="1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202837"/>
            <a:ext cx="7331228" cy="4237877"/>
          </a:xfrm>
          <a:custGeom>
            <a:avLst/>
            <a:gdLst/>
            <a:ahLst/>
            <a:cxnLst/>
            <a:rect l="l" t="t" r="r" b="b"/>
            <a:pathLst>
              <a:path w="7331228" h="4237877">
                <a:moveTo>
                  <a:pt x="0" y="0"/>
                </a:moveTo>
                <a:lnTo>
                  <a:pt x="7331228" y="0"/>
                </a:lnTo>
                <a:lnTo>
                  <a:pt x="7331228" y="4237877"/>
                </a:lnTo>
                <a:lnTo>
                  <a:pt x="0" y="423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3" t="-4936" r="-2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14739" y="4126048"/>
            <a:ext cx="9467060" cy="5349352"/>
          </a:xfrm>
          <a:custGeom>
            <a:avLst/>
            <a:gdLst/>
            <a:ahLst/>
            <a:cxnLst/>
            <a:rect l="l" t="t" r="r" b="b"/>
            <a:pathLst>
              <a:path w="9467060" h="5349352">
                <a:moveTo>
                  <a:pt x="0" y="0"/>
                </a:moveTo>
                <a:lnTo>
                  <a:pt x="9467060" y="0"/>
                </a:lnTo>
                <a:lnTo>
                  <a:pt x="9467060" y="5349352"/>
                </a:lnTo>
                <a:lnTo>
                  <a:pt x="0" y="5349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02" r="-91" b="-90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828675"/>
            <a:ext cx="5543662" cy="99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spc="-103">
                <a:solidFill>
                  <a:srgbClr val="36211B"/>
                </a:solidFill>
                <a:latin typeface="Times New Roman Medium" panose="02030502070405020303"/>
              </a:rPr>
              <a:t>Architecture globale </a:t>
            </a:r>
            <a:endParaRPr lang="en-US" sz="5200" spc="-103">
              <a:solidFill>
                <a:srgbClr val="36211B"/>
              </a:solidFill>
              <a:latin typeface="Times New Roman Medium" panose="0203050207040502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20940" y="2079012"/>
            <a:ext cx="8273850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4">
                <a:solidFill>
                  <a:srgbClr val="36211B"/>
                </a:solidFill>
                <a:latin typeface="Arial" panose="020B0604020202020204"/>
              </a:rPr>
              <a:t>Modèle de conception : MVVM ( le modèle, la vue et le modèle de vue )</a:t>
            </a:r>
            <a:endParaRPr lang="en-US" sz="3200" spc="-64">
              <a:solidFill>
                <a:srgbClr val="36211B"/>
              </a:solidFill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8700" y="6085205"/>
            <a:ext cx="5390515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918829" y="7180315"/>
            <a:ext cx="6914142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4">
                <a:solidFill>
                  <a:srgbClr val="36211B"/>
                </a:solidFill>
                <a:latin typeface="Arial" panose="020B0604020202020204"/>
              </a:rPr>
              <a:t>Trois parties : la barre des moduele, la barre des fonctions et la fenêtre principale</a:t>
            </a:r>
            <a:endParaRPr lang="en-US" sz="3200" spc="-64">
              <a:solidFill>
                <a:srgbClr val="36211B"/>
              </a:solidFill>
              <a:latin typeface="Arial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3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057900"/>
            <a:ext cx="5208905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La conception finale de l’interface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8615045" y="9182100"/>
            <a:ext cx="3699510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686800" y="9107170"/>
            <a:ext cx="3667125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La structure des données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6" grpId="1"/>
      <p:bldP spid="11" grpId="1" animBg="1"/>
      <p:bldP spid="9" grpId="0"/>
      <p:bldP spid="9" grpId="1"/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435615"/>
            <a:ext cx="8431273" cy="3494244"/>
          </a:xfrm>
          <a:custGeom>
            <a:avLst/>
            <a:gdLst/>
            <a:ahLst/>
            <a:cxnLst/>
            <a:rect l="l" t="t" r="r" b="b"/>
            <a:pathLst>
              <a:path w="8431273" h="3494244">
                <a:moveTo>
                  <a:pt x="0" y="0"/>
                </a:moveTo>
                <a:lnTo>
                  <a:pt x="8431273" y="0"/>
                </a:lnTo>
                <a:lnTo>
                  <a:pt x="8431273" y="3494244"/>
                </a:lnTo>
                <a:lnTo>
                  <a:pt x="0" y="3494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642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435615"/>
            <a:ext cx="6644925" cy="3494244"/>
          </a:xfrm>
          <a:custGeom>
            <a:avLst/>
            <a:gdLst/>
            <a:ahLst/>
            <a:cxnLst/>
            <a:rect l="l" t="t" r="r" b="b"/>
            <a:pathLst>
              <a:path w="6644925" h="3494244">
                <a:moveTo>
                  <a:pt x="0" y="0"/>
                </a:moveTo>
                <a:lnTo>
                  <a:pt x="6644925" y="0"/>
                </a:lnTo>
                <a:lnTo>
                  <a:pt x="6644925" y="3494244"/>
                </a:lnTo>
                <a:lnTo>
                  <a:pt x="0" y="3494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9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54218" y="6587084"/>
            <a:ext cx="8654635" cy="3443058"/>
          </a:xfrm>
          <a:custGeom>
            <a:avLst/>
            <a:gdLst/>
            <a:ahLst/>
            <a:cxnLst/>
            <a:rect l="l" t="t" r="r" b="b"/>
            <a:pathLst>
              <a:path w="8654635" h="3443058">
                <a:moveTo>
                  <a:pt x="0" y="0"/>
                </a:moveTo>
                <a:lnTo>
                  <a:pt x="8654634" y="0"/>
                </a:lnTo>
                <a:lnTo>
                  <a:pt x="8654634" y="3443058"/>
                </a:lnTo>
                <a:lnTo>
                  <a:pt x="0" y="3443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85825"/>
            <a:ext cx="4787771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Onglet 1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Préparation des données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4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444209"/>
            <a:ext cx="5337640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Onglet 2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Apprentissage automatique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990600" y="2435860"/>
            <a:ext cx="2856230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2378710"/>
            <a:ext cx="2879090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Extraction d'images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0" y="2400300"/>
            <a:ext cx="3289935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9220200" y="2324100"/>
            <a:ext cx="3105785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Ajout de bruit de perlin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12" grpId="0" animBg="1"/>
      <p:bldP spid="9" grpId="1"/>
      <p:bldP spid="12" grpId="1" animBg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35615"/>
            <a:ext cx="8115300" cy="3629456"/>
          </a:xfrm>
          <a:custGeom>
            <a:avLst/>
            <a:gdLst/>
            <a:ahLst/>
            <a:cxnLst/>
            <a:rect l="l" t="t" r="r" b="b"/>
            <a:pathLst>
              <a:path w="8115300" h="3629456">
                <a:moveTo>
                  <a:pt x="0" y="0"/>
                </a:moveTo>
                <a:lnTo>
                  <a:pt x="8115300" y="0"/>
                </a:lnTo>
                <a:lnTo>
                  <a:pt x="8115300" y="3629456"/>
                </a:lnTo>
                <a:lnTo>
                  <a:pt x="0" y="3629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73851" y="2527167"/>
            <a:ext cx="7651791" cy="3629456"/>
          </a:xfrm>
          <a:custGeom>
            <a:avLst/>
            <a:gdLst/>
            <a:ahLst/>
            <a:cxnLst/>
            <a:rect l="l" t="t" r="r" b="b"/>
            <a:pathLst>
              <a:path w="7651791" h="3629456">
                <a:moveTo>
                  <a:pt x="0" y="0"/>
                </a:moveTo>
                <a:lnTo>
                  <a:pt x="7651790" y="0"/>
                </a:lnTo>
                <a:lnTo>
                  <a:pt x="7651790" y="3629456"/>
                </a:lnTo>
                <a:lnTo>
                  <a:pt x="0" y="36294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12881" y="6658353"/>
            <a:ext cx="9062239" cy="3592134"/>
          </a:xfrm>
          <a:custGeom>
            <a:avLst/>
            <a:gdLst/>
            <a:ahLst/>
            <a:cxnLst/>
            <a:rect l="l" t="t" r="r" b="b"/>
            <a:pathLst>
              <a:path w="9062239" h="3592134">
                <a:moveTo>
                  <a:pt x="0" y="0"/>
                </a:moveTo>
                <a:lnTo>
                  <a:pt x="9062238" y="0"/>
                </a:lnTo>
                <a:lnTo>
                  <a:pt x="9062238" y="3592134"/>
                </a:lnTo>
                <a:lnTo>
                  <a:pt x="0" y="3592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5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85825"/>
            <a:ext cx="6597755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Onglet 3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Contrôle de la chaîne d'assemblage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990600" y="2435860"/>
            <a:ext cx="5225415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2400055"/>
            <a:ext cx="515695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Surveilllance de la ligne d'assemblage 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34600" y="2459990"/>
            <a:ext cx="3663950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0210800" y="2400300"/>
            <a:ext cx="3319780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Stockage des données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4572000" y="9917430"/>
            <a:ext cx="3130550" cy="42037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589780" y="9867900"/>
            <a:ext cx="3112770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u="none" strike="noStrike" spc="-48">
                <a:solidFill>
                  <a:srgbClr val="36211B"/>
                </a:solidFill>
                <a:latin typeface="Public Sans Thin"/>
              </a:rPr>
              <a:t>Vérification  manuelles</a:t>
            </a:r>
            <a:endParaRPr lang="en-US" sz="2400" u="none" strike="noStrike" spc="-48">
              <a:solidFill>
                <a:srgbClr val="36211B"/>
              </a:solidFill>
              <a:latin typeface="Public Sans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12" grpId="0" animBg="1"/>
      <p:bldP spid="9" grpId="1"/>
      <p:bldP spid="12" grpId="1" animBg="1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06104" y="1028700"/>
            <a:ext cx="7648071" cy="3632496"/>
          </a:xfrm>
          <a:custGeom>
            <a:avLst/>
            <a:gdLst/>
            <a:ahLst/>
            <a:cxnLst/>
            <a:rect l="l" t="t" r="r" b="b"/>
            <a:pathLst>
              <a:path w="7648071" h="3632496">
                <a:moveTo>
                  <a:pt x="0" y="0"/>
                </a:moveTo>
                <a:lnTo>
                  <a:pt x="7648071" y="0"/>
                </a:lnTo>
                <a:lnTo>
                  <a:pt x="7648071" y="3632496"/>
                </a:lnTo>
                <a:lnTo>
                  <a:pt x="0" y="3632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6299719"/>
            <a:ext cx="6502922" cy="3730424"/>
          </a:xfrm>
          <a:custGeom>
            <a:avLst/>
            <a:gdLst/>
            <a:ahLst/>
            <a:cxnLst/>
            <a:rect l="l" t="t" r="r" b="b"/>
            <a:pathLst>
              <a:path w="6502922" h="3730424">
                <a:moveTo>
                  <a:pt x="0" y="0"/>
                </a:moveTo>
                <a:lnTo>
                  <a:pt x="6502922" y="0"/>
                </a:lnTo>
                <a:lnTo>
                  <a:pt x="6502922" y="3730423"/>
                </a:lnTo>
                <a:lnTo>
                  <a:pt x="0" y="3730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6299719"/>
            <a:ext cx="7615098" cy="3730424"/>
          </a:xfrm>
          <a:custGeom>
            <a:avLst/>
            <a:gdLst/>
            <a:ahLst/>
            <a:cxnLst/>
            <a:rect l="l" t="t" r="r" b="b"/>
            <a:pathLst>
              <a:path w="7615098" h="3730424">
                <a:moveTo>
                  <a:pt x="0" y="0"/>
                </a:moveTo>
                <a:lnTo>
                  <a:pt x="7615098" y="0"/>
                </a:lnTo>
                <a:lnTo>
                  <a:pt x="7615098" y="3730423"/>
                </a:lnTo>
                <a:lnTo>
                  <a:pt x="0" y="3730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5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6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85825"/>
            <a:ext cx="7055979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Onglet 4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Suivi des données relatives aux pièces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725691"/>
            <a:ext cx="7055979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Onglet 5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  <a:p>
            <a:pPr>
              <a:lnSpc>
                <a:spcPts val="5040"/>
              </a:lnSpc>
            </a:pPr>
            <a:r>
              <a:rPr lang="en-US" sz="3600" spc="-72">
                <a:solidFill>
                  <a:srgbClr val="36211B"/>
                </a:solidFill>
                <a:latin typeface="Times New Roman Bold" panose="02030802070405020303"/>
              </a:rPr>
              <a:t>Configuration des données globales</a:t>
            </a:r>
            <a:endParaRPr lang="en-US" sz="3600" spc="-72">
              <a:solidFill>
                <a:srgbClr val="36211B"/>
              </a:solidFill>
              <a:latin typeface="Times New Roman Bold" panose="02030802070405020303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305800" y="4420870"/>
            <a:ext cx="4247515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8406130" y="4381500"/>
            <a:ext cx="3909060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u="none" strike="noStrike" spc="-48">
                <a:solidFill>
                  <a:srgbClr val="36211B"/>
                </a:solidFill>
                <a:latin typeface="Public Sans Thin"/>
              </a:rPr>
              <a:t>Interrogation de l'historique</a:t>
            </a:r>
            <a:endParaRPr lang="en-US" sz="2400" u="none" strike="noStrike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990600" y="6123305"/>
            <a:ext cx="3467100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143000" y="6031230"/>
            <a:ext cx="4260215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La configuration </a:t>
            </a:r>
            <a:r>
              <a:rPr lang="en-US" sz="2400" spc="-48">
                <a:solidFill>
                  <a:srgbClr val="36211B"/>
                </a:solidFill>
                <a:latin typeface="Public Sans Thin"/>
              </a:rPr>
              <a:t>globale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144000" y="6134100"/>
            <a:ext cx="4321810" cy="355600"/>
          </a:xfrm>
          <a:prstGeom prst="rect">
            <a:avLst/>
          </a:prstGeom>
          <a:solidFill>
            <a:srgbClr val="E8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9144000" y="6031230"/>
            <a:ext cx="4949190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Importation de configuration</a:t>
            </a:r>
            <a:endParaRPr lang="en-US" sz="2400" spc="-48">
              <a:solidFill>
                <a:srgbClr val="36211B"/>
              </a:solidFill>
              <a:latin typeface="Public Sans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8675"/>
            <a:ext cx="3710767" cy="99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spc="-103">
                <a:solidFill>
                  <a:srgbClr val="36211B"/>
                </a:solidFill>
                <a:latin typeface="Times New Roman Medium" panose="02030502070405020303"/>
              </a:rPr>
              <a:t>Conclusion</a:t>
            </a:r>
            <a:endParaRPr lang="en-US" sz="5200" spc="-103">
              <a:solidFill>
                <a:srgbClr val="36211B"/>
              </a:solidFill>
              <a:latin typeface="Times New Roman Medium" panose="0203050207040502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153361"/>
            <a:ext cx="7112062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 spc="-168">
                <a:solidFill>
                  <a:srgbClr val="36211B"/>
                </a:solidFill>
                <a:latin typeface="Times New Roman" panose="02020603050405020304"/>
              </a:rPr>
              <a:t>Principaux apports du stage</a:t>
            </a:r>
            <a:endParaRPr lang="en-US" sz="4200" spc="-168">
              <a:solidFill>
                <a:srgbClr val="36211B"/>
              </a:solidFill>
              <a:latin typeface="Times New Roman" panose="020206030504050203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6499" y="3065856"/>
            <a:ext cx="15302801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59">
                <a:solidFill>
                  <a:srgbClr val="36211B"/>
                </a:solidFill>
                <a:latin typeface="Arial" panose="020B0604020202020204"/>
              </a:rPr>
              <a:t>Conception et développement d'une nouvelle interface homme-machine.</a:t>
            </a:r>
            <a:endParaRPr lang="en-US" sz="3000" spc="-59">
              <a:solidFill>
                <a:srgbClr val="36211B"/>
              </a:solidFill>
              <a:latin typeface="Arial" panose="020B0604020202020204"/>
            </a:endParaRPr>
          </a:p>
          <a:p>
            <a:pPr>
              <a:lnSpc>
                <a:spcPts val="4200"/>
              </a:lnSpc>
            </a:pPr>
            <a:r>
              <a:rPr lang="en-US" sz="3000" spc="-59">
                <a:solidFill>
                  <a:srgbClr val="36211B"/>
                </a:solidFill>
                <a:latin typeface="Arial" panose="020B0604020202020204"/>
              </a:rPr>
              <a:t>Integration des toutes les fonctionnalités de l'interface du prototype et améliore certaines fonctions.</a:t>
            </a:r>
            <a:endParaRPr lang="en-US" sz="3000" spc="-59">
              <a:solidFill>
                <a:srgbClr val="36211B"/>
              </a:solidFill>
              <a:latin typeface="Arial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825641" y="9695498"/>
            <a:ext cx="186690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36211B"/>
                </a:solidFill>
                <a:latin typeface="Calibri (MS)" panose="020F0502020204030204"/>
              </a:rPr>
              <a:t>2</a:t>
            </a:r>
            <a:endParaRPr lang="en-US" sz="2900">
              <a:solidFill>
                <a:srgbClr val="36211B"/>
              </a:solidFill>
              <a:latin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4925619"/>
            <a:ext cx="7112062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 spc="-168">
                <a:solidFill>
                  <a:srgbClr val="36211B"/>
                </a:solidFill>
                <a:latin typeface="Times New Roman" panose="02020603050405020304"/>
              </a:rPr>
              <a:t>Outils et technologies</a:t>
            </a:r>
            <a:endParaRPr lang="en-US" sz="4200" spc="-168">
              <a:solidFill>
                <a:srgbClr val="36211B"/>
              </a:solidFill>
              <a:latin typeface="Times New Roman" panose="020206030504050203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56499" y="5838114"/>
            <a:ext cx="15302801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59">
                <a:solidFill>
                  <a:srgbClr val="36211B"/>
                </a:solidFill>
                <a:latin typeface="Arial" panose="020B0604020202020204"/>
              </a:rPr>
              <a:t>Pour le développement : </a:t>
            </a:r>
            <a:endParaRPr lang="en-US" sz="3000" spc="-59">
              <a:solidFill>
                <a:srgbClr val="36211B"/>
              </a:solidFill>
              <a:latin typeface="Arial" panose="020B0604020202020204"/>
            </a:endParaRPr>
          </a:p>
          <a:p>
            <a:pPr>
              <a:lnSpc>
                <a:spcPts val="4200"/>
              </a:lnSpc>
            </a:pPr>
            <a:r>
              <a:rPr lang="en-US" sz="3000" spc="-59">
                <a:solidFill>
                  <a:srgbClr val="36211B"/>
                </a:solidFill>
                <a:latin typeface="Arial" panose="020B0604020202020204"/>
              </a:rPr>
              <a:t>— Comme langage de programmation : C#, WPF.NET, C++, Python </a:t>
            </a:r>
            <a:endParaRPr lang="en-US" sz="3000" spc="-59">
              <a:solidFill>
                <a:srgbClr val="36211B"/>
              </a:solidFill>
              <a:latin typeface="Arial" panose="020B0604020202020204"/>
            </a:endParaRPr>
          </a:p>
          <a:p>
            <a:pPr>
              <a:lnSpc>
                <a:spcPts val="4200"/>
              </a:lnSpc>
            </a:pPr>
            <a:r>
              <a:rPr lang="en-US" sz="3000" spc="-59">
                <a:solidFill>
                  <a:srgbClr val="36211B"/>
                </a:solidFill>
                <a:latin typeface="Arial" panose="020B0604020202020204"/>
              </a:rPr>
              <a:t>— Comme environnement de développement : Microsoft Visual Studio</a:t>
            </a:r>
            <a:endParaRPr lang="en-US" sz="3000" spc="-59">
              <a:solidFill>
                <a:srgbClr val="36211B"/>
              </a:solidFill>
              <a:latin typeface="Arial" panose="020B0604020202020204"/>
            </a:endParaRPr>
          </a:p>
          <a:p>
            <a:pPr>
              <a:lnSpc>
                <a:spcPts val="420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956499" y="8543214"/>
            <a:ext cx="6867049" cy="79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36211B"/>
                </a:solidFill>
                <a:latin typeface="Noto Sans T Chinese" panose="020B0500000000000000" charset="-120"/>
              </a:rPr>
              <a:t>Merci de votre attention!</a:t>
            </a:r>
            <a:endParaRPr lang="en-US" sz="4700">
              <a:solidFill>
                <a:srgbClr val="36211B"/>
              </a:solidFill>
              <a:latin typeface="Noto Sans T Chinese" panose="020B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4" grpId="1"/>
      <p:bldP spid="5" grpId="1"/>
      <p:bldP spid="7" grpId="0"/>
      <p:bldP spid="8" grpId="0"/>
      <p:bldP spid="7" grpId="1"/>
      <p:bldP spid="8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52a9ef9f-c59c-4e0f-a6c6-ba0c45c82cfc"/>
  <p:tag name="COMMONDATA" val="eyJoZGlkIjoiNTUzNDQyNzMyMzIxYWRkYzMzZWI0ODVjMDE3ODBjM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>On-screen Show 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Times New Roman Italics</vt:lpstr>
      <vt:lpstr>Calibri (MS)</vt:lpstr>
      <vt:lpstr>Times New Roman Medium</vt:lpstr>
      <vt:lpstr>Arial</vt:lpstr>
      <vt:lpstr>Fraunces Light</vt:lpstr>
      <vt:lpstr>Public Sans Thin</vt:lpstr>
      <vt:lpstr>Times New Roman Bold</vt:lpstr>
      <vt:lpstr>Noto Sans T Chinese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Marketing</dc:title>
  <dc:creator/>
  <cp:lastModifiedBy>487</cp:lastModifiedBy>
  <cp:revision>3</cp:revision>
  <dcterms:created xsi:type="dcterms:W3CDTF">2006-08-16T00:00:00Z</dcterms:created>
  <dcterms:modified xsi:type="dcterms:W3CDTF">2023-08-23T08:34:24Z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C29D49D0103E40B3B40EC8FD95D286E4_12</vt:lpwstr>
  </property>
  <property fmtid="{D5CDD505-2E9C-101B-9397-08002B2CF9AE}" pid="3" name="KSOProductBuildVer">
    <vt:lpwstr>2052-11.1.0.14309</vt:lpwstr>
  </property>
</Properties>
</file>