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18288000" cy="10287000"/>
  <p:notesSz cx="6858000" cy="9144000"/>
  <p:embeddedFontLst>
    <p:embeddedFont>
      <p:font typeface="Times New Roman Italics" panose="02030502070405090303"/>
      <p:italic r:id="rId14"/>
    </p:embeddedFont>
    <p:embeddedFont>
      <p:font typeface="Calibri (MS)" panose="020F0502020204030204"/>
      <p:regular r:id="rId15"/>
    </p:embeddedFont>
    <p:embeddedFont>
      <p:font typeface="Times New Roman Medium" panose="02030502070405020303"/>
      <p:regular r:id="rId16"/>
    </p:embeddedFont>
    <p:embeddedFont>
      <p:font typeface="Public Sans Thin"/>
      <p:regular r:id="rId17"/>
    </p:embeddedFont>
    <p:embeddedFont>
      <p:font typeface="Times New Roman Bold" panose="02030802070405020303"/>
      <p:bold r:id="rId18"/>
    </p:embeddedFont>
    <p:embeddedFont>
      <p:font typeface="Calibri" panose="020F0502020204030204" charset="0"/>
      <p:regular r:id="rId19"/>
      <p:bold r:id="rId20"/>
      <p:italic r:id="rId21"/>
      <p:boldItalic r:id="rId22"/>
    </p:embeddedFont>
  </p:embeddedFontLst>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6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36"/>
        <p:guide pos="288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12.xml"/><Relationship Id="rId22" Type="http://schemas.openxmlformats.org/officeDocument/2006/relationships/font" Target="fonts/font9.fntdata"/><Relationship Id="rId21" Type="http://schemas.openxmlformats.org/officeDocument/2006/relationships/font" Target="fonts/font8.fntdata"/><Relationship Id="rId20" Type="http://schemas.openxmlformats.org/officeDocument/2006/relationships/font" Target="fonts/font7.fntdata"/><Relationship Id="rId2" Type="http://schemas.openxmlformats.org/officeDocument/2006/relationships/theme" Target="theme/theme1.xml"/><Relationship Id="rId19" Type="http://schemas.openxmlformats.org/officeDocument/2006/relationships/font" Target="fonts/font6.fntdata"/><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Bonjour </a:t>
            </a:r>
            <a:r>
              <a:rPr lang="fr-FR" altLang="zh-CN"/>
              <a:t>à tous, Je suis ravi d'être ici aujourd'hui pour partager mon expérience de stage</a:t>
            </a:r>
            <a:r>
              <a:rPr lang="en-US" altLang="fr-FR"/>
              <a:t>. Je m'appelle Zhentao XU et j'ai effectué mon stage au sein de Deltacad pendant 24 semaines. Au cours de cette présentation, Je vais me concentrer sur les principales contributions de mon stage et sur les enseignements que j'en ai tirés.</a:t>
            </a:r>
            <a:r>
              <a:rPr lang="en-GB" altLang="en-US"/>
              <a:t> </a:t>
            </a:r>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Le sujet de mon stage </a:t>
            </a:r>
            <a:r>
              <a:rPr lang="fr-FR" altLang="zh-CN"/>
              <a:t>était initialement Développement et Intégration de fonctions de vision par ordinateur pour l’inspection automatisée. Plus précisément, Il s'appuie sur deux cadres, E</a:t>
            </a:r>
            <a:r>
              <a:rPr lang="en-US" altLang="fr-FR"/>
              <a:t>TREL</a:t>
            </a:r>
            <a:r>
              <a:rPr lang="fr-FR" altLang="zh-CN"/>
              <a:t> et T</a:t>
            </a:r>
            <a:r>
              <a:rPr lang="en-US" altLang="fr-FR"/>
              <a:t>EMIS</a:t>
            </a:r>
            <a:r>
              <a:rPr lang="fr-FR" altLang="zh-CN"/>
              <a:t>, et a pour objectif de concevoir un logiciel permettant de résoudre le problème de l'identification des défauts des pièces sur la chaîne de </a:t>
            </a:r>
            <a:r>
              <a:rPr lang="en-US" spc="-48">
                <a:solidFill>
                  <a:srgbClr val="36211B"/>
                </a:solidFill>
                <a:latin typeface="Arial" panose="020B0604020202020204"/>
                <a:sym typeface="+mn-ea"/>
              </a:rPr>
              <a:t>production</a:t>
            </a:r>
            <a:r>
              <a:rPr lang="fr-FR" altLang="zh-CN"/>
              <a:t>.</a:t>
            </a:r>
            <a:r>
              <a:rPr lang="en-US" altLang="fr-FR"/>
              <a:t> Au cours du processus de développement et de test, je conçois principalement sur la base des données des parties du système AML. Comme le montre la figure, la partie central est la pi</a:t>
            </a:r>
            <a:r>
              <a:rPr lang="fr-FR" altLang="fr-FR"/>
              <a:t>èce à inspecter. Sur cette base, je vais commencer à présenter le principale composant de mon stage, un logiciel appéle PowerEye. </a:t>
            </a:r>
            <a:r>
              <a:rPr lang="en-US" spc="-48">
                <a:solidFill>
                  <a:srgbClr val="36211B"/>
                </a:solidFill>
                <a:latin typeface="Arial" panose="020B0604020202020204"/>
                <a:sym typeface="+mn-ea"/>
              </a:rPr>
              <a:t>C'est un logiciel développé pour des scénarios industriels </a:t>
            </a:r>
            <a:r>
              <a:rPr lang="fr-FR" altLang="en-US" spc="-48">
                <a:solidFill>
                  <a:srgbClr val="36211B"/>
                </a:solidFill>
                <a:latin typeface="Arial" panose="020B0604020202020204"/>
                <a:sym typeface="+mn-ea"/>
              </a:rPr>
              <a:t>afin de réaliser la fonction susmentionné.</a:t>
            </a:r>
            <a:endParaRPr lang="zh-CN" altLang="fr-FR" spc="-48">
              <a:solidFill>
                <a:srgbClr val="36211B"/>
              </a:solidFill>
              <a:latin typeface="Arial" panose="020B0604020202020204"/>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1"/>
            <a:r>
              <a:rPr lang="en-US" altLang="fr-FR" sz="1600">
                <a:latin typeface="Arial" panose="020B0604020202020204" pitchFamily="34" charset="0"/>
                <a:cs typeface="Arial" panose="020B0604020202020204" pitchFamily="34" charset="0"/>
              </a:rPr>
              <a:t>Tout d</a:t>
            </a:r>
            <a:r>
              <a:rPr lang="fr-FR" altLang="en-US" sz="1600">
                <a:latin typeface="Arial" panose="020B0604020202020204" pitchFamily="34" charset="0"/>
                <a:cs typeface="Arial" panose="020B0604020202020204" pitchFamily="34" charset="0"/>
              </a:rPr>
              <a:t>’abord, je vais présenter le PowerEye à partir de l’architecture globale. En ce qui concerne la disposition de l’interface graphique, l’ensemble du logiciel est divisé en trois parties, à savoir </a:t>
            </a:r>
            <a:r>
              <a:rPr lang="en-US" sz="1600" spc="-64">
                <a:solidFill>
                  <a:srgbClr val="36211B"/>
                </a:solidFill>
                <a:latin typeface="Arial" panose="020B0604020202020204" pitchFamily="34" charset="0"/>
                <a:cs typeface="Arial" panose="020B0604020202020204" pitchFamily="34" charset="0"/>
                <a:sym typeface="+mn-ea"/>
              </a:rPr>
              <a:t>la barre des moduele, la barre des fonctions et la fenêtre principale</a:t>
            </a:r>
            <a:r>
              <a:rPr lang="fr-FR" altLang="en-US" sz="1600" spc="-64">
                <a:solidFill>
                  <a:srgbClr val="36211B"/>
                </a:solidFill>
                <a:latin typeface="Arial" panose="020B0604020202020204" pitchFamily="34" charset="0"/>
                <a:cs typeface="Arial" panose="020B0604020202020204" pitchFamily="34" charset="0"/>
                <a:sym typeface="+mn-ea"/>
              </a:rPr>
              <a:t>. En sélectionnant le module, différentes barres de fonctions s’affichent, puis la fenêtre principale est </a:t>
            </a:r>
            <a:r>
              <a:rPr lang="en-US" sz="1600" spc="-64">
                <a:solidFill>
                  <a:srgbClr val="36211B"/>
                </a:solidFill>
                <a:latin typeface="Arial" panose="020B0604020202020204" pitchFamily="34" charset="0"/>
                <a:cs typeface="Arial" panose="020B0604020202020204" pitchFamily="34" charset="0"/>
              </a:rPr>
              <a:t>affichée en cas de sélection de la fonction.</a:t>
            </a:r>
            <a:r>
              <a:rPr lang="fr-FR" altLang="en-US" sz="1600" spc="-64">
                <a:solidFill>
                  <a:srgbClr val="36211B"/>
                </a:solidFill>
                <a:latin typeface="Arial" panose="020B0604020202020204" pitchFamily="34" charset="0"/>
                <a:cs typeface="Arial" panose="020B0604020202020204" pitchFamily="34" charset="0"/>
              </a:rPr>
              <a:t> Grâce à la caractéristique du Contentcontrol, je peux</a:t>
            </a:r>
            <a:r>
              <a:rPr lang="en-US" sz="1600" spc="-64">
                <a:solidFill>
                  <a:srgbClr val="36211B"/>
                </a:solidFill>
                <a:latin typeface="Arial" panose="020B0604020202020204" pitchFamily="34" charset="0"/>
                <a:cs typeface="Arial" panose="020B0604020202020204" pitchFamily="34" charset="0"/>
              </a:rPr>
              <a:t> injecter l’interface en tant que contrôle, ce qui permet le développement indépendant des différentes parties. Dans la partie de la fenêtre principale, compte tenu du fait que la réalisation de nombreuses fonctions nécessite la sélection du chemin d’accès au ficher et d’autres configurations, L’Expander est utilisé pour diviser la fenêtre en deux parties, la partie supérieure pour les choix de configuration et la partie inférieure pour les fonctionnalités. La figure suivant montre spécifiquement la fenêtre principale. En développant le logiciel, j'ai choisi MVVM comme modèle de conception., qui se compose de trois éléments: </a:t>
            </a:r>
            <a:r>
              <a:rPr lang="en-US" sz="1600" spc="-64">
                <a:solidFill>
                  <a:srgbClr val="36211B"/>
                </a:solidFill>
                <a:latin typeface="Arial" panose="020B0604020202020204"/>
                <a:sym typeface="+mn-ea"/>
              </a:rPr>
              <a:t>le modèle, la vue et le modèle de vue. L'interface image que je viens de présenter constitue la composante vue. Dans la partie modele, j'ai conçu la structure de données globale destinée à contenir les informations relatives à l'interface créée</a:t>
            </a:r>
            <a:r>
              <a:rPr lang="fr-FR" altLang="en-US" sz="1600" spc="-64">
                <a:solidFill>
                  <a:srgbClr val="36211B"/>
                </a:solidFill>
                <a:latin typeface="Arial" panose="020B0604020202020204"/>
                <a:sym typeface="+mn-ea"/>
              </a:rPr>
              <a:t>. Comme le montre l’image, pour chaque module, j’ai conçu une classe de base à partir de laquelle des interfaces dotées de différentes fonctions peuvent être héritées et modifiées selon les besions. Enfin, pour la partie "modele de vue", qui contient l'implémentation de fonctions et d'instances spécifiques du modèle utilisé pour se lier à l'interface</a:t>
            </a:r>
            <a:r>
              <a:rPr lang="en-US" altLang="zh-CN" sz="1600" spc="-64">
                <a:solidFill>
                  <a:srgbClr val="36211B"/>
                </a:solidFill>
                <a:latin typeface="Arial" panose="020B0604020202020204"/>
                <a:sym typeface="+mn-ea"/>
              </a:rPr>
              <a:t>.</a:t>
            </a:r>
            <a:endParaRPr lang="fr-FR" altLang="en-US" sz="1600" spc="-64">
              <a:solidFill>
                <a:srgbClr val="36211B"/>
              </a:solidFill>
              <a:latin typeface="Arial" panose="020B0604020202020204"/>
              <a:sym typeface="+mn-ea"/>
            </a:endParaRPr>
          </a:p>
          <a:p>
            <a:endParaRPr lang="en-US" altLang="en-US" sz="1600" spc="-64">
              <a:solidFill>
                <a:srgbClr val="36211B"/>
              </a:solidFill>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Ensuite, je vais présenter en détail les fonctions du logiciel de chaque module.</a:t>
            </a:r>
            <a:r>
              <a:rPr lang="en-US" altLang="zh-CN"/>
              <a:t> </a:t>
            </a:r>
            <a:endParaRPr lang="en-US" altLang="zh-CN"/>
          </a:p>
          <a:p>
            <a:endParaRPr lang="en-US" altLang="zh-CN"/>
          </a:p>
          <a:p>
            <a:r>
              <a:rPr lang="en-US" altLang="zh-CN"/>
              <a:t>Le premier module est la préparation des données, pour laquelle j'ai conçu et développé deux interfaces graphiques fonctionnelle, l'extraction d'images et l'ajout de bruit de perlin. Pour l'interface d'extraction d'images, l’objectif de cette interface est d’extraire le contour de la pièce sur le photo de la ligne d’assemblage. Lorsque j’ai commencé à développer PowerEye, une fonction qui utilise </a:t>
            </a:r>
            <a:r>
              <a:rPr lang="zh-CN" altLang="en-US"/>
              <a:t>le feature matching pour réaliser cet objectif a déjà été développée. Donc ma tâche</a:t>
            </a:r>
            <a:r>
              <a:rPr lang="en-US" altLang="zh-CN"/>
              <a:t> </a:t>
            </a:r>
            <a:r>
              <a:rPr lang="zh-CN" altLang="en-US"/>
              <a:t>principale a consisté à l’intégrer dans l’interface et à y apporter des améliorations.</a:t>
            </a:r>
            <a:r>
              <a:rPr lang="en-US" altLang="zh-CN"/>
              <a:t> Donc j’ai conçu une barre de progression et une fenêtre pour montrer l’image avant et après le traitement comme le montre l'image ci-dessous. En ce qui concerne l’intégration de la fonctionnalité d’extraction développée, j’ai résolu deux problèmes principaux. D’une part, la fonction est développée en C++, tandis que l’interface est développée en C#, j</a:t>
            </a:r>
            <a:r>
              <a:rPr lang="fr-FR" altLang="zh-CN"/>
              <a:t>’ai donc appliqué le ficher dll pour l’importation et l’exportation des fonctions. D’autre part, c’est comment exécuter la fonction sans bloquer l’interface graphique, le thread est utilisé pour résoudre ce problème. Dans la </a:t>
            </a:r>
            <a:r>
              <a:rPr lang="en-US" altLang="fr-FR"/>
              <a:t>partie d</a:t>
            </a:r>
            <a:r>
              <a:rPr lang="fr-FR" altLang="fr-FR"/>
              <a:t>’ajout de bruit de perlin</a:t>
            </a:r>
            <a:r>
              <a:rPr lang="fr-FR" altLang="zh-CN"/>
              <a:t>, L’objectif de cette interface est d’ajouter un masque de bruit à l’image pour générer des pièces comportant des défauts. En plus de l'interface graphique présentée, j'ai également utilisé la classe process en c# pour permettre l'exécution de scripts python. </a:t>
            </a:r>
            <a:endParaRPr lang="fr-FR" altLang="zh-CN"/>
          </a:p>
          <a:p>
            <a:endParaRPr lang="fr-FR" altLang="zh-CN"/>
          </a:p>
          <a:p>
            <a:r>
              <a:rPr lang="fr-FR" altLang="zh-CN"/>
              <a:t>Le deuxième module est une fonction d'apprentissage automatique</a:t>
            </a:r>
            <a:r>
              <a:rPr lang="en-US" altLang="fr-FR"/>
              <a:t>. Les scripts python sur l’apprentissage automatique étant développés par les laboratoires collaborant au projet, donc je ne les présenterai pas. De plus, il utilise encore la classe de processus c# et affiche la valeur de sortie de l'exécution dans une zone de texte.</a:t>
            </a:r>
            <a:endParaRPr lang="en-US" altLang="fr-FR"/>
          </a:p>
          <a:p>
            <a:endParaRPr lang="fr-FR" altLang="zh-CN"/>
          </a:p>
          <a:p>
            <a:endParaRPr lang="fr-FR"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ts val="3360"/>
              </a:lnSpc>
            </a:pPr>
            <a:r>
              <a:rPr lang="zh-CN" altLang="en-US"/>
              <a:t>Ce module, qui est l’application la plus importante de tout le logiciel, permet de</a:t>
            </a:r>
            <a:r>
              <a:rPr lang="en-US" altLang="zh-CN"/>
              <a:t> </a:t>
            </a:r>
            <a:r>
              <a:rPr lang="zh-CN" altLang="en-US"/>
              <a:t>détecter les images des pièces sur la ligne d’assemblage et de sauvegarder les données.</a:t>
            </a:r>
            <a:r>
              <a:rPr lang="en-US" altLang="zh-CN"/>
              <a:t>  D'abord pour la s</a:t>
            </a:r>
            <a:r>
              <a:rPr lang="en-US" spc="-48">
                <a:solidFill>
                  <a:srgbClr val="36211B"/>
                </a:solidFill>
                <a:latin typeface="Public Sans Thin"/>
                <a:sym typeface="+mn-ea"/>
              </a:rPr>
              <a:t>urveilllance de la ligne d'assemblage,  L’idée de cette fonction est d’utiliser le modèle entraîné pour inspecter chaque image </a:t>
            </a:r>
            <a:r>
              <a:rPr lang="en-US" altLang="zh-CN"/>
              <a:t>de pièce et d’afficher les résultats de l’inspection dans l’interface. Dans la conception de l’interface, j’ai choisi d’utiliser différentes couleurs pour indiquer si le pièce est qualifiée ou non, un peu comme le voyant d’avertissement, et afficher l’image</a:t>
            </a:r>
            <a:endParaRPr lang="en-US" altLang="zh-CN"/>
          </a:p>
          <a:p>
            <a:pPr>
              <a:lnSpc>
                <a:spcPts val="3360"/>
              </a:lnSpc>
            </a:pPr>
            <a:r>
              <a:rPr lang="en-US" altLang="zh-CN"/>
              <a:t>de ce pièce. Les pièces dont le score est inférieur à 90 sont considérées comme non qualifiées, celles dont le score est supérieur ou égal à 95 sont considérées comme qualifiées, et celles</a:t>
            </a:r>
            <a:endParaRPr lang="en-US" altLang="zh-CN"/>
          </a:p>
          <a:p>
            <a:pPr>
              <a:lnSpc>
                <a:spcPts val="3360"/>
              </a:lnSpc>
            </a:pPr>
            <a:r>
              <a:rPr lang="en-US" altLang="zh-CN"/>
              <a:t>dont le score est compris entre 90 et 95 doivent être testées à nouveau manuellement. Une fois la pièce analysée, ses données sont sauvegardées dans l</a:t>
            </a:r>
            <a:r>
              <a:rPr lang="fr-FR" altLang="zh-CN"/>
              <a:t>’</a:t>
            </a:r>
            <a:r>
              <a:rPr lang="en-US" altLang="zh-CN"/>
              <a:t>interface</a:t>
            </a:r>
            <a:r>
              <a:rPr lang="fr-FR" altLang="en-US"/>
              <a:t> de stockage des données. Dans cette interface, j’ai conçu trois listes pour stocker les données des différents types de pièces, y compris son temps de production, le nombre de points gagnés et le chemin où</a:t>
            </a:r>
            <a:endParaRPr lang="fr-FR" altLang="en-US"/>
          </a:p>
          <a:p>
            <a:pPr>
              <a:lnSpc>
                <a:spcPts val="5040"/>
              </a:lnSpc>
            </a:pPr>
            <a:r>
              <a:rPr lang="fr-FR" altLang="en-US"/>
              <a:t>l’image est sauvegardée. Et pour les pièces dont la qualification n’est pas certaine, vous pouvez les vérifier manuellement en cliquant sur la liste. Une nouvelle fenêtre apparaît alors et l’état de la pièce peut être vérifié en faisant glisser l’image vers la gauche ou la droite. Ces trois interfaces constituent l'ensemble du processus d</a:t>
            </a:r>
            <a:r>
              <a:rPr lang="en-US" altLang="fr-FR"/>
              <a:t>u c</a:t>
            </a:r>
            <a:r>
              <a:rPr lang="en-US" spc="-72">
                <a:solidFill>
                  <a:srgbClr val="36211B"/>
                </a:solidFill>
                <a:latin typeface="Times New Roman Bold" panose="02030802070405020303"/>
                <a:sym typeface="+mn-ea"/>
              </a:rPr>
              <a:t>ontrôle de la chaîne d'assemblage.</a:t>
            </a:r>
            <a:endParaRPr lang="zh-CN" altLang="en-US" spc="-72">
              <a:solidFill>
                <a:srgbClr val="36211B"/>
              </a:solidFill>
              <a:latin typeface="Times New Roman Bold" panose="02030802070405020303"/>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Le quatrième module est le s</a:t>
            </a:r>
            <a:r>
              <a:rPr lang="en-US" spc="-72">
                <a:solidFill>
                  <a:srgbClr val="36211B"/>
                </a:solidFill>
                <a:latin typeface="Times New Roman Bold" panose="02030802070405020303"/>
                <a:sym typeface="+mn-ea"/>
              </a:rPr>
              <a:t>uivi des données relatives aux pièces.  C</a:t>
            </a:r>
            <a:r>
              <a:rPr lang="fr-FR" altLang="en-US" spc="-72">
                <a:solidFill>
                  <a:srgbClr val="36211B"/>
                </a:solidFill>
                <a:latin typeface="Times New Roman Bold" panose="02030802070405020303"/>
                <a:sym typeface="+mn-ea"/>
              </a:rPr>
              <a:t>’</a:t>
            </a:r>
            <a:r>
              <a:rPr lang="en-US" spc="-72">
                <a:solidFill>
                  <a:srgbClr val="36211B"/>
                </a:solidFill>
                <a:latin typeface="Times New Roman Bold" panose="02030802070405020303"/>
                <a:sym typeface="+mn-ea"/>
              </a:rPr>
              <a:t>est conçu pour une utilisation à long terme et retracer les données de la </a:t>
            </a:r>
            <a:r>
              <a:rPr lang="en-US" altLang="zh-CN" spc="-72">
                <a:solidFill>
                  <a:srgbClr val="36211B"/>
                </a:solidFill>
                <a:latin typeface="Times New Roman Bold" panose="02030802070405020303"/>
                <a:sym typeface="+mn-ea"/>
              </a:rPr>
              <a:t>pièce précédente enregistrées dans des fichiers Excel.</a:t>
            </a:r>
            <a:r>
              <a:rPr lang="fr-FR" altLang="en-US" spc="-72">
                <a:solidFill>
                  <a:srgbClr val="36211B"/>
                </a:solidFill>
                <a:latin typeface="Times New Roman Bold" panose="02030802070405020303"/>
                <a:sym typeface="+mn-ea"/>
              </a:rPr>
              <a:t> Dans la conception de l’interface, J’utilise une grille de données pour afficher les données d’un fichier Excel, une barre de sélection pour choisir le type de données à filtrer et une zone de texte pour saisir des mots-clés</a:t>
            </a:r>
            <a:r>
              <a:rPr lang="en-GB" altLang="fr-FR" spc="-72">
                <a:solidFill>
                  <a:srgbClr val="36211B"/>
                </a:solidFill>
                <a:latin typeface="Times New Roman Bold" panose="02030802070405020303"/>
                <a:sym typeface="+mn-ea"/>
              </a:rPr>
              <a:t>. Afin de lire le fichier Excel, une extension ClosedXML est utilisée, ce qui me permet d’obtenir le contenu du fichier par chemin et de le stocker dans la classe DataTable.  Et pour obtenir cette fonction de filtrage, la propriété RowFilter de DataView est tout à fait appropriée, il suffit de changer sa valeur en fonction de différents mots-clés pour modifier le contenu de l’affichage. </a:t>
            </a:r>
            <a:endParaRPr lang="en-GB" altLang="fr-FR" spc="-72">
              <a:solidFill>
                <a:srgbClr val="36211B"/>
              </a:solidFill>
              <a:latin typeface="Times New Roman Bold" panose="02030802070405020303"/>
              <a:sym typeface="+mn-ea"/>
            </a:endParaRPr>
          </a:p>
          <a:p>
            <a:endParaRPr lang="en-GB" altLang="fr-FR" spc="-72">
              <a:solidFill>
                <a:srgbClr val="36211B"/>
              </a:solidFill>
              <a:latin typeface="Times New Roman Bold" panose="02030802070405020303"/>
              <a:sym typeface="+mn-ea"/>
            </a:endParaRPr>
          </a:p>
          <a:p>
            <a:r>
              <a:rPr lang="en-GB" altLang="en-US">
                <a:sym typeface="+mn-ea"/>
              </a:rPr>
              <a:t>L</a:t>
            </a:r>
            <a:r>
              <a:rPr lang="en-US" altLang="zh-CN">
                <a:sym typeface="+mn-ea"/>
              </a:rPr>
              <a:t>e </a:t>
            </a:r>
            <a:r>
              <a:rPr lang="en-GB" altLang="en-US">
                <a:sym typeface="+mn-ea"/>
              </a:rPr>
              <a:t>dernier</a:t>
            </a:r>
            <a:r>
              <a:rPr lang="en-US" altLang="zh-CN">
                <a:sym typeface="+mn-ea"/>
              </a:rPr>
              <a:t> module est l</a:t>
            </a:r>
            <a:r>
              <a:rPr lang="en-GB" altLang="en-US">
                <a:sym typeface="+mn-ea"/>
              </a:rPr>
              <a:t>a c</a:t>
            </a:r>
            <a:r>
              <a:rPr lang="en-US" spc="-72">
                <a:solidFill>
                  <a:srgbClr val="36211B"/>
                </a:solidFill>
                <a:latin typeface="Times New Roman Bold" panose="02030802070405020303"/>
                <a:sym typeface="+mn-ea"/>
              </a:rPr>
              <a:t>onfiguration des données globales</a:t>
            </a:r>
            <a:r>
              <a:rPr lang="en-GB" altLang="en-US" spc="-72">
                <a:solidFill>
                  <a:srgbClr val="36211B"/>
                </a:solidFill>
                <a:latin typeface="Times New Roman Bold" panose="02030802070405020303"/>
                <a:sym typeface="+mn-ea"/>
              </a:rPr>
              <a:t>. </a:t>
            </a:r>
            <a:r>
              <a:rPr lang="en-US" spc="-72">
                <a:solidFill>
                  <a:srgbClr val="36211B"/>
                </a:solidFill>
                <a:latin typeface="Times New Roman Bold" panose="02030802070405020303"/>
                <a:sym typeface="+mn-ea"/>
              </a:rPr>
              <a:t>Le module est principalement conçu pour permettre aux développeurs de compléter la</a:t>
            </a:r>
            <a:r>
              <a:rPr lang="en-GB" altLang="en-US" spc="-72">
                <a:solidFill>
                  <a:srgbClr val="36211B"/>
                </a:solidFill>
                <a:latin typeface="Times New Roman Bold" panose="02030802070405020303"/>
                <a:sym typeface="+mn-ea"/>
              </a:rPr>
              <a:t> </a:t>
            </a:r>
            <a:r>
              <a:rPr lang="en-US" spc="-72">
                <a:solidFill>
                  <a:srgbClr val="36211B"/>
                </a:solidFill>
                <a:latin typeface="Times New Roman Bold" panose="02030802070405020303"/>
                <a:sym typeface="+mn-ea"/>
              </a:rPr>
              <a:t>sélection de la configuration de plusieurs modules directement par l’importation de fichiers</a:t>
            </a:r>
            <a:r>
              <a:rPr lang="en-GB" altLang="en-US" spc="-72">
                <a:solidFill>
                  <a:srgbClr val="36211B"/>
                </a:solidFill>
                <a:latin typeface="Times New Roman Bold" panose="02030802070405020303"/>
                <a:sym typeface="+mn-ea"/>
              </a:rPr>
              <a:t> </a:t>
            </a:r>
            <a:r>
              <a:rPr lang="en-US" spc="-72">
                <a:solidFill>
                  <a:srgbClr val="36211B"/>
                </a:solidFill>
                <a:latin typeface="Times New Roman Bold" panose="02030802070405020303"/>
                <a:sym typeface="+mn-ea"/>
              </a:rPr>
              <a:t>de configuration afin de faciliter les tests.</a:t>
            </a:r>
            <a:r>
              <a:rPr lang="en-GB" altLang="en-US" spc="-72">
                <a:solidFill>
                  <a:srgbClr val="36211B"/>
                </a:solidFill>
                <a:latin typeface="Times New Roman Bold" panose="02030802070405020303"/>
                <a:sym typeface="+mn-ea"/>
              </a:rPr>
              <a:t> Dans la partie précédente de l’architecture globale, j’ai expliqué la structure de données qui compose PowerEye, consistant en les listes d’exemples</a:t>
            </a:r>
            <a:endParaRPr lang="en-GB" altLang="en-US" spc="-72">
              <a:solidFill>
                <a:srgbClr val="36211B"/>
              </a:solidFill>
              <a:latin typeface="Times New Roman Bold" panose="02030802070405020303"/>
              <a:sym typeface="+mn-ea"/>
            </a:endParaRPr>
          </a:p>
          <a:p>
            <a:r>
              <a:rPr lang="en-US" spc="-72">
                <a:solidFill>
                  <a:srgbClr val="36211B"/>
                </a:solidFill>
                <a:latin typeface="Times New Roman Bold" panose="02030802070405020303"/>
                <a:sym typeface="+mn-ea"/>
              </a:rPr>
              <a:t>de composants pour chaque interface de chaque module.</a:t>
            </a:r>
            <a:r>
              <a:rPr lang="en-GB" altLang="en-US" spc="-72">
                <a:solidFill>
                  <a:srgbClr val="36211B"/>
                </a:solidFill>
                <a:latin typeface="Times New Roman Bold" panose="02030802070405020303"/>
                <a:sym typeface="+mn-ea"/>
              </a:rPr>
              <a:t> Dans ce module, j'ai utilisé la sérialisation et la désérialisation xml pour importer et exporter la configuration globale.</a:t>
            </a:r>
            <a:r>
              <a:rPr lang="en-US" altLang="zh-CN" spc="-72">
                <a:solidFill>
                  <a:srgbClr val="36211B"/>
                </a:solidFill>
                <a:latin typeface="Times New Roman Bold" panose="02030802070405020303"/>
                <a:sym typeface="+mn-ea"/>
              </a:rPr>
              <a:t>. Grâce à l'affichage de l'interface, l'utilisateur peut voir les informations relatives à la configuration actuelle de manière très intuitive.  le processus de développement est largement facilité et l’individua_x0002_lisation pour chaque utilisateur est possible., </a:t>
            </a:r>
            <a:endParaRPr lang="en-US" altLang="zh-CN" spc="-72">
              <a:solidFill>
                <a:srgbClr val="36211B"/>
              </a:solidFill>
              <a:latin typeface="Times New Roman Bold" panose="02030802070405020303"/>
              <a:sym typeface="+mn-ea"/>
            </a:endParaRPr>
          </a:p>
          <a:p>
            <a:endParaRPr lang="en-GB" altLang="en-US" spc="-72">
              <a:solidFill>
                <a:srgbClr val="36211B"/>
              </a:solidFill>
              <a:latin typeface="Times New Roman Bold" panose="02030802070405020303"/>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Après la partie précédente de la présentation, je voudrais faire un résumé de toute mon expérience de stage.</a:t>
            </a:r>
            <a:r>
              <a:rPr lang="en-US" altLang="zh-CN"/>
              <a:t> En fait, Avant de commencer mon stage, le logiciel était dans sa phase de prototypage. Il contient des fonctionnalités développées par le stagiaire précédent, ainsi qu’un module d’apprentissage automatique développé par les laboratoires d’UTC. Lorsque j’ai terminé mon stage, il disposait d’une interface graphique mature, de modules clairement différenciés et de fonctionnalités rationalisées. Plus précisément, au cours de mon stage, j’ai</a:t>
            </a:r>
            <a:endParaRPr lang="en-US" altLang="zh-CN"/>
          </a:p>
          <a:p>
            <a:r>
              <a:rPr lang="en-US" altLang="zh-CN"/>
              <a:t>non seulement achevé le développement d’une toute nouvelle IHM pour PowerEye, mais j’ai également transféré toutes les fonctionnalités de l’interface prototype vers la nouvelle</a:t>
            </a:r>
            <a:endParaRPr lang="en-US" altLang="zh-CN"/>
          </a:p>
          <a:p>
            <a:r>
              <a:rPr lang="en-US" altLang="zh-CN"/>
              <a:t>interface et j’en ai amélioré une grande partie.  Avec ma contribution, PowerEye passe progressivement du stade du prototype à celui de l’optimisation. Au cours de mon stage, j'ai également mis en évidence certaines insuffisances. En raison de mon manque d'expérience dans le développement WPF, j'ai utilisé un cadre jugé a posteriori trop complexe au début de mon développement, ce qui m'a fait perdre du temps à résoudre ce problème. Mais de toutes façons, cette expérience de stage m’a beaucoup touchée. Ce stage</a:t>
            </a:r>
            <a:endParaRPr lang="en-US" altLang="zh-CN"/>
          </a:p>
          <a:p>
            <a:r>
              <a:rPr lang="en-US" altLang="zh-CN"/>
              <a:t>m’a donné l’occasion de travailler dans une entreprise et de participer à un projet à long terme, ce qui m’a permis de comprendre comment organiser mon travail et discuter des</a:t>
            </a:r>
            <a:endParaRPr lang="en-US" altLang="zh-CN"/>
          </a:p>
          <a:p>
            <a:r>
              <a:rPr lang="en-US" altLang="zh-CN"/>
              <a:t>détails avec mes collègues. D’autre part, en tant qu’étudiant qui vient d’arriver en France pour un an, cette expérience me sert également d’expérience d’échange international, me</a:t>
            </a:r>
            <a:endParaRPr lang="en-US" altLang="zh-CN"/>
          </a:p>
          <a:p>
            <a:r>
              <a:rPr lang="en-US" altLang="zh-CN"/>
              <a:t>permettant de sentir l’environnement de travail français et de communiquer avec les autres avec plus d’assurance. </a:t>
            </a:r>
            <a:endParaRPr lang="en-US" altLang="zh-CN"/>
          </a:p>
          <a:p>
            <a:endParaRPr lang="zh-CN" altLang="en-US"/>
          </a:p>
          <a:p>
            <a:r>
              <a:rPr lang="zh-CN" altLang="en-US"/>
              <a:t>C'est la fin de ma présentation de stage，</a:t>
            </a:r>
            <a:r>
              <a:rPr lang="en-US">
                <a:solidFill>
                  <a:srgbClr val="36211B"/>
                </a:solidFill>
                <a:latin typeface="Noto Sans T Chinese" panose="020B0500000000000000" charset="-120"/>
                <a:sym typeface="+mn-ea"/>
              </a:rPr>
              <a:t>Merci de votre attention!</a:t>
            </a:r>
            <a:endParaRPr lang="en-US">
              <a:solidFill>
                <a:srgbClr val="36211B"/>
              </a:solidFill>
              <a:latin typeface="Noto Sans T Chinese" panose="020B0500000000000000" charset="-120"/>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image" Target="../media/image9.png"/><Relationship Id="rId7" Type="http://schemas.openxmlformats.org/officeDocument/2006/relationships/tags" Target="../tags/tag3.xml"/><Relationship Id="rId6" Type="http://schemas.openxmlformats.org/officeDocument/2006/relationships/image" Target="../media/image8.jpeg"/><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7.png"/><Relationship Id="rId2" Type="http://schemas.openxmlformats.org/officeDocument/2006/relationships/image" Target="../media/image6.png"/><Relationship Id="rId12" Type="http://schemas.openxmlformats.org/officeDocument/2006/relationships/notesSlide" Target="../notesSlides/notesSlide3.xml"/><Relationship Id="rId11" Type="http://schemas.openxmlformats.org/officeDocument/2006/relationships/slideLayout" Target="../slideLayouts/slideLayout7.xml"/><Relationship Id="rId10" Type="http://schemas.openxmlformats.org/officeDocument/2006/relationships/tags" Target="../tags/tag5.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tags" Target="../tags/tag6.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9773285"/>
            <a:ext cx="18288000" cy="513715"/>
          </a:xfrm>
          <a:custGeom>
            <a:avLst/>
            <a:gdLst/>
            <a:ahLst/>
            <a:cxnLst/>
            <a:rect l="l" t="t" r="r" b="b"/>
            <a:pathLst>
              <a:path w="18288000" h="513715">
                <a:moveTo>
                  <a:pt x="0" y="0"/>
                </a:moveTo>
                <a:lnTo>
                  <a:pt x="18288000" y="0"/>
                </a:lnTo>
                <a:lnTo>
                  <a:pt x="18288000" y="513715"/>
                </a:lnTo>
                <a:lnTo>
                  <a:pt x="0" y="513715"/>
                </a:lnTo>
                <a:lnTo>
                  <a:pt x="0" y="0"/>
                </a:lnTo>
                <a:close/>
              </a:path>
            </a:pathLst>
          </a:custGeom>
          <a:blipFill>
            <a:blip r:embed="rId1"/>
            <a:stretch>
              <a:fillRect t="-1095156" b="-807315"/>
            </a:stretch>
          </a:blipFill>
        </p:spPr>
      </p:sp>
      <p:sp>
        <p:nvSpPr>
          <p:cNvPr id="3" name="Freeform 3"/>
          <p:cNvSpPr/>
          <p:nvPr/>
        </p:nvSpPr>
        <p:spPr>
          <a:xfrm>
            <a:off x="1028700" y="383816"/>
            <a:ext cx="3151042" cy="1022797"/>
          </a:xfrm>
          <a:custGeom>
            <a:avLst/>
            <a:gdLst/>
            <a:ahLst/>
            <a:cxnLst/>
            <a:rect l="l" t="t" r="r" b="b"/>
            <a:pathLst>
              <a:path w="3151042" h="1022797">
                <a:moveTo>
                  <a:pt x="0" y="0"/>
                </a:moveTo>
                <a:lnTo>
                  <a:pt x="3151042" y="0"/>
                </a:lnTo>
                <a:lnTo>
                  <a:pt x="3151042" y="1022798"/>
                </a:lnTo>
                <a:lnTo>
                  <a:pt x="0" y="1022798"/>
                </a:lnTo>
                <a:lnTo>
                  <a:pt x="0" y="0"/>
                </a:lnTo>
                <a:close/>
              </a:path>
            </a:pathLst>
          </a:custGeom>
          <a:blipFill>
            <a:blip r:embed="rId2"/>
            <a:stretch>
              <a:fillRect/>
            </a:stretch>
          </a:blipFill>
        </p:spPr>
      </p:sp>
      <p:sp>
        <p:nvSpPr>
          <p:cNvPr id="4" name="TextBox 4"/>
          <p:cNvSpPr txBox="1"/>
          <p:nvPr/>
        </p:nvSpPr>
        <p:spPr>
          <a:xfrm>
            <a:off x="2198674" y="3190013"/>
            <a:ext cx="13890651" cy="3221101"/>
          </a:xfrm>
          <a:prstGeom prst="rect">
            <a:avLst/>
          </a:prstGeom>
        </p:spPr>
        <p:txBody>
          <a:bodyPr lIns="0" tIns="0" rIns="0" bIns="0" rtlCol="0" anchor="t">
            <a:spAutoFit/>
          </a:bodyPr>
          <a:lstStyle/>
          <a:p>
            <a:pPr algn="ctr">
              <a:lnSpc>
                <a:spcPts val="8190"/>
              </a:lnSpc>
            </a:pPr>
            <a:r>
              <a:rPr lang="en-US" sz="6400" spc="-255">
                <a:solidFill>
                  <a:srgbClr val="36211B"/>
                </a:solidFill>
                <a:latin typeface="Times New Roman" panose="02020603050405020304"/>
              </a:rPr>
              <a:t>STAGE DE DÉVELOPPEMENT D'INTERFACE HOMME-MACHINE</a:t>
            </a:r>
            <a:endParaRPr lang="en-US" sz="6400" spc="-255">
              <a:solidFill>
                <a:srgbClr val="36211B"/>
              </a:solidFill>
              <a:latin typeface="Times New Roman" panose="02020603050405020304"/>
            </a:endParaRPr>
          </a:p>
          <a:p>
            <a:pPr algn="ctr">
              <a:lnSpc>
                <a:spcPts val="8190"/>
              </a:lnSpc>
            </a:pPr>
          </a:p>
        </p:txBody>
      </p:sp>
      <p:sp>
        <p:nvSpPr>
          <p:cNvPr id="5" name="Freeform 5"/>
          <p:cNvSpPr/>
          <p:nvPr/>
        </p:nvSpPr>
        <p:spPr>
          <a:xfrm>
            <a:off x="13963974" y="383816"/>
            <a:ext cx="3295326" cy="833486"/>
          </a:xfrm>
          <a:custGeom>
            <a:avLst/>
            <a:gdLst/>
            <a:ahLst/>
            <a:cxnLst/>
            <a:rect l="l" t="t" r="r" b="b"/>
            <a:pathLst>
              <a:path w="3295326" h="833486">
                <a:moveTo>
                  <a:pt x="0" y="0"/>
                </a:moveTo>
                <a:lnTo>
                  <a:pt x="3295326" y="0"/>
                </a:lnTo>
                <a:lnTo>
                  <a:pt x="3295326" y="833486"/>
                </a:lnTo>
                <a:lnTo>
                  <a:pt x="0" y="833486"/>
                </a:lnTo>
                <a:lnTo>
                  <a:pt x="0" y="0"/>
                </a:lnTo>
                <a:close/>
              </a:path>
            </a:pathLst>
          </a:custGeom>
          <a:blipFill>
            <a:blip r:embed="rId3"/>
            <a:stretch>
              <a:fillRect/>
            </a:stretch>
          </a:blipFill>
        </p:spPr>
      </p:sp>
      <p:sp>
        <p:nvSpPr>
          <p:cNvPr id="6" name="TextBox 6"/>
          <p:cNvSpPr txBox="1"/>
          <p:nvPr/>
        </p:nvSpPr>
        <p:spPr>
          <a:xfrm>
            <a:off x="1028700" y="8223089"/>
            <a:ext cx="6533100" cy="1327785"/>
          </a:xfrm>
          <a:prstGeom prst="rect">
            <a:avLst/>
          </a:prstGeom>
        </p:spPr>
        <p:txBody>
          <a:bodyPr lIns="0" tIns="0" rIns="0" bIns="0" rtlCol="0" anchor="t">
            <a:spAutoFit/>
          </a:bodyPr>
          <a:lstStyle/>
          <a:p>
            <a:pPr>
              <a:lnSpc>
                <a:spcPts val="5040"/>
              </a:lnSpc>
            </a:pPr>
            <a:r>
              <a:rPr lang="en-US" sz="3600" spc="-144">
                <a:solidFill>
                  <a:srgbClr val="36211B"/>
                </a:solidFill>
                <a:latin typeface="Times New Roman Italics" panose="02030502070405090303"/>
              </a:rPr>
              <a:t>Deltacad</a:t>
            </a:r>
            <a:endParaRPr lang="en-US" sz="3600" spc="-144">
              <a:solidFill>
                <a:srgbClr val="36211B"/>
              </a:solidFill>
              <a:latin typeface="Times New Roman Italics" panose="02030502070405090303"/>
            </a:endParaRPr>
          </a:p>
          <a:p>
            <a:pPr algn="l">
              <a:lnSpc>
                <a:spcPts val="5040"/>
              </a:lnSpc>
            </a:pPr>
            <a:r>
              <a:rPr lang="en-US" sz="3600" spc="-144">
                <a:solidFill>
                  <a:srgbClr val="36211B"/>
                </a:solidFill>
                <a:latin typeface="Times New Roman Italics" panose="02030502070405090303"/>
              </a:rPr>
              <a:t>60610, Lacroix Saint-Ouen, France</a:t>
            </a:r>
            <a:endParaRPr lang="en-US" sz="3600" spc="-144">
              <a:solidFill>
                <a:srgbClr val="36211B"/>
              </a:solidFill>
              <a:latin typeface="Times New Roman Italics" panose="02030502070405090303"/>
            </a:endParaRPr>
          </a:p>
        </p:txBody>
      </p:sp>
      <p:sp>
        <p:nvSpPr>
          <p:cNvPr id="7" name="TextBox 7"/>
          <p:cNvSpPr txBox="1"/>
          <p:nvPr/>
        </p:nvSpPr>
        <p:spPr>
          <a:xfrm>
            <a:off x="8941431" y="8223089"/>
            <a:ext cx="8317869" cy="1327785"/>
          </a:xfrm>
          <a:prstGeom prst="rect">
            <a:avLst/>
          </a:prstGeom>
        </p:spPr>
        <p:txBody>
          <a:bodyPr lIns="0" tIns="0" rIns="0" bIns="0" rtlCol="0" anchor="t">
            <a:spAutoFit/>
          </a:bodyPr>
          <a:lstStyle/>
          <a:p>
            <a:pPr algn="r">
              <a:lnSpc>
                <a:spcPts val="5040"/>
              </a:lnSpc>
            </a:pPr>
            <a:r>
              <a:rPr lang="en-US" sz="3600" spc="-144">
                <a:solidFill>
                  <a:srgbClr val="36211B"/>
                </a:solidFill>
                <a:latin typeface="Times New Roman Italics" panose="02030502070405090303"/>
              </a:rPr>
              <a:t>TN09 - Stage assistant ingénieur - Zhentao XU</a:t>
            </a:r>
            <a:endParaRPr lang="en-US" sz="3600" spc="-144">
              <a:solidFill>
                <a:srgbClr val="36211B"/>
              </a:solidFill>
              <a:latin typeface="Times New Roman Italics" panose="02030502070405090303"/>
            </a:endParaRPr>
          </a:p>
          <a:p>
            <a:pPr algn="r">
              <a:lnSpc>
                <a:spcPts val="5040"/>
              </a:lnSpc>
            </a:pPr>
            <a:r>
              <a:rPr lang="en-US" sz="3600" spc="-144">
                <a:solidFill>
                  <a:srgbClr val="36211B"/>
                </a:solidFill>
                <a:latin typeface="Times New Roman Italics" panose="02030502070405090303"/>
              </a:rPr>
              <a:t>du 13 février 2023 au 28 juillet 2023</a:t>
            </a:r>
            <a:endParaRPr lang="en-US" sz="3600" spc="-144">
              <a:solidFill>
                <a:srgbClr val="36211B"/>
              </a:solidFill>
              <a:latin typeface="Times New Roman Italics" panose="02030502070405090303"/>
            </a:endParaRPr>
          </a:p>
        </p:txBody>
      </p:sp>
      <p:sp>
        <p:nvSpPr>
          <p:cNvPr id="8" name="TextBox 8"/>
          <p:cNvSpPr txBox="1"/>
          <p:nvPr/>
        </p:nvSpPr>
        <p:spPr>
          <a:xfrm>
            <a:off x="17825641" y="9695498"/>
            <a:ext cx="186690" cy="554990"/>
          </a:xfrm>
          <a:prstGeom prst="rect">
            <a:avLst/>
          </a:prstGeom>
        </p:spPr>
        <p:txBody>
          <a:bodyPr lIns="0" tIns="0" rIns="0" bIns="0" rtlCol="0" anchor="t">
            <a:spAutoFit/>
          </a:bodyPr>
          <a:lstStyle/>
          <a:p>
            <a:pPr algn="ctr">
              <a:lnSpc>
                <a:spcPts val="4060"/>
              </a:lnSpc>
            </a:pPr>
            <a:r>
              <a:rPr lang="en-US" sz="2900">
                <a:solidFill>
                  <a:srgbClr val="FFFFFF"/>
                </a:solidFill>
                <a:latin typeface="Calibri (MS)" panose="020F0502020204030204"/>
              </a:rPr>
              <a:t>1</a:t>
            </a:r>
            <a:endParaRPr lang="en-US" sz="2900">
              <a:solidFill>
                <a:srgbClr val="FFFFFF"/>
              </a:solidFill>
              <a:latin typeface="Calibri (MS)"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1"/>
            <a:stretch>
              <a:fillRect t="-1531929" b="-1102351"/>
            </a:stretch>
          </a:blipFill>
        </p:spPr>
      </p:sp>
      <p:sp>
        <p:nvSpPr>
          <p:cNvPr id="3" name="TextBox 3"/>
          <p:cNvSpPr txBox="1"/>
          <p:nvPr/>
        </p:nvSpPr>
        <p:spPr>
          <a:xfrm>
            <a:off x="1028700" y="828675"/>
            <a:ext cx="3710767" cy="991872"/>
          </a:xfrm>
          <a:prstGeom prst="rect">
            <a:avLst/>
          </a:prstGeom>
        </p:spPr>
        <p:txBody>
          <a:bodyPr lIns="0" tIns="0" rIns="0" bIns="0" rtlCol="0" anchor="t">
            <a:spAutoFit/>
          </a:bodyPr>
          <a:lstStyle/>
          <a:p>
            <a:pPr>
              <a:lnSpc>
                <a:spcPts val="7280"/>
              </a:lnSpc>
            </a:pPr>
            <a:r>
              <a:rPr lang="en-US" sz="5200" spc="-103">
                <a:solidFill>
                  <a:srgbClr val="36211B"/>
                </a:solidFill>
                <a:latin typeface="Times New Roman Medium" panose="02030502070405020303"/>
              </a:rPr>
              <a:t>Introduction</a:t>
            </a:r>
            <a:endParaRPr lang="en-US" sz="5200" spc="-103">
              <a:solidFill>
                <a:srgbClr val="36211B"/>
              </a:solidFill>
              <a:latin typeface="Times New Roman Medium" panose="02030502070405020303"/>
            </a:endParaRPr>
          </a:p>
        </p:txBody>
      </p:sp>
      <p:sp>
        <p:nvSpPr>
          <p:cNvPr id="4" name="TextBox 4"/>
          <p:cNvSpPr txBox="1"/>
          <p:nvPr/>
        </p:nvSpPr>
        <p:spPr>
          <a:xfrm>
            <a:off x="1028700" y="2974664"/>
            <a:ext cx="3217160" cy="755650"/>
          </a:xfrm>
          <a:prstGeom prst="rect">
            <a:avLst/>
          </a:prstGeom>
        </p:spPr>
        <p:txBody>
          <a:bodyPr lIns="0" tIns="0" rIns="0" bIns="0" rtlCol="0" anchor="t">
            <a:spAutoFit/>
          </a:bodyPr>
          <a:lstStyle/>
          <a:p>
            <a:pPr>
              <a:lnSpc>
                <a:spcPts val="5600"/>
              </a:lnSpc>
            </a:pPr>
            <a:r>
              <a:rPr lang="en-US" sz="4000" spc="-159">
                <a:solidFill>
                  <a:srgbClr val="36211B"/>
                </a:solidFill>
                <a:latin typeface="Times New Roman" panose="02020603050405020304"/>
              </a:rPr>
              <a:t>Cadre du projet</a:t>
            </a:r>
            <a:endParaRPr lang="en-US" sz="4000" spc="-159">
              <a:solidFill>
                <a:srgbClr val="36211B"/>
              </a:solidFill>
              <a:latin typeface="Times New Roman" panose="02020603050405020304"/>
            </a:endParaRPr>
          </a:p>
        </p:txBody>
      </p:sp>
      <p:sp>
        <p:nvSpPr>
          <p:cNvPr id="5" name="TextBox 5"/>
          <p:cNvSpPr txBox="1"/>
          <p:nvPr/>
        </p:nvSpPr>
        <p:spPr>
          <a:xfrm>
            <a:off x="1028700" y="4756791"/>
            <a:ext cx="5004209" cy="3806190"/>
          </a:xfrm>
          <a:prstGeom prst="rect">
            <a:avLst/>
          </a:prstGeom>
        </p:spPr>
        <p:txBody>
          <a:bodyPr lIns="0" tIns="0" rIns="0" bIns="0" rtlCol="0" anchor="t">
            <a:spAutoFit/>
          </a:bodyPr>
          <a:lstStyle/>
          <a:p>
            <a:pPr>
              <a:lnSpc>
                <a:spcPts val="3360"/>
              </a:lnSpc>
            </a:pPr>
            <a:r>
              <a:rPr lang="en-US" sz="2400" spc="-48">
                <a:solidFill>
                  <a:srgbClr val="36211B"/>
                </a:solidFill>
                <a:latin typeface="Arial" panose="020B0604020202020204"/>
              </a:rPr>
              <a:t>ETREL : inspEction auTomatique de défauts en temps Réel et en ligne à partir de données multi-sources et via l’usage de machines apprEnantes</a:t>
            </a:r>
            <a:endParaRPr lang="en-US" sz="2400" spc="-48">
              <a:solidFill>
                <a:srgbClr val="36211B"/>
              </a:solidFill>
              <a:latin typeface="Arial" panose="020B0604020202020204"/>
            </a:endParaRPr>
          </a:p>
          <a:p>
            <a:pPr>
              <a:lnSpc>
                <a:spcPts val="3360"/>
              </a:lnSpc>
            </a:pPr>
          </a:p>
          <a:p>
            <a:pPr>
              <a:lnSpc>
                <a:spcPts val="3360"/>
              </a:lnSpc>
            </a:pPr>
            <a:r>
              <a:rPr lang="en-US" sz="2400" spc="-48">
                <a:solidFill>
                  <a:srgbClr val="36211B"/>
                </a:solidFill>
                <a:latin typeface="Arial" panose="020B0604020202020204"/>
              </a:rPr>
              <a:t>TEMIS : inspection visuelle auTomatique de défauts en tEmps réel et en ligne par l’usage de machines apprEnantes</a:t>
            </a:r>
            <a:endParaRPr lang="en-US" sz="2400" spc="-48">
              <a:solidFill>
                <a:srgbClr val="36211B"/>
              </a:solidFill>
              <a:latin typeface="Arial" panose="020B0604020202020204"/>
            </a:endParaRPr>
          </a:p>
        </p:txBody>
      </p:sp>
      <p:sp>
        <p:nvSpPr>
          <p:cNvPr id="6" name="TextBox 6"/>
          <p:cNvSpPr txBox="1"/>
          <p:nvPr/>
        </p:nvSpPr>
        <p:spPr>
          <a:xfrm>
            <a:off x="12801337" y="2991174"/>
            <a:ext cx="4477275" cy="755650"/>
          </a:xfrm>
          <a:prstGeom prst="rect">
            <a:avLst/>
          </a:prstGeom>
        </p:spPr>
        <p:txBody>
          <a:bodyPr lIns="0" tIns="0" rIns="0" bIns="0" rtlCol="0" anchor="t">
            <a:spAutoFit/>
          </a:bodyPr>
          <a:lstStyle/>
          <a:p>
            <a:pPr marL="0" lvl="0" indent="0" algn="l">
              <a:lnSpc>
                <a:spcPts val="5600"/>
              </a:lnSpc>
              <a:spcBef>
                <a:spcPct val="0"/>
              </a:spcBef>
            </a:pPr>
            <a:r>
              <a:rPr lang="en-US" sz="4000" spc="-159">
                <a:solidFill>
                  <a:srgbClr val="36211B"/>
                </a:solidFill>
                <a:latin typeface="Times New Roman" panose="02020603050405020304"/>
              </a:rPr>
              <a:t>Logiciel : PowerEye</a:t>
            </a:r>
            <a:endParaRPr lang="en-US" sz="4000" spc="-159">
              <a:solidFill>
                <a:srgbClr val="36211B"/>
              </a:solidFill>
              <a:latin typeface="Times New Roman" panose="02020603050405020304"/>
            </a:endParaRPr>
          </a:p>
        </p:txBody>
      </p:sp>
      <p:sp>
        <p:nvSpPr>
          <p:cNvPr id="7" name="TextBox 7"/>
          <p:cNvSpPr txBox="1"/>
          <p:nvPr/>
        </p:nvSpPr>
        <p:spPr>
          <a:xfrm>
            <a:off x="12820387" y="4838706"/>
            <a:ext cx="4477275" cy="2548890"/>
          </a:xfrm>
          <a:prstGeom prst="rect">
            <a:avLst/>
          </a:prstGeom>
        </p:spPr>
        <p:txBody>
          <a:bodyPr lIns="0" tIns="0" rIns="0" bIns="0" rtlCol="0" anchor="t">
            <a:spAutoFit/>
          </a:bodyPr>
          <a:lstStyle/>
          <a:p>
            <a:pPr marL="0" lvl="1" indent="0" algn="l">
              <a:lnSpc>
                <a:spcPts val="3360"/>
              </a:lnSpc>
              <a:spcBef>
                <a:spcPct val="0"/>
              </a:spcBef>
            </a:pPr>
            <a:r>
              <a:rPr lang="en-US" sz="2400" u="none" strike="noStrike" spc="-48">
                <a:solidFill>
                  <a:srgbClr val="36211B"/>
                </a:solidFill>
                <a:latin typeface="Arial" panose="020B0604020202020204"/>
              </a:rPr>
              <a:t>C'est un logiciel développé pour des scénarios industriels qui utilise la vision par ordinateur pour </a:t>
            </a:r>
            <a:endParaRPr lang="en-US" sz="2400" u="none" strike="noStrike" spc="-48">
              <a:solidFill>
                <a:srgbClr val="36211B"/>
              </a:solidFill>
              <a:latin typeface="Arial" panose="020B0604020202020204"/>
            </a:endParaRPr>
          </a:p>
          <a:p>
            <a:pPr marL="0" lvl="1" indent="0" algn="l">
              <a:lnSpc>
                <a:spcPts val="3360"/>
              </a:lnSpc>
              <a:spcBef>
                <a:spcPct val="0"/>
              </a:spcBef>
            </a:pPr>
            <a:r>
              <a:rPr lang="en-US" sz="2400" u="none" strike="noStrike" spc="-48">
                <a:solidFill>
                  <a:srgbClr val="36211B"/>
                </a:solidFill>
                <a:latin typeface="Arial" panose="020B0604020202020204"/>
              </a:rPr>
              <a:t>détecter les défauts des pièces sur la chaîne de production.</a:t>
            </a:r>
            <a:endParaRPr lang="en-US" sz="2400" u="none" strike="noStrike" spc="-48">
              <a:solidFill>
                <a:srgbClr val="36211B"/>
              </a:solidFill>
              <a:latin typeface="Arial" panose="020B0604020202020204"/>
            </a:endParaRPr>
          </a:p>
          <a:p>
            <a:pPr marL="0" lvl="1" indent="0" algn="l">
              <a:lnSpc>
                <a:spcPts val="3360"/>
              </a:lnSpc>
              <a:spcBef>
                <a:spcPct val="0"/>
              </a:spcBef>
            </a:pPr>
          </a:p>
        </p:txBody>
      </p:sp>
      <p:sp>
        <p:nvSpPr>
          <p:cNvPr id="8" name="TextBox 8"/>
          <p:cNvSpPr txBox="1"/>
          <p:nvPr/>
        </p:nvSpPr>
        <p:spPr>
          <a:xfrm>
            <a:off x="6905735" y="2974664"/>
            <a:ext cx="4477275" cy="755650"/>
          </a:xfrm>
          <a:prstGeom prst="rect">
            <a:avLst/>
          </a:prstGeom>
        </p:spPr>
        <p:txBody>
          <a:bodyPr lIns="0" tIns="0" rIns="0" bIns="0" rtlCol="0" anchor="t">
            <a:spAutoFit/>
          </a:bodyPr>
          <a:lstStyle/>
          <a:p>
            <a:pPr marL="0" lvl="0" indent="0" algn="l">
              <a:lnSpc>
                <a:spcPts val="5600"/>
              </a:lnSpc>
              <a:spcBef>
                <a:spcPct val="0"/>
              </a:spcBef>
            </a:pPr>
            <a:r>
              <a:rPr lang="en-US" sz="4000" spc="-159">
                <a:solidFill>
                  <a:srgbClr val="36211B"/>
                </a:solidFill>
                <a:latin typeface="Times New Roman" panose="02020603050405020304"/>
              </a:rPr>
              <a:t>Ensemble de données</a:t>
            </a:r>
            <a:endParaRPr lang="en-US" sz="4000" spc="-159">
              <a:solidFill>
                <a:srgbClr val="36211B"/>
              </a:solidFill>
              <a:latin typeface="Times New Roman" panose="02020603050405020304"/>
            </a:endParaRPr>
          </a:p>
        </p:txBody>
      </p:sp>
      <p:sp>
        <p:nvSpPr>
          <p:cNvPr id="9" name="TextBox 9"/>
          <p:cNvSpPr txBox="1"/>
          <p:nvPr/>
        </p:nvSpPr>
        <p:spPr>
          <a:xfrm>
            <a:off x="6905501" y="4762506"/>
            <a:ext cx="4477275" cy="1291590"/>
          </a:xfrm>
          <a:prstGeom prst="rect">
            <a:avLst/>
          </a:prstGeom>
        </p:spPr>
        <p:txBody>
          <a:bodyPr lIns="0" tIns="0" rIns="0" bIns="0" rtlCol="0" anchor="t">
            <a:spAutoFit/>
          </a:bodyPr>
          <a:lstStyle/>
          <a:p>
            <a:pPr marL="0" lvl="1" indent="0" algn="l">
              <a:lnSpc>
                <a:spcPts val="3360"/>
              </a:lnSpc>
              <a:spcBef>
                <a:spcPct val="0"/>
              </a:spcBef>
            </a:pPr>
            <a:r>
              <a:rPr lang="en-US" sz="2400" spc="-48">
                <a:solidFill>
                  <a:srgbClr val="36211B"/>
                </a:solidFill>
                <a:latin typeface="Arial" panose="020B0604020202020204"/>
              </a:rPr>
              <a:t>Le développement logiciel basé sur l'ensemble de données des pièces du AML système</a:t>
            </a:r>
            <a:endParaRPr lang="en-US" sz="2400" spc="-48">
              <a:solidFill>
                <a:srgbClr val="36211B"/>
              </a:solidFill>
              <a:latin typeface="Arial" panose="020B0604020202020204"/>
            </a:endParaRPr>
          </a:p>
        </p:txBody>
      </p:sp>
      <p:sp>
        <p:nvSpPr>
          <p:cNvPr id="10" name="TextBox 10"/>
          <p:cNvSpPr txBox="1"/>
          <p:nvPr/>
        </p:nvSpPr>
        <p:spPr>
          <a:xfrm>
            <a:off x="1028700" y="2439672"/>
            <a:ext cx="398364" cy="396240"/>
          </a:xfrm>
          <a:prstGeom prst="rect">
            <a:avLst/>
          </a:prstGeom>
        </p:spPr>
        <p:txBody>
          <a:bodyPr lIns="0" tIns="0" rIns="0" bIns="0" rtlCol="0" anchor="t">
            <a:spAutoFit/>
          </a:bodyPr>
          <a:lstStyle/>
          <a:p>
            <a:pPr>
              <a:lnSpc>
                <a:spcPts val="3360"/>
              </a:lnSpc>
            </a:pPr>
            <a:r>
              <a:rPr lang="en-US" sz="2400" spc="-96">
                <a:solidFill>
                  <a:srgbClr val="36211B"/>
                </a:solidFill>
                <a:latin typeface="Fraunces Light"/>
              </a:rPr>
              <a:t>1</a:t>
            </a:r>
            <a:endParaRPr lang="en-US" sz="2400" spc="-96">
              <a:solidFill>
                <a:srgbClr val="36211B"/>
              </a:solidFill>
              <a:latin typeface="Fraunces Light"/>
            </a:endParaRPr>
          </a:p>
        </p:txBody>
      </p:sp>
      <p:sp>
        <p:nvSpPr>
          <p:cNvPr id="11" name="TextBox 11"/>
          <p:cNvSpPr txBox="1"/>
          <p:nvPr/>
        </p:nvSpPr>
        <p:spPr>
          <a:xfrm>
            <a:off x="12820734" y="2439672"/>
            <a:ext cx="398364" cy="396240"/>
          </a:xfrm>
          <a:prstGeom prst="rect">
            <a:avLst/>
          </a:prstGeom>
        </p:spPr>
        <p:txBody>
          <a:bodyPr lIns="0" tIns="0" rIns="0" bIns="0" rtlCol="0" anchor="t">
            <a:spAutoFit/>
          </a:bodyPr>
          <a:lstStyle/>
          <a:p>
            <a:pPr>
              <a:lnSpc>
                <a:spcPts val="3360"/>
              </a:lnSpc>
            </a:pPr>
            <a:r>
              <a:rPr lang="en-US" sz="2400" spc="-96">
                <a:solidFill>
                  <a:srgbClr val="36211B"/>
                </a:solidFill>
                <a:latin typeface="Fraunces Light"/>
              </a:rPr>
              <a:t>3</a:t>
            </a:r>
            <a:endParaRPr lang="en-US" sz="2400" spc="-96">
              <a:solidFill>
                <a:srgbClr val="36211B"/>
              </a:solidFill>
              <a:latin typeface="Fraunces Light"/>
            </a:endParaRPr>
          </a:p>
        </p:txBody>
      </p:sp>
      <p:sp>
        <p:nvSpPr>
          <p:cNvPr id="12" name="TextBox 12"/>
          <p:cNvSpPr txBox="1"/>
          <p:nvPr/>
        </p:nvSpPr>
        <p:spPr>
          <a:xfrm>
            <a:off x="6905362" y="2439672"/>
            <a:ext cx="398364" cy="396240"/>
          </a:xfrm>
          <a:prstGeom prst="rect">
            <a:avLst/>
          </a:prstGeom>
        </p:spPr>
        <p:txBody>
          <a:bodyPr lIns="0" tIns="0" rIns="0" bIns="0" rtlCol="0" anchor="t">
            <a:spAutoFit/>
          </a:bodyPr>
          <a:lstStyle/>
          <a:p>
            <a:pPr>
              <a:lnSpc>
                <a:spcPts val="3360"/>
              </a:lnSpc>
            </a:pPr>
            <a:r>
              <a:rPr lang="en-US" sz="2400" spc="-96">
                <a:solidFill>
                  <a:srgbClr val="36211B"/>
                </a:solidFill>
                <a:latin typeface="Fraunces Light"/>
              </a:rPr>
              <a:t>2</a:t>
            </a:r>
            <a:endParaRPr lang="en-US" sz="2400" spc="-96">
              <a:solidFill>
                <a:srgbClr val="36211B"/>
              </a:solidFill>
              <a:latin typeface="Fraunces Light"/>
            </a:endParaRPr>
          </a:p>
        </p:txBody>
      </p:sp>
      <p:sp>
        <p:nvSpPr>
          <p:cNvPr id="13" name="TextBox 13"/>
          <p:cNvSpPr txBox="1"/>
          <p:nvPr/>
        </p:nvSpPr>
        <p:spPr>
          <a:xfrm>
            <a:off x="17825641" y="9695498"/>
            <a:ext cx="186690" cy="554990"/>
          </a:xfrm>
          <a:prstGeom prst="rect">
            <a:avLst/>
          </a:prstGeom>
        </p:spPr>
        <p:txBody>
          <a:bodyPr lIns="0" tIns="0" rIns="0" bIns="0" rtlCol="0" anchor="t">
            <a:spAutoFit/>
          </a:bodyPr>
          <a:lstStyle/>
          <a:p>
            <a:pPr algn="ctr">
              <a:lnSpc>
                <a:spcPts val="4060"/>
              </a:lnSpc>
            </a:pPr>
            <a:r>
              <a:rPr lang="en-US" sz="2900">
                <a:solidFill>
                  <a:srgbClr val="36211B"/>
                </a:solidFill>
                <a:latin typeface="Calibri (MS)" panose="020F0502020204030204"/>
              </a:rPr>
              <a:t>2</a:t>
            </a:r>
            <a:endParaRPr lang="en-US" sz="2900">
              <a:solidFill>
                <a:srgbClr val="36211B"/>
              </a:solidFill>
              <a:latin typeface="Calibri (MS)" panose="020F0502020204030204"/>
            </a:endParaRPr>
          </a:p>
        </p:txBody>
      </p:sp>
      <p:pic>
        <p:nvPicPr>
          <p:cNvPr id="14" name="图片 13" descr="8aae9c2369a6f9dda6fc721e85963cc"/>
          <p:cNvPicPr>
            <a:picLocks noChangeAspect="1"/>
          </p:cNvPicPr>
          <p:nvPr/>
        </p:nvPicPr>
        <p:blipFill>
          <a:blip r:embed="rId2"/>
          <a:stretch>
            <a:fillRect/>
          </a:stretch>
        </p:blipFill>
        <p:spPr>
          <a:xfrm>
            <a:off x="6851650" y="6363335"/>
            <a:ext cx="2282190" cy="1753870"/>
          </a:xfrm>
          <a:prstGeom prst="rect">
            <a:avLst/>
          </a:prstGeom>
        </p:spPr>
      </p:pic>
      <p:pic>
        <p:nvPicPr>
          <p:cNvPr id="15" name="图片 14" descr="616e537721559825aeca5e478bb5c26"/>
          <p:cNvPicPr>
            <a:picLocks noChangeAspect="1"/>
          </p:cNvPicPr>
          <p:nvPr/>
        </p:nvPicPr>
        <p:blipFill>
          <a:blip r:embed="rId3"/>
          <a:stretch>
            <a:fillRect/>
          </a:stretch>
        </p:blipFill>
        <p:spPr>
          <a:xfrm>
            <a:off x="9361170" y="6368415"/>
            <a:ext cx="2240280" cy="1722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5" grpId="0"/>
      <p:bldP spid="10" grpId="1"/>
      <p:bldP spid="4" grpId="1"/>
      <p:bldP spid="5" grpId="1"/>
      <p:bldP spid="6" grpId="0"/>
      <p:bldP spid="12" grpId="0"/>
      <p:bldP spid="7" grpId="0"/>
      <p:bldP spid="6" grpId="1"/>
      <p:bldP spid="12" grpId="1"/>
      <p:bldP spid="7" grpId="1"/>
      <p:bldP spid="8" grpId="0"/>
      <p:bldP spid="9" grpId="0"/>
      <p:bldP spid="11" grpId="0"/>
      <p:bldP spid="8" grpId="1"/>
      <p:bldP spid="9" grpId="1"/>
      <p:bldP spid="11"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1"/>
            <a:stretch>
              <a:fillRect t="-1531929" b="-1102351"/>
            </a:stretch>
          </a:blipFill>
        </p:spPr>
      </p:sp>
      <p:sp>
        <p:nvSpPr>
          <p:cNvPr id="5" name="TextBox 5"/>
          <p:cNvSpPr txBox="1"/>
          <p:nvPr/>
        </p:nvSpPr>
        <p:spPr>
          <a:xfrm>
            <a:off x="1028700" y="828675"/>
            <a:ext cx="5543662" cy="991872"/>
          </a:xfrm>
          <a:prstGeom prst="rect">
            <a:avLst/>
          </a:prstGeom>
        </p:spPr>
        <p:txBody>
          <a:bodyPr lIns="0" tIns="0" rIns="0" bIns="0" rtlCol="0" anchor="t">
            <a:spAutoFit/>
          </a:bodyPr>
          <a:lstStyle/>
          <a:p>
            <a:pPr>
              <a:lnSpc>
                <a:spcPts val="7280"/>
              </a:lnSpc>
            </a:pPr>
            <a:r>
              <a:rPr lang="en-US" sz="5200" spc="-103">
                <a:solidFill>
                  <a:srgbClr val="36211B"/>
                </a:solidFill>
                <a:latin typeface="Times New Roman Medium" panose="02030502070405020303"/>
              </a:rPr>
              <a:t>Architecture globale </a:t>
            </a:r>
            <a:endParaRPr lang="en-US" sz="5200" spc="-103">
              <a:solidFill>
                <a:srgbClr val="36211B"/>
              </a:solidFill>
              <a:latin typeface="Times New Roman Medium" panose="02030502070405020303"/>
            </a:endParaRPr>
          </a:p>
        </p:txBody>
      </p:sp>
      <p:sp>
        <p:nvSpPr>
          <p:cNvPr id="7" name="TextBox 7"/>
          <p:cNvSpPr txBox="1"/>
          <p:nvPr/>
        </p:nvSpPr>
        <p:spPr>
          <a:xfrm>
            <a:off x="8820940" y="2079012"/>
            <a:ext cx="8273850" cy="1166495"/>
          </a:xfrm>
          <a:prstGeom prst="rect">
            <a:avLst/>
          </a:prstGeom>
        </p:spPr>
        <p:txBody>
          <a:bodyPr lIns="0" tIns="0" rIns="0" bIns="0" rtlCol="0" anchor="t">
            <a:spAutoFit/>
          </a:bodyPr>
          <a:lstStyle/>
          <a:p>
            <a:pPr marL="690880" lvl="1" indent="-345440">
              <a:lnSpc>
                <a:spcPts val="4480"/>
              </a:lnSpc>
              <a:buFont typeface="Arial" panose="020B0604020202020204"/>
              <a:buChar char="•"/>
            </a:pPr>
            <a:r>
              <a:rPr lang="en-US" sz="3200" spc="-64">
                <a:solidFill>
                  <a:srgbClr val="36211B"/>
                </a:solidFill>
                <a:latin typeface="Arial" panose="020B0604020202020204"/>
              </a:rPr>
              <a:t>Modèle de conception : MVVM ( le modèle, la vue et le modèle de vue )</a:t>
            </a:r>
            <a:endParaRPr lang="en-US" sz="3200" spc="-64">
              <a:solidFill>
                <a:srgbClr val="36211B"/>
              </a:solidFill>
              <a:latin typeface="Arial" panose="020B0604020202020204"/>
            </a:endParaRPr>
          </a:p>
        </p:txBody>
      </p:sp>
      <p:sp>
        <p:nvSpPr>
          <p:cNvPr id="9" name="TextBox 9"/>
          <p:cNvSpPr txBox="1"/>
          <p:nvPr/>
        </p:nvSpPr>
        <p:spPr>
          <a:xfrm>
            <a:off x="353044" y="7413995"/>
            <a:ext cx="6914142" cy="1728470"/>
          </a:xfrm>
          <a:prstGeom prst="rect">
            <a:avLst/>
          </a:prstGeom>
        </p:spPr>
        <p:txBody>
          <a:bodyPr lIns="0" tIns="0" rIns="0" bIns="0" rtlCol="0" anchor="t">
            <a:spAutoFit/>
          </a:bodyPr>
          <a:lstStyle/>
          <a:p>
            <a:pPr marL="690880" lvl="1" indent="-345440">
              <a:lnSpc>
                <a:spcPts val="4480"/>
              </a:lnSpc>
              <a:buFont typeface="Arial" panose="020B0604020202020204"/>
              <a:buChar char="•"/>
            </a:pPr>
            <a:r>
              <a:rPr lang="en-US" sz="3200" spc="-64">
                <a:solidFill>
                  <a:srgbClr val="36211B"/>
                </a:solidFill>
                <a:latin typeface="Arial" panose="020B0604020202020204"/>
              </a:rPr>
              <a:t>Trois parties : la barre des moduele, la barre des fonctions et la fenêtre principale</a:t>
            </a:r>
            <a:endParaRPr lang="en-US" sz="3200" spc="-64">
              <a:solidFill>
                <a:srgbClr val="36211B"/>
              </a:solidFill>
              <a:latin typeface="Arial" panose="020B0604020202020204"/>
            </a:endParaRPr>
          </a:p>
        </p:txBody>
      </p:sp>
      <p:sp>
        <p:nvSpPr>
          <p:cNvPr id="10" name="TextBox 10"/>
          <p:cNvSpPr txBox="1"/>
          <p:nvPr/>
        </p:nvSpPr>
        <p:spPr>
          <a:xfrm>
            <a:off x="17825641" y="9695498"/>
            <a:ext cx="186690" cy="554990"/>
          </a:xfrm>
          <a:prstGeom prst="rect">
            <a:avLst/>
          </a:prstGeom>
        </p:spPr>
        <p:txBody>
          <a:bodyPr lIns="0" tIns="0" rIns="0" bIns="0" rtlCol="0" anchor="t">
            <a:spAutoFit/>
          </a:bodyPr>
          <a:lstStyle/>
          <a:p>
            <a:pPr algn="ctr">
              <a:lnSpc>
                <a:spcPts val="4060"/>
              </a:lnSpc>
            </a:pPr>
            <a:r>
              <a:rPr lang="en-US" sz="2900">
                <a:solidFill>
                  <a:srgbClr val="36211B"/>
                </a:solidFill>
                <a:latin typeface="Calibri (MS)" panose="020F0502020204030204"/>
              </a:rPr>
              <a:t>3</a:t>
            </a:r>
            <a:endParaRPr lang="en-US" sz="2900">
              <a:solidFill>
                <a:srgbClr val="36211B"/>
              </a:solidFill>
              <a:latin typeface="Calibri (MS)" panose="020F0502020204030204"/>
            </a:endParaRPr>
          </a:p>
        </p:txBody>
      </p:sp>
      <p:grpSp>
        <p:nvGrpSpPr>
          <p:cNvPr id="17" name="组合 16"/>
          <p:cNvGrpSpPr/>
          <p:nvPr/>
        </p:nvGrpSpPr>
        <p:grpSpPr>
          <a:xfrm>
            <a:off x="1067017" y="2078990"/>
            <a:ext cx="6155401" cy="4266583"/>
            <a:chOff x="1692" y="2700"/>
            <a:chExt cx="8733" cy="5742"/>
          </a:xfrm>
        </p:grpSpPr>
        <p:sp>
          <p:nvSpPr>
            <p:cNvPr id="3" name="Freeform 3"/>
            <p:cNvSpPr/>
            <p:nvPr/>
          </p:nvSpPr>
          <p:spPr>
            <a:xfrm>
              <a:off x="1800" y="2700"/>
              <a:ext cx="8625" cy="5742"/>
            </a:xfrm>
            <a:custGeom>
              <a:avLst/>
              <a:gdLst/>
              <a:ahLst/>
              <a:cxnLst/>
              <a:rect l="l" t="t" r="r" b="b"/>
              <a:pathLst>
                <a:path w="7331228" h="4237877">
                  <a:moveTo>
                    <a:pt x="0" y="0"/>
                  </a:moveTo>
                  <a:lnTo>
                    <a:pt x="7331228" y="0"/>
                  </a:lnTo>
                  <a:lnTo>
                    <a:pt x="7331228" y="4237877"/>
                  </a:lnTo>
                  <a:lnTo>
                    <a:pt x="0" y="4237877"/>
                  </a:lnTo>
                  <a:lnTo>
                    <a:pt x="0" y="0"/>
                  </a:lnTo>
                  <a:close/>
                </a:path>
              </a:pathLst>
            </a:custGeom>
            <a:blipFill>
              <a:blip r:embed="rId2"/>
              <a:stretch>
                <a:fillRect l="-1783" t="-4936" r="-238"/>
              </a:stretch>
            </a:blipFill>
          </p:spPr>
        </p:sp>
        <p:grpSp>
          <p:nvGrpSpPr>
            <p:cNvPr id="16" name="组合 15"/>
            <p:cNvGrpSpPr/>
            <p:nvPr/>
          </p:nvGrpSpPr>
          <p:grpSpPr>
            <a:xfrm>
              <a:off x="1692" y="7747"/>
              <a:ext cx="7571" cy="663"/>
              <a:chOff x="1692" y="7747"/>
              <a:chExt cx="7571" cy="663"/>
            </a:xfrm>
          </p:grpSpPr>
          <p:sp>
            <p:nvSpPr>
              <p:cNvPr id="11" name="矩形 10"/>
              <p:cNvSpPr/>
              <p:nvPr/>
            </p:nvSpPr>
            <p:spPr>
              <a:xfrm>
                <a:off x="1692" y="7850"/>
                <a:ext cx="7571" cy="56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TextBox 6"/>
              <p:cNvSpPr txBox="1"/>
              <p:nvPr/>
            </p:nvSpPr>
            <p:spPr>
              <a:xfrm>
                <a:off x="1692" y="7747"/>
                <a:ext cx="7329" cy="579"/>
              </a:xfrm>
              <a:prstGeom prst="rect">
                <a:avLst/>
              </a:prstGeom>
            </p:spPr>
            <p:txBody>
              <a:bodyPr wrap="square" lIns="0" tIns="0" rIns="0" bIns="0" rtlCol="0" anchor="t">
                <a:spAutoFit/>
              </a:bodyPr>
              <a:lstStyle/>
              <a:p>
                <a:pPr>
                  <a:lnSpc>
                    <a:spcPts val="3360"/>
                  </a:lnSpc>
                </a:pPr>
                <a:r>
                  <a:rPr lang="en-US" sz="2400" spc="-48">
                    <a:solidFill>
                      <a:srgbClr val="36211B"/>
                    </a:solidFill>
                    <a:latin typeface="Public Sans Thin"/>
                  </a:rPr>
                  <a:t>La conception finale de l’interface</a:t>
                </a:r>
                <a:endParaRPr lang="en-US" sz="2400" spc="-48">
                  <a:solidFill>
                    <a:srgbClr val="36211B"/>
                  </a:solidFill>
                  <a:latin typeface="Public Sans Thin"/>
                </a:endParaRPr>
              </a:p>
            </p:txBody>
          </p:sp>
        </p:grpSp>
      </p:grpSp>
      <p:pic>
        <p:nvPicPr>
          <p:cNvPr id="18" name="图片 17" descr="fenetre_disposition"/>
          <p:cNvPicPr>
            <a:picLocks noChangeAspect="1"/>
          </p:cNvPicPr>
          <p:nvPr/>
        </p:nvPicPr>
        <p:blipFill>
          <a:blip r:embed="rId3"/>
          <a:srcRect l="1087" t="2919" r="1618"/>
          <a:stretch>
            <a:fillRect/>
          </a:stretch>
        </p:blipFill>
        <p:spPr>
          <a:xfrm>
            <a:off x="1066800" y="1790700"/>
            <a:ext cx="6332220" cy="5215890"/>
          </a:xfrm>
          <a:prstGeom prst="rect">
            <a:avLst/>
          </a:prstGeom>
        </p:spPr>
      </p:pic>
      <p:grpSp>
        <p:nvGrpSpPr>
          <p:cNvPr id="21" name="组合 20"/>
          <p:cNvGrpSpPr/>
          <p:nvPr/>
        </p:nvGrpSpPr>
        <p:grpSpPr>
          <a:xfrm>
            <a:off x="1141730" y="6576060"/>
            <a:ext cx="3898900" cy="430530"/>
            <a:chOff x="1920" y="10380"/>
            <a:chExt cx="7208" cy="678"/>
          </a:xfrm>
        </p:grpSpPr>
        <p:sp>
          <p:nvSpPr>
            <p:cNvPr id="20" name="矩形 19"/>
            <p:cNvSpPr/>
            <p:nvPr>
              <p:custDataLst>
                <p:tags r:id="rId4"/>
              </p:custDataLst>
            </p:nvPr>
          </p:nvSpPr>
          <p:spPr>
            <a:xfrm>
              <a:off x="1920" y="10380"/>
              <a:ext cx="5826" cy="56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TextBox 8"/>
            <p:cNvSpPr txBox="1"/>
            <p:nvPr>
              <p:custDataLst>
                <p:tags r:id="rId5"/>
              </p:custDataLst>
            </p:nvPr>
          </p:nvSpPr>
          <p:spPr>
            <a:xfrm>
              <a:off x="1944" y="10380"/>
              <a:ext cx="7184" cy="678"/>
            </a:xfrm>
            <a:prstGeom prst="rect">
              <a:avLst/>
            </a:prstGeom>
          </p:spPr>
          <p:txBody>
            <a:bodyPr wrap="square" lIns="0" tIns="0" rIns="0" bIns="0" rtlCol="0" anchor="t">
              <a:spAutoFit/>
            </a:bodyPr>
            <a:p>
              <a:pPr algn="l">
                <a:lnSpc>
                  <a:spcPts val="3360"/>
                </a:lnSpc>
                <a:buClrTx/>
                <a:buSzTx/>
                <a:buFontTx/>
              </a:pPr>
              <a:r>
                <a:rPr lang="en-US" sz="2400" spc="-48">
                  <a:solidFill>
                    <a:schemeClr val="bg1">
                      <a:lumMod val="50000"/>
                    </a:schemeClr>
                  </a:solidFill>
                  <a:latin typeface="Arial" panose="020B0604020202020204" pitchFamily="34" charset="0"/>
                  <a:cs typeface="Arial" panose="020B0604020202020204" pitchFamily="34" charset="0"/>
                </a:rPr>
                <a:t>La fenêtre principale</a:t>
              </a:r>
              <a:endParaRPr lang="en-US" sz="2400" spc="-48">
                <a:solidFill>
                  <a:schemeClr val="bg1">
                    <a:lumMod val="50000"/>
                  </a:schemeClr>
                </a:solidFill>
                <a:latin typeface="Arial" panose="020B0604020202020204" pitchFamily="34" charset="0"/>
                <a:cs typeface="Arial" panose="020B0604020202020204" pitchFamily="34" charset="0"/>
              </a:endParaRPr>
            </a:p>
          </p:txBody>
        </p:sp>
      </p:grpSp>
      <p:grpSp>
        <p:nvGrpSpPr>
          <p:cNvPr id="14" name="组合 13"/>
          <p:cNvGrpSpPr/>
          <p:nvPr/>
        </p:nvGrpSpPr>
        <p:grpSpPr>
          <a:xfrm>
            <a:off x="8229600" y="4533900"/>
            <a:ext cx="9268460" cy="3478530"/>
            <a:chOff x="12960" y="7140"/>
            <a:chExt cx="14596" cy="5478"/>
          </a:xfrm>
        </p:grpSpPr>
        <p:pic>
          <p:nvPicPr>
            <p:cNvPr id="13" name="图片 12" descr="PowerEye_Structure"/>
            <p:cNvPicPr>
              <a:picLocks noChangeAspect="1"/>
            </p:cNvPicPr>
            <p:nvPr/>
          </p:nvPicPr>
          <p:blipFill>
            <a:blip r:embed="rId6"/>
            <a:stretch>
              <a:fillRect/>
            </a:stretch>
          </p:blipFill>
          <p:spPr>
            <a:xfrm>
              <a:off x="12960" y="7140"/>
              <a:ext cx="14596" cy="5437"/>
            </a:xfrm>
            <a:prstGeom prst="rect">
              <a:avLst/>
            </a:prstGeom>
          </p:spPr>
        </p:pic>
        <p:sp>
          <p:nvSpPr>
            <p:cNvPr id="12" name="矩形 11"/>
            <p:cNvSpPr/>
            <p:nvPr>
              <p:custDataLst>
                <p:tags r:id="rId7"/>
              </p:custDataLst>
            </p:nvPr>
          </p:nvSpPr>
          <p:spPr>
            <a:xfrm>
              <a:off x="22614" y="12017"/>
              <a:ext cx="4932" cy="56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TextBox 8"/>
            <p:cNvSpPr txBox="1"/>
            <p:nvPr/>
          </p:nvSpPr>
          <p:spPr>
            <a:xfrm>
              <a:off x="23008" y="11940"/>
              <a:ext cx="4538" cy="678"/>
            </a:xfrm>
            <a:prstGeom prst="rect">
              <a:avLst/>
            </a:prstGeom>
          </p:spPr>
          <p:txBody>
            <a:bodyPr wrap="square" lIns="0" tIns="0" rIns="0" bIns="0" rtlCol="0" anchor="t">
              <a:spAutoFit/>
            </a:bodyPr>
            <a:lstStyle/>
            <a:p>
              <a:pPr>
                <a:lnSpc>
                  <a:spcPts val="3360"/>
                </a:lnSpc>
              </a:pPr>
              <a:r>
                <a:rPr lang="en-US" sz="2400" spc="-48">
                  <a:solidFill>
                    <a:srgbClr val="36211B"/>
                  </a:solidFill>
                  <a:latin typeface="Public Sans Thin"/>
                </a:rPr>
                <a:t>La structure globale</a:t>
              </a:r>
              <a:endParaRPr lang="en-US" sz="2400" spc="-48">
                <a:solidFill>
                  <a:srgbClr val="36211B"/>
                </a:solidFill>
                <a:latin typeface="Public Sans Thin"/>
              </a:endParaRPr>
            </a:p>
          </p:txBody>
        </p:sp>
      </p:grpSp>
      <p:grpSp>
        <p:nvGrpSpPr>
          <p:cNvPr id="26" name="组合 25"/>
          <p:cNvGrpSpPr/>
          <p:nvPr/>
        </p:nvGrpSpPr>
        <p:grpSpPr>
          <a:xfrm>
            <a:off x="8229600" y="3382010"/>
            <a:ext cx="9514840" cy="5469890"/>
            <a:chOff x="12960" y="5326"/>
            <a:chExt cx="14984" cy="8614"/>
          </a:xfrm>
        </p:grpSpPr>
        <p:pic>
          <p:nvPicPr>
            <p:cNvPr id="15" name="图片 14" descr="PowerEye_Data"/>
            <p:cNvPicPr>
              <a:picLocks noChangeAspect="1"/>
            </p:cNvPicPr>
            <p:nvPr/>
          </p:nvPicPr>
          <p:blipFill>
            <a:blip r:embed="rId8"/>
            <a:stretch>
              <a:fillRect/>
            </a:stretch>
          </p:blipFill>
          <p:spPr>
            <a:xfrm>
              <a:off x="12960" y="5326"/>
              <a:ext cx="14984" cy="8612"/>
            </a:xfrm>
            <a:prstGeom prst="rect">
              <a:avLst/>
            </a:prstGeom>
          </p:spPr>
        </p:pic>
        <p:sp>
          <p:nvSpPr>
            <p:cNvPr id="22" name="矩形 21"/>
            <p:cNvSpPr/>
            <p:nvPr>
              <p:custDataLst>
                <p:tags r:id="rId9"/>
              </p:custDataLst>
            </p:nvPr>
          </p:nvSpPr>
          <p:spPr>
            <a:xfrm>
              <a:off x="22074" y="13380"/>
              <a:ext cx="5861" cy="56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TextBox 8"/>
            <p:cNvSpPr txBox="1"/>
            <p:nvPr>
              <p:custDataLst>
                <p:tags r:id="rId10"/>
              </p:custDataLst>
            </p:nvPr>
          </p:nvSpPr>
          <p:spPr>
            <a:xfrm>
              <a:off x="22320" y="13298"/>
              <a:ext cx="5481" cy="642"/>
            </a:xfrm>
            <a:prstGeom prst="rect">
              <a:avLst/>
            </a:prstGeom>
          </p:spPr>
          <p:txBody>
            <a:bodyPr wrap="square" lIns="0" tIns="0" rIns="0" bIns="0" rtlCol="0" anchor="t">
              <a:noAutofit/>
            </a:bodyPr>
            <a:p>
              <a:pPr>
                <a:lnSpc>
                  <a:spcPts val="3360"/>
                </a:lnSpc>
              </a:pPr>
              <a:r>
                <a:rPr lang="en-US" sz="2400" spc="-48">
                  <a:solidFill>
                    <a:srgbClr val="36211B"/>
                  </a:solidFill>
                  <a:latin typeface="Public Sans Thin"/>
                </a:rPr>
                <a:t>La structure des donn</a:t>
              </a:r>
              <a:r>
                <a:rPr lang="fr-FR" sz="2400" spc="-48">
                  <a:solidFill>
                    <a:srgbClr val="36211B"/>
                  </a:solidFill>
                  <a:latin typeface="Public Sans Thin"/>
                </a:rPr>
                <a:t>ées</a:t>
              </a:r>
              <a:endParaRPr lang="fr-FR" sz="2400" spc="-48">
                <a:solidFill>
                  <a:srgbClr val="36211B"/>
                </a:solidFill>
                <a:latin typeface="Public Sans Thi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ppt_x"/>
                                          </p:val>
                                        </p:tav>
                                        <p:tav tm="100000">
                                          <p:val>
                                            <p:strVal val="#ppt_x"/>
                                          </p:val>
                                        </p:tav>
                                      </p:tavLst>
                                    </p:anim>
                                    <p:anim calcmode="lin" valueType="num">
                                      <p:cBhvr additive="base">
                                        <p:cTn id="4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7" grpId="0"/>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1"/>
            <a:stretch>
              <a:fillRect t="-1531929" b="-1102351"/>
            </a:stretch>
          </a:blipFill>
        </p:spPr>
      </p:sp>
      <p:sp>
        <p:nvSpPr>
          <p:cNvPr id="3" name="Freeform 3"/>
          <p:cNvSpPr/>
          <p:nvPr/>
        </p:nvSpPr>
        <p:spPr>
          <a:xfrm>
            <a:off x="9144000" y="2435615"/>
            <a:ext cx="8431273" cy="3494244"/>
          </a:xfrm>
          <a:custGeom>
            <a:avLst/>
            <a:gdLst/>
            <a:ahLst/>
            <a:cxnLst/>
            <a:rect l="l" t="t" r="r" b="b"/>
            <a:pathLst>
              <a:path w="8431273" h="3494244">
                <a:moveTo>
                  <a:pt x="0" y="0"/>
                </a:moveTo>
                <a:lnTo>
                  <a:pt x="8431273" y="0"/>
                </a:lnTo>
                <a:lnTo>
                  <a:pt x="8431273" y="3494244"/>
                </a:lnTo>
                <a:lnTo>
                  <a:pt x="0" y="3494244"/>
                </a:lnTo>
                <a:lnTo>
                  <a:pt x="0" y="0"/>
                </a:lnTo>
                <a:close/>
              </a:path>
            </a:pathLst>
          </a:custGeom>
          <a:blipFill>
            <a:blip r:embed="rId2"/>
            <a:stretch>
              <a:fillRect b="-6422"/>
            </a:stretch>
          </a:blipFill>
        </p:spPr>
      </p:sp>
      <p:sp>
        <p:nvSpPr>
          <p:cNvPr id="4" name="Freeform 4"/>
          <p:cNvSpPr/>
          <p:nvPr/>
        </p:nvSpPr>
        <p:spPr>
          <a:xfrm>
            <a:off x="1028700" y="2435615"/>
            <a:ext cx="6644925" cy="3494244"/>
          </a:xfrm>
          <a:custGeom>
            <a:avLst/>
            <a:gdLst/>
            <a:ahLst/>
            <a:cxnLst/>
            <a:rect l="l" t="t" r="r" b="b"/>
            <a:pathLst>
              <a:path w="6644925" h="3494244">
                <a:moveTo>
                  <a:pt x="0" y="0"/>
                </a:moveTo>
                <a:lnTo>
                  <a:pt x="6644925" y="0"/>
                </a:lnTo>
                <a:lnTo>
                  <a:pt x="6644925" y="3494244"/>
                </a:lnTo>
                <a:lnTo>
                  <a:pt x="0" y="3494244"/>
                </a:lnTo>
                <a:lnTo>
                  <a:pt x="0" y="0"/>
                </a:lnTo>
                <a:close/>
              </a:path>
            </a:pathLst>
          </a:custGeom>
          <a:blipFill>
            <a:blip r:embed="rId3"/>
            <a:stretch>
              <a:fillRect b="-5901"/>
            </a:stretch>
          </a:blipFill>
        </p:spPr>
      </p:sp>
      <p:sp>
        <p:nvSpPr>
          <p:cNvPr id="5" name="Freeform 5"/>
          <p:cNvSpPr/>
          <p:nvPr/>
        </p:nvSpPr>
        <p:spPr>
          <a:xfrm>
            <a:off x="7054218" y="6587084"/>
            <a:ext cx="8654635" cy="3443058"/>
          </a:xfrm>
          <a:custGeom>
            <a:avLst/>
            <a:gdLst/>
            <a:ahLst/>
            <a:cxnLst/>
            <a:rect l="l" t="t" r="r" b="b"/>
            <a:pathLst>
              <a:path w="8654635" h="3443058">
                <a:moveTo>
                  <a:pt x="0" y="0"/>
                </a:moveTo>
                <a:lnTo>
                  <a:pt x="8654634" y="0"/>
                </a:lnTo>
                <a:lnTo>
                  <a:pt x="8654634" y="3443058"/>
                </a:lnTo>
                <a:lnTo>
                  <a:pt x="0" y="3443058"/>
                </a:lnTo>
                <a:lnTo>
                  <a:pt x="0" y="0"/>
                </a:lnTo>
                <a:close/>
              </a:path>
            </a:pathLst>
          </a:custGeom>
          <a:blipFill>
            <a:blip r:embed="rId4"/>
            <a:stretch>
              <a:fillRect/>
            </a:stretch>
          </a:blipFill>
        </p:spPr>
      </p:sp>
      <p:sp>
        <p:nvSpPr>
          <p:cNvPr id="6" name="TextBox 6"/>
          <p:cNvSpPr txBox="1"/>
          <p:nvPr/>
        </p:nvSpPr>
        <p:spPr>
          <a:xfrm>
            <a:off x="1028700" y="885825"/>
            <a:ext cx="4787771" cy="1327785"/>
          </a:xfrm>
          <a:prstGeom prst="rect">
            <a:avLst/>
          </a:prstGeom>
        </p:spPr>
        <p:txBody>
          <a:bodyPr lIns="0" tIns="0" rIns="0" bIns="0" rtlCol="0" anchor="t">
            <a:spAutoFit/>
          </a:bodyPr>
          <a:lstStyle/>
          <a:p>
            <a:pPr>
              <a:lnSpc>
                <a:spcPts val="5040"/>
              </a:lnSpc>
            </a:pPr>
            <a:r>
              <a:rPr lang="en-US" sz="3600" spc="-72">
                <a:solidFill>
                  <a:srgbClr val="36211B"/>
                </a:solidFill>
                <a:latin typeface="Times New Roman Bold" panose="02030802070405020303"/>
              </a:rPr>
              <a:t>Onglet 1</a:t>
            </a:r>
            <a:endParaRPr lang="en-US" sz="3600" spc="-72">
              <a:solidFill>
                <a:srgbClr val="36211B"/>
              </a:solidFill>
              <a:latin typeface="Times New Roman Bold" panose="02030802070405020303"/>
            </a:endParaRPr>
          </a:p>
          <a:p>
            <a:pPr>
              <a:lnSpc>
                <a:spcPts val="5040"/>
              </a:lnSpc>
            </a:pPr>
            <a:r>
              <a:rPr lang="en-US" sz="3600" spc="-72">
                <a:solidFill>
                  <a:srgbClr val="36211B"/>
                </a:solidFill>
                <a:latin typeface="Times New Roman Bold" panose="02030802070405020303"/>
              </a:rPr>
              <a:t>Préparation des données</a:t>
            </a:r>
            <a:endParaRPr lang="en-US" sz="3600" spc="-72">
              <a:solidFill>
                <a:srgbClr val="36211B"/>
              </a:solidFill>
              <a:latin typeface="Times New Roman Bold" panose="02030802070405020303"/>
            </a:endParaRPr>
          </a:p>
        </p:txBody>
      </p:sp>
      <p:sp>
        <p:nvSpPr>
          <p:cNvPr id="7" name="TextBox 7"/>
          <p:cNvSpPr txBox="1"/>
          <p:nvPr/>
        </p:nvSpPr>
        <p:spPr>
          <a:xfrm>
            <a:off x="17825641" y="9695498"/>
            <a:ext cx="186690" cy="554990"/>
          </a:xfrm>
          <a:prstGeom prst="rect">
            <a:avLst/>
          </a:prstGeom>
        </p:spPr>
        <p:txBody>
          <a:bodyPr lIns="0" tIns="0" rIns="0" bIns="0" rtlCol="0" anchor="t">
            <a:spAutoFit/>
          </a:bodyPr>
          <a:lstStyle/>
          <a:p>
            <a:pPr algn="ctr">
              <a:lnSpc>
                <a:spcPts val="4060"/>
              </a:lnSpc>
            </a:pPr>
            <a:r>
              <a:rPr lang="en-US" sz="2900">
                <a:solidFill>
                  <a:srgbClr val="36211B"/>
                </a:solidFill>
                <a:latin typeface="Calibri (MS)" panose="020F0502020204030204"/>
              </a:rPr>
              <a:t>4</a:t>
            </a:r>
            <a:endParaRPr lang="en-US" sz="2900">
              <a:solidFill>
                <a:srgbClr val="36211B"/>
              </a:solidFill>
              <a:latin typeface="Calibri (MS)" panose="020F0502020204030204"/>
            </a:endParaRPr>
          </a:p>
        </p:txBody>
      </p:sp>
      <p:sp>
        <p:nvSpPr>
          <p:cNvPr id="10" name="TextBox 10"/>
          <p:cNvSpPr txBox="1"/>
          <p:nvPr/>
        </p:nvSpPr>
        <p:spPr>
          <a:xfrm>
            <a:off x="1028700" y="6444209"/>
            <a:ext cx="5337640" cy="1327785"/>
          </a:xfrm>
          <a:prstGeom prst="rect">
            <a:avLst/>
          </a:prstGeom>
        </p:spPr>
        <p:txBody>
          <a:bodyPr lIns="0" tIns="0" rIns="0" bIns="0" rtlCol="0" anchor="t">
            <a:spAutoFit/>
          </a:bodyPr>
          <a:lstStyle/>
          <a:p>
            <a:pPr>
              <a:lnSpc>
                <a:spcPts val="5040"/>
              </a:lnSpc>
            </a:pPr>
            <a:r>
              <a:rPr lang="en-US" sz="3600" spc="-72">
                <a:solidFill>
                  <a:srgbClr val="36211B"/>
                </a:solidFill>
                <a:latin typeface="Times New Roman Bold" panose="02030802070405020303"/>
              </a:rPr>
              <a:t>Onglet 2</a:t>
            </a:r>
            <a:endParaRPr lang="en-US" sz="3600" spc="-72">
              <a:solidFill>
                <a:srgbClr val="36211B"/>
              </a:solidFill>
              <a:latin typeface="Times New Roman Bold" panose="02030802070405020303"/>
            </a:endParaRPr>
          </a:p>
          <a:p>
            <a:pPr>
              <a:lnSpc>
                <a:spcPts val="5040"/>
              </a:lnSpc>
            </a:pPr>
            <a:r>
              <a:rPr lang="en-US" sz="3600" spc="-72">
                <a:solidFill>
                  <a:srgbClr val="36211B"/>
                </a:solidFill>
                <a:latin typeface="Times New Roman Bold" panose="02030802070405020303"/>
              </a:rPr>
              <a:t>Apprentissage automatique</a:t>
            </a:r>
            <a:endParaRPr lang="en-US" sz="3600" spc="-72">
              <a:solidFill>
                <a:srgbClr val="36211B"/>
              </a:solidFill>
              <a:latin typeface="Times New Roman Bold" panose="02030802070405020303"/>
            </a:endParaRPr>
          </a:p>
        </p:txBody>
      </p:sp>
      <p:sp>
        <p:nvSpPr>
          <p:cNvPr id="11" name="矩形 10"/>
          <p:cNvSpPr/>
          <p:nvPr>
            <p:custDataLst>
              <p:tags r:id="rId5"/>
            </p:custDataLst>
          </p:nvPr>
        </p:nvSpPr>
        <p:spPr>
          <a:xfrm>
            <a:off x="990600" y="2435860"/>
            <a:ext cx="2856230" cy="35560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TextBox 8"/>
          <p:cNvSpPr txBox="1"/>
          <p:nvPr/>
        </p:nvSpPr>
        <p:spPr>
          <a:xfrm>
            <a:off x="1028700" y="2378710"/>
            <a:ext cx="2879090" cy="430530"/>
          </a:xfrm>
          <a:prstGeom prst="rect">
            <a:avLst/>
          </a:prstGeom>
        </p:spPr>
        <p:txBody>
          <a:bodyPr wrap="square" lIns="0" tIns="0" rIns="0" bIns="0" rtlCol="0" anchor="t">
            <a:spAutoFit/>
          </a:bodyPr>
          <a:lstStyle/>
          <a:p>
            <a:pPr>
              <a:lnSpc>
                <a:spcPts val="3360"/>
              </a:lnSpc>
            </a:pPr>
            <a:r>
              <a:rPr lang="en-US" sz="2400" spc="-48">
                <a:solidFill>
                  <a:srgbClr val="36211B"/>
                </a:solidFill>
                <a:latin typeface="Public Sans Thin"/>
              </a:rPr>
              <a:t>Extraction d'images</a:t>
            </a:r>
            <a:endParaRPr lang="en-US" sz="2400" spc="-48">
              <a:solidFill>
                <a:srgbClr val="36211B"/>
              </a:solidFill>
              <a:latin typeface="Public Sans Thin"/>
            </a:endParaRPr>
          </a:p>
        </p:txBody>
      </p:sp>
      <p:sp>
        <p:nvSpPr>
          <p:cNvPr id="12" name="矩形 11"/>
          <p:cNvSpPr/>
          <p:nvPr/>
        </p:nvSpPr>
        <p:spPr>
          <a:xfrm>
            <a:off x="9144000" y="2400300"/>
            <a:ext cx="3289935" cy="35560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9"/>
          <p:cNvSpPr txBox="1"/>
          <p:nvPr/>
        </p:nvSpPr>
        <p:spPr>
          <a:xfrm>
            <a:off x="9220200" y="2324100"/>
            <a:ext cx="3105785" cy="430530"/>
          </a:xfrm>
          <a:prstGeom prst="rect">
            <a:avLst/>
          </a:prstGeom>
        </p:spPr>
        <p:txBody>
          <a:bodyPr wrap="square" lIns="0" tIns="0" rIns="0" bIns="0" rtlCol="0" anchor="t">
            <a:spAutoFit/>
          </a:bodyPr>
          <a:lstStyle/>
          <a:p>
            <a:pPr>
              <a:lnSpc>
                <a:spcPts val="3360"/>
              </a:lnSpc>
            </a:pPr>
            <a:r>
              <a:rPr lang="en-US" sz="2400" spc="-48">
                <a:solidFill>
                  <a:srgbClr val="36211B"/>
                </a:solidFill>
                <a:latin typeface="Public Sans Thin"/>
              </a:rPr>
              <a:t>Ajout de bruit de perlin</a:t>
            </a:r>
            <a:endParaRPr lang="en-US" sz="2400" spc="-48">
              <a:solidFill>
                <a:srgbClr val="36211B"/>
              </a:solidFill>
              <a:latin typeface="Public Sans Th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9" grpId="0"/>
      <p:bldP spid="12" grpId="0" animBg="1"/>
      <p:bldP spid="9" grpId="1"/>
      <p:bldP spid="12" grpId="1" animBg="1"/>
      <p:bldP spid="10" grpId="0"/>
      <p:bldP spid="10"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1"/>
            <a:stretch>
              <a:fillRect t="-1531929" b="-1102351"/>
            </a:stretch>
          </a:blipFill>
        </p:spPr>
      </p:sp>
      <p:sp>
        <p:nvSpPr>
          <p:cNvPr id="3" name="Freeform 3"/>
          <p:cNvSpPr/>
          <p:nvPr/>
        </p:nvSpPr>
        <p:spPr>
          <a:xfrm>
            <a:off x="1028700" y="2435615"/>
            <a:ext cx="8115300" cy="3629456"/>
          </a:xfrm>
          <a:custGeom>
            <a:avLst/>
            <a:gdLst/>
            <a:ahLst/>
            <a:cxnLst/>
            <a:rect l="l" t="t" r="r" b="b"/>
            <a:pathLst>
              <a:path w="8115300" h="3629456">
                <a:moveTo>
                  <a:pt x="0" y="0"/>
                </a:moveTo>
                <a:lnTo>
                  <a:pt x="8115300" y="0"/>
                </a:lnTo>
                <a:lnTo>
                  <a:pt x="8115300" y="3629456"/>
                </a:lnTo>
                <a:lnTo>
                  <a:pt x="0" y="3629456"/>
                </a:lnTo>
                <a:lnTo>
                  <a:pt x="0" y="0"/>
                </a:lnTo>
                <a:close/>
              </a:path>
            </a:pathLst>
          </a:custGeom>
          <a:blipFill>
            <a:blip r:embed="rId2"/>
            <a:stretch>
              <a:fillRect/>
            </a:stretch>
          </a:blipFill>
        </p:spPr>
      </p:sp>
      <p:sp>
        <p:nvSpPr>
          <p:cNvPr id="4" name="Freeform 4"/>
          <p:cNvSpPr/>
          <p:nvPr/>
        </p:nvSpPr>
        <p:spPr>
          <a:xfrm>
            <a:off x="10173851" y="2527167"/>
            <a:ext cx="7651791" cy="3629456"/>
          </a:xfrm>
          <a:custGeom>
            <a:avLst/>
            <a:gdLst/>
            <a:ahLst/>
            <a:cxnLst/>
            <a:rect l="l" t="t" r="r" b="b"/>
            <a:pathLst>
              <a:path w="7651791" h="3629456">
                <a:moveTo>
                  <a:pt x="0" y="0"/>
                </a:moveTo>
                <a:lnTo>
                  <a:pt x="7651790" y="0"/>
                </a:lnTo>
                <a:lnTo>
                  <a:pt x="7651790" y="3629456"/>
                </a:lnTo>
                <a:lnTo>
                  <a:pt x="0" y="3629456"/>
                </a:lnTo>
                <a:lnTo>
                  <a:pt x="0" y="0"/>
                </a:lnTo>
                <a:close/>
              </a:path>
            </a:pathLst>
          </a:custGeom>
          <a:blipFill>
            <a:blip r:embed="rId3"/>
            <a:stretch>
              <a:fillRect/>
            </a:stretch>
          </a:blipFill>
        </p:spPr>
      </p:sp>
      <p:sp>
        <p:nvSpPr>
          <p:cNvPr id="5" name="Freeform 5"/>
          <p:cNvSpPr/>
          <p:nvPr/>
        </p:nvSpPr>
        <p:spPr>
          <a:xfrm>
            <a:off x="4612881" y="6658353"/>
            <a:ext cx="9062239" cy="3592134"/>
          </a:xfrm>
          <a:custGeom>
            <a:avLst/>
            <a:gdLst/>
            <a:ahLst/>
            <a:cxnLst/>
            <a:rect l="l" t="t" r="r" b="b"/>
            <a:pathLst>
              <a:path w="9062239" h="3592134">
                <a:moveTo>
                  <a:pt x="0" y="0"/>
                </a:moveTo>
                <a:lnTo>
                  <a:pt x="9062238" y="0"/>
                </a:lnTo>
                <a:lnTo>
                  <a:pt x="9062238" y="3592134"/>
                </a:lnTo>
                <a:lnTo>
                  <a:pt x="0" y="3592134"/>
                </a:lnTo>
                <a:lnTo>
                  <a:pt x="0" y="0"/>
                </a:lnTo>
                <a:close/>
              </a:path>
            </a:pathLst>
          </a:custGeom>
          <a:blipFill>
            <a:blip r:embed="rId4"/>
            <a:stretch>
              <a:fillRect t="-637"/>
            </a:stretch>
          </a:blipFill>
        </p:spPr>
      </p:sp>
      <p:sp>
        <p:nvSpPr>
          <p:cNvPr id="6" name="TextBox 6"/>
          <p:cNvSpPr txBox="1"/>
          <p:nvPr/>
        </p:nvSpPr>
        <p:spPr>
          <a:xfrm>
            <a:off x="17825641" y="9695498"/>
            <a:ext cx="186690" cy="554990"/>
          </a:xfrm>
          <a:prstGeom prst="rect">
            <a:avLst/>
          </a:prstGeom>
        </p:spPr>
        <p:txBody>
          <a:bodyPr lIns="0" tIns="0" rIns="0" bIns="0" rtlCol="0" anchor="t">
            <a:spAutoFit/>
          </a:bodyPr>
          <a:lstStyle/>
          <a:p>
            <a:pPr algn="ctr">
              <a:lnSpc>
                <a:spcPts val="4060"/>
              </a:lnSpc>
            </a:pPr>
            <a:r>
              <a:rPr lang="en-US" sz="2900">
                <a:solidFill>
                  <a:srgbClr val="36211B"/>
                </a:solidFill>
                <a:latin typeface="Calibri (MS)" panose="020F0502020204030204"/>
              </a:rPr>
              <a:t>5</a:t>
            </a:r>
            <a:endParaRPr lang="en-US" sz="2900">
              <a:solidFill>
                <a:srgbClr val="36211B"/>
              </a:solidFill>
              <a:latin typeface="Calibri (MS)" panose="020F0502020204030204"/>
            </a:endParaRPr>
          </a:p>
        </p:txBody>
      </p:sp>
      <p:sp>
        <p:nvSpPr>
          <p:cNvPr id="7" name="TextBox 7"/>
          <p:cNvSpPr txBox="1"/>
          <p:nvPr/>
        </p:nvSpPr>
        <p:spPr>
          <a:xfrm>
            <a:off x="1028700" y="885825"/>
            <a:ext cx="6597755" cy="1327785"/>
          </a:xfrm>
          <a:prstGeom prst="rect">
            <a:avLst/>
          </a:prstGeom>
        </p:spPr>
        <p:txBody>
          <a:bodyPr lIns="0" tIns="0" rIns="0" bIns="0" rtlCol="0" anchor="t">
            <a:spAutoFit/>
          </a:bodyPr>
          <a:lstStyle/>
          <a:p>
            <a:pPr>
              <a:lnSpc>
                <a:spcPts val="5040"/>
              </a:lnSpc>
            </a:pPr>
            <a:r>
              <a:rPr lang="en-US" sz="3600" spc="-72">
                <a:solidFill>
                  <a:srgbClr val="36211B"/>
                </a:solidFill>
                <a:latin typeface="Times New Roman Bold" panose="02030802070405020303"/>
              </a:rPr>
              <a:t>Onglet 3</a:t>
            </a:r>
            <a:endParaRPr lang="en-US" sz="3600" spc="-72">
              <a:solidFill>
                <a:srgbClr val="36211B"/>
              </a:solidFill>
              <a:latin typeface="Times New Roman Bold" panose="02030802070405020303"/>
            </a:endParaRPr>
          </a:p>
          <a:p>
            <a:pPr>
              <a:lnSpc>
                <a:spcPts val="5040"/>
              </a:lnSpc>
            </a:pPr>
            <a:r>
              <a:rPr lang="en-US" sz="3600" spc="-72">
                <a:solidFill>
                  <a:srgbClr val="36211B"/>
                </a:solidFill>
                <a:latin typeface="Times New Roman Bold" panose="02030802070405020303"/>
              </a:rPr>
              <a:t>Contrôle de la chaîne d'assemblage</a:t>
            </a:r>
            <a:endParaRPr lang="en-US" sz="3600" spc="-72">
              <a:solidFill>
                <a:srgbClr val="36211B"/>
              </a:solidFill>
              <a:latin typeface="Times New Roman Bold" panose="02030802070405020303"/>
            </a:endParaRPr>
          </a:p>
        </p:txBody>
      </p:sp>
      <p:sp>
        <p:nvSpPr>
          <p:cNvPr id="11" name="矩形 10"/>
          <p:cNvSpPr/>
          <p:nvPr>
            <p:custDataLst>
              <p:tags r:id="rId5"/>
            </p:custDataLst>
          </p:nvPr>
        </p:nvSpPr>
        <p:spPr>
          <a:xfrm>
            <a:off x="990600" y="2435860"/>
            <a:ext cx="5225415" cy="35560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TextBox 8"/>
          <p:cNvSpPr txBox="1"/>
          <p:nvPr/>
        </p:nvSpPr>
        <p:spPr>
          <a:xfrm>
            <a:off x="1028700" y="2400055"/>
            <a:ext cx="5156954" cy="415290"/>
          </a:xfrm>
          <a:prstGeom prst="rect">
            <a:avLst/>
          </a:prstGeom>
        </p:spPr>
        <p:txBody>
          <a:bodyPr lIns="0" tIns="0" rIns="0" bIns="0" rtlCol="0" anchor="t">
            <a:spAutoFit/>
          </a:bodyPr>
          <a:lstStyle/>
          <a:p>
            <a:pPr>
              <a:lnSpc>
                <a:spcPts val="3360"/>
              </a:lnSpc>
            </a:pPr>
            <a:r>
              <a:rPr lang="en-US" sz="2400" spc="-48">
                <a:solidFill>
                  <a:srgbClr val="36211B"/>
                </a:solidFill>
                <a:latin typeface="Public Sans Thin"/>
              </a:rPr>
              <a:t>Surveilllance de la ligne d'assemblage </a:t>
            </a:r>
            <a:endParaRPr lang="en-US" sz="2400" spc="-48">
              <a:solidFill>
                <a:srgbClr val="36211B"/>
              </a:solidFill>
              <a:latin typeface="Public Sans Thin"/>
            </a:endParaRPr>
          </a:p>
        </p:txBody>
      </p:sp>
      <p:sp>
        <p:nvSpPr>
          <p:cNvPr id="12" name="矩形 11"/>
          <p:cNvSpPr/>
          <p:nvPr/>
        </p:nvSpPr>
        <p:spPr>
          <a:xfrm>
            <a:off x="10134600" y="2459990"/>
            <a:ext cx="3663950" cy="35560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9"/>
          <p:cNvSpPr txBox="1"/>
          <p:nvPr/>
        </p:nvSpPr>
        <p:spPr>
          <a:xfrm>
            <a:off x="10210800" y="2400300"/>
            <a:ext cx="3319780" cy="430530"/>
          </a:xfrm>
          <a:prstGeom prst="rect">
            <a:avLst/>
          </a:prstGeom>
        </p:spPr>
        <p:txBody>
          <a:bodyPr wrap="square" lIns="0" tIns="0" rIns="0" bIns="0" rtlCol="0" anchor="t">
            <a:spAutoFit/>
          </a:bodyPr>
          <a:lstStyle/>
          <a:p>
            <a:pPr>
              <a:lnSpc>
                <a:spcPts val="3360"/>
              </a:lnSpc>
            </a:pPr>
            <a:r>
              <a:rPr lang="en-US" sz="2400" spc="-48">
                <a:solidFill>
                  <a:srgbClr val="36211B"/>
                </a:solidFill>
                <a:latin typeface="Public Sans Thin"/>
              </a:rPr>
              <a:t>Stockage des données</a:t>
            </a:r>
            <a:endParaRPr lang="en-US" sz="2400" spc="-48">
              <a:solidFill>
                <a:srgbClr val="36211B"/>
              </a:solidFill>
              <a:latin typeface="Public Sans Thin"/>
            </a:endParaRPr>
          </a:p>
        </p:txBody>
      </p:sp>
      <p:sp>
        <p:nvSpPr>
          <p:cNvPr id="13" name="矩形 12"/>
          <p:cNvSpPr/>
          <p:nvPr>
            <p:custDataLst>
              <p:tags r:id="rId6"/>
            </p:custDataLst>
          </p:nvPr>
        </p:nvSpPr>
        <p:spPr>
          <a:xfrm>
            <a:off x="4572000" y="9917430"/>
            <a:ext cx="3130550" cy="42037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TextBox 10"/>
          <p:cNvSpPr txBox="1"/>
          <p:nvPr/>
        </p:nvSpPr>
        <p:spPr>
          <a:xfrm>
            <a:off x="4589780" y="9867900"/>
            <a:ext cx="3112770" cy="430530"/>
          </a:xfrm>
          <a:prstGeom prst="rect">
            <a:avLst/>
          </a:prstGeom>
        </p:spPr>
        <p:txBody>
          <a:bodyPr wrap="square" lIns="0" tIns="0" rIns="0" bIns="0" rtlCol="0" anchor="t">
            <a:spAutoFit/>
          </a:bodyPr>
          <a:lstStyle/>
          <a:p>
            <a:pPr marL="0" lvl="1" indent="0" algn="l">
              <a:lnSpc>
                <a:spcPts val="3360"/>
              </a:lnSpc>
              <a:spcBef>
                <a:spcPct val="0"/>
              </a:spcBef>
            </a:pPr>
            <a:r>
              <a:rPr lang="en-US" sz="2400" u="none" strike="noStrike" spc="-48">
                <a:solidFill>
                  <a:srgbClr val="36211B"/>
                </a:solidFill>
                <a:latin typeface="Public Sans Thin"/>
              </a:rPr>
              <a:t>Vérification  manuelles</a:t>
            </a:r>
            <a:endParaRPr lang="en-US" sz="2400" u="none" strike="noStrike" spc="-48">
              <a:solidFill>
                <a:srgbClr val="36211B"/>
              </a:solidFill>
              <a:latin typeface="Public Sans Th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12" grpId="0" animBg="1"/>
      <p:bldP spid="9" grpId="1"/>
      <p:bldP spid="12" grpId="1" animBg="1"/>
      <p:bldP spid="8" grpId="0"/>
      <p:bldP spid="8" grpId="1"/>
      <p:bldP spid="10" grpId="0"/>
      <p:bldP spid="10"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1"/>
            <a:stretch>
              <a:fillRect t="-1531929" b="-1102351"/>
            </a:stretch>
          </a:blipFill>
        </p:spPr>
      </p:sp>
      <p:sp>
        <p:nvSpPr>
          <p:cNvPr id="3" name="Freeform 3"/>
          <p:cNvSpPr/>
          <p:nvPr/>
        </p:nvSpPr>
        <p:spPr>
          <a:xfrm>
            <a:off x="8406104" y="1028700"/>
            <a:ext cx="7648071" cy="3632496"/>
          </a:xfrm>
          <a:custGeom>
            <a:avLst/>
            <a:gdLst/>
            <a:ahLst/>
            <a:cxnLst/>
            <a:rect l="l" t="t" r="r" b="b"/>
            <a:pathLst>
              <a:path w="7648071" h="3632496">
                <a:moveTo>
                  <a:pt x="0" y="0"/>
                </a:moveTo>
                <a:lnTo>
                  <a:pt x="7648071" y="0"/>
                </a:lnTo>
                <a:lnTo>
                  <a:pt x="7648071" y="3632496"/>
                </a:lnTo>
                <a:lnTo>
                  <a:pt x="0" y="3632496"/>
                </a:lnTo>
                <a:lnTo>
                  <a:pt x="0" y="0"/>
                </a:lnTo>
                <a:close/>
              </a:path>
            </a:pathLst>
          </a:custGeom>
          <a:blipFill>
            <a:blip r:embed="rId2"/>
            <a:stretch>
              <a:fillRect/>
            </a:stretch>
          </a:blipFill>
        </p:spPr>
      </p:sp>
      <p:sp>
        <p:nvSpPr>
          <p:cNvPr id="4" name="Freeform 4"/>
          <p:cNvSpPr/>
          <p:nvPr/>
        </p:nvSpPr>
        <p:spPr>
          <a:xfrm>
            <a:off x="1028700" y="6299719"/>
            <a:ext cx="6502922" cy="3730424"/>
          </a:xfrm>
          <a:custGeom>
            <a:avLst/>
            <a:gdLst/>
            <a:ahLst/>
            <a:cxnLst/>
            <a:rect l="l" t="t" r="r" b="b"/>
            <a:pathLst>
              <a:path w="6502922" h="3730424">
                <a:moveTo>
                  <a:pt x="0" y="0"/>
                </a:moveTo>
                <a:lnTo>
                  <a:pt x="6502922" y="0"/>
                </a:lnTo>
                <a:lnTo>
                  <a:pt x="6502922" y="3730423"/>
                </a:lnTo>
                <a:lnTo>
                  <a:pt x="0" y="3730423"/>
                </a:lnTo>
                <a:lnTo>
                  <a:pt x="0" y="0"/>
                </a:lnTo>
                <a:close/>
              </a:path>
            </a:pathLst>
          </a:custGeom>
          <a:blipFill>
            <a:blip r:embed="rId3"/>
            <a:stretch>
              <a:fillRect/>
            </a:stretch>
          </a:blipFill>
        </p:spPr>
      </p:sp>
      <p:sp>
        <p:nvSpPr>
          <p:cNvPr id="5" name="Freeform 5"/>
          <p:cNvSpPr/>
          <p:nvPr/>
        </p:nvSpPr>
        <p:spPr>
          <a:xfrm>
            <a:off x="9144000" y="6299719"/>
            <a:ext cx="7615098" cy="3730424"/>
          </a:xfrm>
          <a:custGeom>
            <a:avLst/>
            <a:gdLst/>
            <a:ahLst/>
            <a:cxnLst/>
            <a:rect l="l" t="t" r="r" b="b"/>
            <a:pathLst>
              <a:path w="7615098" h="3730424">
                <a:moveTo>
                  <a:pt x="0" y="0"/>
                </a:moveTo>
                <a:lnTo>
                  <a:pt x="7615098" y="0"/>
                </a:lnTo>
                <a:lnTo>
                  <a:pt x="7615098" y="3730423"/>
                </a:lnTo>
                <a:lnTo>
                  <a:pt x="0" y="3730423"/>
                </a:lnTo>
                <a:lnTo>
                  <a:pt x="0" y="0"/>
                </a:lnTo>
                <a:close/>
              </a:path>
            </a:pathLst>
          </a:custGeom>
          <a:blipFill>
            <a:blip r:embed="rId4"/>
            <a:stretch>
              <a:fillRect b="-1551"/>
            </a:stretch>
          </a:blipFill>
        </p:spPr>
      </p:sp>
      <p:sp>
        <p:nvSpPr>
          <p:cNvPr id="6" name="TextBox 6"/>
          <p:cNvSpPr txBox="1"/>
          <p:nvPr/>
        </p:nvSpPr>
        <p:spPr>
          <a:xfrm>
            <a:off x="17825641" y="9695498"/>
            <a:ext cx="186690" cy="554990"/>
          </a:xfrm>
          <a:prstGeom prst="rect">
            <a:avLst/>
          </a:prstGeom>
        </p:spPr>
        <p:txBody>
          <a:bodyPr lIns="0" tIns="0" rIns="0" bIns="0" rtlCol="0" anchor="t">
            <a:spAutoFit/>
          </a:bodyPr>
          <a:lstStyle/>
          <a:p>
            <a:pPr algn="ctr">
              <a:lnSpc>
                <a:spcPts val="4060"/>
              </a:lnSpc>
            </a:pPr>
            <a:r>
              <a:rPr lang="en-US" sz="2900">
                <a:solidFill>
                  <a:srgbClr val="36211B"/>
                </a:solidFill>
                <a:latin typeface="Calibri (MS)" panose="020F0502020204030204"/>
              </a:rPr>
              <a:t>6</a:t>
            </a:r>
            <a:endParaRPr lang="en-US" sz="2900">
              <a:solidFill>
                <a:srgbClr val="36211B"/>
              </a:solidFill>
              <a:latin typeface="Calibri (MS)" panose="020F0502020204030204"/>
            </a:endParaRPr>
          </a:p>
        </p:txBody>
      </p:sp>
      <p:sp>
        <p:nvSpPr>
          <p:cNvPr id="7" name="TextBox 7"/>
          <p:cNvSpPr txBox="1"/>
          <p:nvPr/>
        </p:nvSpPr>
        <p:spPr>
          <a:xfrm>
            <a:off x="1028700" y="885825"/>
            <a:ext cx="7055979" cy="1327785"/>
          </a:xfrm>
          <a:prstGeom prst="rect">
            <a:avLst/>
          </a:prstGeom>
        </p:spPr>
        <p:txBody>
          <a:bodyPr lIns="0" tIns="0" rIns="0" bIns="0" rtlCol="0" anchor="t">
            <a:spAutoFit/>
          </a:bodyPr>
          <a:lstStyle/>
          <a:p>
            <a:pPr>
              <a:lnSpc>
                <a:spcPts val="5040"/>
              </a:lnSpc>
            </a:pPr>
            <a:r>
              <a:rPr lang="en-US" sz="3600" spc="-72">
                <a:solidFill>
                  <a:srgbClr val="36211B"/>
                </a:solidFill>
                <a:latin typeface="Times New Roman Bold" panose="02030802070405020303"/>
              </a:rPr>
              <a:t>Onglet 4</a:t>
            </a:r>
            <a:endParaRPr lang="en-US" sz="3600" spc="-72">
              <a:solidFill>
                <a:srgbClr val="36211B"/>
              </a:solidFill>
              <a:latin typeface="Times New Roman Bold" panose="02030802070405020303"/>
            </a:endParaRPr>
          </a:p>
          <a:p>
            <a:pPr>
              <a:lnSpc>
                <a:spcPts val="5040"/>
              </a:lnSpc>
            </a:pPr>
            <a:r>
              <a:rPr lang="en-US" sz="3600" spc="-72">
                <a:solidFill>
                  <a:srgbClr val="36211B"/>
                </a:solidFill>
                <a:latin typeface="Times New Roman Bold" panose="02030802070405020303"/>
              </a:rPr>
              <a:t>Suivi des données relatives aux pièces</a:t>
            </a:r>
            <a:endParaRPr lang="en-US" sz="3600" spc="-72">
              <a:solidFill>
                <a:srgbClr val="36211B"/>
              </a:solidFill>
              <a:latin typeface="Times New Roman Bold" panose="02030802070405020303"/>
            </a:endParaRPr>
          </a:p>
        </p:txBody>
      </p:sp>
      <p:sp>
        <p:nvSpPr>
          <p:cNvPr id="8" name="TextBox 8"/>
          <p:cNvSpPr txBox="1"/>
          <p:nvPr/>
        </p:nvSpPr>
        <p:spPr>
          <a:xfrm>
            <a:off x="1028700" y="4725691"/>
            <a:ext cx="7055979" cy="1327785"/>
          </a:xfrm>
          <a:prstGeom prst="rect">
            <a:avLst/>
          </a:prstGeom>
        </p:spPr>
        <p:txBody>
          <a:bodyPr lIns="0" tIns="0" rIns="0" bIns="0" rtlCol="0" anchor="t">
            <a:spAutoFit/>
          </a:bodyPr>
          <a:lstStyle/>
          <a:p>
            <a:pPr>
              <a:lnSpc>
                <a:spcPts val="5040"/>
              </a:lnSpc>
            </a:pPr>
            <a:r>
              <a:rPr lang="en-US" sz="3600" spc="-72">
                <a:solidFill>
                  <a:srgbClr val="36211B"/>
                </a:solidFill>
                <a:latin typeface="Times New Roman Bold" panose="02030802070405020303"/>
              </a:rPr>
              <a:t>Onglet 5</a:t>
            </a:r>
            <a:endParaRPr lang="en-US" sz="3600" spc="-72">
              <a:solidFill>
                <a:srgbClr val="36211B"/>
              </a:solidFill>
              <a:latin typeface="Times New Roman Bold" panose="02030802070405020303"/>
            </a:endParaRPr>
          </a:p>
          <a:p>
            <a:pPr>
              <a:lnSpc>
                <a:spcPts val="5040"/>
              </a:lnSpc>
            </a:pPr>
            <a:r>
              <a:rPr lang="en-US" sz="3600" spc="-72">
                <a:solidFill>
                  <a:srgbClr val="36211B"/>
                </a:solidFill>
                <a:latin typeface="Times New Roman Bold" panose="02030802070405020303"/>
              </a:rPr>
              <a:t>Configuration des données globales</a:t>
            </a:r>
            <a:endParaRPr lang="en-US" sz="3600" spc="-72">
              <a:solidFill>
                <a:srgbClr val="36211B"/>
              </a:solidFill>
              <a:latin typeface="Times New Roman Bold" panose="02030802070405020303"/>
            </a:endParaRPr>
          </a:p>
        </p:txBody>
      </p:sp>
      <p:sp>
        <p:nvSpPr>
          <p:cNvPr id="12" name="矩形 11"/>
          <p:cNvSpPr/>
          <p:nvPr>
            <p:custDataLst>
              <p:tags r:id="rId5"/>
            </p:custDataLst>
          </p:nvPr>
        </p:nvSpPr>
        <p:spPr>
          <a:xfrm>
            <a:off x="8305800" y="4420870"/>
            <a:ext cx="4247515" cy="35560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9"/>
          <p:cNvSpPr txBox="1"/>
          <p:nvPr/>
        </p:nvSpPr>
        <p:spPr>
          <a:xfrm>
            <a:off x="8406130" y="4381500"/>
            <a:ext cx="3909060" cy="430530"/>
          </a:xfrm>
          <a:prstGeom prst="rect">
            <a:avLst/>
          </a:prstGeom>
        </p:spPr>
        <p:txBody>
          <a:bodyPr wrap="square" lIns="0" tIns="0" rIns="0" bIns="0" rtlCol="0" anchor="t">
            <a:spAutoFit/>
          </a:bodyPr>
          <a:lstStyle/>
          <a:p>
            <a:pPr marL="0" lvl="1" indent="0" algn="l">
              <a:lnSpc>
                <a:spcPts val="3360"/>
              </a:lnSpc>
              <a:spcBef>
                <a:spcPct val="0"/>
              </a:spcBef>
            </a:pPr>
            <a:r>
              <a:rPr lang="en-US" sz="2400" u="none" strike="noStrike" spc="-48">
                <a:solidFill>
                  <a:srgbClr val="36211B"/>
                </a:solidFill>
                <a:latin typeface="Public Sans Thin"/>
              </a:rPr>
              <a:t>Interrogation de l'historique</a:t>
            </a:r>
            <a:endParaRPr lang="en-US" sz="2400" u="none" strike="noStrike" spc="-48">
              <a:solidFill>
                <a:srgbClr val="36211B"/>
              </a:solidFill>
              <a:latin typeface="Public Sans Thin"/>
            </a:endParaRPr>
          </a:p>
        </p:txBody>
      </p:sp>
      <p:sp>
        <p:nvSpPr>
          <p:cNvPr id="13" name="矩形 12"/>
          <p:cNvSpPr/>
          <p:nvPr>
            <p:custDataLst>
              <p:tags r:id="rId6"/>
            </p:custDataLst>
          </p:nvPr>
        </p:nvSpPr>
        <p:spPr>
          <a:xfrm>
            <a:off x="990600" y="6123305"/>
            <a:ext cx="3467100" cy="35560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TextBox 10"/>
          <p:cNvSpPr txBox="1"/>
          <p:nvPr/>
        </p:nvSpPr>
        <p:spPr>
          <a:xfrm>
            <a:off x="1143000" y="6031230"/>
            <a:ext cx="4260215" cy="430530"/>
          </a:xfrm>
          <a:prstGeom prst="rect">
            <a:avLst/>
          </a:prstGeom>
        </p:spPr>
        <p:txBody>
          <a:bodyPr wrap="square" lIns="0" tIns="0" rIns="0" bIns="0" rtlCol="0" anchor="t">
            <a:spAutoFit/>
          </a:bodyPr>
          <a:lstStyle/>
          <a:p>
            <a:pPr marL="0" lvl="1" indent="0" algn="l">
              <a:lnSpc>
                <a:spcPts val="3360"/>
              </a:lnSpc>
              <a:spcBef>
                <a:spcPct val="0"/>
              </a:spcBef>
            </a:pPr>
            <a:r>
              <a:rPr lang="en-US" sz="2400" spc="-48">
                <a:solidFill>
                  <a:srgbClr val="36211B"/>
                </a:solidFill>
                <a:latin typeface="Public Sans Thin"/>
              </a:rPr>
              <a:t>La configuration </a:t>
            </a:r>
            <a:r>
              <a:rPr lang="en-US" sz="2400" spc="-48">
                <a:solidFill>
                  <a:srgbClr val="36211B"/>
                </a:solidFill>
                <a:latin typeface="Public Sans Thin"/>
              </a:rPr>
              <a:t>globale</a:t>
            </a:r>
            <a:endParaRPr lang="en-US" sz="2400" spc="-48">
              <a:solidFill>
                <a:srgbClr val="36211B"/>
              </a:solidFill>
              <a:latin typeface="Public Sans Thin"/>
            </a:endParaRPr>
          </a:p>
        </p:txBody>
      </p:sp>
      <p:sp>
        <p:nvSpPr>
          <p:cNvPr id="14" name="矩形 13"/>
          <p:cNvSpPr/>
          <p:nvPr>
            <p:custDataLst>
              <p:tags r:id="rId7"/>
            </p:custDataLst>
          </p:nvPr>
        </p:nvSpPr>
        <p:spPr>
          <a:xfrm>
            <a:off x="9144000" y="6134100"/>
            <a:ext cx="4321810" cy="35560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TextBox 11"/>
          <p:cNvSpPr txBox="1"/>
          <p:nvPr/>
        </p:nvSpPr>
        <p:spPr>
          <a:xfrm>
            <a:off x="9144000" y="6031230"/>
            <a:ext cx="4949190" cy="430530"/>
          </a:xfrm>
          <a:prstGeom prst="rect">
            <a:avLst/>
          </a:prstGeom>
        </p:spPr>
        <p:txBody>
          <a:bodyPr wrap="square" lIns="0" tIns="0" rIns="0" bIns="0" rtlCol="0" anchor="t">
            <a:spAutoFit/>
          </a:bodyPr>
          <a:lstStyle/>
          <a:p>
            <a:pPr marL="0" lvl="1" indent="0" algn="l">
              <a:lnSpc>
                <a:spcPts val="3360"/>
              </a:lnSpc>
              <a:spcBef>
                <a:spcPct val="0"/>
              </a:spcBef>
            </a:pPr>
            <a:r>
              <a:rPr lang="en-US" sz="2400" spc="-48">
                <a:solidFill>
                  <a:srgbClr val="36211B"/>
                </a:solidFill>
                <a:latin typeface="Public Sans Thin"/>
              </a:rPr>
              <a:t>Importation de configuration</a:t>
            </a:r>
            <a:endParaRPr lang="en-US" sz="2400" spc="-48">
              <a:solidFill>
                <a:srgbClr val="36211B"/>
              </a:solidFill>
              <a:latin typeface="Public Sans Th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8" grpId="0"/>
      <p:bldP spid="8" grpId="1"/>
      <p:bldP spid="10" grpId="0"/>
      <p:bldP spid="10" grpId="1"/>
      <p:bldP spid="11" grpId="0"/>
      <p:bldP spid="11"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1"/>
            <a:stretch>
              <a:fillRect t="-1531929" b="-1102351"/>
            </a:stretch>
          </a:blipFill>
        </p:spPr>
      </p:sp>
      <p:sp>
        <p:nvSpPr>
          <p:cNvPr id="3" name="TextBox 3"/>
          <p:cNvSpPr txBox="1"/>
          <p:nvPr/>
        </p:nvSpPr>
        <p:spPr>
          <a:xfrm>
            <a:off x="1028700" y="828675"/>
            <a:ext cx="3710767" cy="991872"/>
          </a:xfrm>
          <a:prstGeom prst="rect">
            <a:avLst/>
          </a:prstGeom>
        </p:spPr>
        <p:txBody>
          <a:bodyPr lIns="0" tIns="0" rIns="0" bIns="0" rtlCol="0" anchor="t">
            <a:spAutoFit/>
          </a:bodyPr>
          <a:lstStyle/>
          <a:p>
            <a:pPr>
              <a:lnSpc>
                <a:spcPts val="7280"/>
              </a:lnSpc>
            </a:pPr>
            <a:r>
              <a:rPr lang="en-US" sz="5200" spc="-103">
                <a:solidFill>
                  <a:srgbClr val="36211B"/>
                </a:solidFill>
                <a:latin typeface="Times New Roman Medium" panose="02030502070405020303"/>
              </a:rPr>
              <a:t>Conclusion</a:t>
            </a:r>
            <a:endParaRPr lang="en-US" sz="5200" spc="-103">
              <a:solidFill>
                <a:srgbClr val="36211B"/>
              </a:solidFill>
              <a:latin typeface="Times New Roman Medium" panose="02030502070405020303"/>
            </a:endParaRPr>
          </a:p>
        </p:txBody>
      </p:sp>
      <p:sp>
        <p:nvSpPr>
          <p:cNvPr id="4" name="TextBox 4"/>
          <p:cNvSpPr txBox="1"/>
          <p:nvPr/>
        </p:nvSpPr>
        <p:spPr>
          <a:xfrm>
            <a:off x="1028700" y="2153361"/>
            <a:ext cx="7112062" cy="798195"/>
          </a:xfrm>
          <a:prstGeom prst="rect">
            <a:avLst/>
          </a:prstGeom>
        </p:spPr>
        <p:txBody>
          <a:bodyPr lIns="0" tIns="0" rIns="0" bIns="0" rtlCol="0" anchor="t">
            <a:spAutoFit/>
          </a:bodyPr>
          <a:lstStyle/>
          <a:p>
            <a:pPr marL="906780" lvl="1" indent="-453390">
              <a:lnSpc>
                <a:spcPts val="5880"/>
              </a:lnSpc>
              <a:buFont typeface="Arial" panose="020B0604020202020204"/>
              <a:buChar char="•"/>
            </a:pPr>
            <a:r>
              <a:rPr lang="en-US" sz="4200" spc="-168">
                <a:solidFill>
                  <a:srgbClr val="36211B"/>
                </a:solidFill>
                <a:latin typeface="Times New Roman" panose="02020603050405020304"/>
              </a:rPr>
              <a:t>Principaux apports du stage</a:t>
            </a:r>
            <a:endParaRPr lang="en-US" sz="4200" spc="-168">
              <a:solidFill>
                <a:srgbClr val="36211B"/>
              </a:solidFill>
              <a:latin typeface="Times New Roman" panose="02020603050405020304"/>
            </a:endParaRPr>
          </a:p>
        </p:txBody>
      </p:sp>
      <p:sp>
        <p:nvSpPr>
          <p:cNvPr id="5" name="TextBox 5"/>
          <p:cNvSpPr txBox="1"/>
          <p:nvPr/>
        </p:nvSpPr>
        <p:spPr>
          <a:xfrm>
            <a:off x="1956499" y="3065856"/>
            <a:ext cx="15302801" cy="1609725"/>
          </a:xfrm>
          <a:prstGeom prst="rect">
            <a:avLst/>
          </a:prstGeom>
        </p:spPr>
        <p:txBody>
          <a:bodyPr lIns="0" tIns="0" rIns="0" bIns="0" rtlCol="0" anchor="t">
            <a:spAutoFit/>
          </a:bodyPr>
          <a:lstStyle/>
          <a:p>
            <a:pPr>
              <a:lnSpc>
                <a:spcPts val="4200"/>
              </a:lnSpc>
            </a:pPr>
            <a:r>
              <a:rPr lang="en-US" sz="3000" spc="-59">
                <a:solidFill>
                  <a:srgbClr val="36211B"/>
                </a:solidFill>
                <a:latin typeface="Arial" panose="020B0604020202020204"/>
              </a:rPr>
              <a:t>Conception et développement d'une nouvelle interface homme-machine.</a:t>
            </a:r>
            <a:endParaRPr lang="en-US" sz="3000" spc="-59">
              <a:solidFill>
                <a:srgbClr val="36211B"/>
              </a:solidFill>
              <a:latin typeface="Arial" panose="020B0604020202020204"/>
            </a:endParaRPr>
          </a:p>
          <a:p>
            <a:pPr>
              <a:lnSpc>
                <a:spcPts val="4200"/>
              </a:lnSpc>
            </a:pPr>
            <a:r>
              <a:rPr lang="en-US" sz="3000" spc="-59">
                <a:solidFill>
                  <a:srgbClr val="36211B"/>
                </a:solidFill>
                <a:latin typeface="Arial" panose="020B0604020202020204"/>
              </a:rPr>
              <a:t>Integration des toutes les fonctionnalités de l'interface du prototype et améliore certaines fonctions.</a:t>
            </a:r>
            <a:endParaRPr lang="en-US" sz="3000" spc="-59">
              <a:solidFill>
                <a:srgbClr val="36211B"/>
              </a:solidFill>
              <a:latin typeface="Arial" panose="020B0604020202020204"/>
            </a:endParaRPr>
          </a:p>
        </p:txBody>
      </p:sp>
      <p:sp>
        <p:nvSpPr>
          <p:cNvPr id="6" name="TextBox 6"/>
          <p:cNvSpPr txBox="1"/>
          <p:nvPr/>
        </p:nvSpPr>
        <p:spPr>
          <a:xfrm>
            <a:off x="17825641" y="9695498"/>
            <a:ext cx="186690" cy="520065"/>
          </a:xfrm>
          <a:prstGeom prst="rect">
            <a:avLst/>
          </a:prstGeom>
        </p:spPr>
        <p:txBody>
          <a:bodyPr lIns="0" tIns="0" rIns="0" bIns="0" rtlCol="0" anchor="t">
            <a:spAutoFit/>
          </a:bodyPr>
          <a:lstStyle/>
          <a:p>
            <a:pPr algn="ctr">
              <a:lnSpc>
                <a:spcPts val="4060"/>
              </a:lnSpc>
            </a:pPr>
            <a:r>
              <a:rPr lang="en-US" sz="2900">
                <a:solidFill>
                  <a:srgbClr val="36211B"/>
                </a:solidFill>
                <a:latin typeface="Calibri (MS)" panose="020F0502020204030204"/>
              </a:rPr>
              <a:t>7</a:t>
            </a:r>
            <a:endParaRPr lang="en-US" sz="2900">
              <a:solidFill>
                <a:srgbClr val="36211B"/>
              </a:solidFill>
              <a:latin typeface="Calibri (MS)" panose="020F0502020204030204"/>
            </a:endParaRPr>
          </a:p>
        </p:txBody>
      </p:sp>
      <p:sp>
        <p:nvSpPr>
          <p:cNvPr id="7" name="TextBox 7"/>
          <p:cNvSpPr txBox="1"/>
          <p:nvPr/>
        </p:nvSpPr>
        <p:spPr>
          <a:xfrm>
            <a:off x="1028700" y="4925619"/>
            <a:ext cx="7112062" cy="798195"/>
          </a:xfrm>
          <a:prstGeom prst="rect">
            <a:avLst/>
          </a:prstGeom>
        </p:spPr>
        <p:txBody>
          <a:bodyPr lIns="0" tIns="0" rIns="0" bIns="0" rtlCol="0" anchor="t">
            <a:spAutoFit/>
          </a:bodyPr>
          <a:lstStyle/>
          <a:p>
            <a:pPr marL="906780" lvl="1" indent="-453390">
              <a:lnSpc>
                <a:spcPts val="5880"/>
              </a:lnSpc>
              <a:buFont typeface="Arial" panose="020B0604020202020204"/>
              <a:buChar char="•"/>
            </a:pPr>
            <a:r>
              <a:rPr lang="en-US" sz="4200" spc="-168">
                <a:solidFill>
                  <a:srgbClr val="36211B"/>
                </a:solidFill>
                <a:latin typeface="Times New Roman" panose="02020603050405020304"/>
              </a:rPr>
              <a:t>Outils et technologies</a:t>
            </a:r>
            <a:endParaRPr lang="en-US" sz="4200" spc="-168">
              <a:solidFill>
                <a:srgbClr val="36211B"/>
              </a:solidFill>
              <a:latin typeface="Times New Roman" panose="02020603050405020304"/>
            </a:endParaRPr>
          </a:p>
        </p:txBody>
      </p:sp>
      <p:sp>
        <p:nvSpPr>
          <p:cNvPr id="8" name="TextBox 8"/>
          <p:cNvSpPr txBox="1"/>
          <p:nvPr/>
        </p:nvSpPr>
        <p:spPr>
          <a:xfrm>
            <a:off x="1956499" y="5838114"/>
            <a:ext cx="15302801" cy="2133600"/>
          </a:xfrm>
          <a:prstGeom prst="rect">
            <a:avLst/>
          </a:prstGeom>
        </p:spPr>
        <p:txBody>
          <a:bodyPr lIns="0" tIns="0" rIns="0" bIns="0" rtlCol="0" anchor="t">
            <a:spAutoFit/>
          </a:bodyPr>
          <a:lstStyle/>
          <a:p>
            <a:pPr>
              <a:lnSpc>
                <a:spcPts val="4200"/>
              </a:lnSpc>
            </a:pPr>
            <a:r>
              <a:rPr lang="en-US" sz="3000" spc="-59">
                <a:solidFill>
                  <a:srgbClr val="36211B"/>
                </a:solidFill>
                <a:latin typeface="Arial" panose="020B0604020202020204"/>
              </a:rPr>
              <a:t>Pour le développement : </a:t>
            </a:r>
            <a:endParaRPr lang="en-US" sz="3000" spc="-59">
              <a:solidFill>
                <a:srgbClr val="36211B"/>
              </a:solidFill>
              <a:latin typeface="Arial" panose="020B0604020202020204"/>
            </a:endParaRPr>
          </a:p>
          <a:p>
            <a:pPr>
              <a:lnSpc>
                <a:spcPts val="4200"/>
              </a:lnSpc>
            </a:pPr>
            <a:r>
              <a:rPr lang="en-US" sz="3000" spc="-59">
                <a:solidFill>
                  <a:srgbClr val="36211B"/>
                </a:solidFill>
                <a:latin typeface="Arial" panose="020B0604020202020204"/>
              </a:rPr>
              <a:t>— Comme langage de programmation : C#, WPF.NET, C++, Python </a:t>
            </a:r>
            <a:endParaRPr lang="en-US" sz="3000" spc="-59">
              <a:solidFill>
                <a:srgbClr val="36211B"/>
              </a:solidFill>
              <a:latin typeface="Arial" panose="020B0604020202020204"/>
            </a:endParaRPr>
          </a:p>
          <a:p>
            <a:pPr>
              <a:lnSpc>
                <a:spcPts val="4200"/>
              </a:lnSpc>
            </a:pPr>
            <a:r>
              <a:rPr lang="en-US" sz="3000" spc="-59">
                <a:solidFill>
                  <a:srgbClr val="36211B"/>
                </a:solidFill>
                <a:latin typeface="Arial" panose="020B0604020202020204"/>
              </a:rPr>
              <a:t>— Comme environnement de développement : Microsoft Visual Studio</a:t>
            </a:r>
            <a:endParaRPr lang="en-US" sz="3000" spc="-59">
              <a:solidFill>
                <a:srgbClr val="36211B"/>
              </a:solidFill>
              <a:latin typeface="Arial" panose="020B0604020202020204"/>
            </a:endParaRPr>
          </a:p>
          <a:p>
            <a:pPr>
              <a:lnSpc>
                <a:spcPts val="4200"/>
              </a:lnSpc>
            </a:pPr>
          </a:p>
        </p:txBody>
      </p:sp>
      <p:sp>
        <p:nvSpPr>
          <p:cNvPr id="9" name="TextBox 9"/>
          <p:cNvSpPr txBox="1"/>
          <p:nvPr/>
        </p:nvSpPr>
        <p:spPr>
          <a:xfrm>
            <a:off x="1956499" y="8543214"/>
            <a:ext cx="6867049" cy="795021"/>
          </a:xfrm>
          <a:prstGeom prst="rect">
            <a:avLst/>
          </a:prstGeom>
        </p:spPr>
        <p:txBody>
          <a:bodyPr lIns="0" tIns="0" rIns="0" bIns="0" rtlCol="0" anchor="t">
            <a:spAutoFit/>
          </a:bodyPr>
          <a:lstStyle/>
          <a:p>
            <a:pPr algn="ctr">
              <a:lnSpc>
                <a:spcPts val="6580"/>
              </a:lnSpc>
            </a:pPr>
            <a:r>
              <a:rPr lang="en-US" sz="4700">
                <a:solidFill>
                  <a:srgbClr val="36211B"/>
                </a:solidFill>
                <a:latin typeface="Noto Sans T Chinese" panose="020B0500000000000000" charset="-120"/>
              </a:rPr>
              <a:t>Merci de votre attention!</a:t>
            </a:r>
            <a:endParaRPr lang="en-US" sz="4700">
              <a:solidFill>
                <a:srgbClr val="36211B"/>
              </a:solidFill>
              <a:latin typeface="Noto Sans T Chinese" panose="020B0500000000000000"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5" grpId="0"/>
      <p:bldP spid="4" grpId="1"/>
      <p:bldP spid="5" grpId="1"/>
      <p:bldP spid="7" grpId="0"/>
      <p:bldP spid="8" grpId="0"/>
      <p:bldP spid="7" grpId="1"/>
      <p:bldP spid="8" grpId="1"/>
      <p:bldP spid="9" grpId="0"/>
      <p:bldP spid="9" grpId="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PP_MARK_KEY" val="52a9ef9f-c59c-4e0f-a6c6-ba0c45c82cfc"/>
  <p:tag name="COMMONDATA" val="eyJoZGlkIjoiNTUzNDQyNzMyMzIxYWRkYzMzZWI0ODVjMDE3ODBjMzA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1818</Words>
  <Application>WPS 演示</Application>
  <PresentationFormat>On-screen Show (4:3)</PresentationFormat>
  <Paragraphs>108</Paragraphs>
  <Slides>7</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7</vt:i4>
      </vt:variant>
    </vt:vector>
  </HeadingPairs>
  <TitlesOfParts>
    <vt:vector size="25" baseType="lpstr">
      <vt:lpstr>Arial</vt:lpstr>
      <vt:lpstr>宋体</vt:lpstr>
      <vt:lpstr>Wingdings</vt:lpstr>
      <vt:lpstr>Times New Roman</vt:lpstr>
      <vt:lpstr>Times New Roman Italics</vt:lpstr>
      <vt:lpstr>Calibri (MS)</vt:lpstr>
      <vt:lpstr>Times New Roman Medium</vt:lpstr>
      <vt:lpstr>Arial</vt:lpstr>
      <vt:lpstr>Fraunces Light</vt:lpstr>
      <vt:lpstr>Segoe Print</vt:lpstr>
      <vt:lpstr>Public Sans Thin</vt:lpstr>
      <vt:lpstr>Times New Roman Bold</vt:lpstr>
      <vt:lpstr>Noto Sans T Chinese</vt:lpstr>
      <vt:lpstr>Noto Sans</vt:lpstr>
      <vt:lpstr>Calibri</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Marketing</dc:title>
  <dc:creator/>
  <cp:lastModifiedBy>487</cp:lastModifiedBy>
  <cp:revision>22</cp:revision>
  <dcterms:created xsi:type="dcterms:W3CDTF">2006-08-16T00:00:00Z</dcterms:created>
  <dcterms:modified xsi:type="dcterms:W3CDTF">2023-08-29T17:52:53Z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C29D49D0103E40B3B40EC8FD95D286E4_12</vt:lpwstr>
  </property>
  <property fmtid="{D5CDD505-2E9C-101B-9397-08002B2CF9AE}" pid="3" name="KSOProductBuildVer">
    <vt:lpwstr>2052-11.1.0.14309</vt:lpwstr>
  </property>
</Properties>
</file>