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3" r:id="rId6"/>
    <p:sldId id="264" r:id="rId7"/>
    <p:sldId id="265"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63" autoAdjust="0"/>
    <p:restoredTop sz="94660"/>
  </p:normalViewPr>
  <p:slideViewPr>
    <p:cSldViewPr snapToGrid="0">
      <p:cViewPr varScale="1">
        <p:scale>
          <a:sx n="72" d="100"/>
          <a:sy n="72"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5EC2C8-5215-4B5B-9FBC-90A1A7EDC781}" type="doc">
      <dgm:prSet loTypeId="urn:microsoft.com/office/officeart/2005/8/layout/chevron1" loCatId="process" qsTypeId="urn:microsoft.com/office/officeart/2005/8/quickstyle/simple1" qsCatId="simple" csTypeId="urn:microsoft.com/office/officeart/2005/8/colors/accent1_2" csCatId="accent1" phldr="1"/>
      <dgm:spPr/>
    </dgm:pt>
    <dgm:pt modelId="{7AD5BBDC-B748-43C6-A4E1-E811FA876B93}">
      <dgm:prSet phldrT="[Text]" custT="1"/>
      <dgm:spPr/>
      <dgm:t>
        <a:bodyPr/>
        <a:lstStyle/>
        <a:p>
          <a:r>
            <a:rPr lang="en-US" sz="1200" dirty="0">
              <a:solidFill>
                <a:schemeClr val="tx1"/>
              </a:solidFill>
              <a:latin typeface="Bahnschrift Light Condensed" panose="020B0502040204020203" pitchFamily="34" charset="0"/>
            </a:rPr>
            <a:t>First I counted with group by operator how many </a:t>
          </a:r>
          <a:r>
            <a:rPr lang="en-US" altLang="en-US" sz="1200" dirty="0">
              <a:solidFill>
                <a:schemeClr val="tx1"/>
              </a:solidFill>
              <a:latin typeface="Bahnschrift Light Condensed" panose="020B0502040204020203" pitchFamily="34" charset="0"/>
            </a:rPr>
            <a:t>scientific names fall into each conservation status criteria</a:t>
          </a:r>
          <a:endParaRPr lang="en-US" sz="1200" dirty="0">
            <a:solidFill>
              <a:schemeClr val="tx1"/>
            </a:solidFill>
            <a:latin typeface="Bahnschrift Light Condensed" panose="020B0502040204020203" pitchFamily="34" charset="0"/>
          </a:endParaRPr>
        </a:p>
      </dgm:t>
    </dgm:pt>
    <dgm:pt modelId="{CE4A00D9-FF0E-4B47-A9D7-39027FA3A65D}" type="parTrans" cxnId="{61643691-8443-46FC-951F-8AAF7D32DF17}">
      <dgm:prSet/>
      <dgm:spPr/>
      <dgm:t>
        <a:bodyPr/>
        <a:lstStyle/>
        <a:p>
          <a:endParaRPr lang="en-US" sz="2800">
            <a:solidFill>
              <a:schemeClr val="tx1"/>
            </a:solidFill>
            <a:latin typeface="Bahnschrift Light Condensed" panose="020B0502040204020203" pitchFamily="34" charset="0"/>
          </a:endParaRPr>
        </a:p>
      </dgm:t>
    </dgm:pt>
    <dgm:pt modelId="{E4138B94-DA7F-4C53-B1CF-FD853F29C0BB}" type="sibTrans" cxnId="{61643691-8443-46FC-951F-8AAF7D32DF17}">
      <dgm:prSet/>
      <dgm:spPr/>
      <dgm:t>
        <a:bodyPr/>
        <a:lstStyle/>
        <a:p>
          <a:endParaRPr lang="en-US" sz="2800">
            <a:solidFill>
              <a:schemeClr val="tx1"/>
            </a:solidFill>
            <a:latin typeface="Bahnschrift Light Condensed" panose="020B0502040204020203" pitchFamily="34" charset="0"/>
          </a:endParaRPr>
        </a:p>
      </dgm:t>
    </dgm:pt>
    <dgm:pt modelId="{9640281D-2E12-472B-B2BE-5696C0CA9A33}">
      <dgm:prSet phldrT="[Text]" custT="1"/>
      <dgm:spPr/>
      <dgm:t>
        <a:bodyPr/>
        <a:lstStyle/>
        <a:p>
          <a:r>
            <a:rPr lang="en-US" altLang="en-US" sz="1200" dirty="0">
              <a:solidFill>
                <a:schemeClr val="tx1"/>
              </a:solidFill>
              <a:latin typeface="Bahnschrift Light Condensed" panose="020B0502040204020203" pitchFamily="34" charset="0"/>
            </a:rPr>
            <a:t>When I did the previous calculation I didn’t include the ‘</a:t>
          </a:r>
          <a:r>
            <a:rPr lang="en-US" altLang="en-US" sz="1200" dirty="0" err="1">
              <a:solidFill>
                <a:schemeClr val="tx1"/>
              </a:solidFill>
              <a:latin typeface="Bahnschrift Light Condensed" panose="020B0502040204020203" pitchFamily="34" charset="0"/>
            </a:rPr>
            <a:t>NaN</a:t>
          </a:r>
          <a:r>
            <a:rPr lang="en-US" altLang="en-US" sz="1200" dirty="0">
              <a:solidFill>
                <a:schemeClr val="tx1"/>
              </a:solidFill>
              <a:latin typeface="Bahnschrift Light Condensed" panose="020B0502040204020203" pitchFamily="34" charset="0"/>
            </a:rPr>
            <a:t>’ values since group by doesn’t include ‘</a:t>
          </a:r>
          <a:r>
            <a:rPr lang="en-US" altLang="en-US" sz="1200" dirty="0" err="1">
              <a:solidFill>
                <a:schemeClr val="tx1"/>
              </a:solidFill>
              <a:latin typeface="Bahnschrift Light Condensed" panose="020B0502040204020203" pitchFamily="34" charset="0"/>
            </a:rPr>
            <a:t>NaN</a:t>
          </a:r>
          <a:r>
            <a:rPr lang="en-US" altLang="en-US" sz="1200" dirty="0">
              <a:solidFill>
                <a:schemeClr val="tx1"/>
              </a:solidFill>
              <a:latin typeface="Bahnschrift Light Condensed" panose="020B0502040204020203" pitchFamily="34" charset="0"/>
            </a:rPr>
            <a:t>’.  In order to fix that, I used .</a:t>
          </a:r>
          <a:r>
            <a:rPr lang="en-US" altLang="en-US" sz="1200" dirty="0" err="1">
              <a:solidFill>
                <a:schemeClr val="tx1"/>
              </a:solidFill>
              <a:latin typeface="Bahnschrift Light Condensed" panose="020B0502040204020203" pitchFamily="34" charset="0"/>
            </a:rPr>
            <a:t>fillna</a:t>
          </a:r>
          <a:r>
            <a:rPr lang="en-US" altLang="en-US" sz="1200" dirty="0">
              <a:solidFill>
                <a:schemeClr val="tx1"/>
              </a:solidFill>
              <a:latin typeface="Bahnschrift Light Condensed" panose="020B0502040204020203" pitchFamily="34" charset="0"/>
            </a:rPr>
            <a:t> function which fills in all of the ‘</a:t>
          </a:r>
          <a:r>
            <a:rPr lang="en-US" altLang="en-US" sz="1200" dirty="0" err="1">
              <a:solidFill>
                <a:schemeClr val="tx1"/>
              </a:solidFill>
              <a:latin typeface="Bahnschrift Light Condensed" panose="020B0502040204020203" pitchFamily="34" charset="0"/>
            </a:rPr>
            <a:t>NaN</a:t>
          </a:r>
          <a:r>
            <a:rPr lang="en-US" altLang="en-US" sz="1200" dirty="0">
              <a:solidFill>
                <a:schemeClr val="tx1"/>
              </a:solidFill>
              <a:latin typeface="Bahnschrift Light Condensed" panose="020B0502040204020203" pitchFamily="34" charset="0"/>
            </a:rPr>
            <a:t>’ values with a new argument – ‘No Intervention’ that I created.</a:t>
          </a:r>
          <a:endParaRPr lang="en-US" sz="1200" dirty="0">
            <a:solidFill>
              <a:schemeClr val="tx1"/>
            </a:solidFill>
            <a:latin typeface="Bahnschrift Light Condensed" panose="020B0502040204020203" pitchFamily="34" charset="0"/>
          </a:endParaRPr>
        </a:p>
      </dgm:t>
    </dgm:pt>
    <dgm:pt modelId="{E2B2F0AD-9C73-40B5-B9DC-126FEEBCF005}" type="parTrans" cxnId="{6980D164-5BFD-41FA-9650-3F8E6D3B836C}">
      <dgm:prSet/>
      <dgm:spPr/>
      <dgm:t>
        <a:bodyPr/>
        <a:lstStyle/>
        <a:p>
          <a:endParaRPr lang="en-US" sz="2800">
            <a:solidFill>
              <a:schemeClr val="tx1"/>
            </a:solidFill>
            <a:latin typeface="Bahnschrift Light Condensed" panose="020B0502040204020203" pitchFamily="34" charset="0"/>
          </a:endParaRPr>
        </a:p>
      </dgm:t>
    </dgm:pt>
    <dgm:pt modelId="{BE381FF7-3647-4137-933F-9F9730F57904}" type="sibTrans" cxnId="{6980D164-5BFD-41FA-9650-3F8E6D3B836C}">
      <dgm:prSet/>
      <dgm:spPr/>
      <dgm:t>
        <a:bodyPr/>
        <a:lstStyle/>
        <a:p>
          <a:endParaRPr lang="en-US" sz="2800">
            <a:solidFill>
              <a:schemeClr val="tx1"/>
            </a:solidFill>
            <a:latin typeface="Bahnschrift Light Condensed" panose="020B0502040204020203" pitchFamily="34" charset="0"/>
          </a:endParaRPr>
        </a:p>
      </dgm:t>
    </dgm:pt>
    <dgm:pt modelId="{D7E21775-F35A-400F-9508-118946E2897F}">
      <dgm:prSet phldrT="[Text]" custT="1"/>
      <dgm:spPr/>
      <dgm:t>
        <a:bodyPr/>
        <a:lstStyle/>
        <a:p>
          <a:r>
            <a:rPr lang="en-US" altLang="en-US" sz="1200" dirty="0">
              <a:solidFill>
                <a:schemeClr val="tx1"/>
              </a:solidFill>
              <a:latin typeface="Bahnschrift Light Condensed" panose="020B0502040204020203" pitchFamily="34" charset="0"/>
            </a:rPr>
            <a:t>When I finished the calculation I found out that there are 15 species that are Endangered, 4 species that are In Recovery, 151 Species of Concern, 10 species Threatened and 5,363 species that have no intervention</a:t>
          </a:r>
          <a:endParaRPr lang="en-US" sz="1200" dirty="0">
            <a:solidFill>
              <a:schemeClr val="tx1"/>
            </a:solidFill>
            <a:latin typeface="Bahnschrift Light Condensed" panose="020B0502040204020203" pitchFamily="34" charset="0"/>
          </a:endParaRPr>
        </a:p>
      </dgm:t>
    </dgm:pt>
    <dgm:pt modelId="{53C8AA50-98CA-4ADB-8877-C63D4685469B}" type="parTrans" cxnId="{E54F3702-3F4D-4AF5-9FE3-707EE6D45799}">
      <dgm:prSet/>
      <dgm:spPr/>
      <dgm:t>
        <a:bodyPr/>
        <a:lstStyle/>
        <a:p>
          <a:endParaRPr lang="en-US" sz="2800">
            <a:solidFill>
              <a:schemeClr val="tx1"/>
            </a:solidFill>
            <a:latin typeface="Bahnschrift Light Condensed" panose="020B0502040204020203" pitchFamily="34" charset="0"/>
          </a:endParaRPr>
        </a:p>
      </dgm:t>
    </dgm:pt>
    <dgm:pt modelId="{4A04B8B5-29E9-4CDC-A96B-1F602CEFAD3A}" type="sibTrans" cxnId="{E54F3702-3F4D-4AF5-9FE3-707EE6D45799}">
      <dgm:prSet/>
      <dgm:spPr/>
      <dgm:t>
        <a:bodyPr/>
        <a:lstStyle/>
        <a:p>
          <a:endParaRPr lang="en-US" sz="2800">
            <a:solidFill>
              <a:schemeClr val="tx1"/>
            </a:solidFill>
            <a:latin typeface="Bahnschrift Light Condensed" panose="020B0502040204020203" pitchFamily="34" charset="0"/>
          </a:endParaRPr>
        </a:p>
      </dgm:t>
    </dgm:pt>
    <dgm:pt modelId="{DD55B5E2-A79C-4AF0-B70B-C731CF938AB8}" type="pres">
      <dgm:prSet presAssocID="{1D5EC2C8-5215-4B5B-9FBC-90A1A7EDC781}" presName="Name0" presStyleCnt="0">
        <dgm:presLayoutVars>
          <dgm:dir/>
          <dgm:animLvl val="lvl"/>
          <dgm:resizeHandles val="exact"/>
        </dgm:presLayoutVars>
      </dgm:prSet>
      <dgm:spPr/>
    </dgm:pt>
    <dgm:pt modelId="{188DEFA7-4BF8-4DF0-BE3E-9960A13B5A4D}" type="pres">
      <dgm:prSet presAssocID="{7AD5BBDC-B748-43C6-A4E1-E811FA876B93}" presName="parTxOnly" presStyleLbl="node1" presStyleIdx="0" presStyleCnt="3" custScaleY="155446">
        <dgm:presLayoutVars>
          <dgm:chMax val="0"/>
          <dgm:chPref val="0"/>
          <dgm:bulletEnabled val="1"/>
        </dgm:presLayoutVars>
      </dgm:prSet>
      <dgm:spPr/>
    </dgm:pt>
    <dgm:pt modelId="{9EBC28B6-08F9-4551-BA09-13581E271C0E}" type="pres">
      <dgm:prSet presAssocID="{E4138B94-DA7F-4C53-B1CF-FD853F29C0BB}" presName="parTxOnlySpace" presStyleCnt="0"/>
      <dgm:spPr/>
    </dgm:pt>
    <dgm:pt modelId="{A2FCDE0F-9F29-46D7-A660-F8190AE1F48B}" type="pres">
      <dgm:prSet presAssocID="{9640281D-2E12-472B-B2BE-5696C0CA9A33}" presName="parTxOnly" presStyleLbl="node1" presStyleIdx="1" presStyleCnt="3" custScaleY="155446">
        <dgm:presLayoutVars>
          <dgm:chMax val="0"/>
          <dgm:chPref val="0"/>
          <dgm:bulletEnabled val="1"/>
        </dgm:presLayoutVars>
      </dgm:prSet>
      <dgm:spPr/>
    </dgm:pt>
    <dgm:pt modelId="{D1A5EB84-5ADF-4D41-8B02-9E41E74D890F}" type="pres">
      <dgm:prSet presAssocID="{BE381FF7-3647-4137-933F-9F9730F57904}" presName="parTxOnlySpace" presStyleCnt="0"/>
      <dgm:spPr/>
    </dgm:pt>
    <dgm:pt modelId="{2AA2574F-CACA-4C2C-8432-C901455C6C30}" type="pres">
      <dgm:prSet presAssocID="{D7E21775-F35A-400F-9508-118946E2897F}" presName="parTxOnly" presStyleLbl="node1" presStyleIdx="2" presStyleCnt="3" custScaleY="155446">
        <dgm:presLayoutVars>
          <dgm:chMax val="0"/>
          <dgm:chPref val="0"/>
          <dgm:bulletEnabled val="1"/>
        </dgm:presLayoutVars>
      </dgm:prSet>
      <dgm:spPr/>
    </dgm:pt>
  </dgm:ptLst>
  <dgm:cxnLst>
    <dgm:cxn modelId="{E54F3702-3F4D-4AF5-9FE3-707EE6D45799}" srcId="{1D5EC2C8-5215-4B5B-9FBC-90A1A7EDC781}" destId="{D7E21775-F35A-400F-9508-118946E2897F}" srcOrd="2" destOrd="0" parTransId="{53C8AA50-98CA-4ADB-8877-C63D4685469B}" sibTransId="{4A04B8B5-29E9-4CDC-A96B-1F602CEFAD3A}"/>
    <dgm:cxn modelId="{69A7C118-5511-4151-8B99-6385A30D5BFC}" type="presOf" srcId="{7AD5BBDC-B748-43C6-A4E1-E811FA876B93}" destId="{188DEFA7-4BF8-4DF0-BE3E-9960A13B5A4D}" srcOrd="0" destOrd="0" presId="urn:microsoft.com/office/officeart/2005/8/layout/chevron1"/>
    <dgm:cxn modelId="{5FFE001D-4012-4C30-91AF-C4EEDFDCBD6A}" type="presOf" srcId="{9640281D-2E12-472B-B2BE-5696C0CA9A33}" destId="{A2FCDE0F-9F29-46D7-A660-F8190AE1F48B}" srcOrd="0" destOrd="0" presId="urn:microsoft.com/office/officeart/2005/8/layout/chevron1"/>
    <dgm:cxn modelId="{6980D164-5BFD-41FA-9650-3F8E6D3B836C}" srcId="{1D5EC2C8-5215-4B5B-9FBC-90A1A7EDC781}" destId="{9640281D-2E12-472B-B2BE-5696C0CA9A33}" srcOrd="1" destOrd="0" parTransId="{E2B2F0AD-9C73-40B5-B9DC-126FEEBCF005}" sibTransId="{BE381FF7-3647-4137-933F-9F9730F57904}"/>
    <dgm:cxn modelId="{61643691-8443-46FC-951F-8AAF7D32DF17}" srcId="{1D5EC2C8-5215-4B5B-9FBC-90A1A7EDC781}" destId="{7AD5BBDC-B748-43C6-A4E1-E811FA876B93}" srcOrd="0" destOrd="0" parTransId="{CE4A00D9-FF0E-4B47-A9D7-39027FA3A65D}" sibTransId="{E4138B94-DA7F-4C53-B1CF-FD853F29C0BB}"/>
    <dgm:cxn modelId="{5EF9E49D-3A86-42BC-A722-4E026D36E4D1}" type="presOf" srcId="{1D5EC2C8-5215-4B5B-9FBC-90A1A7EDC781}" destId="{DD55B5E2-A79C-4AF0-B70B-C731CF938AB8}" srcOrd="0" destOrd="0" presId="urn:microsoft.com/office/officeart/2005/8/layout/chevron1"/>
    <dgm:cxn modelId="{18AA24C8-F169-4F88-A882-AB885D1FCE0E}" type="presOf" srcId="{D7E21775-F35A-400F-9508-118946E2897F}" destId="{2AA2574F-CACA-4C2C-8432-C901455C6C30}" srcOrd="0" destOrd="0" presId="urn:microsoft.com/office/officeart/2005/8/layout/chevron1"/>
    <dgm:cxn modelId="{77B20F94-9EC7-43C9-B61C-C3BB4F02FB2D}" type="presParOf" srcId="{DD55B5E2-A79C-4AF0-B70B-C731CF938AB8}" destId="{188DEFA7-4BF8-4DF0-BE3E-9960A13B5A4D}" srcOrd="0" destOrd="0" presId="urn:microsoft.com/office/officeart/2005/8/layout/chevron1"/>
    <dgm:cxn modelId="{E5D2B515-9A76-4798-BDDA-EA6046F6DFED}" type="presParOf" srcId="{DD55B5E2-A79C-4AF0-B70B-C731CF938AB8}" destId="{9EBC28B6-08F9-4551-BA09-13581E271C0E}" srcOrd="1" destOrd="0" presId="urn:microsoft.com/office/officeart/2005/8/layout/chevron1"/>
    <dgm:cxn modelId="{1836C084-441F-4793-85B9-ED56B276D1C6}" type="presParOf" srcId="{DD55B5E2-A79C-4AF0-B70B-C731CF938AB8}" destId="{A2FCDE0F-9F29-46D7-A660-F8190AE1F48B}" srcOrd="2" destOrd="0" presId="urn:microsoft.com/office/officeart/2005/8/layout/chevron1"/>
    <dgm:cxn modelId="{820E1046-7107-4BA2-9DDB-23F1B59FCEA7}" type="presParOf" srcId="{DD55B5E2-A79C-4AF0-B70B-C731CF938AB8}" destId="{D1A5EB84-5ADF-4D41-8B02-9E41E74D890F}" srcOrd="3" destOrd="0" presId="urn:microsoft.com/office/officeart/2005/8/layout/chevron1"/>
    <dgm:cxn modelId="{63E6C19A-F666-4E43-8803-222AC23D1A85}" type="presParOf" srcId="{DD55B5E2-A79C-4AF0-B70B-C731CF938AB8}" destId="{2AA2574F-CACA-4C2C-8432-C901455C6C3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83539C-CB4D-43B1-822D-A6969A2DA88D}" type="doc">
      <dgm:prSet loTypeId="urn:microsoft.com/office/officeart/2005/8/layout/chevron1" loCatId="process" qsTypeId="urn:microsoft.com/office/officeart/2005/8/quickstyle/simple1" qsCatId="simple" csTypeId="urn:microsoft.com/office/officeart/2005/8/colors/accent1_2" csCatId="accent1" phldr="1"/>
      <dgm:spPr/>
    </dgm:pt>
    <dgm:pt modelId="{C3EBC038-C2A5-4D10-B5E8-C33044E8BD79}">
      <dgm:prSet phldrT="[Text]"/>
      <dgm:spPr/>
      <dgm:t>
        <a:bodyPr/>
        <a:lstStyle/>
        <a:p>
          <a:r>
            <a:rPr lang="en-US" dirty="0">
              <a:solidFill>
                <a:schemeClr val="tx1"/>
              </a:solidFill>
              <a:latin typeface="Bahnschrift Light Condensed" panose="020B0502040204020203" pitchFamily="34" charset="0"/>
            </a:rPr>
            <a:t>I created a contingency table with the data from Mammal and Birds</a:t>
          </a:r>
          <a:endParaRPr lang="en-US" dirty="0">
            <a:solidFill>
              <a:schemeClr val="tx1"/>
            </a:solidFill>
          </a:endParaRPr>
        </a:p>
      </dgm:t>
    </dgm:pt>
    <dgm:pt modelId="{98ECC8B8-318C-40A8-A5A8-F870D6DA4F65}" type="parTrans" cxnId="{4178A32B-D6FD-46AB-ABFC-2EAB0DE6DF02}">
      <dgm:prSet/>
      <dgm:spPr/>
      <dgm:t>
        <a:bodyPr/>
        <a:lstStyle/>
        <a:p>
          <a:endParaRPr lang="en-US">
            <a:solidFill>
              <a:schemeClr val="tx1"/>
            </a:solidFill>
          </a:endParaRPr>
        </a:p>
      </dgm:t>
    </dgm:pt>
    <dgm:pt modelId="{D0E0254D-A5A6-4BA8-9AEB-D9BAB591B5D3}" type="sibTrans" cxnId="{4178A32B-D6FD-46AB-ABFC-2EAB0DE6DF02}">
      <dgm:prSet/>
      <dgm:spPr/>
      <dgm:t>
        <a:bodyPr/>
        <a:lstStyle/>
        <a:p>
          <a:endParaRPr lang="en-US">
            <a:solidFill>
              <a:schemeClr val="tx1"/>
            </a:solidFill>
          </a:endParaRPr>
        </a:p>
      </dgm:t>
    </dgm:pt>
    <dgm:pt modelId="{505DC2B0-A97F-41E0-B9FE-C5321C01A5D7}">
      <dgm:prSet phldrT="[Text]"/>
      <dgm:spPr/>
      <dgm:t>
        <a:bodyPr/>
        <a:lstStyle/>
        <a:p>
          <a:r>
            <a:rPr lang="en-US" dirty="0">
              <a:solidFill>
                <a:schemeClr val="tx1"/>
              </a:solidFill>
              <a:latin typeface="Bahnschrift Light Condensed" panose="020B0502040204020203" pitchFamily="34" charset="0"/>
            </a:rPr>
            <a:t>I found out that the p-value is 0.687594 so I can say that the difference between the percentages of protected birds and mammals is not significant and is a result of chance.</a:t>
          </a:r>
          <a:endParaRPr lang="en-US" dirty="0">
            <a:solidFill>
              <a:schemeClr val="tx1"/>
            </a:solidFill>
          </a:endParaRPr>
        </a:p>
      </dgm:t>
    </dgm:pt>
    <dgm:pt modelId="{2BD92853-7EFC-4425-9535-F0CB0BFC9B5C}" type="parTrans" cxnId="{3363E886-68E9-4F02-A45E-7C9FABD26E25}">
      <dgm:prSet/>
      <dgm:spPr/>
      <dgm:t>
        <a:bodyPr/>
        <a:lstStyle/>
        <a:p>
          <a:endParaRPr lang="en-US">
            <a:solidFill>
              <a:schemeClr val="tx1"/>
            </a:solidFill>
          </a:endParaRPr>
        </a:p>
      </dgm:t>
    </dgm:pt>
    <dgm:pt modelId="{2383D1C2-8972-461F-8289-FFAFE8CC0E80}" type="sibTrans" cxnId="{3363E886-68E9-4F02-A45E-7C9FABD26E25}">
      <dgm:prSet/>
      <dgm:spPr/>
      <dgm:t>
        <a:bodyPr/>
        <a:lstStyle/>
        <a:p>
          <a:endParaRPr lang="en-US">
            <a:solidFill>
              <a:schemeClr val="tx1"/>
            </a:solidFill>
          </a:endParaRPr>
        </a:p>
      </dgm:t>
    </dgm:pt>
    <dgm:pt modelId="{E47303F7-7DFE-4D88-A65C-A6C0B86BDD5A}">
      <dgm:prSet phldrT="[Text]"/>
      <dgm:spPr/>
      <dgm:t>
        <a:bodyPr/>
        <a:lstStyle/>
        <a:p>
          <a:r>
            <a:rPr lang="en-US" dirty="0">
              <a:solidFill>
                <a:schemeClr val="tx1"/>
              </a:solidFill>
              <a:latin typeface="Bahnschrift Light Condensed" panose="020B0502040204020203" pitchFamily="34" charset="0"/>
            </a:rPr>
            <a:t>As I did above I compared the percentages of protected Reptiles and Mammals with Chi-Square test and I found out that the p-value is 0.0383555, which says that there is significant difference between Reptails and Mammals. </a:t>
          </a:r>
          <a:endParaRPr lang="en-US" dirty="0">
            <a:solidFill>
              <a:schemeClr val="tx1"/>
            </a:solidFill>
          </a:endParaRPr>
        </a:p>
      </dgm:t>
    </dgm:pt>
    <dgm:pt modelId="{5DB7AE40-BFF9-4D27-8167-488261FD8555}" type="parTrans" cxnId="{9BF4FA92-2F1B-476F-BFF0-D0BD7F5ED5E9}">
      <dgm:prSet/>
      <dgm:spPr/>
      <dgm:t>
        <a:bodyPr/>
        <a:lstStyle/>
        <a:p>
          <a:endParaRPr lang="en-US">
            <a:solidFill>
              <a:schemeClr val="tx1"/>
            </a:solidFill>
          </a:endParaRPr>
        </a:p>
      </dgm:t>
    </dgm:pt>
    <dgm:pt modelId="{EFF9CF9B-186A-41A0-9DAD-822E395B31A2}" type="sibTrans" cxnId="{9BF4FA92-2F1B-476F-BFF0-D0BD7F5ED5E9}">
      <dgm:prSet/>
      <dgm:spPr/>
      <dgm:t>
        <a:bodyPr/>
        <a:lstStyle/>
        <a:p>
          <a:endParaRPr lang="en-US">
            <a:solidFill>
              <a:schemeClr val="tx1"/>
            </a:solidFill>
          </a:endParaRPr>
        </a:p>
      </dgm:t>
    </dgm:pt>
    <dgm:pt modelId="{5CF5323C-93F5-4D0A-889C-170909C27378}" type="pres">
      <dgm:prSet presAssocID="{4683539C-CB4D-43B1-822D-A6969A2DA88D}" presName="Name0" presStyleCnt="0">
        <dgm:presLayoutVars>
          <dgm:dir/>
          <dgm:animLvl val="lvl"/>
          <dgm:resizeHandles val="exact"/>
        </dgm:presLayoutVars>
      </dgm:prSet>
      <dgm:spPr/>
    </dgm:pt>
    <dgm:pt modelId="{097B7C61-BAE9-4945-AFFE-0099E73A60F5}" type="pres">
      <dgm:prSet presAssocID="{C3EBC038-C2A5-4D10-B5E8-C33044E8BD79}" presName="parTxOnly" presStyleLbl="node1" presStyleIdx="0" presStyleCnt="3">
        <dgm:presLayoutVars>
          <dgm:chMax val="0"/>
          <dgm:chPref val="0"/>
          <dgm:bulletEnabled val="1"/>
        </dgm:presLayoutVars>
      </dgm:prSet>
      <dgm:spPr/>
    </dgm:pt>
    <dgm:pt modelId="{F417D6A1-AE7B-44D7-9EAA-4AD2F7DAB9CA}" type="pres">
      <dgm:prSet presAssocID="{D0E0254D-A5A6-4BA8-9AEB-D9BAB591B5D3}" presName="parTxOnlySpace" presStyleCnt="0"/>
      <dgm:spPr/>
    </dgm:pt>
    <dgm:pt modelId="{E2D36FEB-F66A-49A0-9750-3C80C9F2F909}" type="pres">
      <dgm:prSet presAssocID="{505DC2B0-A97F-41E0-B9FE-C5321C01A5D7}" presName="parTxOnly" presStyleLbl="node1" presStyleIdx="1" presStyleCnt="3">
        <dgm:presLayoutVars>
          <dgm:chMax val="0"/>
          <dgm:chPref val="0"/>
          <dgm:bulletEnabled val="1"/>
        </dgm:presLayoutVars>
      </dgm:prSet>
      <dgm:spPr/>
    </dgm:pt>
    <dgm:pt modelId="{03192A3C-AB47-4607-985B-81A121C795C6}" type="pres">
      <dgm:prSet presAssocID="{2383D1C2-8972-461F-8289-FFAFE8CC0E80}" presName="parTxOnlySpace" presStyleCnt="0"/>
      <dgm:spPr/>
    </dgm:pt>
    <dgm:pt modelId="{C22A8312-7459-4642-82DD-042775BC6240}" type="pres">
      <dgm:prSet presAssocID="{E47303F7-7DFE-4D88-A65C-A6C0B86BDD5A}" presName="parTxOnly" presStyleLbl="node1" presStyleIdx="2" presStyleCnt="3">
        <dgm:presLayoutVars>
          <dgm:chMax val="0"/>
          <dgm:chPref val="0"/>
          <dgm:bulletEnabled val="1"/>
        </dgm:presLayoutVars>
      </dgm:prSet>
      <dgm:spPr/>
    </dgm:pt>
  </dgm:ptLst>
  <dgm:cxnLst>
    <dgm:cxn modelId="{4DD7BA23-4AF5-430C-8FB6-AD8758D08FA4}" type="presOf" srcId="{4683539C-CB4D-43B1-822D-A6969A2DA88D}" destId="{5CF5323C-93F5-4D0A-889C-170909C27378}" srcOrd="0" destOrd="0" presId="urn:microsoft.com/office/officeart/2005/8/layout/chevron1"/>
    <dgm:cxn modelId="{4178A32B-D6FD-46AB-ABFC-2EAB0DE6DF02}" srcId="{4683539C-CB4D-43B1-822D-A6969A2DA88D}" destId="{C3EBC038-C2A5-4D10-B5E8-C33044E8BD79}" srcOrd="0" destOrd="0" parTransId="{98ECC8B8-318C-40A8-A5A8-F870D6DA4F65}" sibTransId="{D0E0254D-A5A6-4BA8-9AEB-D9BAB591B5D3}"/>
    <dgm:cxn modelId="{3363E886-68E9-4F02-A45E-7C9FABD26E25}" srcId="{4683539C-CB4D-43B1-822D-A6969A2DA88D}" destId="{505DC2B0-A97F-41E0-B9FE-C5321C01A5D7}" srcOrd="1" destOrd="0" parTransId="{2BD92853-7EFC-4425-9535-F0CB0BFC9B5C}" sibTransId="{2383D1C2-8972-461F-8289-FFAFE8CC0E80}"/>
    <dgm:cxn modelId="{9BF4FA92-2F1B-476F-BFF0-D0BD7F5ED5E9}" srcId="{4683539C-CB4D-43B1-822D-A6969A2DA88D}" destId="{E47303F7-7DFE-4D88-A65C-A6C0B86BDD5A}" srcOrd="2" destOrd="0" parTransId="{5DB7AE40-BFF9-4D27-8167-488261FD8555}" sibTransId="{EFF9CF9B-186A-41A0-9DAD-822E395B31A2}"/>
    <dgm:cxn modelId="{0CEA99A0-5591-4842-A6A3-ACA6682EF9A4}" type="presOf" srcId="{C3EBC038-C2A5-4D10-B5E8-C33044E8BD79}" destId="{097B7C61-BAE9-4945-AFFE-0099E73A60F5}" srcOrd="0" destOrd="0" presId="urn:microsoft.com/office/officeart/2005/8/layout/chevron1"/>
    <dgm:cxn modelId="{10D106CB-1D3B-4801-80DF-8BA46884D53C}" type="presOf" srcId="{E47303F7-7DFE-4D88-A65C-A6C0B86BDD5A}" destId="{C22A8312-7459-4642-82DD-042775BC6240}" srcOrd="0" destOrd="0" presId="urn:microsoft.com/office/officeart/2005/8/layout/chevron1"/>
    <dgm:cxn modelId="{5AA412FA-3E03-43EF-AA50-15CA5051AA80}" type="presOf" srcId="{505DC2B0-A97F-41E0-B9FE-C5321C01A5D7}" destId="{E2D36FEB-F66A-49A0-9750-3C80C9F2F909}" srcOrd="0" destOrd="0" presId="urn:microsoft.com/office/officeart/2005/8/layout/chevron1"/>
    <dgm:cxn modelId="{D77A15DC-87CE-49E2-B4FD-953ED0882FB5}" type="presParOf" srcId="{5CF5323C-93F5-4D0A-889C-170909C27378}" destId="{097B7C61-BAE9-4945-AFFE-0099E73A60F5}" srcOrd="0" destOrd="0" presId="urn:microsoft.com/office/officeart/2005/8/layout/chevron1"/>
    <dgm:cxn modelId="{2071F715-3C87-40BB-B2AC-6E1B434FE8FD}" type="presParOf" srcId="{5CF5323C-93F5-4D0A-889C-170909C27378}" destId="{F417D6A1-AE7B-44D7-9EAA-4AD2F7DAB9CA}" srcOrd="1" destOrd="0" presId="urn:microsoft.com/office/officeart/2005/8/layout/chevron1"/>
    <dgm:cxn modelId="{B6068D53-643C-45D0-80FD-6C76FE9F384A}" type="presParOf" srcId="{5CF5323C-93F5-4D0A-889C-170909C27378}" destId="{E2D36FEB-F66A-49A0-9750-3C80C9F2F909}" srcOrd="2" destOrd="0" presId="urn:microsoft.com/office/officeart/2005/8/layout/chevron1"/>
    <dgm:cxn modelId="{41C6B368-48FE-4C3C-B651-DA13A2E07661}" type="presParOf" srcId="{5CF5323C-93F5-4D0A-889C-170909C27378}" destId="{03192A3C-AB47-4607-985B-81A121C795C6}" srcOrd="3" destOrd="0" presId="urn:microsoft.com/office/officeart/2005/8/layout/chevron1"/>
    <dgm:cxn modelId="{7E7F2563-C948-4429-8F36-A0452AFBCB05}" type="presParOf" srcId="{5CF5323C-93F5-4D0A-889C-170909C27378}" destId="{C22A8312-7459-4642-82DD-042775BC6240}"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8DEFA7-4BF8-4DF0-BE3E-9960A13B5A4D}">
      <dsp:nvSpPr>
        <dsp:cNvPr id="0" name=""/>
        <dsp:cNvSpPr/>
      </dsp:nvSpPr>
      <dsp:spPr>
        <a:xfrm>
          <a:off x="2590" y="1933819"/>
          <a:ext cx="3156168" cy="1962455"/>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latin typeface="Bahnschrift Light Condensed" panose="020B0502040204020203" pitchFamily="34" charset="0"/>
            </a:rPr>
            <a:t>First I counted with group by operator how many </a:t>
          </a:r>
          <a:r>
            <a:rPr lang="en-US" altLang="en-US" sz="1200" kern="1200" dirty="0">
              <a:solidFill>
                <a:schemeClr val="tx1"/>
              </a:solidFill>
              <a:latin typeface="Bahnschrift Light Condensed" panose="020B0502040204020203" pitchFamily="34" charset="0"/>
            </a:rPr>
            <a:t>scientific names fall into each conservation status criteria</a:t>
          </a:r>
          <a:endParaRPr lang="en-US" sz="1200" kern="1200" dirty="0">
            <a:solidFill>
              <a:schemeClr val="tx1"/>
            </a:solidFill>
            <a:latin typeface="Bahnschrift Light Condensed" panose="020B0502040204020203" pitchFamily="34" charset="0"/>
          </a:endParaRPr>
        </a:p>
      </dsp:txBody>
      <dsp:txXfrm>
        <a:off x="983818" y="1933819"/>
        <a:ext cx="1193713" cy="1962455"/>
      </dsp:txXfrm>
    </dsp:sp>
    <dsp:sp modelId="{A2FCDE0F-9F29-46D7-A660-F8190AE1F48B}">
      <dsp:nvSpPr>
        <dsp:cNvPr id="0" name=""/>
        <dsp:cNvSpPr/>
      </dsp:nvSpPr>
      <dsp:spPr>
        <a:xfrm>
          <a:off x="2843142" y="1933819"/>
          <a:ext cx="3156168" cy="1962455"/>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altLang="en-US" sz="1200" kern="1200" dirty="0">
              <a:solidFill>
                <a:schemeClr val="tx1"/>
              </a:solidFill>
              <a:latin typeface="Bahnschrift Light Condensed" panose="020B0502040204020203" pitchFamily="34" charset="0"/>
            </a:rPr>
            <a:t>When I did the previous calculation I didn’t include the ‘</a:t>
          </a:r>
          <a:r>
            <a:rPr lang="en-US" altLang="en-US" sz="1200" kern="1200" dirty="0" err="1">
              <a:solidFill>
                <a:schemeClr val="tx1"/>
              </a:solidFill>
              <a:latin typeface="Bahnschrift Light Condensed" panose="020B0502040204020203" pitchFamily="34" charset="0"/>
            </a:rPr>
            <a:t>NaN</a:t>
          </a:r>
          <a:r>
            <a:rPr lang="en-US" altLang="en-US" sz="1200" kern="1200" dirty="0">
              <a:solidFill>
                <a:schemeClr val="tx1"/>
              </a:solidFill>
              <a:latin typeface="Bahnschrift Light Condensed" panose="020B0502040204020203" pitchFamily="34" charset="0"/>
            </a:rPr>
            <a:t>’ values since group by doesn’t include ‘</a:t>
          </a:r>
          <a:r>
            <a:rPr lang="en-US" altLang="en-US" sz="1200" kern="1200" dirty="0" err="1">
              <a:solidFill>
                <a:schemeClr val="tx1"/>
              </a:solidFill>
              <a:latin typeface="Bahnschrift Light Condensed" panose="020B0502040204020203" pitchFamily="34" charset="0"/>
            </a:rPr>
            <a:t>NaN</a:t>
          </a:r>
          <a:r>
            <a:rPr lang="en-US" altLang="en-US" sz="1200" kern="1200" dirty="0">
              <a:solidFill>
                <a:schemeClr val="tx1"/>
              </a:solidFill>
              <a:latin typeface="Bahnschrift Light Condensed" panose="020B0502040204020203" pitchFamily="34" charset="0"/>
            </a:rPr>
            <a:t>’.  In order to fix that, I used .</a:t>
          </a:r>
          <a:r>
            <a:rPr lang="en-US" altLang="en-US" sz="1200" kern="1200" dirty="0" err="1">
              <a:solidFill>
                <a:schemeClr val="tx1"/>
              </a:solidFill>
              <a:latin typeface="Bahnschrift Light Condensed" panose="020B0502040204020203" pitchFamily="34" charset="0"/>
            </a:rPr>
            <a:t>fillna</a:t>
          </a:r>
          <a:r>
            <a:rPr lang="en-US" altLang="en-US" sz="1200" kern="1200" dirty="0">
              <a:solidFill>
                <a:schemeClr val="tx1"/>
              </a:solidFill>
              <a:latin typeface="Bahnschrift Light Condensed" panose="020B0502040204020203" pitchFamily="34" charset="0"/>
            </a:rPr>
            <a:t> function which fills in all of the ‘</a:t>
          </a:r>
          <a:r>
            <a:rPr lang="en-US" altLang="en-US" sz="1200" kern="1200" dirty="0" err="1">
              <a:solidFill>
                <a:schemeClr val="tx1"/>
              </a:solidFill>
              <a:latin typeface="Bahnschrift Light Condensed" panose="020B0502040204020203" pitchFamily="34" charset="0"/>
            </a:rPr>
            <a:t>NaN</a:t>
          </a:r>
          <a:r>
            <a:rPr lang="en-US" altLang="en-US" sz="1200" kern="1200" dirty="0">
              <a:solidFill>
                <a:schemeClr val="tx1"/>
              </a:solidFill>
              <a:latin typeface="Bahnschrift Light Condensed" panose="020B0502040204020203" pitchFamily="34" charset="0"/>
            </a:rPr>
            <a:t>’ values with a new argument – ‘No Intervention’ that I created.</a:t>
          </a:r>
          <a:endParaRPr lang="en-US" sz="1200" kern="1200" dirty="0">
            <a:solidFill>
              <a:schemeClr val="tx1"/>
            </a:solidFill>
            <a:latin typeface="Bahnschrift Light Condensed" panose="020B0502040204020203" pitchFamily="34" charset="0"/>
          </a:endParaRPr>
        </a:p>
      </dsp:txBody>
      <dsp:txXfrm>
        <a:off x="3824370" y="1933819"/>
        <a:ext cx="1193713" cy="1962455"/>
      </dsp:txXfrm>
    </dsp:sp>
    <dsp:sp modelId="{2AA2574F-CACA-4C2C-8432-C901455C6C30}">
      <dsp:nvSpPr>
        <dsp:cNvPr id="0" name=""/>
        <dsp:cNvSpPr/>
      </dsp:nvSpPr>
      <dsp:spPr>
        <a:xfrm>
          <a:off x="5683693" y="1933819"/>
          <a:ext cx="3156168" cy="1962455"/>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altLang="en-US" sz="1200" kern="1200" dirty="0">
              <a:solidFill>
                <a:schemeClr val="tx1"/>
              </a:solidFill>
              <a:latin typeface="Bahnschrift Light Condensed" panose="020B0502040204020203" pitchFamily="34" charset="0"/>
            </a:rPr>
            <a:t>When I finished the calculation I found out that there are 15 species that are Endangered, 4 species that are In Recovery, 151 Species of Concern, 10 species Threatened and 5,363 species that have no intervention</a:t>
          </a:r>
          <a:endParaRPr lang="en-US" sz="1200" kern="1200" dirty="0">
            <a:solidFill>
              <a:schemeClr val="tx1"/>
            </a:solidFill>
            <a:latin typeface="Bahnschrift Light Condensed" panose="020B0502040204020203" pitchFamily="34" charset="0"/>
          </a:endParaRPr>
        </a:p>
      </dsp:txBody>
      <dsp:txXfrm>
        <a:off x="6664921" y="1933819"/>
        <a:ext cx="1193713" cy="19624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7B7C61-BAE9-4945-AFFE-0099E73A60F5}">
      <dsp:nvSpPr>
        <dsp:cNvPr id="0" name=""/>
        <dsp:cNvSpPr/>
      </dsp:nvSpPr>
      <dsp:spPr>
        <a:xfrm>
          <a:off x="3080" y="2253478"/>
          <a:ext cx="3753370" cy="1501348"/>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Bahnschrift Light Condensed" panose="020B0502040204020203" pitchFamily="34" charset="0"/>
            </a:rPr>
            <a:t>I created a contingency table with the data from Mammal and Birds</a:t>
          </a:r>
          <a:endParaRPr lang="en-US" sz="1500" kern="1200" dirty="0">
            <a:solidFill>
              <a:schemeClr val="tx1"/>
            </a:solidFill>
          </a:endParaRPr>
        </a:p>
      </dsp:txBody>
      <dsp:txXfrm>
        <a:off x="753754" y="2253478"/>
        <a:ext cx="2252022" cy="1501348"/>
      </dsp:txXfrm>
    </dsp:sp>
    <dsp:sp modelId="{E2D36FEB-F66A-49A0-9750-3C80C9F2F909}">
      <dsp:nvSpPr>
        <dsp:cNvPr id="0" name=""/>
        <dsp:cNvSpPr/>
      </dsp:nvSpPr>
      <dsp:spPr>
        <a:xfrm>
          <a:off x="3381114" y="2253478"/>
          <a:ext cx="3753370" cy="1501348"/>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Bahnschrift Light Condensed" panose="020B0502040204020203" pitchFamily="34" charset="0"/>
            </a:rPr>
            <a:t>I found out that the p-value is 0.687594 so I can say that the difference between the percentages of protected birds and mammals is not significant and is a result of chance.</a:t>
          </a:r>
          <a:endParaRPr lang="en-US" sz="1500" kern="1200" dirty="0">
            <a:solidFill>
              <a:schemeClr val="tx1"/>
            </a:solidFill>
          </a:endParaRPr>
        </a:p>
      </dsp:txBody>
      <dsp:txXfrm>
        <a:off x="4131788" y="2253478"/>
        <a:ext cx="2252022" cy="1501348"/>
      </dsp:txXfrm>
    </dsp:sp>
    <dsp:sp modelId="{C22A8312-7459-4642-82DD-042775BC6240}">
      <dsp:nvSpPr>
        <dsp:cNvPr id="0" name=""/>
        <dsp:cNvSpPr/>
      </dsp:nvSpPr>
      <dsp:spPr>
        <a:xfrm>
          <a:off x="6759148" y="2253478"/>
          <a:ext cx="3753370" cy="1501348"/>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Bahnschrift Light Condensed" panose="020B0502040204020203" pitchFamily="34" charset="0"/>
            </a:rPr>
            <a:t>As I did above I compared the percentages of protected Reptiles and Mammals with Chi-Square test and I found out that the p-value is 0.0383555, which says that there is significant difference between Reptails and Mammals. </a:t>
          </a:r>
          <a:endParaRPr lang="en-US" sz="1500" kern="1200" dirty="0">
            <a:solidFill>
              <a:schemeClr val="tx1"/>
            </a:solidFill>
          </a:endParaRPr>
        </a:p>
      </dsp:txBody>
      <dsp:txXfrm>
        <a:off x="7509822" y="2253478"/>
        <a:ext cx="2252022" cy="150134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2C2BBE34-6724-4AB4-AA38-9BB9AF82AD59}" type="datetimeFigureOut">
              <a:rPr lang="en-US" smtClean="0"/>
              <a:t>8/9/2018</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4B409EB-74B1-45C2-B454-F5F0F4823C9D}"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25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2BBE34-6724-4AB4-AA38-9BB9AF82AD59}"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409EB-74B1-45C2-B454-F5F0F4823C9D}" type="slidenum">
              <a:rPr lang="en-US" smtClean="0"/>
              <a:t>‹#›</a:t>
            </a:fld>
            <a:endParaRPr lang="en-US"/>
          </a:p>
        </p:txBody>
      </p:sp>
    </p:spTree>
    <p:extLst>
      <p:ext uri="{BB962C8B-B14F-4D97-AF65-F5344CB8AC3E}">
        <p14:creationId xmlns:p14="http://schemas.microsoft.com/office/powerpoint/2010/main" val="1063732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2BBE34-6724-4AB4-AA38-9BB9AF82AD59}"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409EB-74B1-45C2-B454-F5F0F4823C9D}" type="slidenum">
              <a:rPr lang="en-US" smtClean="0"/>
              <a:t>‹#›</a:t>
            </a:fld>
            <a:endParaRPr lang="en-US"/>
          </a:p>
        </p:txBody>
      </p:sp>
    </p:spTree>
    <p:extLst>
      <p:ext uri="{BB962C8B-B14F-4D97-AF65-F5344CB8AC3E}">
        <p14:creationId xmlns:p14="http://schemas.microsoft.com/office/powerpoint/2010/main" val="197906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2BBE34-6724-4AB4-AA38-9BB9AF82AD59}"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409EB-74B1-45C2-B454-F5F0F4823C9D}" type="slidenum">
              <a:rPr lang="en-US" smtClean="0"/>
              <a:t>‹#›</a:t>
            </a:fld>
            <a:endParaRPr lang="en-US"/>
          </a:p>
        </p:txBody>
      </p:sp>
    </p:spTree>
    <p:extLst>
      <p:ext uri="{BB962C8B-B14F-4D97-AF65-F5344CB8AC3E}">
        <p14:creationId xmlns:p14="http://schemas.microsoft.com/office/powerpoint/2010/main" val="916249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C2BBE34-6724-4AB4-AA38-9BB9AF82AD59}"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409EB-74B1-45C2-B454-F5F0F4823C9D}"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919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2BBE34-6724-4AB4-AA38-9BB9AF82AD59}" type="datetimeFigureOut">
              <a:rPr lang="en-US" smtClean="0"/>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409EB-74B1-45C2-B454-F5F0F4823C9D}" type="slidenum">
              <a:rPr lang="en-US" smtClean="0"/>
              <a:t>‹#›</a:t>
            </a:fld>
            <a:endParaRPr lang="en-US"/>
          </a:p>
        </p:txBody>
      </p:sp>
    </p:spTree>
    <p:extLst>
      <p:ext uri="{BB962C8B-B14F-4D97-AF65-F5344CB8AC3E}">
        <p14:creationId xmlns:p14="http://schemas.microsoft.com/office/powerpoint/2010/main" val="2832708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2BBE34-6724-4AB4-AA38-9BB9AF82AD59}" type="datetimeFigureOut">
              <a:rPr lang="en-US" smtClean="0"/>
              <a:t>8/9/2018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B409EB-74B1-45C2-B454-F5F0F4823C9D}" type="slidenum">
              <a:rPr lang="en-US" smtClean="0"/>
              <a:t>‹#›</a:t>
            </a:fld>
            <a:endParaRPr lang="en-US"/>
          </a:p>
        </p:txBody>
      </p:sp>
    </p:spTree>
    <p:extLst>
      <p:ext uri="{BB962C8B-B14F-4D97-AF65-F5344CB8AC3E}">
        <p14:creationId xmlns:p14="http://schemas.microsoft.com/office/powerpoint/2010/main" val="1794282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2BBE34-6724-4AB4-AA38-9BB9AF82AD59}" type="datetimeFigureOut">
              <a:rPr lang="en-US" smtClean="0"/>
              <a:t>8/9/2018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B409EB-74B1-45C2-B454-F5F0F4823C9D}" type="slidenum">
              <a:rPr lang="en-US" smtClean="0"/>
              <a:t>‹#›</a:t>
            </a:fld>
            <a:endParaRPr lang="en-US"/>
          </a:p>
        </p:txBody>
      </p:sp>
    </p:spTree>
    <p:extLst>
      <p:ext uri="{BB962C8B-B14F-4D97-AF65-F5344CB8AC3E}">
        <p14:creationId xmlns:p14="http://schemas.microsoft.com/office/powerpoint/2010/main" val="1104292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BBE34-6724-4AB4-AA38-9BB9AF82AD59}" type="datetimeFigureOut">
              <a:rPr lang="en-US" smtClean="0"/>
              <a:t>8/9/2018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B409EB-74B1-45C2-B454-F5F0F4823C9D}" type="slidenum">
              <a:rPr lang="en-US" smtClean="0"/>
              <a:t>‹#›</a:t>
            </a:fld>
            <a:endParaRPr lang="en-US"/>
          </a:p>
        </p:txBody>
      </p:sp>
    </p:spTree>
    <p:extLst>
      <p:ext uri="{BB962C8B-B14F-4D97-AF65-F5344CB8AC3E}">
        <p14:creationId xmlns:p14="http://schemas.microsoft.com/office/powerpoint/2010/main" val="3457530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C2BBE34-6724-4AB4-AA38-9BB9AF82AD59}" type="datetimeFigureOut">
              <a:rPr lang="en-US" smtClean="0"/>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409EB-74B1-45C2-B454-F5F0F4823C9D}" type="slidenum">
              <a:rPr lang="en-US" smtClean="0"/>
              <a:t>‹#›</a:t>
            </a:fld>
            <a:endParaRPr lang="en-US"/>
          </a:p>
        </p:txBody>
      </p:sp>
    </p:spTree>
    <p:extLst>
      <p:ext uri="{BB962C8B-B14F-4D97-AF65-F5344CB8AC3E}">
        <p14:creationId xmlns:p14="http://schemas.microsoft.com/office/powerpoint/2010/main" val="2842685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C2BBE34-6724-4AB4-AA38-9BB9AF82AD59}" type="datetimeFigureOut">
              <a:rPr lang="en-US" smtClean="0"/>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409EB-74B1-45C2-B454-F5F0F4823C9D}" type="slidenum">
              <a:rPr lang="en-US" smtClean="0"/>
              <a:t>‹#›</a:t>
            </a:fld>
            <a:endParaRPr lang="en-US"/>
          </a:p>
        </p:txBody>
      </p:sp>
    </p:spTree>
    <p:extLst>
      <p:ext uri="{BB962C8B-B14F-4D97-AF65-F5344CB8AC3E}">
        <p14:creationId xmlns:p14="http://schemas.microsoft.com/office/powerpoint/2010/main" val="877112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2C2BBE34-6724-4AB4-AA38-9BB9AF82AD59}" type="datetimeFigureOut">
              <a:rPr lang="en-US" smtClean="0"/>
              <a:t>8/9/2018</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24B409EB-74B1-45C2-B454-F5F0F4823C9D}" type="slidenum">
              <a:rPr lang="en-US" smtClean="0"/>
              <a:t>‹#›</a:t>
            </a:fld>
            <a:endParaRPr lang="en-US"/>
          </a:p>
        </p:txBody>
      </p:sp>
    </p:spTree>
    <p:extLst>
      <p:ext uri="{BB962C8B-B14F-4D97-AF65-F5344CB8AC3E}">
        <p14:creationId xmlns:p14="http://schemas.microsoft.com/office/powerpoint/2010/main" val="34368118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7342-8EDE-4ADC-B742-7122ECA15337}"/>
              </a:ext>
            </a:extLst>
          </p:cNvPr>
          <p:cNvSpPr>
            <a:spLocks noGrp="1"/>
          </p:cNvSpPr>
          <p:nvPr>
            <p:ph type="ctrTitle"/>
          </p:nvPr>
        </p:nvSpPr>
        <p:spPr>
          <a:xfrm>
            <a:off x="1524000" y="1139141"/>
            <a:ext cx="9144000" cy="2387600"/>
          </a:xfrm>
        </p:spPr>
        <p:txBody>
          <a:bodyPr>
            <a:normAutofit fontScale="90000"/>
          </a:bodyPr>
          <a:lstStyle/>
          <a:p>
            <a:r>
              <a:rPr lang="en-US" b="1" dirty="0"/>
              <a:t>Biodiversity for the National Parks</a:t>
            </a:r>
            <a:endParaRPr lang="en-US" dirty="0"/>
          </a:p>
        </p:txBody>
      </p:sp>
      <p:sp>
        <p:nvSpPr>
          <p:cNvPr id="3" name="Subtitle 2">
            <a:extLst>
              <a:ext uri="{FF2B5EF4-FFF2-40B4-BE49-F238E27FC236}">
                <a16:creationId xmlns:a16="http://schemas.microsoft.com/office/drawing/2014/main" id="{838CDDA1-8A0E-494A-A910-815A46A3E78F}"/>
              </a:ext>
            </a:extLst>
          </p:cNvPr>
          <p:cNvSpPr>
            <a:spLocks noGrp="1"/>
          </p:cNvSpPr>
          <p:nvPr>
            <p:ph type="subTitle" idx="1"/>
          </p:nvPr>
        </p:nvSpPr>
        <p:spPr>
          <a:xfrm>
            <a:off x="1524000" y="3803374"/>
            <a:ext cx="9144000" cy="1655762"/>
          </a:xfrm>
        </p:spPr>
        <p:txBody>
          <a:bodyPr/>
          <a:lstStyle/>
          <a:p>
            <a:r>
              <a:rPr lang="en-US" dirty="0"/>
              <a:t>By Danielle Nissenbaum</a:t>
            </a:r>
          </a:p>
        </p:txBody>
      </p:sp>
    </p:spTree>
    <p:extLst>
      <p:ext uri="{BB962C8B-B14F-4D97-AF65-F5344CB8AC3E}">
        <p14:creationId xmlns:p14="http://schemas.microsoft.com/office/powerpoint/2010/main" val="1613386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594BB-FAC1-4BC4-9139-FCB0D9745664}"/>
              </a:ext>
            </a:extLst>
          </p:cNvPr>
          <p:cNvSpPr>
            <a:spLocks noGrp="1"/>
          </p:cNvSpPr>
          <p:nvPr>
            <p:ph type="title"/>
          </p:nvPr>
        </p:nvSpPr>
        <p:spPr>
          <a:xfrm>
            <a:off x="1158240" y="2750820"/>
            <a:ext cx="9875520" cy="1356360"/>
          </a:xfrm>
        </p:spPr>
        <p:txBody>
          <a:bodyPr>
            <a:normAutofit fontScale="90000"/>
          </a:bodyPr>
          <a:lstStyle/>
          <a:p>
            <a:pPr algn="ctr"/>
            <a:r>
              <a:rPr lang="en-US" sz="9600" dirty="0">
                <a:latin typeface="Bahnschrift Light Condensed" panose="020B0502040204020203" pitchFamily="34" charset="0"/>
              </a:rPr>
              <a:t>Thank you!</a:t>
            </a:r>
          </a:p>
        </p:txBody>
      </p:sp>
    </p:spTree>
    <p:extLst>
      <p:ext uri="{BB962C8B-B14F-4D97-AF65-F5344CB8AC3E}">
        <p14:creationId xmlns:p14="http://schemas.microsoft.com/office/powerpoint/2010/main" val="184272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091B-FC0D-4802-915B-26050D8CD5D9}"/>
              </a:ext>
            </a:extLst>
          </p:cNvPr>
          <p:cNvSpPr>
            <a:spLocks noGrp="1"/>
          </p:cNvSpPr>
          <p:nvPr>
            <p:ph type="title"/>
          </p:nvPr>
        </p:nvSpPr>
        <p:spPr>
          <a:xfrm>
            <a:off x="1099517" y="307597"/>
            <a:ext cx="9875520" cy="1356360"/>
          </a:xfrm>
        </p:spPr>
        <p:txBody>
          <a:bodyPr/>
          <a:lstStyle/>
          <a:p>
            <a:pPr algn="ctr"/>
            <a:r>
              <a:rPr lang="en-US" b="1" dirty="0">
                <a:solidFill>
                  <a:schemeClr val="tx1"/>
                </a:solidFill>
                <a:latin typeface="Bahnschrift Light Condensed" panose="020B0502040204020203" pitchFamily="34" charset="0"/>
              </a:rPr>
              <a:t>Describing the Data in species_info.csv</a:t>
            </a:r>
          </a:p>
        </p:txBody>
      </p:sp>
      <p:sp>
        <p:nvSpPr>
          <p:cNvPr id="7" name="Content Placeholder 6">
            <a:extLst>
              <a:ext uri="{FF2B5EF4-FFF2-40B4-BE49-F238E27FC236}">
                <a16:creationId xmlns:a16="http://schemas.microsoft.com/office/drawing/2014/main" id="{E016EF81-19E1-45CA-AAB3-4CF0F60E2E0F}"/>
              </a:ext>
            </a:extLst>
          </p:cNvPr>
          <p:cNvSpPr>
            <a:spLocks noGrp="1"/>
          </p:cNvSpPr>
          <p:nvPr>
            <p:ph idx="1"/>
          </p:nvPr>
        </p:nvSpPr>
        <p:spPr>
          <a:xfrm>
            <a:off x="838200" y="1663957"/>
            <a:ext cx="10515600" cy="4351338"/>
          </a:xfrm>
        </p:spPr>
        <p:txBody>
          <a:bodyPr>
            <a:normAutofit/>
          </a:bodyPr>
          <a:lstStyle/>
          <a:p>
            <a:r>
              <a:rPr lang="en-US" dirty="0">
                <a:solidFill>
                  <a:schemeClr val="tx1"/>
                </a:solidFill>
                <a:latin typeface="Bahnschrift Light Condensed" panose="020B0502040204020203" pitchFamily="34" charset="0"/>
              </a:rPr>
              <a:t>Category – What is the category of the animal? </a:t>
            </a:r>
          </a:p>
          <a:p>
            <a:r>
              <a:rPr lang="en-US" dirty="0">
                <a:solidFill>
                  <a:schemeClr val="tx1"/>
                </a:solidFill>
                <a:latin typeface="Bahnschrift Light Condensed" panose="020B0502040204020203" pitchFamily="34" charset="0"/>
              </a:rPr>
              <a:t>Scientific</a:t>
            </a:r>
            <a:r>
              <a:rPr lang="he-IL" dirty="0">
                <a:solidFill>
                  <a:schemeClr val="tx1"/>
                </a:solidFill>
                <a:latin typeface="Bahnschrift Light Condensed" panose="020B0502040204020203" pitchFamily="34" charset="0"/>
              </a:rPr>
              <a:t> </a:t>
            </a:r>
            <a:r>
              <a:rPr lang="en-US" dirty="0">
                <a:solidFill>
                  <a:schemeClr val="tx1"/>
                </a:solidFill>
                <a:latin typeface="Bahnschrift Light Condensed" panose="020B0502040204020203" pitchFamily="34" charset="0"/>
              </a:rPr>
              <a:t>name </a:t>
            </a:r>
            <a:r>
              <a:rPr lang="en-US" b="1" dirty="0">
                <a:solidFill>
                  <a:schemeClr val="tx1"/>
                </a:solidFill>
                <a:latin typeface="Bahnschrift Light Condensed" panose="020B0502040204020203" pitchFamily="34" charset="0"/>
              </a:rPr>
              <a:t>- </a:t>
            </a:r>
            <a:r>
              <a:rPr lang="en-US" dirty="0">
                <a:solidFill>
                  <a:schemeClr val="tx1"/>
                </a:solidFill>
                <a:latin typeface="Bahnschrift Light Condensed" panose="020B0502040204020203" pitchFamily="34" charset="0"/>
              </a:rPr>
              <a:t>The scientific name of each species</a:t>
            </a:r>
          </a:p>
          <a:p>
            <a:r>
              <a:rPr lang="en-US" dirty="0">
                <a:solidFill>
                  <a:schemeClr val="tx1"/>
                </a:solidFill>
                <a:latin typeface="Bahnschrift Light Condensed" panose="020B0502040204020203" pitchFamily="34" charset="0"/>
              </a:rPr>
              <a:t>Common</a:t>
            </a:r>
            <a:r>
              <a:rPr lang="he-IL" dirty="0">
                <a:solidFill>
                  <a:schemeClr val="tx1"/>
                </a:solidFill>
                <a:latin typeface="Bahnschrift Light Condensed" panose="020B0502040204020203" pitchFamily="34" charset="0"/>
              </a:rPr>
              <a:t> </a:t>
            </a:r>
            <a:r>
              <a:rPr lang="en-US" dirty="0">
                <a:solidFill>
                  <a:schemeClr val="tx1"/>
                </a:solidFill>
                <a:latin typeface="Bahnschrift Light Condensed" panose="020B0502040204020203" pitchFamily="34" charset="0"/>
              </a:rPr>
              <a:t>names - The common names of each species</a:t>
            </a:r>
          </a:p>
          <a:p>
            <a:r>
              <a:rPr lang="en-US" dirty="0">
                <a:solidFill>
                  <a:schemeClr val="tx1"/>
                </a:solidFill>
                <a:latin typeface="Bahnschrift Light Condensed" panose="020B0502040204020203" pitchFamily="34" charset="0"/>
              </a:rPr>
              <a:t>Conservation</a:t>
            </a:r>
            <a:r>
              <a:rPr lang="he-IL" dirty="0">
                <a:solidFill>
                  <a:schemeClr val="tx1"/>
                </a:solidFill>
                <a:latin typeface="Bahnschrift Light Condensed" panose="020B0502040204020203" pitchFamily="34" charset="0"/>
              </a:rPr>
              <a:t> </a:t>
            </a:r>
            <a:r>
              <a:rPr lang="en-US" dirty="0">
                <a:solidFill>
                  <a:schemeClr val="tx1"/>
                </a:solidFill>
                <a:latin typeface="Bahnschrift Light Condensed" panose="020B0502040204020203" pitchFamily="34" charset="0"/>
              </a:rPr>
              <a:t>status - The species conservation status </a:t>
            </a:r>
          </a:p>
          <a:p>
            <a:endParaRPr lang="en-US" dirty="0">
              <a:solidFill>
                <a:schemeClr val="tx1"/>
              </a:solidFill>
              <a:latin typeface="Bahnschrift Light Condensed" panose="020B0502040204020203" pitchFamily="34" charset="0"/>
            </a:endParaRPr>
          </a:p>
          <a:p>
            <a:pPr marL="0" indent="0">
              <a:buNone/>
            </a:pPr>
            <a:r>
              <a:rPr lang="en-US" dirty="0">
                <a:solidFill>
                  <a:schemeClr val="tx1"/>
                </a:solidFill>
                <a:latin typeface="Bahnschrift Light Condensed" panose="020B0502040204020203" pitchFamily="34" charset="0"/>
              </a:rPr>
              <a:t>I found out that there are 5,541 different species in the whole data,  7 different values of categories (Mammal, Bird, Reptile, Amphibian, Fish, Vascular Plant, Nonvascular Plant) and 5 different values of Conservation status (nan, Species of Concern, </a:t>
            </a:r>
            <a:r>
              <a:rPr lang="en-US" altLang="en-US" dirty="0">
                <a:solidFill>
                  <a:schemeClr val="tx1"/>
                </a:solidFill>
                <a:latin typeface="Bahnschrift Light Condensed" panose="020B0502040204020203" pitchFamily="34" charset="0"/>
              </a:rPr>
              <a:t>Endangered, Threatened, In Recovery) </a:t>
            </a:r>
          </a:p>
          <a:p>
            <a:pPr marL="0" indent="0">
              <a:buNone/>
            </a:pPr>
            <a:endParaRPr lang="en-US" dirty="0">
              <a:solidFill>
                <a:schemeClr val="tx1"/>
              </a:solidFill>
              <a:latin typeface="Bahnschrift Light Condensed" panose="020B0502040204020203" pitchFamily="34" charset="0"/>
            </a:endParaRPr>
          </a:p>
          <a:p>
            <a:pPr marL="0" indent="0">
              <a:buNone/>
            </a:pPr>
            <a:endParaRPr lang="en-US" dirty="0">
              <a:solidFill>
                <a:schemeClr val="tx1"/>
              </a:solidFill>
              <a:latin typeface="Bahnschrift Light Condensed" panose="020B0502040204020203" pitchFamily="34" charset="0"/>
            </a:endParaRPr>
          </a:p>
          <a:p>
            <a:endParaRPr lang="en-US" dirty="0">
              <a:solidFill>
                <a:schemeClr val="tx1"/>
              </a:solidFill>
              <a:latin typeface="Bahnschrift Light Condensed" panose="020B0502040204020203" pitchFamily="34" charset="0"/>
            </a:endParaRPr>
          </a:p>
          <a:p>
            <a:endParaRPr lang="en-US" dirty="0">
              <a:solidFill>
                <a:schemeClr val="tx1"/>
              </a:solidFill>
              <a:latin typeface="Bahnschrift Light Condensed" panose="020B0502040204020203" pitchFamily="34" charset="0"/>
            </a:endParaRPr>
          </a:p>
        </p:txBody>
      </p:sp>
      <p:sp>
        <p:nvSpPr>
          <p:cNvPr id="16" name="Rectangle 8">
            <a:extLst>
              <a:ext uri="{FF2B5EF4-FFF2-40B4-BE49-F238E27FC236}">
                <a16:creationId xmlns:a16="http://schemas.microsoft.com/office/drawing/2014/main" id="{F8D963D5-AE83-4695-AE10-C092260D7C15}"/>
              </a:ext>
            </a:extLst>
          </p:cNvPr>
          <p:cNvSpPr>
            <a:spLocks noChangeArrowheads="1"/>
          </p:cNvSpPr>
          <p:nvPr/>
        </p:nvSpPr>
        <p:spPr bwMode="auto">
          <a:xfrm>
            <a:off x="0" y="90101"/>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58432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C35B285-1A86-456F-B1E6-4D5415E7FE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0304" y="3776095"/>
            <a:ext cx="5411389" cy="2851222"/>
          </a:xfrm>
          <a:prstGeom prst="rect">
            <a:avLst/>
          </a:prstGeom>
        </p:spPr>
      </p:pic>
      <p:sp>
        <p:nvSpPr>
          <p:cNvPr id="3" name="Content Placeholder 2">
            <a:extLst>
              <a:ext uri="{FF2B5EF4-FFF2-40B4-BE49-F238E27FC236}">
                <a16:creationId xmlns:a16="http://schemas.microsoft.com/office/drawing/2014/main" id="{62F33B80-1E27-47B0-AE64-682780DC2A0E}"/>
              </a:ext>
            </a:extLst>
          </p:cNvPr>
          <p:cNvSpPr>
            <a:spLocks noGrp="1"/>
          </p:cNvSpPr>
          <p:nvPr>
            <p:ph idx="1"/>
          </p:nvPr>
        </p:nvSpPr>
        <p:spPr>
          <a:xfrm>
            <a:off x="838198" y="1393031"/>
            <a:ext cx="10515600" cy="5464969"/>
          </a:xfrm>
        </p:spPr>
        <p:txBody>
          <a:bodyPr>
            <a:normAutofit/>
          </a:bodyPr>
          <a:lstStyle/>
          <a:p>
            <a:pPr marL="0" indent="0">
              <a:buNone/>
            </a:pPr>
            <a:r>
              <a:rPr lang="en-US" dirty="0">
                <a:solidFill>
                  <a:schemeClr val="tx1"/>
                </a:solidFill>
                <a:latin typeface="Bahnschrift Light Condensed" panose="020B0502040204020203" pitchFamily="34" charset="0"/>
              </a:rPr>
              <a:t>The  significance calculations  I did for endangered status between different categories of species are: </a:t>
            </a:r>
          </a:p>
          <a:p>
            <a:pPr marL="0" indent="0">
              <a:buNone/>
            </a:pPr>
            <a:endParaRPr lang="he-IL" altLang="en-US" dirty="0">
              <a:solidFill>
                <a:schemeClr val="tx1"/>
              </a:solidFill>
              <a:latin typeface="Bahnschrift Light Condensed" panose="020B0502040204020203" pitchFamily="34" charset="0"/>
            </a:endParaRPr>
          </a:p>
          <a:p>
            <a:pPr marL="0" indent="0">
              <a:buNone/>
            </a:pPr>
            <a:endParaRPr lang="he-IL" altLang="en-US" dirty="0">
              <a:solidFill>
                <a:schemeClr val="tx1"/>
              </a:solidFill>
              <a:latin typeface="Bahnschrift Light Condensed" panose="020B0502040204020203" pitchFamily="34" charset="0"/>
            </a:endParaRPr>
          </a:p>
          <a:p>
            <a:pPr marL="0" indent="0">
              <a:buNone/>
            </a:pPr>
            <a:endParaRPr lang="he-IL" altLang="en-US" dirty="0">
              <a:solidFill>
                <a:schemeClr val="tx1"/>
              </a:solidFill>
              <a:latin typeface="Bahnschrift Light Condensed" panose="020B0502040204020203" pitchFamily="34" charset="0"/>
            </a:endParaRPr>
          </a:p>
          <a:p>
            <a:pPr marL="0" indent="0">
              <a:buNone/>
            </a:pPr>
            <a:endParaRPr lang="en-US" altLang="en-US" dirty="0">
              <a:solidFill>
                <a:schemeClr val="tx1"/>
              </a:solidFill>
              <a:latin typeface="Bahnschrift Light Condensed" panose="020B0502040204020203" pitchFamily="34" charset="0"/>
            </a:endParaRPr>
          </a:p>
          <a:p>
            <a:pPr marL="0" indent="0">
              <a:buNone/>
            </a:pPr>
            <a:r>
              <a:rPr lang="en-US" altLang="en-US" dirty="0">
                <a:solidFill>
                  <a:schemeClr val="tx1"/>
                </a:solidFill>
                <a:latin typeface="Bahnschrift Light Condensed" panose="020B0502040204020203" pitchFamily="34" charset="0"/>
              </a:rPr>
              <a:t>In order to see the results visually I plot a bar chart with all the data:</a:t>
            </a:r>
          </a:p>
          <a:p>
            <a:endParaRPr lang="en-US" altLang="en-US" dirty="0">
              <a:solidFill>
                <a:schemeClr val="tx1"/>
              </a:solidFill>
              <a:latin typeface="Bahnschrift Light Condensed" panose="020B0502040204020203" pitchFamily="34" charset="0"/>
            </a:endParaRPr>
          </a:p>
          <a:p>
            <a:endParaRPr lang="en-US" dirty="0">
              <a:solidFill>
                <a:schemeClr val="tx1"/>
              </a:solidFill>
              <a:latin typeface="Bahnschrift Light Condensed" panose="020B0502040204020203" pitchFamily="34" charset="0"/>
            </a:endParaRPr>
          </a:p>
        </p:txBody>
      </p:sp>
      <p:graphicFrame>
        <p:nvGraphicFramePr>
          <p:cNvPr id="5" name="Diagram 4">
            <a:extLst>
              <a:ext uri="{FF2B5EF4-FFF2-40B4-BE49-F238E27FC236}">
                <a16:creationId xmlns:a16="http://schemas.microsoft.com/office/drawing/2014/main" id="{D7C1F778-FF65-4BC0-93C9-1F1E5A493429}"/>
              </a:ext>
            </a:extLst>
          </p:cNvPr>
          <p:cNvGraphicFramePr/>
          <p:nvPr>
            <p:extLst>
              <p:ext uri="{D42A27DB-BD31-4B8C-83A1-F6EECF244321}">
                <p14:modId xmlns:p14="http://schemas.microsoft.com/office/powerpoint/2010/main" val="1060765141"/>
              </p:ext>
            </p:extLst>
          </p:nvPr>
        </p:nvGraphicFramePr>
        <p:xfrm>
          <a:off x="1674771" y="-127462"/>
          <a:ext cx="8842453" cy="58300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itle 1">
            <a:extLst>
              <a:ext uri="{FF2B5EF4-FFF2-40B4-BE49-F238E27FC236}">
                <a16:creationId xmlns:a16="http://schemas.microsoft.com/office/drawing/2014/main" id="{223CF511-5D27-4B6C-9165-9BCEEC101937}"/>
              </a:ext>
            </a:extLst>
          </p:cNvPr>
          <p:cNvSpPr>
            <a:spLocks noGrp="1"/>
          </p:cNvSpPr>
          <p:nvPr>
            <p:ph type="title"/>
          </p:nvPr>
        </p:nvSpPr>
        <p:spPr>
          <a:xfrm>
            <a:off x="1158238" y="230683"/>
            <a:ext cx="9875520" cy="1356360"/>
          </a:xfrm>
        </p:spPr>
        <p:txBody>
          <a:bodyPr/>
          <a:lstStyle/>
          <a:p>
            <a:pPr algn="ctr"/>
            <a:r>
              <a:rPr lang="en-US" b="1" dirty="0">
                <a:solidFill>
                  <a:schemeClr val="tx1"/>
                </a:solidFill>
                <a:latin typeface="Bahnschrift Light Condensed" panose="020B0502040204020203" pitchFamily="34" charset="0"/>
              </a:rPr>
              <a:t>Analyze Species Conservation Status</a:t>
            </a:r>
          </a:p>
        </p:txBody>
      </p:sp>
    </p:spTree>
    <p:extLst>
      <p:ext uri="{BB962C8B-B14F-4D97-AF65-F5344CB8AC3E}">
        <p14:creationId xmlns:p14="http://schemas.microsoft.com/office/powerpoint/2010/main" val="1180708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7028D79-328F-47B1-B519-A6CA55FA2908}"/>
              </a:ext>
            </a:extLst>
          </p:cNvPr>
          <p:cNvSpPr>
            <a:spLocks noGrp="1"/>
          </p:cNvSpPr>
          <p:nvPr>
            <p:ph type="title"/>
          </p:nvPr>
        </p:nvSpPr>
        <p:spPr>
          <a:xfrm>
            <a:off x="1151468" y="466988"/>
            <a:ext cx="9875520" cy="1356360"/>
          </a:xfrm>
        </p:spPr>
        <p:txBody>
          <a:bodyPr/>
          <a:lstStyle/>
          <a:p>
            <a:pPr algn="ctr"/>
            <a:r>
              <a:rPr lang="en-US" b="1" dirty="0">
                <a:solidFill>
                  <a:schemeClr val="tx1"/>
                </a:solidFill>
                <a:latin typeface="Bahnschrift Light Condensed" panose="020B0502040204020203" pitchFamily="34" charset="0"/>
              </a:rPr>
              <a:t>Investigating Endangered Species</a:t>
            </a:r>
            <a:br>
              <a:rPr lang="en-US" b="1" dirty="0">
                <a:solidFill>
                  <a:schemeClr val="tx1"/>
                </a:solidFill>
                <a:latin typeface="Bahnschrift Light Condensed" panose="020B0502040204020203" pitchFamily="34" charset="0"/>
              </a:rPr>
            </a:br>
            <a:endParaRPr lang="en-US" dirty="0">
              <a:solidFill>
                <a:schemeClr val="tx1"/>
              </a:solidFill>
              <a:latin typeface="Bahnschrift Light Condensed" panose="020B0502040204020203" pitchFamily="34" charset="0"/>
            </a:endParaRPr>
          </a:p>
        </p:txBody>
      </p:sp>
      <p:sp>
        <p:nvSpPr>
          <p:cNvPr id="3" name="Content Placeholder 2">
            <a:extLst>
              <a:ext uri="{FF2B5EF4-FFF2-40B4-BE49-F238E27FC236}">
                <a16:creationId xmlns:a16="http://schemas.microsoft.com/office/drawing/2014/main" id="{B84800E7-D8FE-4BE6-A46C-6423DE457BCC}"/>
              </a:ext>
            </a:extLst>
          </p:cNvPr>
          <p:cNvSpPr>
            <a:spLocks noGrp="1"/>
          </p:cNvSpPr>
          <p:nvPr>
            <p:ph idx="1"/>
          </p:nvPr>
        </p:nvSpPr>
        <p:spPr>
          <a:xfrm>
            <a:off x="1154117" y="1466229"/>
            <a:ext cx="9872871" cy="4038600"/>
          </a:xfrm>
        </p:spPr>
        <p:txBody>
          <a:bodyPr/>
          <a:lstStyle/>
          <a:p>
            <a:pPr marL="0" indent="0">
              <a:buNone/>
            </a:pPr>
            <a:r>
              <a:rPr lang="en-US" dirty="0">
                <a:solidFill>
                  <a:schemeClr val="tx1"/>
                </a:solidFill>
                <a:latin typeface="Bahnschrift Light Condensed" panose="020B0502040204020203" pitchFamily="34" charset="0"/>
              </a:rPr>
              <a:t>I rearranged the species data frame and pivot in a new data frame called category pivot which includes the percent of the protected animals in each type of species:</a:t>
            </a:r>
          </a:p>
          <a:p>
            <a:pPr marL="0" indent="0">
              <a:buNone/>
            </a:pPr>
            <a:r>
              <a:rPr lang="en-US" dirty="0">
                <a:solidFill>
                  <a:schemeClr val="tx1"/>
                </a:solidFill>
                <a:latin typeface="Bahnschrift Light Condensed" panose="020B0502040204020203" pitchFamily="34" charset="0"/>
              </a:rPr>
              <a:t> </a:t>
            </a:r>
          </a:p>
        </p:txBody>
      </p:sp>
      <p:pic>
        <p:nvPicPr>
          <p:cNvPr id="4" name="Picture 3">
            <a:extLst>
              <a:ext uri="{FF2B5EF4-FFF2-40B4-BE49-F238E27FC236}">
                <a16:creationId xmlns:a16="http://schemas.microsoft.com/office/drawing/2014/main" id="{2AD6CA9B-F4CB-4B29-9458-64B41C16D118}"/>
              </a:ext>
            </a:extLst>
          </p:cNvPr>
          <p:cNvPicPr>
            <a:picLocks noChangeAspect="1"/>
          </p:cNvPicPr>
          <p:nvPr/>
        </p:nvPicPr>
        <p:blipFill>
          <a:blip r:embed="rId2"/>
          <a:stretch>
            <a:fillRect/>
          </a:stretch>
        </p:blipFill>
        <p:spPr>
          <a:xfrm>
            <a:off x="2441547" y="2890615"/>
            <a:ext cx="7298013" cy="2614214"/>
          </a:xfrm>
          <a:prstGeom prst="rect">
            <a:avLst/>
          </a:prstGeom>
        </p:spPr>
      </p:pic>
    </p:spTree>
    <p:extLst>
      <p:ext uri="{BB962C8B-B14F-4D97-AF65-F5344CB8AC3E}">
        <p14:creationId xmlns:p14="http://schemas.microsoft.com/office/powerpoint/2010/main" val="555573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6158E-767A-4AC5-8F33-95A52616C7E4}"/>
              </a:ext>
            </a:extLst>
          </p:cNvPr>
          <p:cNvSpPr>
            <a:spLocks noGrp="1"/>
          </p:cNvSpPr>
          <p:nvPr>
            <p:ph type="title"/>
          </p:nvPr>
        </p:nvSpPr>
        <p:spPr>
          <a:xfrm>
            <a:off x="838200" y="903227"/>
            <a:ext cx="10515600" cy="1325563"/>
          </a:xfrm>
        </p:spPr>
        <p:txBody>
          <a:bodyPr>
            <a:noAutofit/>
          </a:bodyPr>
          <a:lstStyle/>
          <a:p>
            <a:pPr algn="ctr"/>
            <a:r>
              <a:rPr lang="en-US" b="1" dirty="0">
                <a:solidFill>
                  <a:schemeClr val="tx1"/>
                </a:solidFill>
                <a:latin typeface="Bahnschrift Light Condensed" panose="020B0502040204020203" pitchFamily="34" charset="0"/>
              </a:rPr>
              <a:t>Chi-Squared Test for Significance</a:t>
            </a:r>
            <a:br>
              <a:rPr lang="en-US" b="1" dirty="0">
                <a:solidFill>
                  <a:schemeClr val="tx1"/>
                </a:solidFill>
                <a:latin typeface="Bahnschrift Light Condensed" panose="020B0502040204020203" pitchFamily="34" charset="0"/>
              </a:rPr>
            </a:br>
            <a:br>
              <a:rPr lang="en-US" b="1" dirty="0">
                <a:solidFill>
                  <a:schemeClr val="tx1"/>
                </a:solidFill>
                <a:latin typeface="Bahnschrift Light Condensed" panose="020B0502040204020203" pitchFamily="34" charset="0"/>
              </a:rPr>
            </a:br>
            <a:endParaRPr lang="en-US" b="1" dirty="0">
              <a:solidFill>
                <a:schemeClr val="tx1"/>
              </a:solidFill>
              <a:latin typeface="Bahnschrift Light Condensed" panose="020B0502040204020203" pitchFamily="34" charset="0"/>
            </a:endParaRPr>
          </a:p>
        </p:txBody>
      </p:sp>
      <p:sp>
        <p:nvSpPr>
          <p:cNvPr id="3" name="Content Placeholder 2">
            <a:extLst>
              <a:ext uri="{FF2B5EF4-FFF2-40B4-BE49-F238E27FC236}">
                <a16:creationId xmlns:a16="http://schemas.microsoft.com/office/drawing/2014/main" id="{A7BCE2BA-7CD4-4E46-8E73-C5013805D2A9}"/>
              </a:ext>
            </a:extLst>
          </p:cNvPr>
          <p:cNvSpPr>
            <a:spLocks noGrp="1"/>
          </p:cNvSpPr>
          <p:nvPr>
            <p:ph idx="1"/>
          </p:nvPr>
        </p:nvSpPr>
        <p:spPr>
          <a:xfrm>
            <a:off x="838200" y="1566009"/>
            <a:ext cx="10515600" cy="4351338"/>
          </a:xfrm>
        </p:spPr>
        <p:txBody>
          <a:bodyPr/>
          <a:lstStyle/>
          <a:p>
            <a:pPr marL="0" indent="0">
              <a:buNone/>
            </a:pPr>
            <a:r>
              <a:rPr lang="en-US" dirty="0">
                <a:solidFill>
                  <a:schemeClr val="tx1"/>
                </a:solidFill>
                <a:latin typeface="Bahnschrift Light Condensed" panose="020B0502040204020203" pitchFamily="34" charset="0"/>
              </a:rPr>
              <a:t>In order to check  if the differences between Mammal and Birds are significant or due to chance I used Chi-Squared test:</a:t>
            </a:r>
          </a:p>
        </p:txBody>
      </p:sp>
      <p:graphicFrame>
        <p:nvGraphicFramePr>
          <p:cNvPr id="7" name="Diagram 6">
            <a:extLst>
              <a:ext uri="{FF2B5EF4-FFF2-40B4-BE49-F238E27FC236}">
                <a16:creationId xmlns:a16="http://schemas.microsoft.com/office/drawing/2014/main" id="{95E62219-9DA5-4AF2-B756-CF62BF0FB5C1}"/>
              </a:ext>
            </a:extLst>
          </p:cNvPr>
          <p:cNvGraphicFramePr/>
          <p:nvPr>
            <p:extLst>
              <p:ext uri="{D42A27DB-BD31-4B8C-83A1-F6EECF244321}">
                <p14:modId xmlns:p14="http://schemas.microsoft.com/office/powerpoint/2010/main" val="3962768838"/>
              </p:ext>
            </p:extLst>
          </p:nvPr>
        </p:nvGraphicFramePr>
        <p:xfrm>
          <a:off x="838200" y="737525"/>
          <a:ext cx="10515600" cy="60083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6792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BF34F9-E3A7-4A41-A73A-D1EDAC19CB97}"/>
              </a:ext>
            </a:extLst>
          </p:cNvPr>
          <p:cNvSpPr>
            <a:spLocks noGrp="1"/>
          </p:cNvSpPr>
          <p:nvPr>
            <p:ph idx="1"/>
          </p:nvPr>
        </p:nvSpPr>
        <p:spPr>
          <a:xfrm>
            <a:off x="838200" y="1700284"/>
            <a:ext cx="10515600" cy="4351338"/>
          </a:xfrm>
        </p:spPr>
        <p:txBody>
          <a:bodyPr/>
          <a:lstStyle/>
          <a:p>
            <a:pPr marL="0" indent="0">
              <a:buNone/>
            </a:pPr>
            <a:r>
              <a:rPr lang="en-US" dirty="0">
                <a:solidFill>
                  <a:schemeClr val="tx1"/>
                </a:solidFill>
                <a:latin typeface="Bahnschrift Light Condensed" panose="020B0502040204020203" pitchFamily="34" charset="0"/>
              </a:rPr>
              <a:t>According to the significance calculations, my recommendations are to protect the types of species that are more likely to be endangered than others, and to keep track of the different protected and not protected species and see if there is a significant difference between them.</a:t>
            </a:r>
          </a:p>
        </p:txBody>
      </p:sp>
      <p:sp>
        <p:nvSpPr>
          <p:cNvPr id="4" name="Title 1">
            <a:extLst>
              <a:ext uri="{FF2B5EF4-FFF2-40B4-BE49-F238E27FC236}">
                <a16:creationId xmlns:a16="http://schemas.microsoft.com/office/drawing/2014/main" id="{8B92CB9D-A203-4670-9130-90342417B815}"/>
              </a:ext>
            </a:extLst>
          </p:cNvPr>
          <p:cNvSpPr txBox="1">
            <a:spLocks/>
          </p:cNvSpPr>
          <p:nvPr/>
        </p:nvSpPr>
        <p:spPr>
          <a:xfrm>
            <a:off x="838200" y="903228"/>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endParaRPr lang="en-US" b="1" dirty="0">
              <a:solidFill>
                <a:schemeClr val="tx1"/>
              </a:solidFill>
              <a:latin typeface="Bahnschrift Light Condensed" panose="020B0502040204020203" pitchFamily="34" charset="0"/>
            </a:endParaRPr>
          </a:p>
        </p:txBody>
      </p:sp>
      <p:sp>
        <p:nvSpPr>
          <p:cNvPr id="7" name="Title 1">
            <a:extLst>
              <a:ext uri="{FF2B5EF4-FFF2-40B4-BE49-F238E27FC236}">
                <a16:creationId xmlns:a16="http://schemas.microsoft.com/office/drawing/2014/main" id="{E6947479-EB14-4140-9358-BF1D68D4BF1E}"/>
              </a:ext>
            </a:extLst>
          </p:cNvPr>
          <p:cNvSpPr txBox="1">
            <a:spLocks/>
          </p:cNvSpPr>
          <p:nvPr/>
        </p:nvSpPr>
        <p:spPr>
          <a:xfrm>
            <a:off x="1158240" y="209649"/>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b="1" dirty="0">
                <a:solidFill>
                  <a:schemeClr val="tx1"/>
                </a:solidFill>
                <a:latin typeface="Bahnschrift Light Condensed" panose="020B0502040204020203" pitchFamily="34" charset="0"/>
              </a:rPr>
              <a:t>Recommendation</a:t>
            </a:r>
          </a:p>
        </p:txBody>
      </p:sp>
    </p:spTree>
    <p:extLst>
      <p:ext uri="{BB962C8B-B14F-4D97-AF65-F5344CB8AC3E}">
        <p14:creationId xmlns:p14="http://schemas.microsoft.com/office/powerpoint/2010/main" val="265443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EC6733-D31C-46D8-ABBF-0AC7F4C49ABB}"/>
              </a:ext>
            </a:extLst>
          </p:cNvPr>
          <p:cNvSpPr>
            <a:spLocks noGrp="1"/>
          </p:cNvSpPr>
          <p:nvPr>
            <p:ph idx="1"/>
          </p:nvPr>
        </p:nvSpPr>
        <p:spPr>
          <a:xfrm>
            <a:off x="838198" y="1343818"/>
            <a:ext cx="10515600" cy="4351338"/>
          </a:xfrm>
        </p:spPr>
        <p:txBody>
          <a:bodyPr/>
          <a:lstStyle/>
          <a:p>
            <a:pPr marL="0" indent="0">
              <a:buNone/>
            </a:pPr>
            <a:r>
              <a:rPr lang="en-US" dirty="0">
                <a:solidFill>
                  <a:schemeClr val="tx1"/>
                </a:solidFill>
                <a:latin typeface="Bahnschrift Light Condensed" panose="020B0502040204020203" pitchFamily="34" charset="0"/>
              </a:rPr>
              <a:t>In order to check if the program to reduce the rate of foot and mouth disease at Yellowstone National Park I did the following steps:</a:t>
            </a:r>
          </a:p>
          <a:p>
            <a:pPr marL="0" indent="0">
              <a:buNone/>
            </a:pPr>
            <a:r>
              <a:rPr lang="en-US" dirty="0">
                <a:solidFill>
                  <a:schemeClr val="tx1"/>
                </a:solidFill>
                <a:latin typeface="Bahnschrift Light Condensed" panose="020B0502040204020203" pitchFamily="34" charset="0"/>
              </a:rPr>
              <a:t> First I rearranged the species Data frame to include all the rows that their category is ‘Mammal’ and their common name includes ‘Sheep’.</a:t>
            </a:r>
          </a:p>
          <a:p>
            <a:pPr marL="0" indent="0">
              <a:buNone/>
            </a:pPr>
            <a:endParaRPr lang="en-US" dirty="0">
              <a:solidFill>
                <a:schemeClr val="tx1"/>
              </a:solidFill>
              <a:latin typeface="Bahnschrift Light Condensed" panose="020B0502040204020203" pitchFamily="34" charset="0"/>
            </a:endParaRPr>
          </a:p>
          <a:p>
            <a:pPr marL="0" indent="0">
              <a:buNone/>
            </a:pPr>
            <a:endParaRPr lang="en-US" dirty="0">
              <a:solidFill>
                <a:schemeClr val="tx1"/>
              </a:solidFill>
              <a:latin typeface="Bahnschrift Light Condensed" panose="020B0502040204020203" pitchFamily="34" charset="0"/>
            </a:endParaRPr>
          </a:p>
          <a:p>
            <a:pPr marL="0" indent="0">
              <a:buNone/>
            </a:pPr>
            <a:endParaRPr lang="en-US" dirty="0">
              <a:solidFill>
                <a:schemeClr val="tx1"/>
              </a:solidFill>
              <a:latin typeface="Bahnschrift Light Condensed" panose="020B0502040204020203" pitchFamily="34" charset="0"/>
            </a:endParaRPr>
          </a:p>
          <a:p>
            <a:pPr marL="0" indent="0">
              <a:buNone/>
            </a:pPr>
            <a:r>
              <a:rPr lang="en-US" dirty="0">
                <a:solidFill>
                  <a:schemeClr val="tx1"/>
                </a:solidFill>
                <a:latin typeface="Bahnschrift Light Condensed" panose="020B0502040204020203" pitchFamily="34" charset="0"/>
              </a:rPr>
              <a:t>Then, I merged this data frame with the observations data frame and grouped it by park name.</a:t>
            </a:r>
          </a:p>
        </p:txBody>
      </p:sp>
      <p:pic>
        <p:nvPicPr>
          <p:cNvPr id="4" name="Picture 3">
            <a:extLst>
              <a:ext uri="{FF2B5EF4-FFF2-40B4-BE49-F238E27FC236}">
                <a16:creationId xmlns:a16="http://schemas.microsoft.com/office/drawing/2014/main" id="{CCF8D480-6375-47FD-8169-31F17B01BC82}"/>
              </a:ext>
            </a:extLst>
          </p:cNvPr>
          <p:cNvPicPr>
            <a:picLocks noChangeAspect="1"/>
          </p:cNvPicPr>
          <p:nvPr/>
        </p:nvPicPr>
        <p:blipFill>
          <a:blip r:embed="rId2"/>
          <a:stretch>
            <a:fillRect/>
          </a:stretch>
        </p:blipFill>
        <p:spPr>
          <a:xfrm>
            <a:off x="538160" y="2744947"/>
            <a:ext cx="11115675" cy="1628775"/>
          </a:xfrm>
          <a:prstGeom prst="rect">
            <a:avLst/>
          </a:prstGeom>
        </p:spPr>
      </p:pic>
      <p:pic>
        <p:nvPicPr>
          <p:cNvPr id="5" name="Picture 4">
            <a:extLst>
              <a:ext uri="{FF2B5EF4-FFF2-40B4-BE49-F238E27FC236}">
                <a16:creationId xmlns:a16="http://schemas.microsoft.com/office/drawing/2014/main" id="{C72AB9BD-0671-47DF-ADDA-3A00ED8AFC7A}"/>
              </a:ext>
            </a:extLst>
          </p:cNvPr>
          <p:cNvPicPr>
            <a:picLocks noChangeAspect="1"/>
          </p:cNvPicPr>
          <p:nvPr/>
        </p:nvPicPr>
        <p:blipFill>
          <a:blip r:embed="rId3"/>
          <a:stretch>
            <a:fillRect/>
          </a:stretch>
        </p:blipFill>
        <p:spPr>
          <a:xfrm>
            <a:off x="3250610" y="4763938"/>
            <a:ext cx="5690773" cy="1862435"/>
          </a:xfrm>
          <a:prstGeom prst="rect">
            <a:avLst/>
          </a:prstGeom>
        </p:spPr>
      </p:pic>
      <p:sp>
        <p:nvSpPr>
          <p:cNvPr id="6" name="Title 1">
            <a:extLst>
              <a:ext uri="{FF2B5EF4-FFF2-40B4-BE49-F238E27FC236}">
                <a16:creationId xmlns:a16="http://schemas.microsoft.com/office/drawing/2014/main" id="{AFBEBDAE-F4D7-4868-960D-2A7E94685384}"/>
              </a:ext>
            </a:extLst>
          </p:cNvPr>
          <p:cNvSpPr txBox="1">
            <a:spLocks/>
          </p:cNvSpPr>
          <p:nvPr/>
        </p:nvSpPr>
        <p:spPr>
          <a:xfrm>
            <a:off x="838200" y="182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Bahnschrift Light Condensed" panose="020B0502040204020203" pitchFamily="34" charset="0"/>
              </a:rPr>
              <a:t>Foot and Mouth Reduction Effort</a:t>
            </a:r>
          </a:p>
        </p:txBody>
      </p:sp>
      <p:sp>
        <p:nvSpPr>
          <p:cNvPr id="8" name="TextBox 7">
            <a:extLst>
              <a:ext uri="{FF2B5EF4-FFF2-40B4-BE49-F238E27FC236}">
                <a16:creationId xmlns:a16="http://schemas.microsoft.com/office/drawing/2014/main" id="{89E5A702-60F3-4B02-A93E-8C0109CF47DD}"/>
              </a:ext>
            </a:extLst>
          </p:cNvPr>
          <p:cNvSpPr txBox="1"/>
          <p:nvPr/>
        </p:nvSpPr>
        <p:spPr>
          <a:xfrm>
            <a:off x="3664224" y="883999"/>
            <a:ext cx="4863548" cy="738664"/>
          </a:xfrm>
          <a:prstGeom prst="rect">
            <a:avLst/>
          </a:prstGeom>
          <a:noFill/>
        </p:spPr>
        <p:txBody>
          <a:bodyPr wrap="square" rtlCol="0">
            <a:spAutoFit/>
          </a:bodyPr>
          <a:lstStyle/>
          <a:p>
            <a:pPr algn="ctr"/>
            <a:r>
              <a:rPr lang="en-US" sz="2400" b="1" dirty="0">
                <a:latin typeface="Bahnschrift Light Condensed" panose="020B0502040204020203" pitchFamily="34" charset="0"/>
              </a:rPr>
              <a:t>In Search of Sheep</a:t>
            </a:r>
          </a:p>
          <a:p>
            <a:pPr algn="ctr"/>
            <a:endParaRPr lang="en-US" b="1" dirty="0"/>
          </a:p>
        </p:txBody>
      </p:sp>
    </p:spTree>
    <p:extLst>
      <p:ext uri="{BB962C8B-B14F-4D97-AF65-F5344CB8AC3E}">
        <p14:creationId xmlns:p14="http://schemas.microsoft.com/office/powerpoint/2010/main" val="234331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0EA91B-B524-4705-8D97-067FFF8B2FBA}"/>
              </a:ext>
            </a:extLst>
          </p:cNvPr>
          <p:cNvSpPr>
            <a:spLocks noGrp="1"/>
          </p:cNvSpPr>
          <p:nvPr>
            <p:ph idx="1"/>
          </p:nvPr>
        </p:nvSpPr>
        <p:spPr>
          <a:xfrm>
            <a:off x="1159563" y="1700609"/>
            <a:ext cx="9872871" cy="4038600"/>
          </a:xfrm>
        </p:spPr>
        <p:txBody>
          <a:bodyPr/>
          <a:lstStyle/>
          <a:p>
            <a:pPr marL="0" indent="0">
              <a:buNone/>
            </a:pPr>
            <a:r>
              <a:rPr lang="en-US" dirty="0">
                <a:solidFill>
                  <a:schemeClr val="tx1"/>
                </a:solidFill>
                <a:latin typeface="Bahnschrift Light Condensed" panose="020B0502040204020203" pitchFamily="34" charset="0"/>
              </a:rPr>
              <a:t>Finally, I plotted a bar chart showing the different number of observations per week at each park- </a:t>
            </a:r>
          </a:p>
        </p:txBody>
      </p:sp>
      <p:pic>
        <p:nvPicPr>
          <p:cNvPr id="4" name="Picture 3">
            <a:extLst>
              <a:ext uri="{FF2B5EF4-FFF2-40B4-BE49-F238E27FC236}">
                <a16:creationId xmlns:a16="http://schemas.microsoft.com/office/drawing/2014/main" id="{0AED7173-F214-4577-92D5-FB787723DB2C}"/>
              </a:ext>
            </a:extLst>
          </p:cNvPr>
          <p:cNvPicPr>
            <a:picLocks noChangeAspect="1"/>
          </p:cNvPicPr>
          <p:nvPr/>
        </p:nvPicPr>
        <p:blipFill>
          <a:blip r:embed="rId2"/>
          <a:stretch>
            <a:fillRect/>
          </a:stretch>
        </p:blipFill>
        <p:spPr>
          <a:xfrm>
            <a:off x="2123812" y="2460062"/>
            <a:ext cx="7944372" cy="2697329"/>
          </a:xfrm>
          <a:prstGeom prst="rect">
            <a:avLst/>
          </a:prstGeom>
        </p:spPr>
      </p:pic>
      <p:sp>
        <p:nvSpPr>
          <p:cNvPr id="8" name="TextBox 7">
            <a:extLst>
              <a:ext uri="{FF2B5EF4-FFF2-40B4-BE49-F238E27FC236}">
                <a16:creationId xmlns:a16="http://schemas.microsoft.com/office/drawing/2014/main" id="{F5499DEC-3081-4527-BA50-4D029C41BD5C}"/>
              </a:ext>
            </a:extLst>
          </p:cNvPr>
          <p:cNvSpPr txBox="1"/>
          <p:nvPr/>
        </p:nvSpPr>
        <p:spPr>
          <a:xfrm>
            <a:off x="3647661" y="961945"/>
            <a:ext cx="4863548" cy="738664"/>
          </a:xfrm>
          <a:prstGeom prst="rect">
            <a:avLst/>
          </a:prstGeom>
          <a:noFill/>
        </p:spPr>
        <p:txBody>
          <a:bodyPr wrap="square" rtlCol="0">
            <a:spAutoFit/>
          </a:bodyPr>
          <a:lstStyle/>
          <a:p>
            <a:pPr algn="ctr"/>
            <a:r>
              <a:rPr lang="en-US" sz="2400" b="1" dirty="0">
                <a:latin typeface="Bahnschrift Light Condensed" panose="020B0502040204020203" pitchFamily="34" charset="0"/>
              </a:rPr>
              <a:t>In Search of Sheep</a:t>
            </a:r>
          </a:p>
          <a:p>
            <a:pPr algn="ctr"/>
            <a:endParaRPr lang="en-US" dirty="0"/>
          </a:p>
        </p:txBody>
      </p:sp>
      <p:sp>
        <p:nvSpPr>
          <p:cNvPr id="10" name="Title 1">
            <a:extLst>
              <a:ext uri="{FF2B5EF4-FFF2-40B4-BE49-F238E27FC236}">
                <a16:creationId xmlns:a16="http://schemas.microsoft.com/office/drawing/2014/main" id="{C1EACE6C-D666-4C72-8BAE-8D517F746197}"/>
              </a:ext>
            </a:extLst>
          </p:cNvPr>
          <p:cNvSpPr txBox="1">
            <a:spLocks/>
          </p:cNvSpPr>
          <p:nvPr/>
        </p:nvSpPr>
        <p:spPr>
          <a:xfrm>
            <a:off x="838200" y="182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Bahnschrift Light Condensed" panose="020B0502040204020203" pitchFamily="34" charset="0"/>
              </a:rPr>
              <a:t>Foot and Mouth Reduction Effort</a:t>
            </a:r>
          </a:p>
        </p:txBody>
      </p:sp>
    </p:spTree>
    <p:extLst>
      <p:ext uri="{BB962C8B-B14F-4D97-AF65-F5344CB8AC3E}">
        <p14:creationId xmlns:p14="http://schemas.microsoft.com/office/powerpoint/2010/main" val="170771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49E34B-083B-4B28-85CC-FB77ED4F9625}"/>
              </a:ext>
            </a:extLst>
          </p:cNvPr>
          <p:cNvSpPr>
            <a:spLocks noGrp="1"/>
          </p:cNvSpPr>
          <p:nvPr>
            <p:ph idx="1"/>
          </p:nvPr>
        </p:nvSpPr>
        <p:spPr>
          <a:xfrm>
            <a:off x="838200" y="1575668"/>
            <a:ext cx="10515600" cy="4351338"/>
          </a:xfrm>
        </p:spPr>
        <p:txBody>
          <a:bodyPr>
            <a:normAutofit/>
          </a:bodyPr>
          <a:lstStyle/>
          <a:p>
            <a:pPr marL="0" indent="0">
              <a:buNone/>
            </a:pPr>
            <a:r>
              <a:rPr lang="en-US" dirty="0">
                <a:solidFill>
                  <a:schemeClr val="tx1"/>
                </a:solidFill>
                <a:latin typeface="Bahnschrift Light Condensed" panose="020B0502040204020203" pitchFamily="34" charset="0"/>
              </a:rPr>
              <a:t>In order to determine the sample size we need 3 variables:</a:t>
            </a:r>
          </a:p>
          <a:p>
            <a:r>
              <a:rPr lang="en-US" dirty="0">
                <a:solidFill>
                  <a:schemeClr val="tx1"/>
                </a:solidFill>
                <a:latin typeface="Bahnschrift Light Condensed" panose="020B0502040204020203" pitchFamily="34" charset="0"/>
              </a:rPr>
              <a:t>Baseline – 0.15 </a:t>
            </a:r>
          </a:p>
          <a:p>
            <a:r>
              <a:rPr lang="en-US" dirty="0">
                <a:solidFill>
                  <a:schemeClr val="tx1"/>
                </a:solidFill>
                <a:latin typeface="Bahnschrift Light Condensed" panose="020B0502040204020203" pitchFamily="34" charset="0"/>
              </a:rPr>
              <a:t>Minimum detectable effect – 33.3333333</a:t>
            </a:r>
          </a:p>
          <a:p>
            <a:r>
              <a:rPr lang="en-US" dirty="0">
                <a:solidFill>
                  <a:schemeClr val="tx1"/>
                </a:solidFill>
                <a:latin typeface="Bahnschrift Light Condensed" panose="020B0502040204020203" pitchFamily="34" charset="0"/>
              </a:rPr>
              <a:t>Statistical significance – 90%</a:t>
            </a:r>
            <a:endParaRPr lang="he-IL" dirty="0">
              <a:solidFill>
                <a:schemeClr val="tx1"/>
              </a:solidFill>
              <a:latin typeface="Bahnschrift Light Condensed" panose="020B0502040204020203" pitchFamily="34" charset="0"/>
            </a:endParaRPr>
          </a:p>
          <a:p>
            <a:pPr marL="0" indent="0">
              <a:buNone/>
            </a:pPr>
            <a:r>
              <a:rPr lang="en-US" dirty="0">
                <a:solidFill>
                  <a:schemeClr val="tx1"/>
                </a:solidFill>
                <a:latin typeface="Bahnschrift Light Condensed" panose="020B0502040204020203" pitchFamily="34" charset="0"/>
              </a:rPr>
              <a:t>I plugged all the variables into the sample size calculator and I figured that the sample size should be – 870</a:t>
            </a:r>
          </a:p>
          <a:p>
            <a:pPr marL="0" indent="0">
              <a:buNone/>
            </a:pPr>
            <a:endParaRPr lang="en-US" dirty="0">
              <a:solidFill>
                <a:schemeClr val="tx1"/>
              </a:solidFill>
              <a:latin typeface="Bahnschrift Light Condensed" panose="020B0502040204020203" pitchFamily="34" charset="0"/>
            </a:endParaRPr>
          </a:p>
          <a:p>
            <a:pPr marL="0" indent="0">
              <a:buNone/>
            </a:pPr>
            <a:r>
              <a:rPr lang="en-US" dirty="0">
                <a:solidFill>
                  <a:schemeClr val="tx1"/>
                </a:solidFill>
                <a:latin typeface="Bahnschrift Light Condensed" panose="020B0502040204020203" pitchFamily="34" charset="0"/>
              </a:rPr>
              <a:t>After I got the sample size that I analyzed, I can see that it will take approximately 1 week to observe enough sheep at Yellowstone National Park and approximately 3 weeks to observe enough sheep at Bryce National Park.</a:t>
            </a:r>
          </a:p>
          <a:p>
            <a:endParaRPr lang="en-US" dirty="0">
              <a:solidFill>
                <a:schemeClr val="tx1"/>
              </a:solidFill>
              <a:latin typeface="Bahnschrift Light Condensed" panose="020B0502040204020203" pitchFamily="34" charset="0"/>
            </a:endParaRPr>
          </a:p>
          <a:p>
            <a:endParaRPr lang="en-US" dirty="0">
              <a:solidFill>
                <a:schemeClr val="tx1"/>
              </a:solidFill>
              <a:latin typeface="Bahnschrift Light Condensed" panose="020B0502040204020203" pitchFamily="34" charset="0"/>
            </a:endParaRPr>
          </a:p>
        </p:txBody>
      </p:sp>
      <p:sp>
        <p:nvSpPr>
          <p:cNvPr id="4" name="TextBox 3">
            <a:extLst>
              <a:ext uri="{FF2B5EF4-FFF2-40B4-BE49-F238E27FC236}">
                <a16:creationId xmlns:a16="http://schemas.microsoft.com/office/drawing/2014/main" id="{1004AAFC-214F-4E19-8FAD-2C64EA51E0FA}"/>
              </a:ext>
            </a:extLst>
          </p:cNvPr>
          <p:cNvSpPr txBox="1"/>
          <p:nvPr/>
        </p:nvSpPr>
        <p:spPr>
          <a:xfrm>
            <a:off x="3491948" y="806227"/>
            <a:ext cx="5208104" cy="769441"/>
          </a:xfrm>
          <a:prstGeom prst="rect">
            <a:avLst/>
          </a:prstGeom>
          <a:noFill/>
        </p:spPr>
        <p:txBody>
          <a:bodyPr wrap="square" rtlCol="0">
            <a:spAutoFit/>
          </a:bodyPr>
          <a:lstStyle/>
          <a:p>
            <a:pPr algn="ctr"/>
            <a:r>
              <a:rPr lang="en-US" sz="2400" b="1" dirty="0">
                <a:latin typeface="Bahnschrift Light Condensed" panose="020B0502040204020203" pitchFamily="34" charset="0"/>
              </a:rPr>
              <a:t>Sample</a:t>
            </a:r>
            <a:r>
              <a:rPr lang="en-US" sz="2000" b="1" dirty="0">
                <a:latin typeface="Bahnschrift Light Condensed" panose="020B0502040204020203" pitchFamily="34" charset="0"/>
              </a:rPr>
              <a:t> Size Determination</a:t>
            </a:r>
          </a:p>
          <a:p>
            <a:pPr algn="ctr"/>
            <a:endParaRPr lang="en-US" sz="2000" dirty="0">
              <a:latin typeface="Bahnschrift Light Condensed" panose="020B0502040204020203" pitchFamily="34" charset="0"/>
            </a:endParaRPr>
          </a:p>
        </p:txBody>
      </p:sp>
      <p:sp>
        <p:nvSpPr>
          <p:cNvPr id="8" name="Title 1">
            <a:extLst>
              <a:ext uri="{FF2B5EF4-FFF2-40B4-BE49-F238E27FC236}">
                <a16:creationId xmlns:a16="http://schemas.microsoft.com/office/drawing/2014/main" id="{54237F26-6323-4243-9419-DD3B9AEAC341}"/>
              </a:ext>
            </a:extLst>
          </p:cNvPr>
          <p:cNvSpPr txBox="1">
            <a:spLocks/>
          </p:cNvSpPr>
          <p:nvPr/>
        </p:nvSpPr>
        <p:spPr>
          <a:xfrm>
            <a:off x="838200" y="182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Bahnschrift Light Condensed" panose="020B0502040204020203" pitchFamily="34" charset="0"/>
              </a:rPr>
              <a:t>Foot and Mouth Reduction Effort</a:t>
            </a:r>
          </a:p>
        </p:txBody>
      </p:sp>
    </p:spTree>
    <p:extLst>
      <p:ext uri="{BB962C8B-B14F-4D97-AF65-F5344CB8AC3E}">
        <p14:creationId xmlns:p14="http://schemas.microsoft.com/office/powerpoint/2010/main" val="3629547365"/>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5515</TotalTime>
  <Words>562</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Bahnschrift Light Condensed</vt:lpstr>
      <vt:lpstr>Corbel</vt:lpstr>
      <vt:lpstr>Gisha</vt:lpstr>
      <vt:lpstr>Basis</vt:lpstr>
      <vt:lpstr>Biodiversity for the National Parks</vt:lpstr>
      <vt:lpstr>Describing the Data in species_info.csv</vt:lpstr>
      <vt:lpstr>Analyze Species Conservation Status</vt:lpstr>
      <vt:lpstr>Investigating Endangered Species </vt:lpstr>
      <vt:lpstr>Chi-Squared Test for Significance  </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Biodiversity for the National Parks</dc:title>
  <dc:creator>Danielle Nissenbaum</dc:creator>
  <cp:lastModifiedBy>Danielle Nissenbaum</cp:lastModifiedBy>
  <cp:revision>45</cp:revision>
  <dcterms:created xsi:type="dcterms:W3CDTF">2018-08-05T11:59:00Z</dcterms:created>
  <dcterms:modified xsi:type="dcterms:W3CDTF">2018-08-09T18:24:25Z</dcterms:modified>
</cp:coreProperties>
</file>