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68" r:id="rId3"/>
    <p:sldId id="259" r:id="rId4"/>
    <p:sldId id="260" r:id="rId5"/>
    <p:sldId id="264" r:id="rId6"/>
    <p:sldId id="265" r:id="rId7"/>
    <p:sldId id="266" r:id="rId8"/>
    <p:sldId id="267" r:id="rId9"/>
    <p:sldId id="269" r:id="rId10"/>
    <p:sldId id="271" r:id="rId11"/>
    <p:sldId id="272" r:id="rId12"/>
    <p:sldId id="28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3" r:id="rId22"/>
    <p:sldId id="284" r:id="rId23"/>
    <p:sldId id="285" r:id="rId24"/>
    <p:sldId id="286" r:id="rId25"/>
    <p:sldId id="262" r:id="rId26"/>
    <p:sldId id="263" r:id="rId27"/>
  </p:sldIdLst>
  <p:sldSz cx="9144000" cy="5143500" type="screen16x9"/>
  <p:notesSz cx="6858000" cy="9144000"/>
  <p:embeddedFontLst>
    <p:embeddedFont>
      <p:font typeface="Rubik" panose="020B0604020202020204" charset="-79"/>
      <p:regular r:id="rId29"/>
      <p:bold r:id="rId30"/>
      <p:italic r:id="rId31"/>
      <p:boldItalic r:id="rId32"/>
    </p:embeddedFont>
    <p:embeddedFont>
      <p:font typeface="Rubik Light" panose="020B0604020202020204" charset="-79"/>
      <p:regular r:id="rId33"/>
      <p:bold r:id="rId34"/>
      <p:italic r:id="rId35"/>
      <p:boldItalic r:id="rId36"/>
    </p:embeddedFont>
    <p:embeddedFont>
      <p:font typeface="Rubik Medium" panose="020B0604020202020204" charset="-79"/>
      <p:regular r:id="rId37"/>
      <p:bold r:id="rId38"/>
      <p:italic r:id="rId39"/>
      <p:boldItalic r:id="rId40"/>
    </p:embeddedFont>
    <p:embeddedFont>
      <p:font typeface="Rubik SemiBold" panose="020B0604020202020204" charset="-79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832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338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772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526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276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101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511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764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398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52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461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118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057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909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113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05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737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8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935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09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dandisatrio/vip_finaltask_IDX_DataEngineer" TargetMode="Externa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youtu.be/1UeF79mLL_s" TargetMode="Externa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hyperlink" Target="https://drive.google.com/file/d/1DNNb0R_RffyKjv5WaaZgDOHaGLuddyul/view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59620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FINAL TASK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699260" cy="95407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ID/X Partners Data Engineer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389625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Bambang Satrio Gandhi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" name="Google Shape;62;p13">
            <a:extLst>
              <a:ext uri="{FF2B5EF4-FFF2-40B4-BE49-F238E27FC236}">
                <a16:creationId xmlns:a16="http://schemas.microsoft.com/office/drawing/2014/main" id="{98F6528A-0D9B-565A-7DBB-A561F6CF7839}"/>
              </a:ext>
            </a:extLst>
          </p:cNvPr>
          <p:cNvSpPr/>
          <p:nvPr/>
        </p:nvSpPr>
        <p:spPr>
          <a:xfrm>
            <a:off x="5493400" y="4190025"/>
            <a:ext cx="3411600" cy="647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3;p13">
            <a:extLst>
              <a:ext uri="{FF2B5EF4-FFF2-40B4-BE49-F238E27FC236}">
                <a16:creationId xmlns:a16="http://schemas.microsoft.com/office/drawing/2014/main" id="{404B1A47-DB21-54C7-4B54-3628DA4EE587}"/>
              </a:ext>
            </a:extLst>
          </p:cNvPr>
          <p:cNvSpPr txBox="1"/>
          <p:nvPr/>
        </p:nvSpPr>
        <p:spPr>
          <a:xfrm>
            <a:off x="5589700" y="4221902"/>
            <a:ext cx="3219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“D</a:t>
            </a:r>
            <a:r>
              <a:rPr lang="en" b="1" i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ream, think, say, do, and consistens”</a:t>
            </a:r>
            <a:endParaRPr b="1" i="1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5BD7B2-1973-28DD-5B9C-638CB21A4D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" t="22054" r="1432" b="18447"/>
          <a:stretch/>
        </p:blipFill>
        <p:spPr bwMode="auto">
          <a:xfrm>
            <a:off x="2267565" y="290730"/>
            <a:ext cx="1749701" cy="40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83550" y="818902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 Job ETL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93710" y="1526402"/>
            <a:ext cx="83769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3.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Lakukan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sama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db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connections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staging dan retrieve schema. </a:t>
            </a:r>
            <a:endParaRPr lang="en-US" b="1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65078-50EC-8541-D33D-3A79B9F1D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34" y="1924151"/>
            <a:ext cx="1606633" cy="18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6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83550" y="818902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 Job ETL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93710" y="1526402"/>
            <a:ext cx="83769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4.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Menghubungkan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Job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memasukkan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komponen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sama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lain.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Disini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saya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hanya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mencontohkan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2 Langkah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yaitu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JobProduct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JobCostumer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Karena Job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StatusOrder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SalesOrder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sama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JobProduct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Sedangkan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JobCustomer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harus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tMap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menggabungkan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nama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menjadikan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huruf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kapital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401321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83550" y="818902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 Job ETL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93710" y="1526402"/>
            <a:ext cx="83769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Job Product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Sinkronkan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data components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SQLServer_staging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 Edit schema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samakan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nama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table yang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ada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tujuan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BF4B91-95DB-7CD6-1252-C3A36042D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22" y="1790307"/>
            <a:ext cx="5073911" cy="882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5C07CA-A043-7F5C-89DA-640C79875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45" y="3234561"/>
            <a:ext cx="4305055" cy="156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DDEF0-98E2-DBFF-5ADB-898EA4F3FF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383" y="3308989"/>
            <a:ext cx="4103992" cy="14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04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83550" y="818902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 Job ETL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93710" y="1526402"/>
            <a:ext cx="8376900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Job Product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Lalu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query SELECT * FROM product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Klik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components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SQLSERVER_projects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lalu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coba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sinkronkan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schema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45791-8FA9-C141-3E28-145D0602E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40" y="2061388"/>
            <a:ext cx="3421325" cy="1229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E75260-AFA6-3498-CE43-AEC55EB29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40" y="3679617"/>
            <a:ext cx="3660559" cy="128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1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83550" y="818902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 Job ETL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26600" y="1509936"/>
            <a:ext cx="83769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Job Product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Terakhir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eksekusi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run job. Jika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berhasil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tidak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ada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error,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cek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data table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DimProduct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6552CF-9F9E-412F-E3D7-5BA4E512A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795" y="2201800"/>
            <a:ext cx="1600200" cy="2158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7B2C39-5997-939A-DD8D-198A01B98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232" y="2132674"/>
            <a:ext cx="2264735" cy="22971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ED0D89-5AE6-5E38-2169-A16D100799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045" y="2132674"/>
            <a:ext cx="3549514" cy="24884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717202-B7DE-3D2D-3CBE-7765928E84FD}"/>
              </a:ext>
            </a:extLst>
          </p:cNvPr>
          <p:cNvSpPr txBox="1"/>
          <p:nvPr/>
        </p:nvSpPr>
        <p:spPr>
          <a:xfrm>
            <a:off x="4544704" y="443232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Before</a:t>
            </a:r>
            <a:endParaRPr lang="en-ID" sz="12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CD5B5-327A-BA5D-43C6-C114C0E11E66}"/>
              </a:ext>
            </a:extLst>
          </p:cNvPr>
          <p:cNvSpPr txBox="1"/>
          <p:nvPr/>
        </p:nvSpPr>
        <p:spPr>
          <a:xfrm>
            <a:off x="7224989" y="4429866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After</a:t>
            </a:r>
            <a:endParaRPr lang="en-ID" sz="1200" i="1" dirty="0"/>
          </a:p>
        </p:txBody>
      </p:sp>
    </p:spTree>
    <p:extLst>
      <p:ext uri="{BB962C8B-B14F-4D97-AF65-F5344CB8AC3E}">
        <p14:creationId xmlns:p14="http://schemas.microsoft.com/office/powerpoint/2010/main" val="182066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83550" y="818902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 Job ETL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26600" y="1509936"/>
            <a:ext cx="8376900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Job Customer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merubah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First Name dan Last Name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kapital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tMap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Langkah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pertama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koneksi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job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hubungkan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tMap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Lalu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atur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components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SQLSERVER_staging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557D0-C554-9859-2F3D-62CF3F98C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23" y="2571750"/>
            <a:ext cx="4474514" cy="6211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EE986C-1EB3-EE63-5C70-168E96BAF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23" y="3525655"/>
            <a:ext cx="2906212" cy="14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05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83550" y="818902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 Job ETL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26600" y="1509936"/>
            <a:ext cx="83769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Job Customer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Lalu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klik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tMap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pilih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map editor yang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ada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di components. Select all di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kolm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kiri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pindahkan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output.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Ubah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nama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column yang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ada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di output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bawah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penamaan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ada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di Database DWH_PROJECT. Karena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Firstname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LastName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digabung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Maka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Hapus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column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Firstname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ubah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CustomerName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Sesuai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Database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Tujuan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)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BD951-1CFC-451E-66AB-3E719D500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75" y="2744249"/>
            <a:ext cx="4459061" cy="230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00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83550" y="818902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 Job ETL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26600" y="1509936"/>
            <a:ext cx="83769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Job Customer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Masuk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fungsi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tMap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pada row1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first_name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ada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di output.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Pilih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fungsi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StringHandling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cari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UPCASE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melakukan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perubahan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huruf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kapital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 Lalu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dikerjakan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expression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menggabung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firtname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lastname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nama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CustomerName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huruf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kapital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76D99-A0DC-CF0D-BA29-CD0A8A37F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60" y="2485096"/>
            <a:ext cx="5579361" cy="242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4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83550" y="818902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 Job ETL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26600" y="1509936"/>
            <a:ext cx="83769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Job Customer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Maka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muncul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expression yang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ada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di output column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CustomerName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887360-425B-9A3D-FFB1-C44CB863C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31" y="2082450"/>
            <a:ext cx="4793012" cy="248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01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83550" y="818902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 Job ETL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26600" y="1509936"/>
            <a:ext cx="83769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Job Customer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Tambahkan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DimCustomer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pada component table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SQLSERVER_project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Terakhir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eksekusi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Job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382E6-9125-890C-2DF8-696860F20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92" y="2037326"/>
            <a:ext cx="4507359" cy="153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4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91522" y="456274"/>
            <a:ext cx="1899300" cy="18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528250" y="840975"/>
            <a:ext cx="20016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Bambang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Satrio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Gandhi</a:t>
            </a:r>
            <a:endParaRPr sz="3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About You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Insert Your Experience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095574" y="1848124"/>
            <a:ext cx="45719" cy="2096721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1625150"/>
            <a:ext cx="3740100" cy="241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ubik"/>
                <a:ea typeface="Rubik"/>
                <a:cs typeface="Rubik"/>
                <a:sym typeface="Rubik"/>
              </a:rPr>
              <a:t>IT Support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Rumah Sakit As-Syifa Bengkulu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Rubik"/>
                <a:ea typeface="Rubik"/>
                <a:cs typeface="Rubik"/>
                <a:sym typeface="Rubik"/>
              </a:rPr>
              <a:t>2022-Now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Rubik"/>
                <a:ea typeface="Rubik"/>
                <a:cs typeface="Rubik"/>
                <a:sym typeface="Rubik"/>
              </a:rPr>
              <a:t>Activites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Rubik"/>
                <a:ea typeface="Rubik"/>
                <a:cs typeface="Rubik"/>
                <a:sym typeface="Rubik"/>
              </a:rPr>
              <a:t>-B</a:t>
            </a:r>
            <a:r>
              <a:rPr lang="en-ID" sz="1400" b="0" i="0" dirty="0">
                <a:effectLst/>
                <a:latin typeface="-apple-system"/>
              </a:rPr>
              <a:t>ridging SIMRS </a:t>
            </a:r>
            <a:r>
              <a:rPr lang="en-ID" sz="1400" b="0" i="0" dirty="0" err="1">
                <a:effectLst/>
                <a:latin typeface="-apple-system"/>
              </a:rPr>
              <a:t>Khanza</a:t>
            </a:r>
            <a:r>
              <a:rPr lang="en-ID" sz="1400" b="0" i="0" dirty="0">
                <a:effectLst/>
                <a:latin typeface="-apple-system"/>
              </a:rPr>
              <a:t> with </a:t>
            </a:r>
            <a:r>
              <a:rPr lang="en-ID" sz="1400" b="0" i="0" dirty="0" err="1">
                <a:effectLst/>
                <a:latin typeface="-apple-system"/>
              </a:rPr>
              <a:t>Antrean</a:t>
            </a:r>
            <a:r>
              <a:rPr lang="en-ID" sz="1400" b="0" i="0" dirty="0">
                <a:effectLst/>
                <a:latin typeface="-apple-system"/>
              </a:rPr>
              <a:t> Online BPJS</a:t>
            </a:r>
            <a:br>
              <a:rPr lang="en-ID" sz="1400" dirty="0"/>
            </a:br>
            <a:r>
              <a:rPr lang="en-ID" sz="1400" b="0" i="0" dirty="0">
                <a:effectLst/>
                <a:latin typeface="-apple-system"/>
              </a:rPr>
              <a:t>- Bridging SIMRS </a:t>
            </a:r>
            <a:r>
              <a:rPr lang="en-ID" sz="1400" b="0" i="0" dirty="0" err="1">
                <a:effectLst/>
                <a:latin typeface="-apple-system"/>
              </a:rPr>
              <a:t>Khanza</a:t>
            </a:r>
            <a:r>
              <a:rPr lang="en-ID" sz="1400" b="0" i="0" dirty="0">
                <a:effectLst/>
                <a:latin typeface="-apple-system"/>
              </a:rPr>
              <a:t> with </a:t>
            </a:r>
            <a:r>
              <a:rPr lang="en-ID" sz="1400" b="0" i="0" dirty="0" err="1">
                <a:effectLst/>
                <a:latin typeface="-apple-system"/>
              </a:rPr>
              <a:t>Aplicare</a:t>
            </a:r>
            <a:r>
              <a:rPr lang="en-ID" sz="1400" b="0" i="0" dirty="0">
                <a:effectLst/>
                <a:latin typeface="-apple-system"/>
              </a:rPr>
              <a:t> BPJS</a:t>
            </a:r>
            <a:br>
              <a:rPr lang="en-ID" sz="1400" dirty="0"/>
            </a:br>
            <a:r>
              <a:rPr lang="en-ID" sz="1400" b="0" i="0" dirty="0">
                <a:effectLst/>
                <a:latin typeface="-apple-system"/>
              </a:rPr>
              <a:t>- Bridging SIMRS </a:t>
            </a:r>
            <a:r>
              <a:rPr lang="en-ID" sz="1400" b="0" i="0" dirty="0" err="1">
                <a:effectLst/>
                <a:latin typeface="-apple-system"/>
              </a:rPr>
              <a:t>Khanza</a:t>
            </a:r>
            <a:r>
              <a:rPr lang="en-ID" sz="1400" b="0" i="0" dirty="0">
                <a:effectLst/>
                <a:latin typeface="-apple-system"/>
              </a:rPr>
              <a:t> with Operation Schedule BPJS</a:t>
            </a:r>
            <a:br>
              <a:rPr lang="en-ID" sz="1400" dirty="0"/>
            </a:br>
            <a:r>
              <a:rPr lang="en-ID" sz="1400" b="0" i="0" dirty="0">
                <a:effectLst/>
                <a:latin typeface="-apple-system"/>
              </a:rPr>
              <a:t>- Troubleshooting Software and Hardware</a:t>
            </a:r>
            <a:endParaRPr sz="11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37850" y="3064350"/>
            <a:ext cx="3740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I am sociable, able to complete my work on time, highly committed, and always learning new things. Routines are a reminder to always learn, make new things and value time.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8FAFA-B361-48F5-1153-A08E25D79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44" y="520141"/>
            <a:ext cx="1785033" cy="17850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83550" y="818902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 Job ETL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26600" y="1509936"/>
            <a:ext cx="83769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Job Customer</a:t>
            </a:r>
          </a:p>
          <a:p>
            <a:pPr algn="just"/>
            <a:r>
              <a:rPr lang="en-US" dirty="0">
                <a:latin typeface="Rubik"/>
                <a:ea typeface="Rubik"/>
                <a:cs typeface="Rubik"/>
                <a:sym typeface="Rubik"/>
              </a:rPr>
              <a:t>Jika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berhasil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tidak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ada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error,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cek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data table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DimCustomer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4C6DD-19E3-8A2B-5511-2DEFF71D5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912" y="2114745"/>
            <a:ext cx="2414333" cy="14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3E656-B2E9-D6FB-4E45-667A62DF0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79" y="2114745"/>
            <a:ext cx="3304686" cy="23857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B9F6AA-D703-FFE7-A3C6-376057931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106" y="2160698"/>
            <a:ext cx="2802041" cy="14053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DAD21B-9B19-947B-2BD1-40AC900BB7AE}"/>
              </a:ext>
            </a:extLst>
          </p:cNvPr>
          <p:cNvSpPr txBox="1"/>
          <p:nvPr/>
        </p:nvSpPr>
        <p:spPr>
          <a:xfrm>
            <a:off x="4496829" y="3641594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Before</a:t>
            </a:r>
            <a:endParaRPr lang="en-ID" sz="12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56B1D-D72F-09DC-4D74-50E9D5EFC201}"/>
              </a:ext>
            </a:extLst>
          </p:cNvPr>
          <p:cNvSpPr txBox="1"/>
          <p:nvPr/>
        </p:nvSpPr>
        <p:spPr>
          <a:xfrm>
            <a:off x="7317600" y="3641594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After</a:t>
            </a:r>
            <a:endParaRPr lang="en-ID" sz="1200" i="1" dirty="0"/>
          </a:p>
        </p:txBody>
      </p:sp>
    </p:spTree>
    <p:extLst>
      <p:ext uri="{BB962C8B-B14F-4D97-AF65-F5344CB8AC3E}">
        <p14:creationId xmlns:p14="http://schemas.microsoft.com/office/powerpoint/2010/main" val="509101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83550" y="818902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 Job ETL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26600" y="1509936"/>
            <a:ext cx="1907247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Job </a:t>
            </a:r>
            <a:r>
              <a:rPr lang="en-US" b="1" dirty="0" err="1">
                <a:latin typeface="Rubik"/>
                <a:ea typeface="Rubik"/>
                <a:cs typeface="Rubik"/>
                <a:sym typeface="Rubik"/>
              </a:rPr>
              <a:t>StatusOrder</a:t>
            </a:r>
            <a:endParaRPr lang="en-US" b="1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AD21B-9B19-947B-2BD1-40AC900BB7AE}"/>
              </a:ext>
            </a:extLst>
          </p:cNvPr>
          <p:cNvSpPr txBox="1"/>
          <p:nvPr/>
        </p:nvSpPr>
        <p:spPr>
          <a:xfrm>
            <a:off x="452495" y="317600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Before</a:t>
            </a:r>
            <a:endParaRPr lang="en-ID" sz="12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56B1D-D72F-09DC-4D74-50E9D5EFC201}"/>
              </a:ext>
            </a:extLst>
          </p:cNvPr>
          <p:cNvSpPr txBox="1"/>
          <p:nvPr/>
        </p:nvSpPr>
        <p:spPr>
          <a:xfrm>
            <a:off x="452495" y="4819914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After</a:t>
            </a:r>
            <a:endParaRPr lang="en-ID" sz="12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A816D-FDBB-A9D5-40CC-880EDB9E8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49" y="1866478"/>
            <a:ext cx="1721050" cy="1340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2B575B-E04E-75CD-C305-5D2E3A14A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49" y="3563934"/>
            <a:ext cx="3019375" cy="1255980"/>
          </a:xfrm>
          <a:prstGeom prst="rect">
            <a:avLst/>
          </a:prstGeom>
        </p:spPr>
      </p:pic>
      <p:sp>
        <p:nvSpPr>
          <p:cNvPr id="11" name="Google Shape;106;p17">
            <a:extLst>
              <a:ext uri="{FF2B5EF4-FFF2-40B4-BE49-F238E27FC236}">
                <a16:creationId xmlns:a16="http://schemas.microsoft.com/office/drawing/2014/main" id="{144F9888-92E4-7544-C5B7-E7C7B1D159F4}"/>
              </a:ext>
            </a:extLst>
          </p:cNvPr>
          <p:cNvSpPr txBox="1"/>
          <p:nvPr/>
        </p:nvSpPr>
        <p:spPr>
          <a:xfrm>
            <a:off x="4406721" y="1492328"/>
            <a:ext cx="1907247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Job </a:t>
            </a:r>
            <a:r>
              <a:rPr lang="en-US" b="1" dirty="0" err="1">
                <a:latin typeface="Rubik"/>
                <a:ea typeface="Rubik"/>
                <a:cs typeface="Rubik"/>
                <a:sym typeface="Rubik"/>
              </a:rPr>
              <a:t>SalesOrder</a:t>
            </a:r>
            <a:endParaRPr lang="en-US" b="1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7424A9-36FA-BCAF-5BC1-82863C3E6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5916" y="1929808"/>
            <a:ext cx="3201424" cy="12624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BA31BF-8282-DED8-3102-C09A9970EC57}"/>
              </a:ext>
            </a:extLst>
          </p:cNvPr>
          <p:cNvSpPr txBox="1"/>
          <p:nvPr/>
        </p:nvSpPr>
        <p:spPr>
          <a:xfrm>
            <a:off x="4415750" y="3239962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Before</a:t>
            </a:r>
            <a:endParaRPr lang="en-ID" sz="12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548035-34CA-DD0B-998C-B2DD78A31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5998" y="3563934"/>
            <a:ext cx="2524656" cy="13236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4A2530-9AE4-84F2-19DC-E5C28650E325}"/>
              </a:ext>
            </a:extLst>
          </p:cNvPr>
          <p:cNvSpPr txBox="1"/>
          <p:nvPr/>
        </p:nvSpPr>
        <p:spPr>
          <a:xfrm>
            <a:off x="4415750" y="4887575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After</a:t>
            </a:r>
            <a:endParaRPr lang="en-ID" sz="1200" i="1" dirty="0"/>
          </a:p>
        </p:txBody>
      </p:sp>
    </p:spTree>
    <p:extLst>
      <p:ext uri="{BB962C8B-B14F-4D97-AF65-F5344CB8AC3E}">
        <p14:creationId xmlns:p14="http://schemas.microsoft.com/office/powerpoint/2010/main" val="13099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83550" y="818902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 Store Procedure (SP)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26600" y="1509936"/>
            <a:ext cx="8290902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Langkah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pertama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queri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summary_status_order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menampilkan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kolom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OrderId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CustomerName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, ProductName, Quantity,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StatusOrder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71783D-6B83-6A5C-756A-CA53B3A2C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18" y="2110145"/>
            <a:ext cx="4801186" cy="24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6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83550" y="818902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 Store Procedure (SP)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26600" y="1509936"/>
            <a:ext cx="8290902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Kemudian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EXEC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summary_order_status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berdasarkan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@StatusID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D377-132A-C9A7-1168-5AA31D7D8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67" y="1978484"/>
            <a:ext cx="3410954" cy="281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35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40500" y="1899838"/>
            <a:ext cx="8463000" cy="954077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5000" b="1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Link File GITHUB</a:t>
            </a:r>
            <a:endParaRPr sz="5000" b="1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https://github.com/dandisatrio/vip_finaltask_IDX_DataEngineer</a:t>
            </a:r>
            <a:endParaRPr lang="en-ID" sz="1400" b="1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645906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-5316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Rubik"/>
                <a:ea typeface="Rubik"/>
                <a:cs typeface="Rubik"/>
                <a:sym typeface="Rubik"/>
              </a:rPr>
              <a:t>Video Presentation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  <a:hlinkClick r:id="rId5"/>
              </a:rPr>
              <a:t>https://youtu.be/1UeF79mLL_s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E587F0C-D06B-2A4A-8F6F-8966600C91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" t="22054" r="1432" b="18447"/>
          <a:stretch/>
        </p:blipFill>
        <p:spPr bwMode="auto">
          <a:xfrm>
            <a:off x="4847854" y="4363450"/>
            <a:ext cx="1749701" cy="40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500" y="467432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40602" y="1525026"/>
            <a:ext cx="83769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Data Engineer,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ada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beberapa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task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perlu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anda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lakukan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yaitu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Melakukan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Import/Restore Database Staging.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sebuah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Database </a:t>
            </a: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bernama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DWH_Project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,  </a:t>
            </a: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serta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Fact dan Dimension </a:t>
            </a: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ada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di database Staging.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Job ETL di </a:t>
            </a: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aplikasi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talend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memindahkan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Staging </a:t>
            </a: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Data Warehouse.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Khusus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DimCustomer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lakukan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transformasi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merubah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FirstName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LastName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huruf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kapital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semua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lalu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gabungkan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kedua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bernama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CustomerName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Store Procedure (SP) </a:t>
            </a: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menampilkan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summary sales order </a:t>
            </a: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berdasarkan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status </a:t>
            </a: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pengiriman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83550" y="818902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Rubik"/>
                <a:ea typeface="Rubik"/>
                <a:cs typeface="Rubik"/>
                <a:sym typeface="Rubik"/>
              </a:rPr>
              <a:t>Restore Database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83550" y="1526402"/>
            <a:ext cx="83769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Langkah pertama, buka SQL Server Management Studio. Lalu klik kanan di Database, pilih Restore Database…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Kemudian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pilih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Device,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cari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file backup database </a:t>
            </a:r>
            <a:r>
              <a:rPr lang="en-US" b="1" dirty="0" err="1">
                <a:latin typeface="Rubik"/>
                <a:ea typeface="Rubik"/>
                <a:cs typeface="Rubik"/>
                <a:sym typeface="Rubik"/>
                <a:hlinkClick r:id="rId5"/>
              </a:rPr>
              <a:t>Staging.bak</a:t>
            </a: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lalu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add file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6557F-6724-9629-2147-3FEA3AE4D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822" y="2063406"/>
            <a:ext cx="2682378" cy="24473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83550" y="818902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Rubik"/>
                <a:ea typeface="Rubik"/>
                <a:cs typeface="Rubik"/>
                <a:sym typeface="Rubik"/>
              </a:rPr>
              <a:t>Restore Database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83550" y="1434425"/>
            <a:ext cx="8376900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3. Jika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sudah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di Add,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maka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pilih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OK.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Maka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file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sudah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tersimpan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di Database.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EDF04A-2209-7BE1-68DD-B9CB184B3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21" y="1904916"/>
            <a:ext cx="3220859" cy="29069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A73137-2020-9F92-7D50-64990F960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120" y="1904915"/>
            <a:ext cx="2413000" cy="290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0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83550" y="818902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 Fact dan Dimension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93710" y="1526402"/>
            <a:ext cx="83769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Database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nama </a:t>
            </a: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DWH_PROJECT 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di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queri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lalu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Execute dan refresh database.</a:t>
            </a:r>
            <a:endParaRPr lang="en-US" b="1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Langkah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kedua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buka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database Staging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perhatikan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table yang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ada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disana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Table yang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ada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di database Staging,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cara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create table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queri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7209E-0048-0349-185B-85A315D51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4" y="1849119"/>
            <a:ext cx="2320286" cy="212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0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83550" y="818902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 Fact dan Dimension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93710" y="1526402"/>
            <a:ext cx="371093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4. Table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DimProduct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" name="Google Shape;106;p17">
            <a:extLst>
              <a:ext uri="{FF2B5EF4-FFF2-40B4-BE49-F238E27FC236}">
                <a16:creationId xmlns:a16="http://schemas.microsoft.com/office/drawing/2014/main" id="{F650BC2A-5271-846E-5FC6-54A378C66D14}"/>
              </a:ext>
            </a:extLst>
          </p:cNvPr>
          <p:cNvSpPr txBox="1"/>
          <p:nvPr/>
        </p:nvSpPr>
        <p:spPr>
          <a:xfrm>
            <a:off x="4417070" y="1526402"/>
            <a:ext cx="371093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5. Table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DimCustomer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605987-2D60-D974-39E0-1561B00E2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106" y="2030434"/>
            <a:ext cx="4359964" cy="1850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2C91D6-6F82-62A5-8B47-A14FEB0B4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573" y="2016593"/>
            <a:ext cx="4069472" cy="178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0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83550" y="818902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 Fact dan Dimension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142240" y="1526402"/>
            <a:ext cx="371093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6. Table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DimStatusOrder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" name="Google Shape;106;p17">
            <a:extLst>
              <a:ext uri="{FF2B5EF4-FFF2-40B4-BE49-F238E27FC236}">
                <a16:creationId xmlns:a16="http://schemas.microsoft.com/office/drawing/2014/main" id="{F650BC2A-5271-846E-5FC6-54A378C66D14}"/>
              </a:ext>
            </a:extLst>
          </p:cNvPr>
          <p:cNvSpPr txBox="1"/>
          <p:nvPr/>
        </p:nvSpPr>
        <p:spPr>
          <a:xfrm>
            <a:off x="3934889" y="1526402"/>
            <a:ext cx="371093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7. Table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FactSalesOrder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5FD865-9E8B-81C1-1438-317532DF5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01" y="1949250"/>
            <a:ext cx="3692615" cy="2236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C79EDA-064C-A09E-7CB4-0D095243D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99" y="1949249"/>
            <a:ext cx="4933408" cy="21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83550" y="818902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 Job ETL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93710" y="1526402"/>
            <a:ext cx="8376900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DB Connections Datawarehouse di Metadata</a:t>
            </a:r>
            <a:endParaRPr lang="en-US" b="1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Klik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kanan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pilih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Retrieve Schema. Cari table yang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sesuai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Database DWH_PROJECT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114FC9-986F-4527-091F-589FFEC17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19" y="1879722"/>
            <a:ext cx="2330570" cy="990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2AD9E-CB01-1D3E-C84E-48E269CF4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19" y="3223693"/>
            <a:ext cx="1666211" cy="168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941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796</Words>
  <Application>Microsoft Office PowerPoint</Application>
  <PresentationFormat>On-screen Show (16:9)</PresentationFormat>
  <Paragraphs>289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Rubik SemiBold</vt:lpstr>
      <vt:lpstr>Arial</vt:lpstr>
      <vt:lpstr>-apple-system</vt:lpstr>
      <vt:lpstr>Rubik Light</vt:lpstr>
      <vt:lpstr>Rubik Medium</vt:lpstr>
      <vt:lpstr>Rubik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Bambang Satrio Gandhi</cp:lastModifiedBy>
  <cp:revision>36</cp:revision>
  <dcterms:modified xsi:type="dcterms:W3CDTF">2023-10-28T17:19:38Z</dcterms:modified>
</cp:coreProperties>
</file>