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8" r:id="rId3"/>
    <p:sldId id="259" r:id="rId4"/>
    <p:sldId id="264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Rubik" panose="020B0604020202020204" charset="-79"/>
      <p:regular r:id="rId11"/>
      <p:bold r:id="rId12"/>
      <p:italic r:id="rId13"/>
      <p:boldItalic r:id="rId14"/>
    </p:embeddedFont>
    <p:embeddedFont>
      <p:font typeface="Rubik Light" panose="020B0604020202020204" charset="-79"/>
      <p:regular r:id="rId15"/>
      <p:bold r:id="rId16"/>
      <p:italic r:id="rId17"/>
      <p:boldItalic r:id="rId18"/>
    </p:embeddedFont>
    <p:embeddedFont>
      <p:font typeface="Rubik Medium" panose="020B0604020202020204" charset="-79"/>
      <p:regular r:id="rId19"/>
      <p:bold r:id="rId20"/>
      <p:italic r:id="rId21"/>
      <p:boldItalic r:id="rId22"/>
    </p:embeddedFont>
    <p:embeddedFont>
      <p:font typeface="Rubik SemiBold" panose="020B0604020202020204" charset="-79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820" y="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356d9b0f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356d9b0f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00da5092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200da5092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1207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655c8f53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2655c8f53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00da5092a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200da5092a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00da5092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200da5092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app.jubelio.com/login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9800" y="186500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17900" y="1596200"/>
            <a:ext cx="4392000" cy="877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FINAL TASK</a:t>
            </a:r>
            <a:endParaRPr sz="2000" dirty="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17900" y="2520700"/>
            <a:ext cx="4392000" cy="81557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500" dirty="0" err="1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Jubelio</a:t>
            </a:r>
            <a:r>
              <a:rPr lang="en-ID" sz="2500" dirty="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 Quality Assurance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Batch September 2023</a:t>
            </a:r>
          </a:p>
        </p:txBody>
      </p:sp>
      <p:sp>
        <p:nvSpPr>
          <p:cNvPr id="58" name="Google Shape;58;p13"/>
          <p:cNvSpPr/>
          <p:nvPr/>
        </p:nvSpPr>
        <p:spPr>
          <a:xfrm>
            <a:off x="6757125" y="-621925"/>
            <a:ext cx="3135000" cy="3051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1769125" y="172450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17900" y="3296302"/>
            <a:ext cx="4392000" cy="80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Presented by</a:t>
            </a:r>
            <a:endParaRPr sz="2000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Bambang Satrio Gandhi</a:t>
            </a:r>
            <a:endParaRPr sz="2000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5493400" y="4190025"/>
            <a:ext cx="3411600" cy="6474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5589700" y="4221902"/>
            <a:ext cx="3219000" cy="61552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 i="1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“D</a:t>
            </a:r>
            <a:r>
              <a:rPr lang="en" b="1" i="1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ream, think, say, do, and consistens”</a:t>
            </a:r>
            <a:endParaRPr b="1" i="1" dirty="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28" name="Picture 4" descr="Lowongan Magang, Trainee &amp; Fresh Graduate di Jubelio | Prosple Indonesia">
            <a:extLst>
              <a:ext uri="{FF2B5EF4-FFF2-40B4-BE49-F238E27FC236}">
                <a16:creationId xmlns:a16="http://schemas.microsoft.com/office/drawing/2014/main" id="{01B2413D-363C-B4B4-CA94-8B96F7D04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584" y="106793"/>
            <a:ext cx="1753481" cy="70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19FAB">
              <a:alpha val="48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291522" y="456274"/>
            <a:ext cx="1899300" cy="184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528250" y="840975"/>
            <a:ext cx="20016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Rubik SemiBold"/>
                <a:ea typeface="Rubik SemiBold"/>
                <a:cs typeface="Rubik SemiBold"/>
                <a:sym typeface="Rubik SemiBold"/>
              </a:rPr>
              <a:t>Bambang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Rubik SemiBold"/>
                <a:ea typeface="Rubik SemiBold"/>
                <a:cs typeface="Rubik SemiBold"/>
                <a:sym typeface="Rubik SemiBold"/>
              </a:rPr>
              <a:t>Satrio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Rubik SemiBold"/>
                <a:ea typeface="Rubik SemiBold"/>
                <a:cs typeface="Rubik SemiBold"/>
                <a:sym typeface="Rubik SemiBold"/>
              </a:rPr>
              <a:t>Gandhi</a:t>
            </a:r>
            <a:endParaRPr sz="3000" dirty="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537850" y="2571750"/>
            <a:ext cx="3504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ubik SemiBold"/>
                <a:ea typeface="Rubik SemiBold"/>
                <a:cs typeface="Rubik SemiBold"/>
                <a:sym typeface="Rubik SemiBold"/>
              </a:rPr>
              <a:t>About You</a:t>
            </a:r>
            <a:endParaRPr sz="200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4867250" y="959175"/>
            <a:ext cx="3504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ubik SemiBold"/>
                <a:ea typeface="Rubik SemiBold"/>
                <a:cs typeface="Rubik SemiBold"/>
                <a:sym typeface="Rubik SemiBold"/>
              </a:rPr>
              <a:t>Insert Your Experience</a:t>
            </a:r>
            <a:endParaRPr sz="200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5095575" y="1848125"/>
            <a:ext cx="28500" cy="9918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5000625" y="1716050"/>
            <a:ext cx="218400" cy="2184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5294775" y="1625150"/>
            <a:ext cx="3740100" cy="2416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ubik"/>
                <a:ea typeface="Rubik"/>
                <a:cs typeface="Rubik"/>
                <a:sym typeface="Rubik"/>
              </a:rPr>
              <a:t>IT Support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Rumah Sakit As-Syifa Bengkulu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Rubik"/>
                <a:ea typeface="Rubik"/>
                <a:cs typeface="Rubik"/>
                <a:sym typeface="Rubik"/>
              </a:rPr>
              <a:t>2022-Now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100" dirty="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Rubik"/>
                <a:ea typeface="Rubik"/>
                <a:cs typeface="Rubik"/>
                <a:sym typeface="Rubik"/>
              </a:rPr>
              <a:t>Activites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Rubik"/>
                <a:ea typeface="Rubik"/>
                <a:cs typeface="Rubik"/>
                <a:sym typeface="Rubik"/>
              </a:rPr>
              <a:t>-B</a:t>
            </a:r>
            <a:r>
              <a:rPr lang="en-ID" sz="1400" b="0" i="0" dirty="0">
                <a:effectLst/>
                <a:latin typeface="-apple-system"/>
              </a:rPr>
              <a:t>ridging SIMRS </a:t>
            </a:r>
            <a:r>
              <a:rPr lang="en-ID" sz="1400" b="0" i="0" dirty="0" err="1">
                <a:effectLst/>
                <a:latin typeface="-apple-system"/>
              </a:rPr>
              <a:t>Khanza</a:t>
            </a:r>
            <a:r>
              <a:rPr lang="en-ID" sz="1400" b="0" i="0" dirty="0">
                <a:effectLst/>
                <a:latin typeface="-apple-system"/>
              </a:rPr>
              <a:t> with </a:t>
            </a:r>
            <a:r>
              <a:rPr lang="en-ID" sz="1400" b="0" i="0" dirty="0" err="1">
                <a:effectLst/>
                <a:latin typeface="-apple-system"/>
              </a:rPr>
              <a:t>Antrean</a:t>
            </a:r>
            <a:r>
              <a:rPr lang="en-ID" sz="1400" b="0" i="0" dirty="0">
                <a:effectLst/>
                <a:latin typeface="-apple-system"/>
              </a:rPr>
              <a:t> Online BPJS</a:t>
            </a:r>
            <a:br>
              <a:rPr lang="en-ID" sz="1400" dirty="0"/>
            </a:br>
            <a:r>
              <a:rPr lang="en-ID" sz="1400" b="0" i="0" dirty="0">
                <a:effectLst/>
                <a:latin typeface="-apple-system"/>
              </a:rPr>
              <a:t>- Bridging SIMRS </a:t>
            </a:r>
            <a:r>
              <a:rPr lang="en-ID" sz="1400" b="0" i="0" dirty="0" err="1">
                <a:effectLst/>
                <a:latin typeface="-apple-system"/>
              </a:rPr>
              <a:t>Khanza</a:t>
            </a:r>
            <a:r>
              <a:rPr lang="en-ID" sz="1400" b="0" i="0" dirty="0">
                <a:effectLst/>
                <a:latin typeface="-apple-system"/>
              </a:rPr>
              <a:t> with </a:t>
            </a:r>
            <a:r>
              <a:rPr lang="en-ID" sz="1400" b="0" i="0" dirty="0" err="1">
                <a:effectLst/>
                <a:latin typeface="-apple-system"/>
              </a:rPr>
              <a:t>Aplicare</a:t>
            </a:r>
            <a:r>
              <a:rPr lang="en-ID" sz="1400" b="0" i="0" dirty="0">
                <a:effectLst/>
                <a:latin typeface="-apple-system"/>
              </a:rPr>
              <a:t> BPJS</a:t>
            </a:r>
            <a:br>
              <a:rPr lang="en-ID" sz="1400" dirty="0"/>
            </a:br>
            <a:r>
              <a:rPr lang="en-ID" sz="1400" b="0" i="0" dirty="0">
                <a:effectLst/>
                <a:latin typeface="-apple-system"/>
              </a:rPr>
              <a:t>- Bridging SIMRS </a:t>
            </a:r>
            <a:r>
              <a:rPr lang="en-ID" sz="1400" b="0" i="0" dirty="0" err="1">
                <a:effectLst/>
                <a:latin typeface="-apple-system"/>
              </a:rPr>
              <a:t>Khanza</a:t>
            </a:r>
            <a:r>
              <a:rPr lang="en-ID" sz="1400" b="0" i="0" dirty="0">
                <a:effectLst/>
                <a:latin typeface="-apple-system"/>
              </a:rPr>
              <a:t> with Operation Schedule BPJS</a:t>
            </a:r>
            <a:br>
              <a:rPr lang="en-ID" sz="1400" dirty="0"/>
            </a:br>
            <a:r>
              <a:rPr lang="en-ID" sz="1400" b="0" i="0" dirty="0">
                <a:effectLst/>
                <a:latin typeface="-apple-system"/>
              </a:rPr>
              <a:t>- Troubleshooting Software and Hardware</a:t>
            </a:r>
            <a:endParaRPr sz="1100"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537850" y="3064350"/>
            <a:ext cx="374010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I am sociable, able to complete my work on time, highly committed, and always learning new things. Routines are a reminder to always learn, make new things and value time.</a:t>
            </a:r>
            <a:endParaRPr lang="en-ID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78FAFA-B361-48F5-1153-A08E25D79A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744" y="520141"/>
            <a:ext cx="1785033" cy="17850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6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340500" y="726925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Case Study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/>
        </p:nvSpPr>
        <p:spPr>
          <a:xfrm>
            <a:off x="340602" y="1873869"/>
            <a:ext cx="8376900" cy="258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 err="1">
                <a:solidFill>
                  <a:srgbClr val="00206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Buatlah</a:t>
            </a:r>
            <a:r>
              <a:rPr lang="en-US" sz="1200" b="1" dirty="0">
                <a:solidFill>
                  <a:srgbClr val="00206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test case pada </a:t>
            </a:r>
            <a:r>
              <a:rPr lang="en-US" sz="1200" b="1" dirty="0" err="1">
                <a:solidFill>
                  <a:srgbClr val="00206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beberapa</a:t>
            </a:r>
            <a:r>
              <a:rPr lang="en-US" sz="1200" b="1" dirty="0">
                <a:solidFill>
                  <a:srgbClr val="00206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b="1" dirty="0" err="1">
                <a:solidFill>
                  <a:srgbClr val="00206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ﬁtur</a:t>
            </a:r>
            <a:r>
              <a:rPr lang="en-US" sz="1200" b="1" dirty="0">
                <a:solidFill>
                  <a:srgbClr val="00206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di </a:t>
            </a:r>
            <a:r>
              <a:rPr lang="en-US" sz="1200" b="1" dirty="0" err="1">
                <a:solidFill>
                  <a:srgbClr val="00206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Jubelio</a:t>
            </a:r>
            <a:r>
              <a:rPr lang="en-US" sz="1200" b="1" dirty="0">
                <a:solidFill>
                  <a:srgbClr val="00206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: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Rubik" panose="020B0604020202020204" charset="-79"/>
                <a:cs typeface="Rubik" panose="020B0604020202020204" charset="-79"/>
              </a:rPr>
              <a:t>User login </a:t>
            </a:r>
            <a:r>
              <a:rPr lang="en-US" sz="1200" dirty="0" err="1">
                <a:effectLst/>
                <a:latin typeface="Rubik" panose="020B0604020202020204" charset="-79"/>
                <a:cs typeface="Rubik" panose="020B0604020202020204" charset="-79"/>
              </a:rPr>
              <a:t>Jubelio</a:t>
            </a:r>
            <a:r>
              <a:rPr lang="en-US" sz="1200" dirty="0">
                <a:effectLst/>
                <a:latin typeface="Rubik" panose="020B0604020202020204" charset="-79"/>
                <a:cs typeface="Rubik" panose="020B0604020202020204" charset="-79"/>
              </a:rPr>
              <a:t> (</a:t>
            </a:r>
            <a:r>
              <a:rPr lang="en-US" sz="1200" dirty="0" err="1">
                <a:effectLst/>
                <a:latin typeface="Rubik" panose="020B0604020202020204" charset="-79"/>
                <a:cs typeface="Rubik" panose="020B0604020202020204" charset="-79"/>
              </a:rPr>
              <a:t>Jubelio</a:t>
            </a:r>
            <a:r>
              <a:rPr lang="en-US" sz="1200" dirty="0">
                <a:effectLst/>
                <a:latin typeface="Rubik" panose="020B0604020202020204" charset="-79"/>
                <a:cs typeface="Rubik" panose="020B0604020202020204" charset="-79"/>
              </a:rPr>
              <a:t> page) </a:t>
            </a:r>
            <a:r>
              <a:rPr lang="en-US" sz="1200" dirty="0">
                <a:effectLst/>
                <a:latin typeface="Rubik" panose="020B0604020202020204" charset="-79"/>
                <a:cs typeface="Rubik" panose="020B0604020202020204" charset="-79"/>
                <a:hlinkClick r:id="rId5"/>
              </a:rPr>
              <a:t>https://app.jubelio.com/login</a:t>
            </a:r>
            <a:endParaRPr lang="en-US" sz="1200" dirty="0">
              <a:effectLst/>
              <a:latin typeface="Rubik" panose="020B0604020202020204" charset="-79"/>
              <a:cs typeface="Rubik" panose="020B0604020202020204" charset="-79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Rubik" panose="020B0604020202020204" charset="-79"/>
                <a:cs typeface="Rubik" panose="020B0604020202020204" charset="-79"/>
              </a:rPr>
              <a:t>User </a:t>
            </a:r>
            <a:r>
              <a:rPr lang="en-US" sz="1200" dirty="0" err="1">
                <a:effectLst/>
                <a:latin typeface="Rubik" panose="020B0604020202020204" charset="-79"/>
                <a:cs typeface="Rubik" panose="020B0604020202020204" charset="-79"/>
              </a:rPr>
              <a:t>membuat</a:t>
            </a:r>
            <a:r>
              <a:rPr lang="en-US" sz="1200" dirty="0">
                <a:effectLst/>
                <a:latin typeface="Rubik" panose="020B0604020202020204" charset="-79"/>
                <a:cs typeface="Rubik" panose="020B0604020202020204" charset="-79"/>
              </a:rPr>
              <a:t> negative test case pada login </a:t>
            </a:r>
            <a:r>
              <a:rPr lang="en-US" sz="1200" dirty="0" err="1">
                <a:effectLst/>
                <a:latin typeface="Rubik" panose="020B0604020202020204" charset="-79"/>
                <a:cs typeface="Rubik" panose="020B0604020202020204" charset="-79"/>
              </a:rPr>
              <a:t>Jubelio</a:t>
            </a:r>
            <a:r>
              <a:rPr lang="en-US" sz="1200" dirty="0">
                <a:effectLst/>
                <a:latin typeface="Rubik" panose="020B0604020202020204" charset="-79"/>
                <a:cs typeface="Rubik" panose="020B0604020202020204" charset="-79"/>
              </a:rPr>
              <a:t> (</a:t>
            </a:r>
            <a:r>
              <a:rPr lang="en-US" sz="1200" dirty="0" err="1">
                <a:effectLst/>
                <a:latin typeface="Rubik" panose="020B0604020202020204" charset="-79"/>
                <a:cs typeface="Rubik" panose="020B0604020202020204" charset="-79"/>
              </a:rPr>
              <a:t>Jubelio</a:t>
            </a:r>
            <a:r>
              <a:rPr lang="en-US" sz="1200" dirty="0">
                <a:effectLst/>
                <a:latin typeface="Rubik" panose="020B0604020202020204" charset="-79"/>
                <a:cs typeface="Rubik" panose="020B0604020202020204" charset="-79"/>
              </a:rPr>
              <a:t> page) </a:t>
            </a:r>
            <a:r>
              <a:rPr lang="en-US" sz="1200" dirty="0">
                <a:effectLst/>
                <a:latin typeface="Rubik" panose="020B0604020202020204" charset="-79"/>
                <a:cs typeface="Rubik" panose="020B0604020202020204" charset="-79"/>
                <a:hlinkClick r:id="rId5"/>
              </a:rPr>
              <a:t>https://app.jubelio.com/login</a:t>
            </a:r>
            <a:endParaRPr lang="en-US" sz="1200" dirty="0">
              <a:effectLst/>
              <a:latin typeface="Rubik" panose="020B0604020202020204" charset="-79"/>
              <a:cs typeface="Rubik" panose="020B0604020202020204" charset="-79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Rubik" panose="020B0604020202020204" charset="-79"/>
                <a:cs typeface="Rubik" panose="020B0604020202020204" charset="-79"/>
              </a:rPr>
              <a:t>User </a:t>
            </a:r>
            <a:r>
              <a:rPr lang="en-US" sz="1200" dirty="0" err="1">
                <a:effectLst/>
                <a:latin typeface="Rubik" panose="020B0604020202020204" charset="-79"/>
                <a:cs typeface="Rubik" panose="020B0604020202020204" charset="-79"/>
              </a:rPr>
              <a:t>membuat</a:t>
            </a:r>
            <a:r>
              <a:rPr lang="en-US" sz="1200" dirty="0"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dirty="0" err="1">
                <a:effectLst/>
                <a:latin typeface="Rubik" panose="020B0604020202020204" charset="-79"/>
                <a:cs typeface="Rubik" panose="020B0604020202020204" charset="-79"/>
              </a:rPr>
              <a:t>barang</a:t>
            </a:r>
            <a:r>
              <a:rPr lang="en-US" sz="1200" dirty="0"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dirty="0" err="1">
                <a:effectLst/>
                <a:latin typeface="Rubik" panose="020B0604020202020204" charset="-79"/>
                <a:cs typeface="Rubik" panose="020B0604020202020204" charset="-79"/>
              </a:rPr>
              <a:t>baru</a:t>
            </a:r>
            <a:r>
              <a:rPr lang="en-US" sz="1200" dirty="0">
                <a:effectLst/>
                <a:latin typeface="Rubik" panose="020B0604020202020204" charset="-79"/>
                <a:cs typeface="Rubik" panose="020B0604020202020204" charset="-79"/>
              </a:rPr>
              <a:t> non </a:t>
            </a:r>
            <a:r>
              <a:rPr lang="en-US" sz="1200" dirty="0" err="1">
                <a:effectLst/>
                <a:latin typeface="Rubik" panose="020B0604020202020204" charset="-79"/>
                <a:cs typeface="Rubik" panose="020B0604020202020204" charset="-79"/>
              </a:rPr>
              <a:t>varian</a:t>
            </a:r>
            <a:r>
              <a:rPr lang="en-US" sz="1200" dirty="0">
                <a:effectLst/>
                <a:latin typeface="Rubik" panose="020B0604020202020204" charset="-79"/>
                <a:cs typeface="Rubik" panose="020B0604020202020204" charset="-79"/>
              </a:rPr>
              <a:t> pada </a:t>
            </a:r>
            <a:r>
              <a:rPr lang="en-US" sz="1200" dirty="0" err="1">
                <a:effectLst/>
                <a:latin typeface="Rubik" panose="020B0604020202020204" charset="-79"/>
                <a:cs typeface="Rubik" panose="020B0604020202020204" charset="-79"/>
              </a:rPr>
              <a:t>katalog</a:t>
            </a:r>
            <a:r>
              <a:rPr lang="en-US" sz="1200" dirty="0">
                <a:effectLst/>
                <a:latin typeface="Rubik" panose="020B0604020202020204" charset="-79"/>
                <a:cs typeface="Rubik" panose="020B0604020202020204" charset="-79"/>
              </a:rPr>
              <a:t>  (</a:t>
            </a:r>
            <a:r>
              <a:rPr lang="en-US" sz="1200" dirty="0" err="1">
                <a:effectLst/>
                <a:latin typeface="Rubik" panose="020B0604020202020204" charset="-79"/>
                <a:cs typeface="Rubik" panose="020B0604020202020204" charset="-79"/>
              </a:rPr>
              <a:t>Jubelio</a:t>
            </a:r>
            <a:r>
              <a:rPr lang="en-US" sz="1200" dirty="0">
                <a:effectLst/>
                <a:latin typeface="Rubik" panose="020B0604020202020204" charset="-79"/>
                <a:cs typeface="Rubik" panose="020B0604020202020204" charset="-79"/>
              </a:rPr>
              <a:t> page)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Rubik"/>
              <a:ea typeface="Rubik"/>
              <a:cs typeface="Rubik"/>
              <a:sym typeface="Rubik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rgbClr val="002060"/>
                </a:solidFill>
                <a:latin typeface="Rubik"/>
                <a:ea typeface="Rubik"/>
                <a:cs typeface="Rubik"/>
                <a:sym typeface="Rubik"/>
              </a:rPr>
              <a:t>Lakukan</a:t>
            </a:r>
            <a:r>
              <a:rPr lang="en-US" sz="1200" b="1" dirty="0">
                <a:solidFill>
                  <a:srgbClr val="002060"/>
                </a:solidFill>
                <a:latin typeface="Rubik"/>
                <a:ea typeface="Rubik"/>
                <a:cs typeface="Rubik"/>
                <a:sym typeface="Rubik"/>
              </a:rPr>
              <a:t> API testing </a:t>
            </a:r>
            <a:r>
              <a:rPr lang="en-US" sz="1200" b="1" dirty="0" err="1">
                <a:solidFill>
                  <a:srgbClr val="002060"/>
                </a:solidFill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sz="1200" b="1" dirty="0">
                <a:solidFill>
                  <a:srgbClr val="002060"/>
                </a:solidFill>
                <a:latin typeface="Rubik"/>
                <a:ea typeface="Rubik"/>
                <a:cs typeface="Rubik"/>
                <a:sym typeface="Rubik"/>
              </a:rPr>
              <a:t> Postman pada </a:t>
            </a:r>
            <a:r>
              <a:rPr lang="en-US" sz="1200" b="1" dirty="0" err="1">
                <a:solidFill>
                  <a:srgbClr val="002060"/>
                </a:solidFill>
                <a:latin typeface="Rubik"/>
                <a:ea typeface="Rubik"/>
                <a:cs typeface="Rubik"/>
                <a:sym typeface="Rubik"/>
              </a:rPr>
              <a:t>Jubelio</a:t>
            </a:r>
            <a:r>
              <a:rPr lang="en-US" sz="1200" b="1" dirty="0">
                <a:solidFill>
                  <a:srgbClr val="002060"/>
                </a:solidFill>
                <a:latin typeface="Rubik"/>
                <a:ea typeface="Rubik"/>
                <a:cs typeface="Rubik"/>
                <a:sym typeface="Rubik"/>
              </a:rPr>
              <a:t> API: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1. Testing pada endpoint: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	○ Login: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Jubelio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API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	○ All product price: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Jubelio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API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	○ Upload product image: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Jubelio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API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	○ Delete product: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Jubelio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API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2.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Lengkapi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testing API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negative scenario	(min 1 pada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tiap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test)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3.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Buatlah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test case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terkait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API test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tersebut</a:t>
            </a:r>
            <a:endParaRPr lang="en-US" sz="1200" dirty="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6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340500" y="726925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Case Study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/>
        </p:nvSpPr>
        <p:spPr>
          <a:xfrm>
            <a:off x="340602" y="1879187"/>
            <a:ext cx="8376900" cy="258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rgbClr val="002060"/>
                </a:solidFill>
                <a:latin typeface="Rubik"/>
                <a:ea typeface="Rubik"/>
                <a:cs typeface="Rubik"/>
                <a:sym typeface="Rubik"/>
              </a:rPr>
              <a:t>Buatlah</a:t>
            </a:r>
            <a:r>
              <a:rPr lang="en-US" sz="1200" b="1" dirty="0">
                <a:solidFill>
                  <a:srgbClr val="002060"/>
                </a:solidFill>
                <a:latin typeface="Rubik"/>
                <a:ea typeface="Rubik"/>
                <a:cs typeface="Rubik"/>
                <a:sym typeface="Rubik"/>
              </a:rPr>
              <a:t> Web Automation </a:t>
            </a:r>
            <a:r>
              <a:rPr lang="en-US" sz="1200" b="1" dirty="0" err="1">
                <a:solidFill>
                  <a:srgbClr val="002060"/>
                </a:solidFill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sz="1200" b="1" dirty="0">
                <a:solidFill>
                  <a:srgbClr val="002060"/>
                </a:solidFill>
                <a:latin typeface="Rubik"/>
                <a:ea typeface="Rubik"/>
                <a:cs typeface="Rubik"/>
                <a:sym typeface="Rubik"/>
              </a:rPr>
              <a:t> Selenium Web Driver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1.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Buat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automation scenario pada Login ﬂow di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halaman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Jubelio</a:t>
            </a:r>
            <a:endParaRPr lang="en-US" sz="1200" dirty="0">
              <a:latin typeface="Rubik"/>
              <a:ea typeface="Rubik"/>
              <a:cs typeface="Rubik"/>
              <a:sym typeface="Rubik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2.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Buat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automation scenario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mengatur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stock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persediaan</a:t>
            </a:r>
            <a:endParaRPr lang="en-US" sz="1200" dirty="0">
              <a:latin typeface="Rubik"/>
              <a:ea typeface="Rubik"/>
              <a:cs typeface="Rubik"/>
              <a:sym typeface="Rubik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Rubik"/>
              <a:ea typeface="Rubik"/>
              <a:cs typeface="Rubik"/>
              <a:sym typeface="Rubik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rgbClr val="002060"/>
                </a:solidFill>
                <a:latin typeface="Rubik"/>
                <a:ea typeface="Rubik"/>
                <a:cs typeface="Rubik"/>
                <a:sym typeface="Rubik"/>
              </a:rPr>
              <a:t>Buatlah</a:t>
            </a:r>
            <a:r>
              <a:rPr lang="en-US" sz="1200" b="1" dirty="0">
                <a:solidFill>
                  <a:srgbClr val="002060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b="1" dirty="0" err="1">
                <a:solidFill>
                  <a:srgbClr val="002060"/>
                </a:solidFill>
                <a:latin typeface="Rubik"/>
                <a:ea typeface="Rubik"/>
                <a:cs typeface="Rubik"/>
                <a:sym typeface="Rubik"/>
              </a:rPr>
              <a:t>Github</a:t>
            </a:r>
            <a:r>
              <a:rPr lang="en-US" sz="1200" b="1" dirty="0">
                <a:solidFill>
                  <a:srgbClr val="002060"/>
                </a:solidFill>
                <a:latin typeface="Rubik"/>
                <a:ea typeface="Rubik"/>
                <a:cs typeface="Rubik"/>
                <a:sym typeface="Rubik"/>
              </a:rPr>
              <a:t> repository </a:t>
            </a:r>
            <a:r>
              <a:rPr lang="en-US" sz="1200" b="1" dirty="0" err="1">
                <a:solidFill>
                  <a:srgbClr val="002060"/>
                </a:solidFill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US" sz="1200" b="1" dirty="0">
                <a:solidFill>
                  <a:srgbClr val="002060"/>
                </a:solidFill>
                <a:latin typeface="Rubik"/>
                <a:ea typeface="Rubik"/>
                <a:cs typeface="Rubik"/>
                <a:sym typeface="Rubik"/>
              </a:rPr>
              <a:t> web automation yang </a:t>
            </a:r>
            <a:r>
              <a:rPr lang="en-US" sz="1200" b="1" dirty="0" err="1">
                <a:solidFill>
                  <a:srgbClr val="002060"/>
                </a:solidFill>
                <a:latin typeface="Rubik"/>
                <a:ea typeface="Rubik"/>
                <a:cs typeface="Rubik"/>
                <a:sym typeface="Rubik"/>
              </a:rPr>
              <a:t>telah</a:t>
            </a:r>
            <a:r>
              <a:rPr lang="en-US" sz="1200" b="1" dirty="0">
                <a:solidFill>
                  <a:srgbClr val="002060"/>
                </a:solidFill>
                <a:latin typeface="Rubik"/>
                <a:ea typeface="Rubik"/>
                <a:cs typeface="Rubik"/>
                <a:sym typeface="Rubik"/>
              </a:rPr>
              <a:t> Anda </a:t>
            </a:r>
            <a:r>
              <a:rPr lang="en-US" sz="1200" b="1" dirty="0" err="1">
                <a:solidFill>
                  <a:srgbClr val="002060"/>
                </a:solidFill>
                <a:latin typeface="Rubik"/>
                <a:ea typeface="Rubik"/>
                <a:cs typeface="Rubik"/>
                <a:sym typeface="Rubik"/>
              </a:rPr>
              <a:t>buat</a:t>
            </a:r>
            <a:endParaRPr lang="en-US" sz="1200" b="1" dirty="0">
              <a:solidFill>
                <a:srgbClr val="002060"/>
              </a:solidFill>
              <a:latin typeface="Rubik"/>
              <a:ea typeface="Rubik"/>
              <a:cs typeface="Rubik"/>
              <a:sym typeface="Rubik"/>
            </a:endParaRP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Buat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Github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account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Buat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Github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repository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Upload local code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ke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remote repository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Berikan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step by step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menjalankan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automation yang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telah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dibuat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di local (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Maksudnya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dibuat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note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panduan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atau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bukan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??)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Berikan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evidence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pendukung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(screen record)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saat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menjalankan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web automation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tersebut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di local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Berikan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evidence (screenshot) run results (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jumlah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scenario dan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jumlah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steps) di local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3669171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340500" y="1899838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latin typeface="Rubik"/>
                <a:ea typeface="Rubik"/>
                <a:cs typeface="Rubik"/>
                <a:sym typeface="Rubik"/>
              </a:rPr>
              <a:t>Insert Your Result Here</a:t>
            </a:r>
            <a:endParaRPr sz="5000" b="1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340500" y="2843463"/>
            <a:ext cx="8376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You can add </a:t>
            </a:r>
            <a:r>
              <a:rPr lang="en" b="1">
                <a:latin typeface="Rubik"/>
                <a:ea typeface="Rubik"/>
                <a:cs typeface="Rubik"/>
                <a:sym typeface="Rubik"/>
              </a:rPr>
              <a:t>image and details of your </a:t>
            </a:r>
            <a:r>
              <a:rPr lang="en">
                <a:latin typeface="Rubik"/>
                <a:ea typeface="Rubik"/>
                <a:cs typeface="Rubik"/>
                <a:sym typeface="Rubik"/>
              </a:rPr>
              <a:t>result. You can add an explanation of how you got the result also.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/>
        </p:nvSpPr>
        <p:spPr>
          <a:xfrm>
            <a:off x="340500" y="1899838"/>
            <a:ext cx="8463000" cy="8772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latin typeface="Rubik"/>
                <a:ea typeface="Rubik"/>
                <a:cs typeface="Rubik"/>
                <a:sym typeface="Rubik"/>
              </a:rPr>
              <a:t>Insert Your Link Here</a:t>
            </a:r>
            <a:endParaRPr sz="4500" b="1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340500" y="2843463"/>
            <a:ext cx="83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You can add </a:t>
            </a:r>
            <a:r>
              <a:rPr lang="en" b="1">
                <a:latin typeface="Rubik"/>
                <a:ea typeface="Rubik"/>
                <a:cs typeface="Rubik"/>
                <a:sym typeface="Rubik"/>
              </a:rPr>
              <a:t>link GitHub / Coda / Figma </a:t>
            </a:r>
            <a:r>
              <a:rPr lang="en">
                <a:latin typeface="Rubik"/>
                <a:ea typeface="Rubik"/>
                <a:cs typeface="Rubik"/>
                <a:sym typeface="Rubik"/>
              </a:rPr>
              <a:t>also (optional)</a:t>
            </a:r>
            <a:endParaRPr i="1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9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/>
        </p:nvSpPr>
        <p:spPr>
          <a:xfrm>
            <a:off x="340500" y="1899838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latin typeface="Rubik"/>
                <a:ea typeface="Rubik"/>
                <a:cs typeface="Rubik"/>
                <a:sym typeface="Rubik"/>
              </a:rPr>
              <a:t>Video Presentation Here</a:t>
            </a:r>
            <a:endParaRPr sz="5000" b="1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/>
        </p:nvSpPr>
        <p:spPr>
          <a:xfrm>
            <a:off x="340500" y="2843463"/>
            <a:ext cx="83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Please insert your link video here (You can upload the video on YouTube or Google Drive first)!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0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95425" y="4262625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/>
        </p:nvSpPr>
        <p:spPr>
          <a:xfrm>
            <a:off x="2376000" y="1939850"/>
            <a:ext cx="4392000" cy="877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Thank You</a:t>
            </a:r>
            <a:endParaRPr sz="20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4314750" y="4248575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131" name="Google Shape;131;p20"/>
          <p:cNvSpPr/>
          <p:nvPr/>
        </p:nvSpPr>
        <p:spPr>
          <a:xfrm>
            <a:off x="4871775" y="4301225"/>
            <a:ext cx="1538100" cy="5412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Logo Company</a:t>
            </a:r>
            <a:endParaRPr>
              <a:solidFill>
                <a:schemeClr val="lt1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412</Words>
  <Application>Microsoft Office PowerPoint</Application>
  <PresentationFormat>On-screen Show (16:9)</PresentationFormat>
  <Paragraphs>54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Rubik Light</vt:lpstr>
      <vt:lpstr>Rubik</vt:lpstr>
      <vt:lpstr>-apple-system</vt:lpstr>
      <vt:lpstr>Rubik Medium</vt:lpstr>
      <vt:lpstr>Arial</vt:lpstr>
      <vt:lpstr>Rubik SemiBold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Bambang Satrio Gandhi</cp:lastModifiedBy>
  <cp:revision>3</cp:revision>
  <dcterms:modified xsi:type="dcterms:W3CDTF">2023-09-27T14:37:59Z</dcterms:modified>
</cp:coreProperties>
</file>