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91" r:id="rId6"/>
    <p:sldId id="260" r:id="rId7"/>
    <p:sldId id="261" r:id="rId8"/>
    <p:sldId id="262" r:id="rId9"/>
    <p:sldId id="263" r:id="rId10"/>
    <p:sldId id="29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9" r:id="rId23"/>
    <p:sldId id="280" r:id="rId24"/>
    <p:sldId id="281" r:id="rId25"/>
    <p:sldId id="275" r:id="rId26"/>
    <p:sldId id="278" r:id="rId27"/>
    <p:sldId id="276" r:id="rId28"/>
    <p:sldId id="27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260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34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90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9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8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8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6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6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10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0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8C9409B-A44B-4A4F-9116-3F48BF672658}" type="datetimeFigureOut">
              <a:rPr lang="hu-HU" smtClean="0"/>
              <a:t>2022. 09. 14.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E4E84CE-EB2A-4C08-8BFE-099F68274C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70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</p:spTree>
    <p:extLst>
      <p:ext uri="{BB962C8B-B14F-4D97-AF65-F5344CB8AC3E}">
        <p14:creationId xmlns:p14="http://schemas.microsoft.com/office/powerpoint/2010/main" val="154655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15210-E815-48CD-99D5-2AD86FBF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Milyen nyelveken tanulunk programozni?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5114AA-D3E7-4DE4-8D0B-1D0ABC29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/>
              <a:t>C#</a:t>
            </a:r>
            <a:r>
              <a:rPr lang="hu-HU"/>
              <a:t>:</a:t>
            </a:r>
          </a:p>
          <a:p>
            <a:pPr lvl="1"/>
            <a:r>
              <a:rPr lang="hu-HU"/>
              <a:t>Gyakorlaton kizárólag</a:t>
            </a:r>
          </a:p>
          <a:p>
            <a:pPr lvl="1"/>
            <a:r>
              <a:rPr lang="hu-HU"/>
              <a:t>Előadáson főleg (a gyakorlatot támogatandó)</a:t>
            </a:r>
          </a:p>
          <a:p>
            <a:endParaRPr lang="hu-HU"/>
          </a:p>
          <a:p>
            <a:r>
              <a:rPr lang="hu-HU" b="1"/>
              <a:t>C++, Java, Python</a:t>
            </a:r>
            <a:r>
              <a:rPr lang="hu-HU"/>
              <a:t>: előadáson kiegészítő információk, vizsgán is kérdezem</a:t>
            </a:r>
          </a:p>
        </p:txBody>
      </p:sp>
    </p:spTree>
    <p:extLst>
      <p:ext uri="{BB962C8B-B14F-4D97-AF65-F5344CB8AC3E}">
        <p14:creationId xmlns:p14="http://schemas.microsoft.com/office/powerpoint/2010/main" val="153850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C# története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2000-ben született</a:t>
            </a:r>
          </a:p>
          <a:p>
            <a:r>
              <a:rPr lang="hu-HU" dirty="0"/>
              <a:t>Java-n alapszik, de tisztább és megbízhatóbb</a:t>
            </a:r>
          </a:p>
          <a:p>
            <a:r>
              <a:rPr lang="hu-HU" dirty="0"/>
              <a:t>Aktuális verzió: C</a:t>
            </a:r>
            <a:r>
              <a:rPr lang="hu-HU"/>
              <a:t># 10.0</a:t>
            </a:r>
            <a:endParaRPr lang="hu-HU" dirty="0"/>
          </a:p>
          <a:p>
            <a:pPr lvl="1"/>
            <a:r>
              <a:rPr lang="hu-HU" dirty="0"/>
              <a:t>.</a:t>
            </a:r>
            <a:r>
              <a:rPr lang="hu-HU"/>
              <a:t>NET 6.0</a:t>
            </a:r>
            <a:endParaRPr lang="hu-HU" dirty="0"/>
          </a:p>
          <a:p>
            <a:pPr lvl="1"/>
            <a:r>
              <a:rPr lang="hu-HU" dirty="0"/>
              <a:t>.NET keretrendszerről később bővebben!</a:t>
            </a:r>
          </a:p>
          <a:p>
            <a:r>
              <a:rPr lang="hu-HU" dirty="0"/>
              <a:t>Hivatalos </a:t>
            </a:r>
            <a:r>
              <a:rPr lang="hu-HU"/>
              <a:t>fejlesztői környezet (IDE): </a:t>
            </a:r>
            <a:r>
              <a:rPr lang="hu-HU" dirty="0"/>
              <a:t>Visual </a:t>
            </a:r>
            <a:r>
              <a:rPr lang="hu-HU" dirty="0" err="1"/>
              <a:t>Studio</a:t>
            </a:r>
            <a:endParaRPr lang="hu-HU" dirty="0"/>
          </a:p>
          <a:p>
            <a:pPr lvl="1"/>
            <a:r>
              <a:rPr lang="hu-HU" dirty="0"/>
              <a:t>aktuális verzió: </a:t>
            </a:r>
            <a:r>
              <a:rPr lang="hu-HU"/>
              <a:t>VS 2022</a:t>
            </a:r>
            <a:endParaRPr lang="hu-HU" dirty="0"/>
          </a:p>
          <a:p>
            <a:pPr lvl="1"/>
            <a:r>
              <a:rPr lang="hu-HU" dirty="0"/>
              <a:t>ingyenes változat (ajánlott a kurzusunkhoz):</a:t>
            </a:r>
            <a:br>
              <a:rPr lang="hu-HU" dirty="0"/>
            </a:br>
            <a:r>
              <a:rPr lang="hu-HU" b="1" dirty="0"/>
              <a:t>VS </a:t>
            </a:r>
            <a:r>
              <a:rPr lang="hu-HU" b="1" err="1"/>
              <a:t>Community</a:t>
            </a:r>
            <a:r>
              <a:rPr lang="hu-HU" b="1"/>
              <a:t> 2022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859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Mivel kezdjünk?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3999" y="1584001"/>
            <a:ext cx="8246817" cy="4980051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Hogyan kezdjünk programot írni Visual </a:t>
            </a:r>
            <a:r>
              <a:rPr lang="hu-HU" dirty="0" err="1"/>
              <a:t>Studioban</a:t>
            </a:r>
            <a:r>
              <a:rPr lang="hu-HU" dirty="0"/>
              <a:t>?</a:t>
            </a:r>
          </a:p>
          <a:p>
            <a:pPr marL="109728" indent="0">
              <a:buNone/>
            </a:pPr>
            <a:r>
              <a:rPr lang="hu-HU" dirty="0"/>
              <a:t>Helyesebben: Hogyan írjuk meg a program </a:t>
            </a:r>
            <a:r>
              <a:rPr lang="hu-HU" b="1" dirty="0"/>
              <a:t>(forrás)kódját</a:t>
            </a:r>
            <a:r>
              <a:rPr lang="hu-HU" dirty="0"/>
              <a:t>?</a:t>
            </a:r>
          </a:p>
          <a:p>
            <a:r>
              <a:rPr lang="hu-HU" b="1" dirty="0"/>
              <a:t>Utasításokat</a:t>
            </a:r>
            <a:r>
              <a:rPr lang="hu-HU" dirty="0"/>
              <a:t> kell írnod a Main eljárásba</a:t>
            </a:r>
          </a:p>
          <a:p>
            <a:r>
              <a:rPr lang="hu-HU" dirty="0"/>
              <a:t>Mindegyiket </a:t>
            </a:r>
            <a:r>
              <a:rPr lang="hu-HU" b="1" dirty="0"/>
              <a:t>pontosvesszővel</a:t>
            </a:r>
            <a:r>
              <a:rPr lang="hu-HU" dirty="0"/>
              <a:t> kell zárni</a:t>
            </a:r>
          </a:p>
          <a:p>
            <a:r>
              <a:rPr lang="hu-HU" dirty="0"/>
              <a:t>Ezek az utasítások </a:t>
            </a:r>
            <a:r>
              <a:rPr lang="hu-HU" b="1" dirty="0"/>
              <a:t>szekvenciálisan</a:t>
            </a:r>
            <a:r>
              <a:rPr lang="hu-HU" dirty="0"/>
              <a:t> lesznek végrehajtva</a:t>
            </a:r>
            <a:endParaRPr lang="hu-HU" b="1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891272" y="2174033"/>
            <a:ext cx="3995929" cy="32483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 {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utasítás1;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utasítás2;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21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Mivel kezdjünk?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Hogyan tudunk adatokat kezelni a forráskódban?</a:t>
            </a:r>
          </a:p>
          <a:p>
            <a:r>
              <a:rPr lang="hu-HU" b="1" dirty="0"/>
              <a:t>Literál:</a:t>
            </a:r>
            <a:r>
              <a:rPr lang="hu-HU" dirty="0"/>
              <a:t> konkrét érték, pl. </a:t>
            </a:r>
            <a:r>
              <a:rPr lang="hu-HU" i="1" dirty="0"/>
              <a:t>24</a:t>
            </a:r>
            <a:r>
              <a:rPr lang="hu-HU" dirty="0"/>
              <a:t>, </a:t>
            </a:r>
            <a:r>
              <a:rPr lang="hu-HU" i="1" dirty="0"/>
              <a:t>3.89</a:t>
            </a:r>
            <a:r>
              <a:rPr lang="hu-HU" dirty="0"/>
              <a:t>, </a:t>
            </a:r>
            <a:r>
              <a:rPr lang="hu-HU" i="1" dirty="0"/>
              <a:t>"Sanyika"</a:t>
            </a:r>
          </a:p>
          <a:p>
            <a:r>
              <a:rPr lang="hu-HU" b="1" dirty="0"/>
              <a:t>(Nevesített) konstans:</a:t>
            </a:r>
            <a:r>
              <a:rPr lang="hu-HU" dirty="0"/>
              <a:t> névvel ellátott fix érték, pl. </a:t>
            </a:r>
            <a:r>
              <a:rPr lang="hu-HU" i="1" dirty="0" err="1"/>
              <a:t>Math.PI</a:t>
            </a:r>
            <a:endParaRPr lang="hu-HU" i="1" dirty="0"/>
          </a:p>
          <a:p>
            <a:r>
              <a:rPr lang="hu-HU" b="1" dirty="0"/>
              <a:t>Változó:</a:t>
            </a:r>
            <a:r>
              <a:rPr lang="hu-HU" dirty="0"/>
              <a:t> mint matematikában, pl. </a:t>
            </a:r>
            <a:r>
              <a:rPr lang="hu-HU" i="1" dirty="0"/>
              <a:t>x</a:t>
            </a:r>
            <a:r>
              <a:rPr lang="hu-HU" dirty="0"/>
              <a:t>, </a:t>
            </a:r>
            <a:r>
              <a:rPr lang="hu-HU" i="1" dirty="0"/>
              <a:t>y</a:t>
            </a:r>
            <a:r>
              <a:rPr lang="hu-HU" dirty="0"/>
              <a:t>, </a:t>
            </a:r>
            <a:r>
              <a:rPr lang="hu-HU" i="1" dirty="0" err="1"/>
              <a:t>username</a:t>
            </a:r>
            <a:endParaRPr lang="hu-HU" i="1" dirty="0"/>
          </a:p>
          <a:p>
            <a:endParaRPr lang="hu-HU" i="1" dirty="0"/>
          </a:p>
          <a:p>
            <a:pPr marL="109728" indent="0">
              <a:buNone/>
            </a:pPr>
            <a:r>
              <a:rPr lang="hu-HU" dirty="0"/>
              <a:t>Minden adatnak meghatározott </a:t>
            </a:r>
            <a:r>
              <a:rPr lang="hu-HU" b="1" dirty="0"/>
              <a:t>típusa</a:t>
            </a:r>
            <a:r>
              <a:rPr lang="hu-HU" dirty="0"/>
              <a:t> van!</a:t>
            </a:r>
          </a:p>
        </p:txBody>
      </p:sp>
    </p:spTree>
    <p:extLst>
      <p:ext uri="{BB962C8B-B14F-4D97-AF65-F5344CB8AC3E}">
        <p14:creationId xmlns:p14="http://schemas.microsoft.com/office/powerpoint/2010/main" val="329539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típusok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635189" y="1469454"/>
            <a:ext cx="5327650" cy="2663825"/>
            <a:chOff x="684213" y="1341438"/>
            <a:chExt cx="5327650" cy="2663825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116013" y="1341438"/>
              <a:ext cx="4895850" cy="2663825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187450" y="141287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Egész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91680" y="2060575"/>
              <a:ext cx="2592288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Lebegőpontos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419475" y="342900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Karakter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628900" y="270827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Logikai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 rot="16200000">
              <a:off x="-431800" y="2457451"/>
              <a:ext cx="2663825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Értéktípusok</a:t>
              </a:r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4513326" y="4565079"/>
            <a:ext cx="4897438" cy="2160587"/>
            <a:chOff x="3562350" y="4437063"/>
            <a:chExt cx="4897438" cy="2160587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4427538" y="4437063"/>
              <a:ext cx="4032250" cy="2160587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643438" y="458152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Sztring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075238" y="53022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Tömb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580063" y="59499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Osztály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rot="16200000">
              <a:off x="2914650" y="5084763"/>
              <a:ext cx="2160587" cy="865188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Referencia-típusok</a:t>
              </a:r>
            </a:p>
          </p:txBody>
        </p:sp>
      </p:grpSp>
      <p:sp>
        <p:nvSpPr>
          <p:cNvPr id="17" name="Szabadkézi sokszög 16"/>
          <p:cNvSpPr/>
          <p:nvPr/>
        </p:nvSpPr>
        <p:spPr>
          <a:xfrm>
            <a:off x="1599311" y="1137889"/>
            <a:ext cx="3383280" cy="1014984"/>
          </a:xfrm>
          <a:custGeom>
            <a:avLst/>
            <a:gdLst>
              <a:gd name="connsiteX0" fmla="*/ 2057400 w 3383280"/>
              <a:gd name="connsiteY0" fmla="*/ 274320 h 1014984"/>
              <a:gd name="connsiteX1" fmla="*/ 1929384 w 3383280"/>
              <a:gd name="connsiteY1" fmla="*/ 256032 h 1014984"/>
              <a:gd name="connsiteX2" fmla="*/ 1828800 w 3383280"/>
              <a:gd name="connsiteY2" fmla="*/ 237744 h 1014984"/>
              <a:gd name="connsiteX3" fmla="*/ 1709928 w 3383280"/>
              <a:gd name="connsiteY3" fmla="*/ 210312 h 1014984"/>
              <a:gd name="connsiteX4" fmla="*/ 1664208 w 3383280"/>
              <a:gd name="connsiteY4" fmla="*/ 201168 h 1014984"/>
              <a:gd name="connsiteX5" fmla="*/ 1536192 w 3383280"/>
              <a:gd name="connsiteY5" fmla="*/ 192024 h 1014984"/>
              <a:gd name="connsiteX6" fmla="*/ 923544 w 3383280"/>
              <a:gd name="connsiteY6" fmla="*/ 201168 h 1014984"/>
              <a:gd name="connsiteX7" fmla="*/ 877824 w 3383280"/>
              <a:gd name="connsiteY7" fmla="*/ 210312 h 1014984"/>
              <a:gd name="connsiteX8" fmla="*/ 822960 w 3383280"/>
              <a:gd name="connsiteY8" fmla="*/ 219456 h 1014984"/>
              <a:gd name="connsiteX9" fmla="*/ 694944 w 3383280"/>
              <a:gd name="connsiteY9" fmla="*/ 256032 h 1014984"/>
              <a:gd name="connsiteX10" fmla="*/ 585216 w 3383280"/>
              <a:gd name="connsiteY10" fmla="*/ 292608 h 1014984"/>
              <a:gd name="connsiteX11" fmla="*/ 484632 w 3383280"/>
              <a:gd name="connsiteY11" fmla="*/ 338328 h 1014984"/>
              <a:gd name="connsiteX12" fmla="*/ 420624 w 3383280"/>
              <a:gd name="connsiteY12" fmla="*/ 365760 h 1014984"/>
              <a:gd name="connsiteX13" fmla="*/ 283464 w 3383280"/>
              <a:gd name="connsiteY13" fmla="*/ 438912 h 1014984"/>
              <a:gd name="connsiteX14" fmla="*/ 173736 w 3383280"/>
              <a:gd name="connsiteY14" fmla="*/ 512064 h 1014984"/>
              <a:gd name="connsiteX15" fmla="*/ 137160 w 3383280"/>
              <a:gd name="connsiteY15" fmla="*/ 539496 h 1014984"/>
              <a:gd name="connsiteX16" fmla="*/ 27432 w 3383280"/>
              <a:gd name="connsiteY16" fmla="*/ 658368 h 1014984"/>
              <a:gd name="connsiteX17" fmla="*/ 18288 w 3383280"/>
              <a:gd name="connsiteY17" fmla="*/ 713232 h 1014984"/>
              <a:gd name="connsiteX18" fmla="*/ 0 w 3383280"/>
              <a:gd name="connsiteY18" fmla="*/ 768096 h 1014984"/>
              <a:gd name="connsiteX19" fmla="*/ 9144 w 3383280"/>
              <a:gd name="connsiteY19" fmla="*/ 877824 h 1014984"/>
              <a:gd name="connsiteX20" fmla="*/ 45720 w 3383280"/>
              <a:gd name="connsiteY20" fmla="*/ 886968 h 1014984"/>
              <a:gd name="connsiteX21" fmla="*/ 146304 w 3383280"/>
              <a:gd name="connsiteY21" fmla="*/ 923544 h 1014984"/>
              <a:gd name="connsiteX22" fmla="*/ 256032 w 3383280"/>
              <a:gd name="connsiteY22" fmla="*/ 950976 h 1014984"/>
              <a:gd name="connsiteX23" fmla="*/ 320040 w 3383280"/>
              <a:gd name="connsiteY23" fmla="*/ 960120 h 1014984"/>
              <a:gd name="connsiteX24" fmla="*/ 484632 w 3383280"/>
              <a:gd name="connsiteY24" fmla="*/ 987552 h 1014984"/>
              <a:gd name="connsiteX25" fmla="*/ 640080 w 3383280"/>
              <a:gd name="connsiteY25" fmla="*/ 1014984 h 1014984"/>
              <a:gd name="connsiteX26" fmla="*/ 2514600 w 3383280"/>
              <a:gd name="connsiteY26" fmla="*/ 1005840 h 1014984"/>
              <a:gd name="connsiteX27" fmla="*/ 2633472 w 3383280"/>
              <a:gd name="connsiteY27" fmla="*/ 978408 h 1014984"/>
              <a:gd name="connsiteX28" fmla="*/ 2697480 w 3383280"/>
              <a:gd name="connsiteY28" fmla="*/ 969264 h 1014984"/>
              <a:gd name="connsiteX29" fmla="*/ 2743200 w 3383280"/>
              <a:gd name="connsiteY29" fmla="*/ 960120 h 1014984"/>
              <a:gd name="connsiteX30" fmla="*/ 2807208 w 3383280"/>
              <a:gd name="connsiteY30" fmla="*/ 950976 h 1014984"/>
              <a:gd name="connsiteX31" fmla="*/ 2926080 w 3383280"/>
              <a:gd name="connsiteY31" fmla="*/ 923544 h 1014984"/>
              <a:gd name="connsiteX32" fmla="*/ 2971800 w 3383280"/>
              <a:gd name="connsiteY32" fmla="*/ 905256 h 1014984"/>
              <a:gd name="connsiteX33" fmla="*/ 3026664 w 3383280"/>
              <a:gd name="connsiteY33" fmla="*/ 896112 h 1014984"/>
              <a:gd name="connsiteX34" fmla="*/ 3090672 w 3383280"/>
              <a:gd name="connsiteY34" fmla="*/ 877824 h 1014984"/>
              <a:gd name="connsiteX35" fmla="*/ 3218688 w 3383280"/>
              <a:gd name="connsiteY35" fmla="*/ 822960 h 1014984"/>
              <a:gd name="connsiteX36" fmla="*/ 3255264 w 3383280"/>
              <a:gd name="connsiteY36" fmla="*/ 786384 h 1014984"/>
              <a:gd name="connsiteX37" fmla="*/ 3291840 w 3383280"/>
              <a:gd name="connsiteY37" fmla="*/ 758952 h 1014984"/>
              <a:gd name="connsiteX38" fmla="*/ 3337560 w 3383280"/>
              <a:gd name="connsiteY38" fmla="*/ 704088 h 1014984"/>
              <a:gd name="connsiteX39" fmla="*/ 3364992 w 3383280"/>
              <a:gd name="connsiteY39" fmla="*/ 658368 h 1014984"/>
              <a:gd name="connsiteX40" fmla="*/ 3383280 w 3383280"/>
              <a:gd name="connsiteY40" fmla="*/ 603504 h 1014984"/>
              <a:gd name="connsiteX41" fmla="*/ 3346704 w 3383280"/>
              <a:gd name="connsiteY41" fmla="*/ 448056 h 1014984"/>
              <a:gd name="connsiteX42" fmla="*/ 3264408 w 3383280"/>
              <a:gd name="connsiteY42" fmla="*/ 338328 h 1014984"/>
              <a:gd name="connsiteX43" fmla="*/ 3127248 w 3383280"/>
              <a:gd name="connsiteY43" fmla="*/ 219456 h 1014984"/>
              <a:gd name="connsiteX44" fmla="*/ 2916936 w 3383280"/>
              <a:gd name="connsiteY44" fmla="*/ 128016 h 1014984"/>
              <a:gd name="connsiteX45" fmla="*/ 2697480 w 3383280"/>
              <a:gd name="connsiteY45" fmla="*/ 54864 h 1014984"/>
              <a:gd name="connsiteX46" fmla="*/ 2569464 w 3383280"/>
              <a:gd name="connsiteY46" fmla="*/ 27432 h 1014984"/>
              <a:gd name="connsiteX47" fmla="*/ 2468880 w 3383280"/>
              <a:gd name="connsiteY47" fmla="*/ 18288 h 1014984"/>
              <a:gd name="connsiteX48" fmla="*/ 2340864 w 3383280"/>
              <a:gd name="connsiteY48" fmla="*/ 0 h 1014984"/>
              <a:gd name="connsiteX49" fmla="*/ 1911096 w 3383280"/>
              <a:gd name="connsiteY49" fmla="*/ 18288 h 1014984"/>
              <a:gd name="connsiteX50" fmla="*/ 1819656 w 3383280"/>
              <a:gd name="connsiteY50" fmla="*/ 36576 h 1014984"/>
              <a:gd name="connsiteX51" fmla="*/ 1655064 w 3383280"/>
              <a:gd name="connsiteY51" fmla="*/ 73152 h 1014984"/>
              <a:gd name="connsiteX52" fmla="*/ 1591056 w 3383280"/>
              <a:gd name="connsiteY52" fmla="*/ 100584 h 1014984"/>
              <a:gd name="connsiteX53" fmla="*/ 1472184 w 3383280"/>
              <a:gd name="connsiteY53" fmla="*/ 137160 h 1014984"/>
              <a:gd name="connsiteX54" fmla="*/ 1399032 w 3383280"/>
              <a:gd name="connsiteY54" fmla="*/ 173736 h 1014984"/>
              <a:gd name="connsiteX55" fmla="*/ 1362456 w 3383280"/>
              <a:gd name="connsiteY55" fmla="*/ 192024 h 101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383280" h="1014984">
                <a:moveTo>
                  <a:pt x="2057400" y="274320"/>
                </a:moveTo>
                <a:cubicBezTo>
                  <a:pt x="1926419" y="259767"/>
                  <a:pt x="2020885" y="272669"/>
                  <a:pt x="1929384" y="256032"/>
                </a:cubicBezTo>
                <a:cubicBezTo>
                  <a:pt x="1899492" y="250597"/>
                  <a:pt x="1858916" y="245273"/>
                  <a:pt x="1828800" y="237744"/>
                </a:cubicBezTo>
                <a:cubicBezTo>
                  <a:pt x="1683686" y="201465"/>
                  <a:pt x="1839552" y="233880"/>
                  <a:pt x="1709928" y="210312"/>
                </a:cubicBezTo>
                <a:cubicBezTo>
                  <a:pt x="1694637" y="207532"/>
                  <a:pt x="1679664" y="202795"/>
                  <a:pt x="1664208" y="201168"/>
                </a:cubicBezTo>
                <a:cubicBezTo>
                  <a:pt x="1621662" y="196690"/>
                  <a:pt x="1578864" y="195072"/>
                  <a:pt x="1536192" y="192024"/>
                </a:cubicBezTo>
                <a:lnTo>
                  <a:pt x="923544" y="201168"/>
                </a:lnTo>
                <a:cubicBezTo>
                  <a:pt x="908008" y="201600"/>
                  <a:pt x="893115" y="207532"/>
                  <a:pt x="877824" y="210312"/>
                </a:cubicBezTo>
                <a:cubicBezTo>
                  <a:pt x="859583" y="213629"/>
                  <a:pt x="841248" y="216408"/>
                  <a:pt x="822960" y="219456"/>
                </a:cubicBezTo>
                <a:cubicBezTo>
                  <a:pt x="719244" y="260942"/>
                  <a:pt x="847885" y="212335"/>
                  <a:pt x="694944" y="256032"/>
                </a:cubicBezTo>
                <a:cubicBezTo>
                  <a:pt x="657873" y="266624"/>
                  <a:pt x="621013" y="278289"/>
                  <a:pt x="585216" y="292608"/>
                </a:cubicBezTo>
                <a:cubicBezTo>
                  <a:pt x="485619" y="332447"/>
                  <a:pt x="597643" y="286169"/>
                  <a:pt x="484632" y="338328"/>
                </a:cubicBezTo>
                <a:cubicBezTo>
                  <a:pt x="463556" y="348056"/>
                  <a:pt x="441659" y="355944"/>
                  <a:pt x="420624" y="365760"/>
                </a:cubicBezTo>
                <a:cubicBezTo>
                  <a:pt x="380200" y="384625"/>
                  <a:pt x="321830" y="414681"/>
                  <a:pt x="283464" y="438912"/>
                </a:cubicBezTo>
                <a:cubicBezTo>
                  <a:pt x="246297" y="462386"/>
                  <a:pt x="208903" y="485689"/>
                  <a:pt x="173736" y="512064"/>
                </a:cubicBezTo>
                <a:cubicBezTo>
                  <a:pt x="161544" y="521208"/>
                  <a:pt x="148394" y="529198"/>
                  <a:pt x="137160" y="539496"/>
                </a:cubicBezTo>
                <a:cubicBezTo>
                  <a:pt x="71946" y="599276"/>
                  <a:pt x="73247" y="601099"/>
                  <a:pt x="27432" y="658368"/>
                </a:cubicBezTo>
                <a:cubicBezTo>
                  <a:pt x="24384" y="676656"/>
                  <a:pt x="22785" y="695245"/>
                  <a:pt x="18288" y="713232"/>
                </a:cubicBezTo>
                <a:cubicBezTo>
                  <a:pt x="13613" y="731934"/>
                  <a:pt x="0" y="768096"/>
                  <a:pt x="0" y="768096"/>
                </a:cubicBezTo>
                <a:cubicBezTo>
                  <a:pt x="3048" y="804672"/>
                  <a:pt x="-4032" y="843568"/>
                  <a:pt x="9144" y="877824"/>
                </a:cubicBezTo>
                <a:cubicBezTo>
                  <a:pt x="13655" y="889554"/>
                  <a:pt x="34236" y="881864"/>
                  <a:pt x="45720" y="886968"/>
                </a:cubicBezTo>
                <a:cubicBezTo>
                  <a:pt x="147839" y="932354"/>
                  <a:pt x="31659" y="902700"/>
                  <a:pt x="146304" y="923544"/>
                </a:cubicBezTo>
                <a:cubicBezTo>
                  <a:pt x="297651" y="951062"/>
                  <a:pt x="57338" y="908399"/>
                  <a:pt x="256032" y="950976"/>
                </a:cubicBezTo>
                <a:cubicBezTo>
                  <a:pt x="277106" y="955492"/>
                  <a:pt x="298857" y="956148"/>
                  <a:pt x="320040" y="960120"/>
                </a:cubicBezTo>
                <a:cubicBezTo>
                  <a:pt x="478934" y="989913"/>
                  <a:pt x="325636" y="969886"/>
                  <a:pt x="484632" y="987552"/>
                </a:cubicBezTo>
                <a:cubicBezTo>
                  <a:pt x="541143" y="1001680"/>
                  <a:pt x="580482" y="1014984"/>
                  <a:pt x="640080" y="1014984"/>
                </a:cubicBezTo>
                <a:lnTo>
                  <a:pt x="2514600" y="1005840"/>
                </a:lnTo>
                <a:cubicBezTo>
                  <a:pt x="2693915" y="975954"/>
                  <a:pt x="2428885" y="1022248"/>
                  <a:pt x="2633472" y="978408"/>
                </a:cubicBezTo>
                <a:cubicBezTo>
                  <a:pt x="2654546" y="973892"/>
                  <a:pt x="2676221" y="972807"/>
                  <a:pt x="2697480" y="969264"/>
                </a:cubicBezTo>
                <a:cubicBezTo>
                  <a:pt x="2712810" y="966709"/>
                  <a:pt x="2727870" y="962675"/>
                  <a:pt x="2743200" y="960120"/>
                </a:cubicBezTo>
                <a:cubicBezTo>
                  <a:pt x="2764459" y="956577"/>
                  <a:pt x="2785872" y="954024"/>
                  <a:pt x="2807208" y="950976"/>
                </a:cubicBezTo>
                <a:cubicBezTo>
                  <a:pt x="2978072" y="894021"/>
                  <a:pt x="2736157" y="971025"/>
                  <a:pt x="2926080" y="923544"/>
                </a:cubicBezTo>
                <a:cubicBezTo>
                  <a:pt x="2942004" y="919563"/>
                  <a:pt x="2955964" y="909575"/>
                  <a:pt x="2971800" y="905256"/>
                </a:cubicBezTo>
                <a:cubicBezTo>
                  <a:pt x="2989687" y="900378"/>
                  <a:pt x="3008599" y="900281"/>
                  <a:pt x="3026664" y="896112"/>
                </a:cubicBezTo>
                <a:cubicBezTo>
                  <a:pt x="3048286" y="891122"/>
                  <a:pt x="3069463" y="884350"/>
                  <a:pt x="3090672" y="877824"/>
                </a:cubicBezTo>
                <a:cubicBezTo>
                  <a:pt x="3122246" y="868109"/>
                  <a:pt x="3197807" y="843841"/>
                  <a:pt x="3218688" y="822960"/>
                </a:cubicBezTo>
                <a:cubicBezTo>
                  <a:pt x="3230880" y="810768"/>
                  <a:pt x="3242288" y="797738"/>
                  <a:pt x="3255264" y="786384"/>
                </a:cubicBezTo>
                <a:cubicBezTo>
                  <a:pt x="3266733" y="776348"/>
                  <a:pt x="3280269" y="768870"/>
                  <a:pt x="3291840" y="758952"/>
                </a:cubicBezTo>
                <a:cubicBezTo>
                  <a:pt x="3316240" y="738038"/>
                  <a:pt x="3321280" y="730137"/>
                  <a:pt x="3337560" y="704088"/>
                </a:cubicBezTo>
                <a:cubicBezTo>
                  <a:pt x="3346980" y="689017"/>
                  <a:pt x="3357638" y="674548"/>
                  <a:pt x="3364992" y="658368"/>
                </a:cubicBezTo>
                <a:cubicBezTo>
                  <a:pt x="3372969" y="640819"/>
                  <a:pt x="3383280" y="603504"/>
                  <a:pt x="3383280" y="603504"/>
                </a:cubicBezTo>
                <a:cubicBezTo>
                  <a:pt x="3376223" y="564692"/>
                  <a:pt x="3367464" y="489576"/>
                  <a:pt x="3346704" y="448056"/>
                </a:cubicBezTo>
                <a:cubicBezTo>
                  <a:pt x="3330927" y="416502"/>
                  <a:pt x="3287370" y="363377"/>
                  <a:pt x="3264408" y="338328"/>
                </a:cubicBezTo>
                <a:cubicBezTo>
                  <a:pt x="3231545" y="302477"/>
                  <a:pt x="3167377" y="240774"/>
                  <a:pt x="3127248" y="219456"/>
                </a:cubicBezTo>
                <a:cubicBezTo>
                  <a:pt x="3059740" y="183592"/>
                  <a:pt x="2989457" y="152190"/>
                  <a:pt x="2916936" y="128016"/>
                </a:cubicBezTo>
                <a:cubicBezTo>
                  <a:pt x="2843784" y="103632"/>
                  <a:pt x="2772877" y="71021"/>
                  <a:pt x="2697480" y="54864"/>
                </a:cubicBezTo>
                <a:cubicBezTo>
                  <a:pt x="2654808" y="45720"/>
                  <a:pt x="2612557" y="34327"/>
                  <a:pt x="2569464" y="27432"/>
                </a:cubicBezTo>
                <a:cubicBezTo>
                  <a:pt x="2536221" y="22113"/>
                  <a:pt x="2502306" y="22299"/>
                  <a:pt x="2468880" y="18288"/>
                </a:cubicBezTo>
                <a:cubicBezTo>
                  <a:pt x="2426082" y="13152"/>
                  <a:pt x="2383536" y="6096"/>
                  <a:pt x="2340864" y="0"/>
                </a:cubicBezTo>
                <a:cubicBezTo>
                  <a:pt x="2293250" y="1360"/>
                  <a:pt x="2020873" y="3318"/>
                  <a:pt x="1911096" y="18288"/>
                </a:cubicBezTo>
                <a:cubicBezTo>
                  <a:pt x="1880297" y="22488"/>
                  <a:pt x="1850050" y="30063"/>
                  <a:pt x="1819656" y="36576"/>
                </a:cubicBezTo>
                <a:cubicBezTo>
                  <a:pt x="1764701" y="48352"/>
                  <a:pt x="1706722" y="51013"/>
                  <a:pt x="1655064" y="73152"/>
                </a:cubicBezTo>
                <a:cubicBezTo>
                  <a:pt x="1633728" y="82296"/>
                  <a:pt x="1612917" y="92777"/>
                  <a:pt x="1591056" y="100584"/>
                </a:cubicBezTo>
                <a:cubicBezTo>
                  <a:pt x="1542482" y="117932"/>
                  <a:pt x="1518588" y="117272"/>
                  <a:pt x="1472184" y="137160"/>
                </a:cubicBezTo>
                <a:cubicBezTo>
                  <a:pt x="1447126" y="147899"/>
                  <a:pt x="1421715" y="158614"/>
                  <a:pt x="1399032" y="173736"/>
                </a:cubicBezTo>
                <a:cubicBezTo>
                  <a:pt x="1369064" y="193715"/>
                  <a:pt x="1382590" y="192024"/>
                  <a:pt x="1362456" y="19202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abadkézi sokszög 17"/>
          <p:cNvSpPr/>
          <p:nvPr/>
        </p:nvSpPr>
        <p:spPr>
          <a:xfrm>
            <a:off x="5273901" y="4434840"/>
            <a:ext cx="3213460" cy="822960"/>
          </a:xfrm>
          <a:custGeom>
            <a:avLst/>
            <a:gdLst>
              <a:gd name="connsiteX0" fmla="*/ 2215035 w 3213460"/>
              <a:gd name="connsiteY0" fmla="*/ 36576 h 822960"/>
              <a:gd name="connsiteX1" fmla="*/ 2123595 w 3213460"/>
              <a:gd name="connsiteY1" fmla="*/ 27432 h 822960"/>
              <a:gd name="connsiteX2" fmla="*/ 2050443 w 3213460"/>
              <a:gd name="connsiteY2" fmla="*/ 9144 h 822960"/>
              <a:gd name="connsiteX3" fmla="*/ 1986435 w 3213460"/>
              <a:gd name="connsiteY3" fmla="*/ 0 h 822960"/>
              <a:gd name="connsiteX4" fmla="*/ 797715 w 3213460"/>
              <a:gd name="connsiteY4" fmla="*/ 9144 h 822960"/>
              <a:gd name="connsiteX5" fmla="*/ 669699 w 3213460"/>
              <a:gd name="connsiteY5" fmla="*/ 36576 h 822960"/>
              <a:gd name="connsiteX6" fmla="*/ 605691 w 3213460"/>
              <a:gd name="connsiteY6" fmla="*/ 45720 h 822960"/>
              <a:gd name="connsiteX7" fmla="*/ 514251 w 3213460"/>
              <a:gd name="connsiteY7" fmla="*/ 64008 h 822960"/>
              <a:gd name="connsiteX8" fmla="*/ 441099 w 3213460"/>
              <a:gd name="connsiteY8" fmla="*/ 82296 h 822960"/>
              <a:gd name="connsiteX9" fmla="*/ 404523 w 3213460"/>
              <a:gd name="connsiteY9" fmla="*/ 91440 h 822960"/>
              <a:gd name="connsiteX10" fmla="*/ 367947 w 3213460"/>
              <a:gd name="connsiteY10" fmla="*/ 100584 h 822960"/>
              <a:gd name="connsiteX11" fmla="*/ 313083 w 3213460"/>
              <a:gd name="connsiteY11" fmla="*/ 128016 h 822960"/>
              <a:gd name="connsiteX12" fmla="*/ 285651 w 3213460"/>
              <a:gd name="connsiteY12" fmla="*/ 137160 h 822960"/>
              <a:gd name="connsiteX13" fmla="*/ 221643 w 3213460"/>
              <a:gd name="connsiteY13" fmla="*/ 164592 h 822960"/>
              <a:gd name="connsiteX14" fmla="*/ 185067 w 3213460"/>
              <a:gd name="connsiteY14" fmla="*/ 192024 h 822960"/>
              <a:gd name="connsiteX15" fmla="*/ 157635 w 3213460"/>
              <a:gd name="connsiteY15" fmla="*/ 201168 h 822960"/>
              <a:gd name="connsiteX16" fmla="*/ 130203 w 3213460"/>
              <a:gd name="connsiteY16" fmla="*/ 228600 h 822960"/>
              <a:gd name="connsiteX17" fmla="*/ 75339 w 3213460"/>
              <a:gd name="connsiteY17" fmla="*/ 256032 h 822960"/>
              <a:gd name="connsiteX18" fmla="*/ 47907 w 3213460"/>
              <a:gd name="connsiteY18" fmla="*/ 283464 h 822960"/>
              <a:gd name="connsiteX19" fmla="*/ 11331 w 3213460"/>
              <a:gd name="connsiteY19" fmla="*/ 338328 h 822960"/>
              <a:gd name="connsiteX20" fmla="*/ 11331 w 3213460"/>
              <a:gd name="connsiteY20" fmla="*/ 484632 h 822960"/>
              <a:gd name="connsiteX21" fmla="*/ 29619 w 3213460"/>
              <a:gd name="connsiteY21" fmla="*/ 512064 h 822960"/>
              <a:gd name="connsiteX22" fmla="*/ 75339 w 3213460"/>
              <a:gd name="connsiteY22" fmla="*/ 576072 h 822960"/>
              <a:gd name="connsiteX23" fmla="*/ 130203 w 3213460"/>
              <a:gd name="connsiteY23" fmla="*/ 612648 h 822960"/>
              <a:gd name="connsiteX24" fmla="*/ 157635 w 3213460"/>
              <a:gd name="connsiteY24" fmla="*/ 640080 h 822960"/>
              <a:gd name="connsiteX25" fmla="*/ 212499 w 3213460"/>
              <a:gd name="connsiteY25" fmla="*/ 658368 h 822960"/>
              <a:gd name="connsiteX26" fmla="*/ 303939 w 3213460"/>
              <a:gd name="connsiteY26" fmla="*/ 694944 h 822960"/>
              <a:gd name="connsiteX27" fmla="*/ 349659 w 3213460"/>
              <a:gd name="connsiteY27" fmla="*/ 722376 h 822960"/>
              <a:gd name="connsiteX28" fmla="*/ 450243 w 3213460"/>
              <a:gd name="connsiteY28" fmla="*/ 749808 h 822960"/>
              <a:gd name="connsiteX29" fmla="*/ 486819 w 3213460"/>
              <a:gd name="connsiteY29" fmla="*/ 758952 h 822960"/>
              <a:gd name="connsiteX30" fmla="*/ 514251 w 3213460"/>
              <a:gd name="connsiteY30" fmla="*/ 768096 h 822960"/>
              <a:gd name="connsiteX31" fmla="*/ 623979 w 3213460"/>
              <a:gd name="connsiteY31" fmla="*/ 786384 h 822960"/>
              <a:gd name="connsiteX32" fmla="*/ 660555 w 3213460"/>
              <a:gd name="connsiteY32" fmla="*/ 795528 h 822960"/>
              <a:gd name="connsiteX33" fmla="*/ 742851 w 3213460"/>
              <a:gd name="connsiteY33" fmla="*/ 813816 h 822960"/>
              <a:gd name="connsiteX34" fmla="*/ 1446939 w 3213460"/>
              <a:gd name="connsiteY34" fmla="*/ 822960 h 822960"/>
              <a:gd name="connsiteX35" fmla="*/ 2836827 w 3213460"/>
              <a:gd name="connsiteY35" fmla="*/ 813816 h 822960"/>
              <a:gd name="connsiteX36" fmla="*/ 2864259 w 3213460"/>
              <a:gd name="connsiteY36" fmla="*/ 804672 h 822960"/>
              <a:gd name="connsiteX37" fmla="*/ 2955699 w 3213460"/>
              <a:gd name="connsiteY37" fmla="*/ 786384 h 822960"/>
              <a:gd name="connsiteX38" fmla="*/ 2983131 w 3213460"/>
              <a:gd name="connsiteY38" fmla="*/ 768096 h 822960"/>
              <a:gd name="connsiteX39" fmla="*/ 3037995 w 3213460"/>
              <a:gd name="connsiteY39" fmla="*/ 749808 h 822960"/>
              <a:gd name="connsiteX40" fmla="*/ 3065427 w 3213460"/>
              <a:gd name="connsiteY40" fmla="*/ 740664 h 822960"/>
              <a:gd name="connsiteX41" fmla="*/ 3111147 w 3213460"/>
              <a:gd name="connsiteY41" fmla="*/ 713232 h 822960"/>
              <a:gd name="connsiteX42" fmla="*/ 3166011 w 3213460"/>
              <a:gd name="connsiteY42" fmla="*/ 658368 h 822960"/>
              <a:gd name="connsiteX43" fmla="*/ 3175155 w 3213460"/>
              <a:gd name="connsiteY43" fmla="*/ 621792 h 822960"/>
              <a:gd name="connsiteX44" fmla="*/ 3193443 w 3213460"/>
              <a:gd name="connsiteY44" fmla="*/ 594360 h 822960"/>
              <a:gd name="connsiteX45" fmla="*/ 3211731 w 3213460"/>
              <a:gd name="connsiteY45" fmla="*/ 557784 h 822960"/>
              <a:gd name="connsiteX46" fmla="*/ 3184299 w 3213460"/>
              <a:gd name="connsiteY46" fmla="*/ 384048 h 822960"/>
              <a:gd name="connsiteX47" fmla="*/ 3147723 w 3213460"/>
              <a:gd name="connsiteY47" fmla="*/ 356616 h 822960"/>
              <a:gd name="connsiteX48" fmla="*/ 3111147 w 3213460"/>
              <a:gd name="connsiteY48" fmla="*/ 320040 h 822960"/>
              <a:gd name="connsiteX49" fmla="*/ 3083715 w 3213460"/>
              <a:gd name="connsiteY49" fmla="*/ 310896 h 822960"/>
              <a:gd name="connsiteX50" fmla="*/ 3047139 w 3213460"/>
              <a:gd name="connsiteY50" fmla="*/ 292608 h 822960"/>
              <a:gd name="connsiteX51" fmla="*/ 3001419 w 3213460"/>
              <a:gd name="connsiteY51" fmla="*/ 283464 h 822960"/>
              <a:gd name="connsiteX52" fmla="*/ 2937411 w 3213460"/>
              <a:gd name="connsiteY52" fmla="*/ 265176 h 822960"/>
              <a:gd name="connsiteX53" fmla="*/ 2909979 w 3213460"/>
              <a:gd name="connsiteY53" fmla="*/ 246888 h 822960"/>
              <a:gd name="connsiteX54" fmla="*/ 2882547 w 3213460"/>
              <a:gd name="connsiteY54" fmla="*/ 237744 h 822960"/>
              <a:gd name="connsiteX55" fmla="*/ 2836827 w 3213460"/>
              <a:gd name="connsiteY55" fmla="*/ 219456 h 822960"/>
              <a:gd name="connsiteX56" fmla="*/ 2809395 w 3213460"/>
              <a:gd name="connsiteY56" fmla="*/ 210312 h 822960"/>
              <a:gd name="connsiteX57" fmla="*/ 2781963 w 3213460"/>
              <a:gd name="connsiteY57" fmla="*/ 192024 h 822960"/>
              <a:gd name="connsiteX58" fmla="*/ 2717955 w 3213460"/>
              <a:gd name="connsiteY58" fmla="*/ 173736 h 822960"/>
              <a:gd name="connsiteX59" fmla="*/ 2690523 w 3213460"/>
              <a:gd name="connsiteY59" fmla="*/ 164592 h 822960"/>
              <a:gd name="connsiteX60" fmla="*/ 2617371 w 3213460"/>
              <a:gd name="connsiteY60" fmla="*/ 146304 h 822960"/>
              <a:gd name="connsiteX61" fmla="*/ 2580795 w 3213460"/>
              <a:gd name="connsiteY61" fmla="*/ 137160 h 822960"/>
              <a:gd name="connsiteX62" fmla="*/ 2516787 w 3213460"/>
              <a:gd name="connsiteY62" fmla="*/ 118872 h 822960"/>
              <a:gd name="connsiteX63" fmla="*/ 2452779 w 3213460"/>
              <a:gd name="connsiteY63" fmla="*/ 109728 h 822960"/>
              <a:gd name="connsiteX64" fmla="*/ 2416203 w 3213460"/>
              <a:gd name="connsiteY64" fmla="*/ 100584 h 822960"/>
              <a:gd name="connsiteX65" fmla="*/ 2333907 w 3213460"/>
              <a:gd name="connsiteY65" fmla="*/ 91440 h 822960"/>
              <a:gd name="connsiteX66" fmla="*/ 2205891 w 3213460"/>
              <a:gd name="connsiteY66" fmla="*/ 73152 h 822960"/>
              <a:gd name="connsiteX67" fmla="*/ 2132739 w 3213460"/>
              <a:gd name="connsiteY67" fmla="*/ 54864 h 822960"/>
              <a:gd name="connsiteX68" fmla="*/ 2050443 w 3213460"/>
              <a:gd name="connsiteY68" fmla="*/ 36576 h 822960"/>
              <a:gd name="connsiteX69" fmla="*/ 2013867 w 3213460"/>
              <a:gd name="connsiteY69" fmla="*/ 36576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213460" h="822960">
                <a:moveTo>
                  <a:pt x="2215035" y="36576"/>
                </a:moveTo>
                <a:cubicBezTo>
                  <a:pt x="2184555" y="33528"/>
                  <a:pt x="2153810" y="32468"/>
                  <a:pt x="2123595" y="27432"/>
                </a:cubicBezTo>
                <a:cubicBezTo>
                  <a:pt x="2098803" y="23300"/>
                  <a:pt x="2075325" y="12699"/>
                  <a:pt x="2050443" y="9144"/>
                </a:cubicBezTo>
                <a:lnTo>
                  <a:pt x="1986435" y="0"/>
                </a:lnTo>
                <a:lnTo>
                  <a:pt x="797715" y="9144"/>
                </a:lnTo>
                <a:cubicBezTo>
                  <a:pt x="637001" y="11473"/>
                  <a:pt x="801560" y="17739"/>
                  <a:pt x="669699" y="36576"/>
                </a:cubicBezTo>
                <a:lnTo>
                  <a:pt x="605691" y="45720"/>
                </a:lnTo>
                <a:cubicBezTo>
                  <a:pt x="543716" y="66378"/>
                  <a:pt x="619322" y="42994"/>
                  <a:pt x="514251" y="64008"/>
                </a:cubicBezTo>
                <a:cubicBezTo>
                  <a:pt x="489605" y="68937"/>
                  <a:pt x="465483" y="76200"/>
                  <a:pt x="441099" y="82296"/>
                </a:cubicBezTo>
                <a:lnTo>
                  <a:pt x="404523" y="91440"/>
                </a:lnTo>
                <a:cubicBezTo>
                  <a:pt x="392331" y="94488"/>
                  <a:pt x="379187" y="94964"/>
                  <a:pt x="367947" y="100584"/>
                </a:cubicBezTo>
                <a:cubicBezTo>
                  <a:pt x="349659" y="109728"/>
                  <a:pt x="331767" y="119712"/>
                  <a:pt x="313083" y="128016"/>
                </a:cubicBezTo>
                <a:cubicBezTo>
                  <a:pt x="304275" y="131931"/>
                  <a:pt x="294272" y="132849"/>
                  <a:pt x="285651" y="137160"/>
                </a:cubicBezTo>
                <a:cubicBezTo>
                  <a:pt x="222503" y="168734"/>
                  <a:pt x="297765" y="145561"/>
                  <a:pt x="221643" y="164592"/>
                </a:cubicBezTo>
                <a:cubicBezTo>
                  <a:pt x="209451" y="173736"/>
                  <a:pt x="198299" y="184463"/>
                  <a:pt x="185067" y="192024"/>
                </a:cubicBezTo>
                <a:cubicBezTo>
                  <a:pt x="176698" y="196806"/>
                  <a:pt x="165655" y="195821"/>
                  <a:pt x="157635" y="201168"/>
                </a:cubicBezTo>
                <a:cubicBezTo>
                  <a:pt x="146875" y="208341"/>
                  <a:pt x="140963" y="221427"/>
                  <a:pt x="130203" y="228600"/>
                </a:cubicBezTo>
                <a:cubicBezTo>
                  <a:pt x="47723" y="283587"/>
                  <a:pt x="161668" y="184091"/>
                  <a:pt x="75339" y="256032"/>
                </a:cubicBezTo>
                <a:cubicBezTo>
                  <a:pt x="65405" y="264311"/>
                  <a:pt x="55846" y="273256"/>
                  <a:pt x="47907" y="283464"/>
                </a:cubicBezTo>
                <a:cubicBezTo>
                  <a:pt x="34413" y="300814"/>
                  <a:pt x="11331" y="338328"/>
                  <a:pt x="11331" y="338328"/>
                </a:cubicBezTo>
                <a:cubicBezTo>
                  <a:pt x="-1224" y="401104"/>
                  <a:pt x="-6133" y="403134"/>
                  <a:pt x="11331" y="484632"/>
                </a:cubicBezTo>
                <a:cubicBezTo>
                  <a:pt x="13634" y="495378"/>
                  <a:pt x="24167" y="502522"/>
                  <a:pt x="29619" y="512064"/>
                </a:cubicBezTo>
                <a:cubicBezTo>
                  <a:pt x="50948" y="549390"/>
                  <a:pt x="40870" y="549262"/>
                  <a:pt x="75339" y="576072"/>
                </a:cubicBezTo>
                <a:cubicBezTo>
                  <a:pt x="92689" y="589566"/>
                  <a:pt x="114661" y="597106"/>
                  <a:pt x="130203" y="612648"/>
                </a:cubicBezTo>
                <a:cubicBezTo>
                  <a:pt x="139347" y="621792"/>
                  <a:pt x="146331" y="633800"/>
                  <a:pt x="157635" y="640080"/>
                </a:cubicBezTo>
                <a:cubicBezTo>
                  <a:pt x="174486" y="649442"/>
                  <a:pt x="194601" y="651209"/>
                  <a:pt x="212499" y="658368"/>
                </a:cubicBezTo>
                <a:cubicBezTo>
                  <a:pt x="242979" y="670560"/>
                  <a:pt x="275789" y="678054"/>
                  <a:pt x="303939" y="694944"/>
                </a:cubicBezTo>
                <a:cubicBezTo>
                  <a:pt x="319179" y="704088"/>
                  <a:pt x="333479" y="715022"/>
                  <a:pt x="349659" y="722376"/>
                </a:cubicBezTo>
                <a:cubicBezTo>
                  <a:pt x="390617" y="740993"/>
                  <a:pt x="408719" y="740580"/>
                  <a:pt x="450243" y="749808"/>
                </a:cubicBezTo>
                <a:cubicBezTo>
                  <a:pt x="462511" y="752534"/>
                  <a:pt x="474735" y="755500"/>
                  <a:pt x="486819" y="758952"/>
                </a:cubicBezTo>
                <a:cubicBezTo>
                  <a:pt x="496087" y="761600"/>
                  <a:pt x="504800" y="766206"/>
                  <a:pt x="514251" y="768096"/>
                </a:cubicBezTo>
                <a:cubicBezTo>
                  <a:pt x="550611" y="775368"/>
                  <a:pt x="588006" y="777391"/>
                  <a:pt x="623979" y="786384"/>
                </a:cubicBezTo>
                <a:cubicBezTo>
                  <a:pt x="636171" y="789432"/>
                  <a:pt x="648471" y="792076"/>
                  <a:pt x="660555" y="795528"/>
                </a:cubicBezTo>
                <a:cubicBezTo>
                  <a:pt x="695533" y="805522"/>
                  <a:pt x="697797" y="812730"/>
                  <a:pt x="742851" y="813816"/>
                </a:cubicBezTo>
                <a:cubicBezTo>
                  <a:pt x="977499" y="819470"/>
                  <a:pt x="1212243" y="819912"/>
                  <a:pt x="1446939" y="822960"/>
                </a:cubicBezTo>
                <a:lnTo>
                  <a:pt x="2836827" y="813816"/>
                </a:lnTo>
                <a:cubicBezTo>
                  <a:pt x="2846465" y="813692"/>
                  <a:pt x="2854867" y="806839"/>
                  <a:pt x="2864259" y="804672"/>
                </a:cubicBezTo>
                <a:cubicBezTo>
                  <a:pt x="2894547" y="797683"/>
                  <a:pt x="2955699" y="786384"/>
                  <a:pt x="2955699" y="786384"/>
                </a:cubicBezTo>
                <a:cubicBezTo>
                  <a:pt x="2964843" y="780288"/>
                  <a:pt x="2973088" y="772559"/>
                  <a:pt x="2983131" y="768096"/>
                </a:cubicBezTo>
                <a:cubicBezTo>
                  <a:pt x="3000747" y="760267"/>
                  <a:pt x="3019707" y="755904"/>
                  <a:pt x="3037995" y="749808"/>
                </a:cubicBezTo>
                <a:cubicBezTo>
                  <a:pt x="3047139" y="746760"/>
                  <a:pt x="3057162" y="745623"/>
                  <a:pt x="3065427" y="740664"/>
                </a:cubicBezTo>
                <a:cubicBezTo>
                  <a:pt x="3080667" y="731520"/>
                  <a:pt x="3097392" y="724486"/>
                  <a:pt x="3111147" y="713232"/>
                </a:cubicBezTo>
                <a:cubicBezTo>
                  <a:pt x="3131164" y="696854"/>
                  <a:pt x="3166011" y="658368"/>
                  <a:pt x="3166011" y="658368"/>
                </a:cubicBezTo>
                <a:cubicBezTo>
                  <a:pt x="3169059" y="646176"/>
                  <a:pt x="3170205" y="633343"/>
                  <a:pt x="3175155" y="621792"/>
                </a:cubicBezTo>
                <a:cubicBezTo>
                  <a:pt x="3179484" y="611691"/>
                  <a:pt x="3187991" y="603902"/>
                  <a:pt x="3193443" y="594360"/>
                </a:cubicBezTo>
                <a:cubicBezTo>
                  <a:pt x="3200206" y="582525"/>
                  <a:pt x="3205635" y="569976"/>
                  <a:pt x="3211731" y="557784"/>
                </a:cubicBezTo>
                <a:cubicBezTo>
                  <a:pt x="3208629" y="508152"/>
                  <a:pt x="3228178" y="427927"/>
                  <a:pt x="3184299" y="384048"/>
                </a:cubicBezTo>
                <a:cubicBezTo>
                  <a:pt x="3173523" y="373272"/>
                  <a:pt x="3159192" y="366652"/>
                  <a:pt x="3147723" y="356616"/>
                </a:cubicBezTo>
                <a:cubicBezTo>
                  <a:pt x="3134747" y="345262"/>
                  <a:pt x="3125177" y="330062"/>
                  <a:pt x="3111147" y="320040"/>
                </a:cubicBezTo>
                <a:cubicBezTo>
                  <a:pt x="3103304" y="314438"/>
                  <a:pt x="3092574" y="314693"/>
                  <a:pt x="3083715" y="310896"/>
                </a:cubicBezTo>
                <a:cubicBezTo>
                  <a:pt x="3071186" y="305526"/>
                  <a:pt x="3060071" y="296919"/>
                  <a:pt x="3047139" y="292608"/>
                </a:cubicBezTo>
                <a:cubicBezTo>
                  <a:pt x="3032395" y="287693"/>
                  <a:pt x="3016591" y="286835"/>
                  <a:pt x="3001419" y="283464"/>
                </a:cubicBezTo>
                <a:cubicBezTo>
                  <a:pt x="2990872" y="281120"/>
                  <a:pt x="2949630" y="271286"/>
                  <a:pt x="2937411" y="265176"/>
                </a:cubicBezTo>
                <a:cubicBezTo>
                  <a:pt x="2927581" y="260261"/>
                  <a:pt x="2919809" y="251803"/>
                  <a:pt x="2909979" y="246888"/>
                </a:cubicBezTo>
                <a:cubicBezTo>
                  <a:pt x="2901358" y="242577"/>
                  <a:pt x="2891572" y="241128"/>
                  <a:pt x="2882547" y="237744"/>
                </a:cubicBezTo>
                <a:cubicBezTo>
                  <a:pt x="2867178" y="231981"/>
                  <a:pt x="2852196" y="225219"/>
                  <a:pt x="2836827" y="219456"/>
                </a:cubicBezTo>
                <a:cubicBezTo>
                  <a:pt x="2827802" y="216072"/>
                  <a:pt x="2818016" y="214623"/>
                  <a:pt x="2809395" y="210312"/>
                </a:cubicBezTo>
                <a:cubicBezTo>
                  <a:pt x="2799565" y="205397"/>
                  <a:pt x="2791793" y="196939"/>
                  <a:pt x="2781963" y="192024"/>
                </a:cubicBezTo>
                <a:cubicBezTo>
                  <a:pt x="2767347" y="184716"/>
                  <a:pt x="2731627" y="177642"/>
                  <a:pt x="2717955" y="173736"/>
                </a:cubicBezTo>
                <a:cubicBezTo>
                  <a:pt x="2708687" y="171088"/>
                  <a:pt x="2699822" y="167128"/>
                  <a:pt x="2690523" y="164592"/>
                </a:cubicBezTo>
                <a:cubicBezTo>
                  <a:pt x="2666274" y="157979"/>
                  <a:pt x="2641755" y="152400"/>
                  <a:pt x="2617371" y="146304"/>
                </a:cubicBezTo>
                <a:cubicBezTo>
                  <a:pt x="2605179" y="143256"/>
                  <a:pt x="2592717" y="141134"/>
                  <a:pt x="2580795" y="137160"/>
                </a:cubicBezTo>
                <a:cubicBezTo>
                  <a:pt x="2557292" y="129326"/>
                  <a:pt x="2542047" y="123465"/>
                  <a:pt x="2516787" y="118872"/>
                </a:cubicBezTo>
                <a:cubicBezTo>
                  <a:pt x="2495582" y="115017"/>
                  <a:pt x="2473984" y="113583"/>
                  <a:pt x="2452779" y="109728"/>
                </a:cubicBezTo>
                <a:cubicBezTo>
                  <a:pt x="2440414" y="107480"/>
                  <a:pt x="2428624" y="102495"/>
                  <a:pt x="2416203" y="100584"/>
                </a:cubicBezTo>
                <a:cubicBezTo>
                  <a:pt x="2388923" y="96387"/>
                  <a:pt x="2361339" y="94488"/>
                  <a:pt x="2333907" y="91440"/>
                </a:cubicBezTo>
                <a:cubicBezTo>
                  <a:pt x="2269374" y="69929"/>
                  <a:pt x="2334104" y="89179"/>
                  <a:pt x="2205891" y="73152"/>
                </a:cubicBezTo>
                <a:cubicBezTo>
                  <a:pt x="2156316" y="66955"/>
                  <a:pt x="2171445" y="65923"/>
                  <a:pt x="2132739" y="54864"/>
                </a:cubicBezTo>
                <a:cubicBezTo>
                  <a:pt x="2115545" y="49951"/>
                  <a:pt x="2065871" y="38290"/>
                  <a:pt x="2050443" y="36576"/>
                </a:cubicBezTo>
                <a:cubicBezTo>
                  <a:pt x="2038326" y="35230"/>
                  <a:pt x="2026059" y="36576"/>
                  <a:pt x="2013867" y="3657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artalom helye 2"/>
          <p:cNvSpPr>
            <a:spLocks noGrp="1"/>
          </p:cNvSpPr>
          <p:nvPr>
            <p:ph idx="1"/>
          </p:nvPr>
        </p:nvSpPr>
        <p:spPr>
          <a:xfrm>
            <a:off x="7629822" y="1993393"/>
            <a:ext cx="4507675" cy="140373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hu-HU" u="sng" dirty="0"/>
              <a:t>Egyelőre</a:t>
            </a:r>
            <a:r>
              <a:rPr lang="hu-HU" dirty="0"/>
              <a:t> csak ezzel a kettővel dolgozunk</a:t>
            </a:r>
          </a:p>
        </p:txBody>
      </p:sp>
    </p:spTree>
    <p:extLst>
      <p:ext uri="{BB962C8B-B14F-4D97-AF65-F5344CB8AC3E}">
        <p14:creationId xmlns:p14="http://schemas.microsoft.com/office/powerpoint/2010/main" val="109503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Egész típusok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1969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dirty="0"/>
              <a:t>Egész számokat</a:t>
            </a:r>
            <a:r>
              <a:rPr lang="hu-HU" dirty="0"/>
              <a:t> reprezentálnak. Egymástól különböznek ezekben:</a:t>
            </a:r>
          </a:p>
          <a:p>
            <a:pPr lvl="1"/>
            <a:r>
              <a:rPr lang="hu-HU" dirty="0"/>
              <a:t>előjeles vagy előjelnélküli (=nemnegatív)</a:t>
            </a:r>
          </a:p>
          <a:p>
            <a:pPr lvl="1"/>
            <a:r>
              <a:rPr lang="hu-HU" dirty="0"/>
              <a:t>méret = lefoglalt bájtok száma</a:t>
            </a:r>
          </a:p>
          <a:p>
            <a:pPr lvl="1"/>
            <a:r>
              <a:rPr lang="hu-HU" dirty="0"/>
              <a:t>értéktartomány</a:t>
            </a:r>
          </a:p>
          <a:p>
            <a:pPr marL="0" lvl="1" indent="0">
              <a:buNone/>
            </a:pPr>
            <a:r>
              <a:rPr lang="hu-HU" u="sng" dirty="0"/>
              <a:t>Egyelőre</a:t>
            </a:r>
            <a:r>
              <a:rPr lang="hu-HU" dirty="0"/>
              <a:t> csak az </a:t>
            </a:r>
            <a:r>
              <a:rPr lang="hu-HU" b="1" dirty="0"/>
              <a:t>int</a:t>
            </a:r>
            <a:r>
              <a:rPr lang="hu-HU" dirty="0"/>
              <a:t> (integer) típussal dolgozunk.</a:t>
            </a:r>
          </a:p>
        </p:txBody>
      </p:sp>
      <p:grpSp>
        <p:nvGrpSpPr>
          <p:cNvPr id="4" name="Csoportba foglalás 3"/>
          <p:cNvGrpSpPr/>
          <p:nvPr/>
        </p:nvGrpSpPr>
        <p:grpSpPr>
          <a:xfrm>
            <a:off x="384001" y="3847777"/>
            <a:ext cx="10810504" cy="2881312"/>
            <a:chOff x="-180528" y="3861048"/>
            <a:chExt cx="8856662" cy="2881312"/>
          </a:xfrm>
        </p:grpSpPr>
        <p:sp>
          <p:nvSpPr>
            <p:cNvPr id="5" name="Rectangle 29"/>
            <p:cNvSpPr>
              <a:spLocks noChangeArrowheads="1"/>
            </p:cNvSpPr>
            <p:nvPr/>
          </p:nvSpPr>
          <p:spPr bwMode="auto">
            <a:xfrm>
              <a:off x="4321622" y="4292848"/>
              <a:ext cx="4354512" cy="2449512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324297" y="4292848"/>
              <a:ext cx="3959225" cy="2449512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latin typeface="+mj-lt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24297" y="3861048"/>
              <a:ext cx="3959225" cy="431800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Előjeles (</a:t>
              </a:r>
              <a:r>
                <a:rPr lang="hu-HU" altLang="hu-HU" sz="2400" b="1" dirty="0" err="1">
                  <a:solidFill>
                    <a:srgbClr val="002060"/>
                  </a:solidFill>
                  <a:latin typeface="+mj-lt"/>
                </a:rPr>
                <a:t>signed</a:t>
              </a:r>
              <a:r>
                <a:rPr lang="hu-HU" altLang="hu-HU" sz="2400" b="1" dirty="0">
                  <a:solidFill>
                    <a:srgbClr val="002060"/>
                  </a:solidFill>
                  <a:latin typeface="+mj-lt"/>
                </a:rPr>
                <a:t>)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059559" y="4437310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 dirty="0" err="1">
                  <a:solidFill>
                    <a:srgbClr val="002060"/>
                  </a:solidFill>
                  <a:latin typeface="+mj-lt"/>
                </a:rPr>
                <a:t>sbyte</a:t>
              </a:r>
              <a:endParaRPr lang="hu-HU" altLang="hu-HU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3059559" y="5013573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+mj-lt"/>
                </a:rPr>
                <a:t>short</a:t>
              </a:r>
              <a:endParaRPr lang="hu-HU" altLang="hu-HU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059559" y="5589835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+mj-lt"/>
                </a:rPr>
                <a:t>int</a:t>
              </a:r>
              <a:endParaRPr lang="hu-HU" altLang="hu-HU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059559" y="6166098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+mj-lt"/>
                </a:rPr>
                <a:t>long</a:t>
              </a:r>
              <a:endParaRPr lang="hu-HU" altLang="hu-HU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4429572" y="4437310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146614"/>
                  </a:solidFill>
                  <a:latin typeface="+mj-lt"/>
                </a:rPr>
                <a:t>byte</a:t>
              </a:r>
              <a:endParaRPr lang="hu-HU" altLang="hu-HU" dirty="0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429572" y="5013573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+mj-lt"/>
                </a:rPr>
                <a:t>ushort</a:t>
              </a:r>
              <a:endParaRPr lang="hu-HU" altLang="hu-HU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4429572" y="5589835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+mj-lt"/>
                </a:rPr>
                <a:t>uint</a:t>
              </a:r>
              <a:endParaRPr lang="hu-HU" altLang="hu-HU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4429572" y="6237535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+mj-lt"/>
                </a:rPr>
                <a:t>ulong</a:t>
              </a:r>
              <a:endParaRPr lang="hu-HU" altLang="hu-HU">
                <a:solidFill>
                  <a:srgbClr val="146614"/>
                </a:solidFill>
                <a:latin typeface="+mj-lt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332359" y="5013573"/>
              <a:ext cx="165735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-32.768 .. 32.767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1043434" y="5589835"/>
              <a:ext cx="19446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-2.147.483.648 ..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643384" y="6166098"/>
              <a:ext cx="234473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-9.223.372.036.854.775.808 ..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5796409" y="4437310"/>
              <a:ext cx="10810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0 ..255</a:t>
              </a: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5796409" y="5013573"/>
              <a:ext cx="12969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0 .. 65.535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5796409" y="5589835"/>
              <a:ext cx="21605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0 .. 4.294.967.295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5796409" y="6237535"/>
              <a:ext cx="277177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>
                  <a:latin typeface="+mj-lt"/>
                </a:rPr>
                <a:t>0 .. 18.446.744.073.709.551.615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4320034" y="3861048"/>
              <a:ext cx="4356100" cy="431800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146614"/>
                  </a:solidFill>
                  <a:latin typeface="+mj-lt"/>
                </a:rPr>
                <a:t>Előjelnélküli (</a:t>
              </a:r>
              <a:r>
                <a:rPr lang="hu-HU" altLang="hu-HU" sz="2400" b="1" dirty="0" err="1">
                  <a:solidFill>
                    <a:srgbClr val="146614"/>
                  </a:solidFill>
                  <a:latin typeface="+mj-lt"/>
                </a:rPr>
                <a:t>unsigned</a:t>
              </a:r>
              <a:r>
                <a:rPr lang="hu-HU" altLang="hu-HU" sz="2400" b="1" dirty="0">
                  <a:solidFill>
                    <a:srgbClr val="146614"/>
                  </a:solidFill>
                  <a:latin typeface="+mj-lt"/>
                </a:rPr>
                <a:t>)</a:t>
              </a: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1980059" y="4437310"/>
              <a:ext cx="1008063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>
                  <a:latin typeface="+mj-lt"/>
                </a:rPr>
                <a:t>-128 ..127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-180528" y="4469060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1 bájt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-169416" y="5013573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2 bájt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-169416" y="5589835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4 bájt</a:t>
              </a: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-180528" y="6197848"/>
              <a:ext cx="801823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>
                  <a:latin typeface="+mj-lt"/>
                </a:rPr>
                <a:t>8 bájt</a:t>
              </a:r>
            </a:p>
          </p:txBody>
        </p:sp>
      </p:grpSp>
      <p:sp>
        <p:nvSpPr>
          <p:cNvPr id="29" name="Szabadkézi sokszög 28"/>
          <p:cNvSpPr/>
          <p:nvPr/>
        </p:nvSpPr>
        <p:spPr>
          <a:xfrm>
            <a:off x="1194900" y="5285258"/>
            <a:ext cx="4750340" cy="914400"/>
          </a:xfrm>
          <a:custGeom>
            <a:avLst/>
            <a:gdLst>
              <a:gd name="connsiteX0" fmla="*/ 3060441 w 4750340"/>
              <a:gd name="connsiteY0" fmla="*/ 102636 h 914400"/>
              <a:gd name="connsiteX1" fmla="*/ 2472612 w 4750340"/>
              <a:gd name="connsiteY1" fmla="*/ 83975 h 914400"/>
              <a:gd name="connsiteX2" fmla="*/ 2435290 w 4750340"/>
              <a:gd name="connsiteY2" fmla="*/ 74645 h 914400"/>
              <a:gd name="connsiteX3" fmla="*/ 2323322 w 4750340"/>
              <a:gd name="connsiteY3" fmla="*/ 55983 h 914400"/>
              <a:gd name="connsiteX4" fmla="*/ 2295330 w 4750340"/>
              <a:gd name="connsiteY4" fmla="*/ 46653 h 914400"/>
              <a:gd name="connsiteX5" fmla="*/ 2127379 w 4750340"/>
              <a:gd name="connsiteY5" fmla="*/ 18661 h 914400"/>
              <a:gd name="connsiteX6" fmla="*/ 1996751 w 4750340"/>
              <a:gd name="connsiteY6" fmla="*/ 0 h 914400"/>
              <a:gd name="connsiteX7" fmla="*/ 914400 w 4750340"/>
              <a:gd name="connsiteY7" fmla="*/ 9330 h 914400"/>
              <a:gd name="connsiteX8" fmla="*/ 746449 w 4750340"/>
              <a:gd name="connsiteY8" fmla="*/ 27992 h 914400"/>
              <a:gd name="connsiteX9" fmla="*/ 634481 w 4750340"/>
              <a:gd name="connsiteY9" fmla="*/ 46653 h 914400"/>
              <a:gd name="connsiteX10" fmla="*/ 606490 w 4750340"/>
              <a:gd name="connsiteY10" fmla="*/ 55983 h 914400"/>
              <a:gd name="connsiteX11" fmla="*/ 513183 w 4750340"/>
              <a:gd name="connsiteY11" fmla="*/ 65314 h 914400"/>
              <a:gd name="connsiteX12" fmla="*/ 410547 w 4750340"/>
              <a:gd name="connsiteY12" fmla="*/ 83975 h 914400"/>
              <a:gd name="connsiteX13" fmla="*/ 382555 w 4750340"/>
              <a:gd name="connsiteY13" fmla="*/ 93306 h 914400"/>
              <a:gd name="connsiteX14" fmla="*/ 317241 w 4750340"/>
              <a:gd name="connsiteY14" fmla="*/ 111967 h 914400"/>
              <a:gd name="connsiteX15" fmla="*/ 251926 w 4750340"/>
              <a:gd name="connsiteY15" fmla="*/ 139959 h 914400"/>
              <a:gd name="connsiteX16" fmla="*/ 223935 w 4750340"/>
              <a:gd name="connsiteY16" fmla="*/ 167951 h 914400"/>
              <a:gd name="connsiteX17" fmla="*/ 167951 w 4750340"/>
              <a:gd name="connsiteY17" fmla="*/ 205273 h 914400"/>
              <a:gd name="connsiteX18" fmla="*/ 111967 w 4750340"/>
              <a:gd name="connsiteY18" fmla="*/ 261257 h 914400"/>
              <a:gd name="connsiteX19" fmla="*/ 83975 w 4750340"/>
              <a:gd name="connsiteY19" fmla="*/ 289249 h 914400"/>
              <a:gd name="connsiteX20" fmla="*/ 27992 w 4750340"/>
              <a:gd name="connsiteY20" fmla="*/ 382555 h 914400"/>
              <a:gd name="connsiteX21" fmla="*/ 0 w 4750340"/>
              <a:gd name="connsiteY21" fmla="*/ 475861 h 914400"/>
              <a:gd name="connsiteX22" fmla="*/ 27992 w 4750340"/>
              <a:gd name="connsiteY22" fmla="*/ 625151 h 914400"/>
              <a:gd name="connsiteX23" fmla="*/ 102637 w 4750340"/>
              <a:gd name="connsiteY23" fmla="*/ 662473 h 914400"/>
              <a:gd name="connsiteX24" fmla="*/ 139959 w 4750340"/>
              <a:gd name="connsiteY24" fmla="*/ 681134 h 914400"/>
              <a:gd name="connsiteX25" fmla="*/ 177281 w 4750340"/>
              <a:gd name="connsiteY25" fmla="*/ 690465 h 914400"/>
              <a:gd name="connsiteX26" fmla="*/ 251926 w 4750340"/>
              <a:gd name="connsiteY26" fmla="*/ 718457 h 914400"/>
              <a:gd name="connsiteX27" fmla="*/ 317241 w 4750340"/>
              <a:gd name="connsiteY27" fmla="*/ 737118 h 914400"/>
              <a:gd name="connsiteX28" fmla="*/ 382555 w 4750340"/>
              <a:gd name="connsiteY28" fmla="*/ 765110 h 914400"/>
              <a:gd name="connsiteX29" fmla="*/ 438539 w 4750340"/>
              <a:gd name="connsiteY29" fmla="*/ 793102 h 914400"/>
              <a:gd name="connsiteX30" fmla="*/ 531845 w 4750340"/>
              <a:gd name="connsiteY30" fmla="*/ 811763 h 914400"/>
              <a:gd name="connsiteX31" fmla="*/ 559837 w 4750340"/>
              <a:gd name="connsiteY31" fmla="*/ 821094 h 914400"/>
              <a:gd name="connsiteX32" fmla="*/ 634481 w 4750340"/>
              <a:gd name="connsiteY32" fmla="*/ 839755 h 914400"/>
              <a:gd name="connsiteX33" fmla="*/ 662473 w 4750340"/>
              <a:gd name="connsiteY33" fmla="*/ 849085 h 914400"/>
              <a:gd name="connsiteX34" fmla="*/ 709126 w 4750340"/>
              <a:gd name="connsiteY34" fmla="*/ 867747 h 914400"/>
              <a:gd name="connsiteX35" fmla="*/ 793102 w 4750340"/>
              <a:gd name="connsiteY35" fmla="*/ 886408 h 914400"/>
              <a:gd name="connsiteX36" fmla="*/ 849086 w 4750340"/>
              <a:gd name="connsiteY36" fmla="*/ 905069 h 914400"/>
              <a:gd name="connsiteX37" fmla="*/ 886408 w 4750340"/>
              <a:gd name="connsiteY37" fmla="*/ 914400 h 914400"/>
              <a:gd name="connsiteX38" fmla="*/ 4338735 w 4750340"/>
              <a:gd name="connsiteY38" fmla="*/ 905069 h 914400"/>
              <a:gd name="connsiteX39" fmla="*/ 4376057 w 4750340"/>
              <a:gd name="connsiteY39" fmla="*/ 895739 h 914400"/>
              <a:gd name="connsiteX40" fmla="*/ 4525347 w 4750340"/>
              <a:gd name="connsiteY40" fmla="*/ 886408 h 914400"/>
              <a:gd name="connsiteX41" fmla="*/ 4581330 w 4750340"/>
              <a:gd name="connsiteY41" fmla="*/ 858416 h 914400"/>
              <a:gd name="connsiteX42" fmla="*/ 4646645 w 4750340"/>
              <a:gd name="connsiteY42" fmla="*/ 830424 h 914400"/>
              <a:gd name="connsiteX43" fmla="*/ 4665306 w 4750340"/>
              <a:gd name="connsiteY43" fmla="*/ 802432 h 914400"/>
              <a:gd name="connsiteX44" fmla="*/ 4693298 w 4750340"/>
              <a:gd name="connsiteY44" fmla="*/ 774441 h 914400"/>
              <a:gd name="connsiteX45" fmla="*/ 4702628 w 4750340"/>
              <a:gd name="connsiteY45" fmla="*/ 746449 h 914400"/>
              <a:gd name="connsiteX46" fmla="*/ 4739951 w 4750340"/>
              <a:gd name="connsiteY46" fmla="*/ 690465 h 914400"/>
              <a:gd name="connsiteX47" fmla="*/ 4749281 w 4750340"/>
              <a:gd name="connsiteY47" fmla="*/ 662473 h 914400"/>
              <a:gd name="connsiteX48" fmla="*/ 4730620 w 4750340"/>
              <a:gd name="connsiteY48" fmla="*/ 457200 h 914400"/>
              <a:gd name="connsiteX49" fmla="*/ 4693298 w 4750340"/>
              <a:gd name="connsiteY49" fmla="*/ 382555 h 914400"/>
              <a:gd name="connsiteX50" fmla="*/ 4665306 w 4750340"/>
              <a:gd name="connsiteY50" fmla="*/ 363894 h 914400"/>
              <a:gd name="connsiteX51" fmla="*/ 4646645 w 4750340"/>
              <a:gd name="connsiteY51" fmla="*/ 335902 h 914400"/>
              <a:gd name="connsiteX52" fmla="*/ 4609322 w 4750340"/>
              <a:gd name="connsiteY52" fmla="*/ 317241 h 914400"/>
              <a:gd name="connsiteX53" fmla="*/ 4581330 w 4750340"/>
              <a:gd name="connsiteY53" fmla="*/ 298579 h 914400"/>
              <a:gd name="connsiteX54" fmla="*/ 4544008 w 4750340"/>
              <a:gd name="connsiteY54" fmla="*/ 270588 h 914400"/>
              <a:gd name="connsiteX55" fmla="*/ 4488024 w 4750340"/>
              <a:gd name="connsiteY55" fmla="*/ 251926 h 914400"/>
              <a:gd name="connsiteX56" fmla="*/ 4450702 w 4750340"/>
              <a:gd name="connsiteY56" fmla="*/ 233265 h 914400"/>
              <a:gd name="connsiteX57" fmla="*/ 4394718 w 4750340"/>
              <a:gd name="connsiteY57" fmla="*/ 214604 h 914400"/>
              <a:gd name="connsiteX58" fmla="*/ 4329404 w 4750340"/>
              <a:gd name="connsiteY58" fmla="*/ 186612 h 914400"/>
              <a:gd name="connsiteX59" fmla="*/ 4236098 w 4750340"/>
              <a:gd name="connsiteY59" fmla="*/ 149290 h 914400"/>
              <a:gd name="connsiteX60" fmla="*/ 4208106 w 4750340"/>
              <a:gd name="connsiteY60" fmla="*/ 139959 h 914400"/>
              <a:gd name="connsiteX61" fmla="*/ 4180114 w 4750340"/>
              <a:gd name="connsiteY61" fmla="*/ 130628 h 914400"/>
              <a:gd name="connsiteX62" fmla="*/ 4058816 w 4750340"/>
              <a:gd name="connsiteY62" fmla="*/ 111967 h 914400"/>
              <a:gd name="connsiteX63" fmla="*/ 4030824 w 4750340"/>
              <a:gd name="connsiteY63" fmla="*/ 102636 h 914400"/>
              <a:gd name="connsiteX64" fmla="*/ 3928188 w 4750340"/>
              <a:gd name="connsiteY64" fmla="*/ 83975 h 914400"/>
              <a:gd name="connsiteX65" fmla="*/ 3862873 w 4750340"/>
              <a:gd name="connsiteY65" fmla="*/ 65314 h 914400"/>
              <a:gd name="connsiteX66" fmla="*/ 3816220 w 4750340"/>
              <a:gd name="connsiteY66" fmla="*/ 55983 h 914400"/>
              <a:gd name="connsiteX67" fmla="*/ 3741575 w 4750340"/>
              <a:gd name="connsiteY67" fmla="*/ 37322 h 914400"/>
              <a:gd name="connsiteX68" fmla="*/ 3517641 w 4750340"/>
              <a:gd name="connsiteY68" fmla="*/ 27992 h 914400"/>
              <a:gd name="connsiteX69" fmla="*/ 3275045 w 4750340"/>
              <a:gd name="connsiteY69" fmla="*/ 0 h 914400"/>
              <a:gd name="connsiteX70" fmla="*/ 3004457 w 4750340"/>
              <a:gd name="connsiteY70" fmla="*/ 9330 h 914400"/>
              <a:gd name="connsiteX71" fmla="*/ 2948473 w 4750340"/>
              <a:gd name="connsiteY71" fmla="*/ 27992 h 914400"/>
              <a:gd name="connsiteX72" fmla="*/ 2883159 w 4750340"/>
              <a:gd name="connsiteY72" fmla="*/ 65314 h 914400"/>
              <a:gd name="connsiteX73" fmla="*/ 2855167 w 4750340"/>
              <a:gd name="connsiteY73" fmla="*/ 93306 h 914400"/>
              <a:gd name="connsiteX74" fmla="*/ 2808514 w 4750340"/>
              <a:gd name="connsiteY74" fmla="*/ 102636 h 914400"/>
              <a:gd name="connsiteX75" fmla="*/ 2761861 w 4750340"/>
              <a:gd name="connsiteY75" fmla="*/ 12129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750340" h="914400">
                <a:moveTo>
                  <a:pt x="3060441" y="102636"/>
                </a:moveTo>
                <a:cubicBezTo>
                  <a:pt x="2822869" y="63044"/>
                  <a:pt x="3086081" y="104089"/>
                  <a:pt x="2472612" y="83975"/>
                </a:cubicBezTo>
                <a:cubicBezTo>
                  <a:pt x="2459795" y="83555"/>
                  <a:pt x="2447907" y="76939"/>
                  <a:pt x="2435290" y="74645"/>
                </a:cubicBezTo>
                <a:cubicBezTo>
                  <a:pt x="2377349" y="64110"/>
                  <a:pt x="2374902" y="68878"/>
                  <a:pt x="2323322" y="55983"/>
                </a:cubicBezTo>
                <a:cubicBezTo>
                  <a:pt x="2313780" y="53598"/>
                  <a:pt x="2304913" y="48865"/>
                  <a:pt x="2295330" y="46653"/>
                </a:cubicBezTo>
                <a:cubicBezTo>
                  <a:pt x="2211731" y="27361"/>
                  <a:pt x="2206384" y="28537"/>
                  <a:pt x="2127379" y="18661"/>
                </a:cubicBezTo>
                <a:cubicBezTo>
                  <a:pt x="2075575" y="1392"/>
                  <a:pt x="2078524" y="0"/>
                  <a:pt x="1996751" y="0"/>
                </a:cubicBezTo>
                <a:lnTo>
                  <a:pt x="914400" y="9330"/>
                </a:lnTo>
                <a:cubicBezTo>
                  <a:pt x="858416" y="15551"/>
                  <a:pt x="802011" y="18732"/>
                  <a:pt x="746449" y="27992"/>
                </a:cubicBezTo>
                <a:cubicBezTo>
                  <a:pt x="709126" y="34212"/>
                  <a:pt x="670377" y="34688"/>
                  <a:pt x="634481" y="46653"/>
                </a:cubicBezTo>
                <a:cubicBezTo>
                  <a:pt x="625151" y="49763"/>
                  <a:pt x="616211" y="54488"/>
                  <a:pt x="606490" y="55983"/>
                </a:cubicBezTo>
                <a:cubicBezTo>
                  <a:pt x="575596" y="60736"/>
                  <a:pt x="544285" y="62204"/>
                  <a:pt x="513183" y="65314"/>
                </a:cubicBezTo>
                <a:cubicBezTo>
                  <a:pt x="448990" y="86713"/>
                  <a:pt x="526600" y="62875"/>
                  <a:pt x="410547" y="83975"/>
                </a:cubicBezTo>
                <a:cubicBezTo>
                  <a:pt x="400870" y="85734"/>
                  <a:pt x="392012" y="90604"/>
                  <a:pt x="382555" y="93306"/>
                </a:cubicBezTo>
                <a:cubicBezTo>
                  <a:pt x="358867" y="100074"/>
                  <a:pt x="339622" y="102375"/>
                  <a:pt x="317241" y="111967"/>
                </a:cubicBezTo>
                <a:cubicBezTo>
                  <a:pt x="236537" y="146555"/>
                  <a:pt x="317568" y="118077"/>
                  <a:pt x="251926" y="139959"/>
                </a:cubicBezTo>
                <a:cubicBezTo>
                  <a:pt x="242596" y="149290"/>
                  <a:pt x="234351" y="159850"/>
                  <a:pt x="223935" y="167951"/>
                </a:cubicBezTo>
                <a:cubicBezTo>
                  <a:pt x="206231" y="181720"/>
                  <a:pt x="183810" y="189414"/>
                  <a:pt x="167951" y="205273"/>
                </a:cubicBezTo>
                <a:lnTo>
                  <a:pt x="111967" y="261257"/>
                </a:lnTo>
                <a:cubicBezTo>
                  <a:pt x="102636" y="270588"/>
                  <a:pt x="91295" y="278270"/>
                  <a:pt x="83975" y="289249"/>
                </a:cubicBezTo>
                <a:cubicBezTo>
                  <a:pt x="62065" y="322113"/>
                  <a:pt x="42339" y="346687"/>
                  <a:pt x="27992" y="382555"/>
                </a:cubicBezTo>
                <a:cubicBezTo>
                  <a:pt x="12845" y="420423"/>
                  <a:pt x="9166" y="439196"/>
                  <a:pt x="0" y="475861"/>
                </a:cubicBezTo>
                <a:cubicBezTo>
                  <a:pt x="3990" y="527734"/>
                  <a:pt x="-11450" y="585709"/>
                  <a:pt x="27992" y="625151"/>
                </a:cubicBezTo>
                <a:cubicBezTo>
                  <a:pt x="47821" y="644980"/>
                  <a:pt x="78578" y="651780"/>
                  <a:pt x="102637" y="662473"/>
                </a:cubicBezTo>
                <a:cubicBezTo>
                  <a:pt x="115347" y="668122"/>
                  <a:pt x="126936" y="676250"/>
                  <a:pt x="139959" y="681134"/>
                </a:cubicBezTo>
                <a:cubicBezTo>
                  <a:pt x="151966" y="685637"/>
                  <a:pt x="164951" y="686942"/>
                  <a:pt x="177281" y="690465"/>
                </a:cubicBezTo>
                <a:cubicBezTo>
                  <a:pt x="206928" y="698936"/>
                  <a:pt x="220381" y="706628"/>
                  <a:pt x="251926" y="718457"/>
                </a:cubicBezTo>
                <a:cubicBezTo>
                  <a:pt x="287733" y="731885"/>
                  <a:pt x="276049" y="725349"/>
                  <a:pt x="317241" y="737118"/>
                </a:cubicBezTo>
                <a:cubicBezTo>
                  <a:pt x="343406" y="744594"/>
                  <a:pt x="357679" y="750896"/>
                  <a:pt x="382555" y="765110"/>
                </a:cubicBezTo>
                <a:cubicBezTo>
                  <a:pt x="415582" y="783982"/>
                  <a:pt x="402670" y="784825"/>
                  <a:pt x="438539" y="793102"/>
                </a:cubicBezTo>
                <a:cubicBezTo>
                  <a:pt x="469445" y="800234"/>
                  <a:pt x="501755" y="801733"/>
                  <a:pt x="531845" y="811763"/>
                </a:cubicBezTo>
                <a:cubicBezTo>
                  <a:pt x="541176" y="814873"/>
                  <a:pt x="550348" y="818506"/>
                  <a:pt x="559837" y="821094"/>
                </a:cubicBezTo>
                <a:cubicBezTo>
                  <a:pt x="584580" y="827842"/>
                  <a:pt x="610150" y="831645"/>
                  <a:pt x="634481" y="839755"/>
                </a:cubicBezTo>
                <a:cubicBezTo>
                  <a:pt x="643812" y="842865"/>
                  <a:pt x="653264" y="845632"/>
                  <a:pt x="662473" y="849085"/>
                </a:cubicBezTo>
                <a:cubicBezTo>
                  <a:pt x="678156" y="854966"/>
                  <a:pt x="693236" y="862450"/>
                  <a:pt x="709126" y="867747"/>
                </a:cubicBezTo>
                <a:cubicBezTo>
                  <a:pt x="746808" y="880308"/>
                  <a:pt x="752458" y="875323"/>
                  <a:pt x="793102" y="886408"/>
                </a:cubicBezTo>
                <a:cubicBezTo>
                  <a:pt x="812080" y="891584"/>
                  <a:pt x="830003" y="900298"/>
                  <a:pt x="849086" y="905069"/>
                </a:cubicBezTo>
                <a:lnTo>
                  <a:pt x="886408" y="914400"/>
                </a:lnTo>
                <a:lnTo>
                  <a:pt x="4338735" y="905069"/>
                </a:lnTo>
                <a:cubicBezTo>
                  <a:pt x="4351558" y="905000"/>
                  <a:pt x="4363297" y="897015"/>
                  <a:pt x="4376057" y="895739"/>
                </a:cubicBezTo>
                <a:cubicBezTo>
                  <a:pt x="4425670" y="890778"/>
                  <a:pt x="4475584" y="889518"/>
                  <a:pt x="4525347" y="886408"/>
                </a:cubicBezTo>
                <a:cubicBezTo>
                  <a:pt x="4579138" y="850548"/>
                  <a:pt x="4527251" y="881593"/>
                  <a:pt x="4581330" y="858416"/>
                </a:cubicBezTo>
                <a:cubicBezTo>
                  <a:pt x="4662034" y="823828"/>
                  <a:pt x="4581003" y="852306"/>
                  <a:pt x="4646645" y="830424"/>
                </a:cubicBezTo>
                <a:cubicBezTo>
                  <a:pt x="4652865" y="821093"/>
                  <a:pt x="4658127" y="811047"/>
                  <a:pt x="4665306" y="802432"/>
                </a:cubicBezTo>
                <a:cubicBezTo>
                  <a:pt x="4673753" y="792295"/>
                  <a:pt x="4685979" y="785420"/>
                  <a:pt x="4693298" y="774441"/>
                </a:cubicBezTo>
                <a:cubicBezTo>
                  <a:pt x="4698754" y="766258"/>
                  <a:pt x="4697852" y="755047"/>
                  <a:pt x="4702628" y="746449"/>
                </a:cubicBezTo>
                <a:cubicBezTo>
                  <a:pt x="4713520" y="726843"/>
                  <a:pt x="4739951" y="690465"/>
                  <a:pt x="4739951" y="690465"/>
                </a:cubicBezTo>
                <a:cubicBezTo>
                  <a:pt x="4743061" y="681134"/>
                  <a:pt x="4749281" y="672308"/>
                  <a:pt x="4749281" y="662473"/>
                </a:cubicBezTo>
                <a:cubicBezTo>
                  <a:pt x="4749281" y="631999"/>
                  <a:pt x="4757028" y="515298"/>
                  <a:pt x="4730620" y="457200"/>
                </a:cubicBezTo>
                <a:cubicBezTo>
                  <a:pt x="4719109" y="431875"/>
                  <a:pt x="4716444" y="397986"/>
                  <a:pt x="4693298" y="382555"/>
                </a:cubicBezTo>
                <a:lnTo>
                  <a:pt x="4665306" y="363894"/>
                </a:lnTo>
                <a:cubicBezTo>
                  <a:pt x="4659086" y="354563"/>
                  <a:pt x="4655260" y="343081"/>
                  <a:pt x="4646645" y="335902"/>
                </a:cubicBezTo>
                <a:cubicBezTo>
                  <a:pt x="4635959" y="326997"/>
                  <a:pt x="4621399" y="324142"/>
                  <a:pt x="4609322" y="317241"/>
                </a:cubicBezTo>
                <a:cubicBezTo>
                  <a:pt x="4599585" y="311677"/>
                  <a:pt x="4590455" y="305097"/>
                  <a:pt x="4581330" y="298579"/>
                </a:cubicBezTo>
                <a:cubicBezTo>
                  <a:pt x="4568676" y="289540"/>
                  <a:pt x="4557917" y="277542"/>
                  <a:pt x="4544008" y="270588"/>
                </a:cubicBezTo>
                <a:cubicBezTo>
                  <a:pt x="4526414" y="261791"/>
                  <a:pt x="4505618" y="260723"/>
                  <a:pt x="4488024" y="251926"/>
                </a:cubicBezTo>
                <a:cubicBezTo>
                  <a:pt x="4475583" y="245706"/>
                  <a:pt x="4463616" y="238431"/>
                  <a:pt x="4450702" y="233265"/>
                </a:cubicBezTo>
                <a:cubicBezTo>
                  <a:pt x="4432438" y="225960"/>
                  <a:pt x="4412312" y="223401"/>
                  <a:pt x="4394718" y="214604"/>
                </a:cubicBezTo>
                <a:cubicBezTo>
                  <a:pt x="4270951" y="152721"/>
                  <a:pt x="4425498" y="227795"/>
                  <a:pt x="4329404" y="186612"/>
                </a:cubicBezTo>
                <a:cubicBezTo>
                  <a:pt x="4233301" y="145425"/>
                  <a:pt x="4363521" y="191765"/>
                  <a:pt x="4236098" y="149290"/>
                </a:cubicBezTo>
                <a:lnTo>
                  <a:pt x="4208106" y="139959"/>
                </a:lnTo>
                <a:cubicBezTo>
                  <a:pt x="4198775" y="136849"/>
                  <a:pt x="4189758" y="132557"/>
                  <a:pt x="4180114" y="130628"/>
                </a:cubicBezTo>
                <a:cubicBezTo>
                  <a:pt x="4108873" y="116381"/>
                  <a:pt x="4149197" y="123265"/>
                  <a:pt x="4058816" y="111967"/>
                </a:cubicBezTo>
                <a:cubicBezTo>
                  <a:pt x="4049485" y="108857"/>
                  <a:pt x="4040366" y="105021"/>
                  <a:pt x="4030824" y="102636"/>
                </a:cubicBezTo>
                <a:cubicBezTo>
                  <a:pt x="3990822" y="92636"/>
                  <a:pt x="3969750" y="92287"/>
                  <a:pt x="3928188" y="83975"/>
                </a:cubicBezTo>
                <a:cubicBezTo>
                  <a:pt x="3840914" y="66520"/>
                  <a:pt x="3934023" y="83102"/>
                  <a:pt x="3862873" y="65314"/>
                </a:cubicBezTo>
                <a:cubicBezTo>
                  <a:pt x="3847488" y="61467"/>
                  <a:pt x="3831673" y="59549"/>
                  <a:pt x="3816220" y="55983"/>
                </a:cubicBezTo>
                <a:cubicBezTo>
                  <a:pt x="3791229" y="50216"/>
                  <a:pt x="3767200" y="38390"/>
                  <a:pt x="3741575" y="37322"/>
                </a:cubicBezTo>
                <a:lnTo>
                  <a:pt x="3517641" y="27992"/>
                </a:lnTo>
                <a:cubicBezTo>
                  <a:pt x="3416624" y="9625"/>
                  <a:pt x="3385667" y="0"/>
                  <a:pt x="3275045" y="0"/>
                </a:cubicBezTo>
                <a:cubicBezTo>
                  <a:pt x="3184795" y="0"/>
                  <a:pt x="3094653" y="6220"/>
                  <a:pt x="3004457" y="9330"/>
                </a:cubicBezTo>
                <a:cubicBezTo>
                  <a:pt x="2985796" y="15551"/>
                  <a:pt x="2964210" y="16190"/>
                  <a:pt x="2948473" y="27992"/>
                </a:cubicBezTo>
                <a:cubicBezTo>
                  <a:pt x="2903283" y="61884"/>
                  <a:pt x="2925904" y="51065"/>
                  <a:pt x="2883159" y="65314"/>
                </a:cubicBezTo>
                <a:cubicBezTo>
                  <a:pt x="2873828" y="74645"/>
                  <a:pt x="2866969" y="87405"/>
                  <a:pt x="2855167" y="93306"/>
                </a:cubicBezTo>
                <a:cubicBezTo>
                  <a:pt x="2840982" y="100398"/>
                  <a:pt x="2823899" y="98790"/>
                  <a:pt x="2808514" y="102636"/>
                </a:cubicBezTo>
                <a:cubicBezTo>
                  <a:pt x="2785455" y="108401"/>
                  <a:pt x="2781166" y="111645"/>
                  <a:pt x="2761861" y="12129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79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Karakterlánc típus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b="1" dirty="0" err="1"/>
              <a:t>string</a:t>
            </a:r>
            <a:r>
              <a:rPr lang="hu-HU" dirty="0"/>
              <a:t> típus szöveget képes tárolni</a:t>
            </a:r>
          </a:p>
          <a:p>
            <a:r>
              <a:rPr lang="hu-HU" dirty="0"/>
              <a:t>Karakterek (betűk, számjegyek, egyéb szimbólumok) sorozatát</a:t>
            </a:r>
          </a:p>
          <a:p>
            <a:r>
              <a:rPr lang="hu-HU" dirty="0"/>
              <a:t>C#-</a:t>
            </a:r>
            <a:r>
              <a:rPr lang="hu-HU" dirty="0" err="1"/>
              <a:t>ban</a:t>
            </a:r>
            <a:r>
              <a:rPr lang="hu-HU" dirty="0"/>
              <a:t> csaknem tetszőleges hosszúságút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140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Rendelkezik</a:t>
            </a:r>
          </a:p>
          <a:p>
            <a:r>
              <a:rPr lang="hu-HU" b="1" dirty="0"/>
              <a:t>névvel</a:t>
            </a:r>
            <a:r>
              <a:rPr lang="hu-HU" dirty="0"/>
              <a:t> (azonosító)</a:t>
            </a:r>
          </a:p>
          <a:p>
            <a:r>
              <a:rPr lang="hu-HU" b="1" dirty="0"/>
              <a:t>típussal</a:t>
            </a:r>
            <a:r>
              <a:rPr lang="hu-HU" dirty="0"/>
              <a:t>: előre </a:t>
            </a:r>
            <a:r>
              <a:rPr lang="hu-HU" u="sng" dirty="0"/>
              <a:t>kell</a:t>
            </a:r>
            <a:r>
              <a:rPr lang="hu-HU" dirty="0"/>
              <a:t> deklarálni</a:t>
            </a:r>
          </a:p>
          <a:p>
            <a:r>
              <a:rPr lang="hu-HU" b="1" dirty="0"/>
              <a:t>értékkel</a:t>
            </a:r>
            <a:r>
              <a:rPr lang="hu-HU" dirty="0"/>
              <a:t>: kezdeti értéket nem muszáj megadni</a:t>
            </a:r>
          </a:p>
          <a:p>
            <a:pPr marL="109728" indent="0">
              <a:buNone/>
            </a:pPr>
            <a:endParaRPr lang="hu-HU"/>
          </a:p>
          <a:p>
            <a:pPr marL="109728" indent="0">
              <a:buNone/>
            </a:pPr>
            <a:r>
              <a:rPr lang="hu-HU"/>
              <a:t>Az </a:t>
            </a:r>
            <a:r>
              <a:rPr lang="hu-HU" dirty="0"/>
              <a:t>értéke </a:t>
            </a:r>
            <a:r>
              <a:rPr lang="hu-HU"/>
              <a:t>akárhányszor </a:t>
            </a:r>
            <a:r>
              <a:rPr lang="hu-HU" b="1"/>
              <a:t>megváltoztatható.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741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 deklaráció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Deklaráció </a:t>
            </a:r>
            <a:r>
              <a:rPr lang="hu-HU" dirty="0" err="1"/>
              <a:t>inicializáció</a:t>
            </a:r>
            <a:r>
              <a:rPr lang="hu-HU" dirty="0"/>
              <a:t> nélkül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95113" y="2369133"/>
            <a:ext cx="3555589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 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540510" y="2872370"/>
            <a:ext cx="178561" cy="58957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70341" y="3596885"/>
            <a:ext cx="989564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>
                <a:latin typeface="+mj-lt"/>
              </a:rPr>
              <a:t>típus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263538" y="3593095"/>
            <a:ext cx="3036250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>
                <a:latin typeface="+mj-lt"/>
              </a:rPr>
              <a:t>Változónév (új azonosító)</a:t>
            </a:r>
            <a:endParaRPr lang="hu-HU" altLang="hu-HU" b="1" i="1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 flipH="1">
            <a:off x="3438143" y="2916474"/>
            <a:ext cx="135927" cy="56549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384000" y="4271799"/>
            <a:ext cx="11376000" cy="701999"/>
          </a:xfrm>
          <a:prstGeom prst="rect">
            <a:avLst/>
          </a:prstGeom>
          <a:solidFill>
            <a:srgbClr val="E2F0D7">
              <a:alpha val="50196"/>
            </a:srgbClr>
          </a:solidFill>
        </p:spPr>
        <p:txBody>
          <a:bodyPr vert="horz" lIns="0" tIns="0" rIns="0" b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Georgia"/>
              <a:buChar char="▫"/>
              <a:defRPr kumimoji="0" sz="2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Deklaráció </a:t>
            </a:r>
            <a:r>
              <a:rPr lang="hu-HU" dirty="0" err="1"/>
              <a:t>inicializációval</a:t>
            </a:r>
            <a:endParaRPr lang="hu-HU" dirty="0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630937" y="5017903"/>
            <a:ext cx="4306824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   0;</a:t>
            </a:r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1334189" y="5620106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57777" y="6340831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/>
              <a:t>típus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2263538" y="6335200"/>
            <a:ext cx="1346061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/>
              <a:t>változónév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8" name="Freeform 29"/>
          <p:cNvSpPr>
            <a:spLocks/>
          </p:cNvSpPr>
          <p:nvPr/>
        </p:nvSpPr>
        <p:spPr bwMode="auto">
          <a:xfrm flipH="1">
            <a:off x="2724009" y="5639950"/>
            <a:ext cx="56513" cy="589756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3962835" y="6325584"/>
            <a:ext cx="2762652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/>
              <a:t>kezdőérték (opcionális)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flipH="1">
            <a:off x="4450702" y="5679497"/>
            <a:ext cx="113090" cy="55020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6912104" y="2369133"/>
            <a:ext cx="4969196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5696711" y="5017902"/>
            <a:ext cx="6184589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"jsmith11";</a:t>
            </a:r>
          </a:p>
        </p:txBody>
      </p:sp>
    </p:spTree>
    <p:extLst>
      <p:ext uri="{BB962C8B-B14F-4D97-AF65-F5344CB8AC3E}">
        <p14:creationId xmlns:p14="http://schemas.microsoft.com/office/powerpoint/2010/main" val="106273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Értékadás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2"/>
            <a:ext cx="11376000" cy="1233844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Változónak az értéke akárhányszor változtatható.</a:t>
            </a:r>
          </a:p>
          <a:p>
            <a:pPr marL="109728" indent="0">
              <a:buNone/>
            </a:pPr>
            <a:r>
              <a:rPr lang="hu-HU" dirty="0"/>
              <a:t>Ehhez az </a:t>
            </a:r>
            <a:r>
              <a:rPr lang="hu-HU" b="1" dirty="0"/>
              <a:t>értékadás operátorát</a:t>
            </a:r>
            <a:r>
              <a:rPr lang="hu-HU" dirty="0"/>
              <a:t> használjuk: </a:t>
            </a:r>
            <a:r>
              <a:rPr lang="hu-HU" b="1" dirty="0"/>
              <a:t>=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525477" y="3044192"/>
            <a:ext cx="3945939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     19;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5376672" y="3044191"/>
            <a:ext cx="6278453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   "tlannister01";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384000" y="4125038"/>
            <a:ext cx="11376000" cy="1233844"/>
          </a:xfrm>
          <a:prstGeom prst="rect">
            <a:avLst/>
          </a:prstGeom>
          <a:solidFill>
            <a:srgbClr val="E2F0D7">
              <a:alpha val="50196"/>
            </a:srgbClr>
          </a:solidFill>
        </p:spPr>
        <p:txBody>
          <a:bodyPr vert="horz" lIns="0" tIns="0" rIns="0" bIns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Georgia"/>
              <a:buChar char="▫"/>
              <a:defRPr kumimoji="0" sz="2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hu-HU" dirty="0"/>
              <a:t>Speciális értékadó operátor a </a:t>
            </a:r>
            <a:r>
              <a:rPr lang="hu-HU" b="1" dirty="0"/>
              <a:t>++</a:t>
            </a:r>
            <a:r>
              <a:rPr lang="hu-HU" dirty="0"/>
              <a:t>, mely eggyel megnöveli az int típusú változó értékét. (</a:t>
            </a:r>
            <a:r>
              <a:rPr lang="hu-HU" dirty="0" err="1"/>
              <a:t>string</a:t>
            </a:r>
            <a:r>
              <a:rPr lang="hu-HU" dirty="0"/>
              <a:t>-re nem értelmezett)</a:t>
            </a:r>
            <a:endParaRPr lang="hu-HU" b="1" dirty="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525477" y="5684872"/>
            <a:ext cx="3245023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128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Megtanuljuk a programozás alapjait</a:t>
            </a:r>
          </a:p>
          <a:p>
            <a:pPr lvl="1"/>
            <a:r>
              <a:rPr lang="hu-HU" dirty="0"/>
              <a:t>Először </a:t>
            </a:r>
            <a:r>
              <a:rPr lang="hu-HU"/>
              <a:t>a legalapibb </a:t>
            </a:r>
            <a:r>
              <a:rPr lang="hu-HU" dirty="0"/>
              <a:t>ismereteket =&gt; el tudjatok kezdeni gyakorlatban is programozni…</a:t>
            </a:r>
          </a:p>
          <a:p>
            <a:pPr lvl="1"/>
            <a:r>
              <a:rPr lang="hu-HU" dirty="0"/>
              <a:t>…majd jobban elmerülünk az egyes témákban =&gt;</a:t>
            </a:r>
          </a:p>
          <a:p>
            <a:pPr lvl="2"/>
            <a:r>
              <a:rPr lang="hu-HU" dirty="0"/>
              <a:t>Később magasabb szintű programozási feladatokkal is képesek legyetek elbánni</a:t>
            </a:r>
          </a:p>
          <a:p>
            <a:pPr lvl="2"/>
            <a:r>
              <a:rPr lang="hu-HU" dirty="0"/>
              <a:t>Le tudjatok vizsgázni</a:t>
            </a:r>
          </a:p>
        </p:txBody>
      </p:sp>
    </p:spTree>
    <p:extLst>
      <p:ext uri="{BB962C8B-B14F-4D97-AF65-F5344CB8AC3E}">
        <p14:creationId xmlns:p14="http://schemas.microsoft.com/office/powerpoint/2010/main" val="186260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(Nevesített) konstans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2222889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Ugyanaz, mint a változó, de:</a:t>
            </a:r>
          </a:p>
          <a:p>
            <a:r>
              <a:rPr lang="hu-HU" dirty="0"/>
              <a:t>kezdőértékét meg kell adni</a:t>
            </a:r>
          </a:p>
          <a:p>
            <a:r>
              <a:rPr lang="hu-HU" dirty="0"/>
              <a:t>az értéke </a:t>
            </a:r>
            <a:r>
              <a:rPr lang="hu-HU" b="1" dirty="0"/>
              <a:t>nem</a:t>
            </a:r>
            <a:r>
              <a:rPr lang="hu-HU" dirty="0"/>
              <a:t> változtatható meg</a:t>
            </a:r>
          </a:p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dirty="0"/>
              <a:t> kulcsszóval kell deklarálni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4566" y="4335356"/>
            <a:ext cx="5925312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1000;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82312" y="5542115"/>
            <a:ext cx="6492239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913272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Literál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2"/>
            <a:ext cx="11376000" cy="2913354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„Bedrótozott” érték a forráskódban, ld. az előző diákat!</a:t>
            </a:r>
          </a:p>
          <a:p>
            <a:r>
              <a:rPr lang="hu-HU" b="1" dirty="0"/>
              <a:t>Nincs neve</a:t>
            </a:r>
          </a:p>
          <a:p>
            <a:r>
              <a:rPr lang="hu-HU" dirty="0"/>
              <a:t>Rendelkezik</a:t>
            </a:r>
          </a:p>
          <a:p>
            <a:pPr lvl="1"/>
            <a:r>
              <a:rPr lang="hu-HU" dirty="0"/>
              <a:t>értékkel</a:t>
            </a:r>
          </a:p>
          <a:p>
            <a:pPr lvl="1"/>
            <a:r>
              <a:rPr lang="hu-HU" dirty="0"/>
              <a:t>implicit típussal, ami kikövetkeztethető az értékéből</a:t>
            </a:r>
          </a:p>
          <a:p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91276" y="4796137"/>
            <a:ext cx="2849227" cy="132474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182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-14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-3287490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75106" y="4796136"/>
            <a:ext cx="3945166" cy="132474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!\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nHow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?"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604547" y="6013982"/>
            <a:ext cx="2393412" cy="946655"/>
          </a:xfrm>
          <a:prstGeom prst="rect">
            <a:avLst/>
          </a:prstGeom>
          <a:solidFill>
            <a:srgbClr val="E2F0D7">
              <a:alpha val="50196"/>
            </a:srgbClr>
          </a:solidFill>
        </p:spPr>
        <p:txBody>
          <a:bodyPr vert="horz" lIns="0" tIns="0" rIns="0" bIns="0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Font typeface="Georgia"/>
              <a:buChar char="▫"/>
              <a:defRPr kumimoji="0" sz="2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hu-HU" dirty="0" err="1"/>
              <a:t>string</a:t>
            </a:r>
            <a:r>
              <a:rPr lang="hu-HU" dirty="0"/>
              <a:t> literál idézőjelek közé!</a:t>
            </a:r>
          </a:p>
        </p:txBody>
      </p:sp>
      <p:sp>
        <p:nvSpPr>
          <p:cNvPr id="7" name="Freeform 22"/>
          <p:cNvSpPr>
            <a:spLocks/>
          </p:cNvSpPr>
          <p:nvPr/>
        </p:nvSpPr>
        <p:spPr bwMode="auto">
          <a:xfrm>
            <a:off x="6690050" y="5673011"/>
            <a:ext cx="569166" cy="531846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96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Be- és kiviteli függvények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Input/output (I/O) funkcionalitás:</a:t>
            </a:r>
          </a:p>
          <a:p>
            <a:r>
              <a:rPr lang="hu-HU" dirty="0"/>
              <a:t>A programunk nem tud minden szükséges adatot tartalmazni, néha szükséges azt kívülről beolvasni</a:t>
            </a:r>
          </a:p>
          <a:p>
            <a:pPr lvl="1"/>
            <a:r>
              <a:rPr lang="hu-HU" dirty="0"/>
              <a:t>billentyűzetről</a:t>
            </a:r>
          </a:p>
          <a:p>
            <a:pPr lvl="1"/>
            <a:r>
              <a:rPr lang="hu-HU" dirty="0"/>
              <a:t>fájlból vagy adatbázisból</a:t>
            </a:r>
          </a:p>
          <a:p>
            <a:pPr lvl="1"/>
            <a:r>
              <a:rPr lang="hu-HU" dirty="0"/>
              <a:t>egér, joystick, stb.</a:t>
            </a:r>
          </a:p>
          <a:p>
            <a:r>
              <a:rPr lang="hu-HU" dirty="0"/>
              <a:t>Meg is kell jelenítenünk adatokat</a:t>
            </a:r>
          </a:p>
          <a:p>
            <a:pPr lvl="1"/>
            <a:r>
              <a:rPr lang="hu-HU" dirty="0"/>
              <a:t>a képernyőn</a:t>
            </a:r>
          </a:p>
          <a:p>
            <a:pPr lvl="1"/>
            <a:r>
              <a:rPr lang="hu-HU" dirty="0"/>
              <a:t>nyomtatni, stb.</a:t>
            </a:r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pic>
        <p:nvPicPr>
          <p:cNvPr id="1030" name="Picture 6" descr="https://helloacm.com/wp-content/uploads/2015/06/vertical-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871" y="3310128"/>
            <a:ext cx="5404129" cy="302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0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Konzolról való olvasás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</a:t>
            </a:r>
            <a:r>
              <a:rPr 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hu-HU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/>
              <a:t>:</a:t>
            </a:r>
            <a:endParaRPr lang="hu-HU" dirty="0"/>
          </a:p>
          <a:p>
            <a:r>
              <a:rPr lang="hu-HU" dirty="0"/>
              <a:t>V</a:t>
            </a:r>
            <a:r>
              <a:rPr lang="hu-HU"/>
              <a:t>isszaadja </a:t>
            </a:r>
            <a:r>
              <a:rPr lang="hu-HU" dirty="0"/>
              <a:t>azt a szöveget, amit a </a:t>
            </a:r>
            <a:r>
              <a:rPr lang="hu-HU" dirty="0" err="1"/>
              <a:t>user</a:t>
            </a:r>
            <a:r>
              <a:rPr lang="hu-HU" dirty="0"/>
              <a:t> gépel Enter-nyomásig (=sortörés karakterig)</a:t>
            </a:r>
          </a:p>
          <a:p>
            <a:r>
              <a:rPr lang="hu-HU" dirty="0"/>
              <a:t>V</a:t>
            </a:r>
            <a:r>
              <a:rPr lang="hu-HU"/>
              <a:t>isszaad </a:t>
            </a:r>
            <a:r>
              <a:rPr lang="hu-HU" dirty="0"/>
              <a:t>egy </a:t>
            </a:r>
            <a:r>
              <a:rPr lang="hu-HU" dirty="0" err="1"/>
              <a:t>sztringet</a:t>
            </a:r>
            <a:endParaRPr lang="hu-HU" dirty="0"/>
          </a:p>
          <a:p>
            <a:endParaRPr lang="hu-HU" dirty="0"/>
          </a:p>
          <a:p>
            <a:r>
              <a:rPr lang="hu-HU"/>
              <a:t>Ha </a:t>
            </a:r>
            <a:r>
              <a:rPr lang="hu-HU" b="1"/>
              <a:t>int</a:t>
            </a:r>
            <a:r>
              <a:rPr lang="hu-HU"/>
              <a:t> típusú </a:t>
            </a:r>
            <a:r>
              <a:rPr lang="hu-HU" dirty="0"/>
              <a:t>inputra van szükségünk, a </a:t>
            </a:r>
            <a:r>
              <a:rPr lang="hu-HU" dirty="0" err="1"/>
              <a:t>sztringet</a:t>
            </a:r>
            <a:r>
              <a:rPr lang="hu-HU" dirty="0"/>
              <a:t> át kell </a:t>
            </a:r>
            <a:r>
              <a:rPr lang="hu-HU" b="1" dirty="0"/>
              <a:t>konvertálni</a:t>
            </a:r>
            <a:r>
              <a:rPr lang="hu-HU"/>
              <a:t>:      </a:t>
            </a:r>
            <a:r>
              <a:rPr lang="hu-HU" b="1">
                <a:latin typeface="Courier New" panose="02070309020205020404" pitchFamily="49" charset="0"/>
                <a:cs typeface="Courier New" panose="02070309020205020404" pitchFamily="49" charset="0"/>
              </a:rPr>
              <a:t>int.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endParaRPr lang="hu-HU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/>
              <a:t>Akár rögtön beolvasás után: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500148" y="3030608"/>
            <a:ext cx="6113208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39904" y="5053478"/>
            <a:ext cx="5058125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   = 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s 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7A7A4B-FD62-4498-A1FE-5E8A8FFC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837" y="6166813"/>
            <a:ext cx="8767519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x    = </a:t>
            </a:r>
            <a:r>
              <a:rPr lang="hu-HU" altLang="hu-H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sz="2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7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Konzolra írás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dirty="0"/>
              <a:t>:</a:t>
            </a:r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r>
              <a:rPr lang="hu-HU" dirty="0"/>
              <a:t>	</a:t>
            </a:r>
          </a:p>
          <a:p>
            <a:r>
              <a:rPr lang="hu-HU" dirty="0"/>
              <a:t>Formázott </a:t>
            </a:r>
            <a:r>
              <a:rPr lang="hu-HU" dirty="0" err="1"/>
              <a:t>sztringként</a:t>
            </a:r>
            <a:r>
              <a:rPr lang="hu-HU" dirty="0"/>
              <a:t>:</a:t>
            </a:r>
          </a:p>
          <a:p>
            <a:pPr lvl="1"/>
            <a:r>
              <a:rPr lang="hu-HU"/>
              <a:t>sorszámozott „</a:t>
            </a:r>
            <a:r>
              <a:rPr lang="hu-HU" dirty="0"/>
              <a:t>behelyettesítési mezők” a </a:t>
            </a:r>
            <a:r>
              <a:rPr lang="hu-HU" dirty="0" err="1"/>
              <a:t>sztringben</a:t>
            </a:r>
            <a:endParaRPr lang="hu-HU" dirty="0"/>
          </a:p>
          <a:p>
            <a:pPr lvl="1"/>
            <a:r>
              <a:rPr lang="hu-HU" dirty="0"/>
              <a:t>and utána felsorolni minden behelyettesítést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945733" y="2324148"/>
            <a:ext cx="7056437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(”Hello World!”);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325880" y="4793083"/>
            <a:ext cx="10296144" cy="7207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(”X={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Y={</a:t>
            </a: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Sum={</a:t>
            </a:r>
            <a:r>
              <a:rPr lang="hu-HU" altLang="hu-HU" sz="2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}”, 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25880" y="5680107"/>
            <a:ext cx="10296144" cy="104987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(”Hello, {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}!”, 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056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Adatokon (változó, konstans, literál) műveletvégzés.</a:t>
            </a:r>
          </a:p>
          <a:p>
            <a:pPr marL="109728" indent="0">
              <a:buNone/>
            </a:pPr>
            <a:r>
              <a:rPr lang="hu-HU" dirty="0"/>
              <a:t>Egyelőre néhány fontosabb operátor:</a:t>
            </a:r>
          </a:p>
          <a:p>
            <a:pPr marL="109728" indent="0">
              <a:buNone/>
            </a:pPr>
            <a:endParaRPr lang="hu-HU" dirty="0"/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r>
              <a:rPr lang="hu-HU" dirty="0"/>
              <a:t>: összeadás</a:t>
            </a: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- y</a:t>
            </a:r>
            <a:r>
              <a:rPr lang="hu-HU" dirty="0"/>
              <a:t>: kivonás</a:t>
            </a: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* y</a:t>
            </a:r>
            <a:r>
              <a:rPr lang="hu-HU" dirty="0"/>
              <a:t>: szorzás</a:t>
            </a: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/ y</a:t>
            </a:r>
            <a:r>
              <a:rPr lang="hu-HU" dirty="0"/>
              <a:t>: osztás</a:t>
            </a: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y</a:t>
            </a:r>
            <a:r>
              <a:rPr lang="hu-HU" dirty="0"/>
              <a:t>: maradék vagy </a:t>
            </a:r>
            <a:r>
              <a:rPr lang="hu-HU" dirty="0" err="1"/>
              <a:t>modulo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398624" y="4736592"/>
            <a:ext cx="222878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23/7 → 3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95796" y="5384664"/>
            <a:ext cx="222878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23%7 → 2</a:t>
            </a:r>
          </a:p>
        </p:txBody>
      </p:sp>
    </p:spTree>
    <p:extLst>
      <p:ext uri="{BB962C8B-B14F-4D97-AF65-F5344CB8AC3E}">
        <p14:creationId xmlns:p14="http://schemas.microsoft.com/office/powerpoint/2010/main" val="22211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Néhány értékadó operátor:</a:t>
            </a:r>
          </a:p>
          <a:p>
            <a:pPr marL="109728" indent="0">
              <a:buNone/>
            </a:pPr>
            <a:endParaRPr lang="hu-HU" dirty="0"/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  <a:r>
              <a:rPr lang="hu-HU" dirty="0"/>
              <a:t>: x értékét y értékére állítjuk</a:t>
            </a:r>
          </a:p>
          <a:p>
            <a:pPr marL="35718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x++</a:t>
            </a:r>
            <a:r>
              <a:rPr lang="hu-HU" dirty="0"/>
              <a:t>: növelés, ekvivalens ezzel: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x=x+1</a:t>
            </a:r>
          </a:p>
          <a:p>
            <a:pPr marL="357188" indent="0">
              <a:buNone/>
            </a:pP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x--:</a:t>
            </a:r>
            <a:r>
              <a:rPr lang="hu-HU" b="1" dirty="0">
                <a:cs typeface="Courier New" panose="02070309020205020404" pitchFamily="49" charset="0"/>
              </a:rPr>
              <a:t> </a:t>
            </a:r>
            <a:r>
              <a:rPr lang="hu-HU" dirty="0"/>
              <a:t>csökkentés, ekvivalens ezzel: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x=x-1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3178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Relációs (összehasonlító) operátorok:</a:t>
            </a:r>
          </a:p>
          <a:p>
            <a:pPr marL="0" indent="0">
              <a:buNone/>
            </a:pPr>
            <a:endParaRPr lang="hu-HU" dirty="0"/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y</a:t>
            </a:r>
            <a:r>
              <a:rPr lang="hu-HU" dirty="0"/>
              <a:t>: egyenlő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!= y</a:t>
            </a:r>
            <a:r>
              <a:rPr lang="hu-HU" dirty="0"/>
              <a:t>: nem egyenlő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 y</a:t>
            </a:r>
            <a:r>
              <a:rPr lang="hu-HU" dirty="0"/>
              <a:t>: kisebb</a:t>
            </a: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&lt;= y</a:t>
            </a:r>
            <a:r>
              <a:rPr lang="hu-HU" dirty="0"/>
              <a:t>: kisebb vagy egyenlő</a:t>
            </a:r>
          </a:p>
          <a:p>
            <a:pPr marL="35718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 y</a:t>
            </a:r>
            <a:r>
              <a:rPr lang="hu-HU" dirty="0"/>
              <a:t>: nagyobb</a:t>
            </a: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&gt;= y</a:t>
            </a:r>
            <a:r>
              <a:rPr lang="hu-HU" dirty="0"/>
              <a:t>: nagyobb vagy egyenlő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7269480" y="3575678"/>
            <a:ext cx="3355848" cy="16272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Logikai (</a:t>
            </a:r>
            <a:r>
              <a:rPr lang="hu-HU" sz="2400" b="1" dirty="0" err="1">
                <a:solidFill>
                  <a:schemeClr val="tx1"/>
                </a:solidFill>
                <a:latin typeface="+mj-lt"/>
              </a:rPr>
              <a:t>bool</a:t>
            </a:r>
            <a:r>
              <a:rPr lang="hu-HU" sz="2400" dirty="0">
                <a:solidFill>
                  <a:schemeClr val="tx1"/>
                </a:solidFill>
                <a:latin typeface="+mj-lt"/>
              </a:rPr>
              <a:t>) típusú adatot adnak vissza:</a:t>
            </a:r>
          </a:p>
          <a:p>
            <a:pPr algn="ctr"/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2400" dirty="0">
                <a:solidFill>
                  <a:schemeClr val="tx1"/>
                </a:solidFill>
                <a:latin typeface="+mj-lt"/>
              </a:rPr>
              <a:t> vagy </a:t>
            </a:r>
            <a:r>
              <a:rPr lang="hu-HU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0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Logikai operátorok:</a:t>
            </a:r>
          </a:p>
          <a:p>
            <a:pPr marL="182563" indent="0">
              <a:buNone/>
            </a:pPr>
            <a:endParaRPr lang="hu-HU" dirty="0"/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hu-HU" dirty="0"/>
              <a:t>: logikai nem (negáció)</a:t>
            </a:r>
          </a:p>
          <a:p>
            <a:pPr marL="357188" indent="0">
              <a:buNone/>
            </a:pPr>
            <a:endParaRPr lang="hu-HU" dirty="0"/>
          </a:p>
          <a:p>
            <a:pPr marL="35718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&amp;&amp; y</a:t>
            </a:r>
            <a:r>
              <a:rPr lang="hu-HU" dirty="0"/>
              <a:t>: logikai és</a:t>
            </a:r>
          </a:p>
          <a:p>
            <a:pPr marL="35718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 || y</a:t>
            </a:r>
            <a:r>
              <a:rPr lang="hu-HU" dirty="0"/>
              <a:t>: logikai vagy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243404" y="2460898"/>
            <a:ext cx="2686980" cy="91781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243404" y="3984779"/>
            <a:ext cx="4214028" cy="92259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243404" y="5641458"/>
            <a:ext cx="4214028" cy="92259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Elágaztatás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dirty="0"/>
              <a:t> utasítás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1942008" y="1445070"/>
            <a:ext cx="7128792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2552634" y="2809004"/>
            <a:ext cx="5294030" cy="3887788"/>
            <a:chOff x="1079783" y="2565400"/>
            <a:chExt cx="5294030" cy="3887788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2611598">
              <a:off x="1403350" y="3357563"/>
              <a:ext cx="1223963" cy="1223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altLang="hu-H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979613" y="2565400"/>
              <a:ext cx="1587" cy="54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979613" y="6099175"/>
              <a:ext cx="144462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378876" y="3759423"/>
              <a:ext cx="12538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u-HU" altLang="hu-HU" sz="2400" b="1" dirty="0">
                  <a:latin typeface="+mj-lt"/>
                </a:rPr>
                <a:t>feltétel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884488" y="3944938"/>
              <a:ext cx="2303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187950" y="3978275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997325" y="4483100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>
                  <a:latin typeface="+mj-lt"/>
                </a:rPr>
                <a:t>utasítás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148263" y="5635625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003992" y="3521075"/>
              <a:ext cx="69442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true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1079783" y="4914900"/>
              <a:ext cx="7489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false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039938" y="4797425"/>
              <a:ext cx="0" cy="1655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24075" y="6165850"/>
              <a:ext cx="3024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36688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tanuljunk meg programozni?</a:t>
            </a:r>
          </a:p>
        </p:txBody>
      </p:sp>
      <p:pic>
        <p:nvPicPr>
          <p:cNvPr id="1026" name="Picture 2" descr="https://m.blog.hu/na/napigeek/postimage/coderzenesz_134138657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52195" y="1584325"/>
            <a:ext cx="6639984" cy="497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1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Elágaztatás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dirty="0"/>
              <a:t> utasítás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2990088"/>
            <a:ext cx="11376000" cy="357396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Feltétel:</a:t>
            </a:r>
          </a:p>
          <a:p>
            <a:r>
              <a:rPr lang="hu-HU" dirty="0"/>
              <a:t>vagy igaz (</a:t>
            </a:r>
            <a:r>
              <a:rPr lang="hu-HU" b="1" dirty="0" err="1"/>
              <a:t>true</a:t>
            </a:r>
            <a:r>
              <a:rPr lang="hu-HU" dirty="0"/>
              <a:t>), vagy hamis (</a:t>
            </a:r>
            <a:r>
              <a:rPr lang="hu-HU" b="1" dirty="0" err="1"/>
              <a:t>false</a:t>
            </a:r>
            <a:r>
              <a:rPr lang="hu-HU" dirty="0"/>
              <a:t>)</a:t>
            </a:r>
          </a:p>
          <a:p>
            <a:r>
              <a:rPr lang="hu-HU" dirty="0"/>
              <a:t>egy </a:t>
            </a:r>
            <a:r>
              <a:rPr lang="hu-HU" b="1" dirty="0" err="1"/>
              <a:t>bool</a:t>
            </a:r>
            <a:r>
              <a:rPr lang="hu-HU" dirty="0"/>
              <a:t> kifejezés</a:t>
            </a:r>
          </a:p>
          <a:p>
            <a:r>
              <a:rPr lang="hu-HU" dirty="0"/>
              <a:t>lehetnek benne</a:t>
            </a:r>
          </a:p>
          <a:p>
            <a:pPr lvl="1"/>
            <a:r>
              <a:rPr lang="hu-HU" dirty="0"/>
              <a:t>relációs operátorok</a:t>
            </a:r>
          </a:p>
          <a:p>
            <a:pPr lvl="1"/>
            <a:r>
              <a:rPr lang="hu-HU" dirty="0"/>
              <a:t>logikai operátorok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518080" y="1598230"/>
            <a:ext cx="7128792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783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kiértékelése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443717" y="1592726"/>
            <a:ext cx="2818656" cy="833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-1;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b = 10;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43717" y="2853308"/>
            <a:ext cx="4824413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a&lt;0  &amp;&amp;  b!=100 )  …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12355" y="3589501"/>
            <a:ext cx="800219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032622" y="3589501"/>
            <a:ext cx="1223963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412355" y="4021549"/>
            <a:ext cx="2879725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475631" y="4745509"/>
            <a:ext cx="4824413" cy="6477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a&gt;0  &amp;&amp;  b!=100 )  …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76860" y="5481702"/>
            <a:ext cx="954107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97127" y="5481702"/>
            <a:ext cx="1223963" cy="40011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76860" y="5913750"/>
            <a:ext cx="2879725" cy="40011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altLang="hu-HU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szerkezet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444928" y="1557936"/>
            <a:ext cx="741682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utasítás2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2030392" y="2848722"/>
            <a:ext cx="7327304" cy="3893790"/>
            <a:chOff x="485056" y="2775570"/>
            <a:chExt cx="7327304" cy="3893790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2611598">
              <a:off x="3454872" y="3573735"/>
              <a:ext cx="1223963" cy="1223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altLang="hu-HU">
                <a:latin typeface="+mj-lt"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055744" y="2775570"/>
              <a:ext cx="1587" cy="54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995490" y="6315347"/>
              <a:ext cx="144462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430398" y="3975595"/>
              <a:ext cx="12538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u-HU" altLang="hu-HU" sz="2400" b="1" dirty="0">
                  <a:latin typeface="+mj-lt"/>
                </a:rPr>
                <a:t>feltétel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4932039" y="4161110"/>
              <a:ext cx="1766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6698505" y="4194447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435872" y="4699272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>
                  <a:latin typeface="+mj-lt"/>
                </a:rPr>
                <a:t>utasítás2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6658818" y="5851797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229640" y="3727994"/>
              <a:ext cx="69442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true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435872" y="3727994"/>
              <a:ext cx="7489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>
                  <a:latin typeface="+mj-lt"/>
                </a:rPr>
                <a:t>false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055815" y="6386784"/>
              <a:ext cx="0" cy="282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4139952" y="6382022"/>
              <a:ext cx="2518866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85056" y="4699271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>
                  <a:latin typeface="+mj-lt"/>
                </a:rPr>
                <a:t>utasítás1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1673301" y="4194447"/>
              <a:ext cx="152836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673300" y="4184847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690019" y="585179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673301" y="6386784"/>
              <a:ext cx="2322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37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szerkezet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10896" y="2470550"/>
            <a:ext cx="11576304" cy="27872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&gt; b)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("{0} nagyobb, mint {1}", a, b);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hu-HU" altLang="hu-HU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("{0} nagyobb vagy egyenlő, mint {1}", b, a);</a:t>
            </a:r>
          </a:p>
        </p:txBody>
      </p:sp>
    </p:spTree>
    <p:extLst>
      <p:ext uri="{BB962C8B-B14F-4D97-AF65-F5344CB8AC3E}">
        <p14:creationId xmlns:p14="http://schemas.microsoft.com/office/powerpoint/2010/main" val="2195651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szerkezet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952716" y="2207160"/>
            <a:ext cx="9981768" cy="3270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feltétel1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feltétel2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utasítás2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feltétel3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utasítás3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utasításk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45731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Többirányú elágazás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hu-HU" dirty="0"/>
              <a:t> szerkezet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10896" y="2470550"/>
            <a:ext cx="11576304" cy="27872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&gt; b)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("{0} nagyobb, mint {1}", a, b);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&lt; b)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("{0} nagyobb, mint {1}", b, a);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hu-HU" altLang="hu-HU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("{0} és {1}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egyenlőek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a, b);</a:t>
            </a:r>
          </a:p>
        </p:txBody>
      </p:sp>
    </p:spTree>
    <p:extLst>
      <p:ext uri="{BB962C8B-B14F-4D97-AF65-F5344CB8AC3E}">
        <p14:creationId xmlns:p14="http://schemas.microsoft.com/office/powerpoint/2010/main" val="3603760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Ismételtetés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2944368"/>
            <a:ext cx="11376000" cy="1069848"/>
          </a:xfrm>
        </p:spPr>
        <p:txBody>
          <a:bodyPr/>
          <a:lstStyle/>
          <a:p>
            <a:r>
              <a:rPr lang="hu-HU" dirty="0"/>
              <a:t>Addig fut, amíg a feltétel </a:t>
            </a:r>
            <a:r>
              <a:rPr lang="hu-HU" b="1" dirty="0" err="1"/>
              <a:t>true</a:t>
            </a:r>
            <a:r>
              <a:rPr lang="hu-HU" dirty="0"/>
              <a:t>.</a:t>
            </a:r>
          </a:p>
          <a:p>
            <a:r>
              <a:rPr lang="hu-HU" dirty="0"/>
              <a:t>A feltételt ciklustörzs lefutása </a:t>
            </a:r>
            <a:r>
              <a:rPr lang="hu-HU" b="1" dirty="0"/>
              <a:t>előtt</a:t>
            </a:r>
            <a:r>
              <a:rPr lang="hu-HU" dirty="0"/>
              <a:t> teszteljük.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176272" y="1680526"/>
            <a:ext cx="7859216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2320288" y="4241951"/>
            <a:ext cx="6727656" cy="2271535"/>
            <a:chOff x="2320288" y="4241951"/>
            <a:chExt cx="6727656" cy="2271535"/>
          </a:xfrm>
        </p:grpSpPr>
        <p:sp>
          <p:nvSpPr>
            <p:cNvPr id="5" name="Lekerekített téglalap 4"/>
            <p:cNvSpPr/>
            <p:nvPr/>
          </p:nvSpPr>
          <p:spPr>
            <a:xfrm>
              <a:off x="2783248" y="5064691"/>
              <a:ext cx="1728192" cy="82095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>
                  <a:solidFill>
                    <a:schemeClr val="tx1"/>
                  </a:solidFill>
                  <a:latin typeface="+mj-lt"/>
                </a:rPr>
                <a:t>feltétel</a:t>
              </a:r>
            </a:p>
          </p:txBody>
        </p:sp>
        <p:sp>
          <p:nvSpPr>
            <p:cNvPr id="6" name="Folyamatábra: Előírt feldolgozás 5"/>
            <p:cNvSpPr/>
            <p:nvPr/>
          </p:nvSpPr>
          <p:spPr>
            <a:xfrm>
              <a:off x="6815696" y="5061615"/>
              <a:ext cx="2232248" cy="824026"/>
            </a:xfrm>
            <a:prstGeom prst="flowChartPredefined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400" b="1" dirty="0">
                  <a:solidFill>
                    <a:schemeClr val="tx1"/>
                  </a:solidFill>
                  <a:latin typeface="+mj-lt"/>
                </a:rPr>
                <a:t>utasítás</a:t>
              </a:r>
            </a:p>
          </p:txBody>
        </p:sp>
        <p:cxnSp>
          <p:nvCxnSpPr>
            <p:cNvPr id="7" name="Görbe összekötő 6"/>
            <p:cNvCxnSpPr>
              <a:stCxn id="5" idx="2"/>
              <a:endCxn id="6" idx="2"/>
            </p:cNvCxnSpPr>
            <p:nvPr/>
          </p:nvCxnSpPr>
          <p:spPr>
            <a:xfrm rot="16200000" flipH="1">
              <a:off x="5789582" y="3743403"/>
              <a:ext cx="12700" cy="4284476"/>
            </a:xfrm>
            <a:prstGeom prst="curvedConnector3">
              <a:avLst>
                <a:gd name="adj1" fmla="val 324000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örbe összekötő 7"/>
            <p:cNvCxnSpPr>
              <a:stCxn id="6" idx="0"/>
              <a:endCxn id="5" idx="0"/>
            </p:cNvCxnSpPr>
            <p:nvPr/>
          </p:nvCxnSpPr>
          <p:spPr>
            <a:xfrm rot="16200000" flipH="1" flipV="1">
              <a:off x="5788044" y="2920915"/>
              <a:ext cx="3076" cy="4284476"/>
            </a:xfrm>
            <a:prstGeom prst="curvedConnector3">
              <a:avLst>
                <a:gd name="adj1" fmla="val -16944343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övegdoboz 8"/>
            <p:cNvSpPr txBox="1"/>
            <p:nvPr/>
          </p:nvSpPr>
          <p:spPr>
            <a:xfrm>
              <a:off x="5375536" y="5702666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 err="1">
                  <a:latin typeface="+mj-lt"/>
                </a:rPr>
                <a:t>true</a:t>
              </a:r>
              <a:endParaRPr lang="hu-HU" sz="2000" b="1" dirty="0">
                <a:latin typeface="+mj-lt"/>
              </a:endParaRPr>
            </a:p>
          </p:txBody>
        </p:sp>
        <p:cxnSp>
          <p:nvCxnSpPr>
            <p:cNvPr id="10" name="Görbe összekötő 9"/>
            <p:cNvCxnSpPr>
              <a:stCxn id="5" idx="2"/>
            </p:cNvCxnSpPr>
            <p:nvPr/>
          </p:nvCxnSpPr>
          <p:spPr>
            <a:xfrm rot="5400000">
              <a:off x="3047254" y="5909667"/>
              <a:ext cx="624117" cy="57606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zövegdoboz 10"/>
            <p:cNvSpPr txBox="1"/>
            <p:nvPr/>
          </p:nvSpPr>
          <p:spPr>
            <a:xfrm>
              <a:off x="2320288" y="6113376"/>
              <a:ext cx="103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000" b="1" dirty="0" err="1">
                  <a:latin typeface="+mj-lt"/>
                </a:rPr>
                <a:t>false</a:t>
              </a:r>
              <a:endParaRPr lang="hu-HU" sz="2000" b="1" dirty="0">
                <a:latin typeface="+mj-lt"/>
              </a:endParaRPr>
            </a:p>
          </p:txBody>
        </p:sp>
        <p:cxnSp>
          <p:nvCxnSpPr>
            <p:cNvPr id="12" name="Görbe összekötő 11"/>
            <p:cNvCxnSpPr/>
            <p:nvPr/>
          </p:nvCxnSpPr>
          <p:spPr>
            <a:xfrm rot="16200000" flipH="1">
              <a:off x="3015068" y="4586196"/>
              <a:ext cx="798241" cy="109752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Ismételtetés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dirty="0"/>
              <a:t> ciklus</a:t>
            </a:r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384000" y="5577840"/>
            <a:ext cx="11376000" cy="98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Több utasítást lehet </a:t>
            </a:r>
            <a:r>
              <a:rPr lang="hu-HU" b="1" dirty="0"/>
              <a:t>utasításblokkba</a:t>
            </a:r>
            <a:r>
              <a:rPr lang="hu-HU" dirty="0"/>
              <a:t> zárni, { és } zárójelek közé.</a:t>
            </a:r>
          </a:p>
          <a:p>
            <a:pPr marL="0" indent="0">
              <a:buNone/>
            </a:pPr>
            <a:r>
              <a:rPr lang="hu-HU" dirty="0"/>
              <a:t>Változó a deklaráló blokkon belül „él”, azon kívül </a:t>
            </a:r>
            <a:r>
              <a:rPr lang="hu-HU"/>
              <a:t>„meghal”.</a:t>
            </a:r>
            <a:endParaRPr lang="hu-H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981864" y="1600224"/>
            <a:ext cx="9923472" cy="37307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-1;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&lt;= 0)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(„Írj be egy pozitív számot!");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(„A szám kétszerese = {0}", x * 2);</a:t>
            </a:r>
          </a:p>
        </p:txBody>
      </p:sp>
    </p:spTree>
    <p:extLst>
      <p:ext uri="{BB962C8B-B14F-4D97-AF65-F5344CB8AC3E}">
        <p14:creationId xmlns:p14="http://schemas.microsoft.com/office/powerpoint/2010/main" val="269948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tanuljunk meg programozni?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5" y="1426464"/>
            <a:ext cx="6031377" cy="4437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09" y="1801368"/>
            <a:ext cx="4916854" cy="4837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91" y="2530792"/>
            <a:ext cx="5499961" cy="4227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808" y="1141075"/>
            <a:ext cx="5586955" cy="5580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76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Miért tanuljunk meg programozni?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AF11F89-346B-4260-9FFF-E984BE8E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3" y="1388008"/>
            <a:ext cx="8224764" cy="40071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A1A8042-E641-4BA4-AC04-AC84FCFC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49" y="1338168"/>
            <a:ext cx="7478113" cy="540333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CAB4474-675A-41C6-9D3A-8945F57B3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93" y="1608337"/>
            <a:ext cx="8447593" cy="481099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84FBA5-3C38-4284-A096-61296F1C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98" y="1388008"/>
            <a:ext cx="9913375" cy="530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2CB6685-423D-4FCB-A1E5-52EAA2859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08337"/>
            <a:ext cx="12192000" cy="36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tanuljunk meg programozni?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58888" y="1412875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051050" y="2276475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03575" y="1700213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87450" y="3068638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40987" y="1359217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600" y="2852738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500563" y="2276475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702935" y="3348038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71775" y="3716338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258888" y="4437063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348038" y="4437063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5219700" y="3933825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979613" y="5157788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5148263" y="4941888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011863" y="1916113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63938" y="5516563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403350" y="5876925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372225" y="4508500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372225" y="2708275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5580063" y="5734050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8347391" y="2075910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667625" y="3294063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9632314" y="2917762"/>
            <a:ext cx="20177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8986139" y="4348322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8942641" y="1467898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8389937" y="3901281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8210391" y="4942967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>
              <a:solidFill>
                <a:srgbClr val="800000"/>
              </a:solidFill>
              <a:latin typeface="+mj-lt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40650" y="5720556"/>
            <a:ext cx="201771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hu-HU" altLang="hu-HU" sz="2800" b="1" dirty="0">
                <a:solidFill>
                  <a:srgbClr val="000099"/>
                </a:solidFill>
                <a:latin typeface="+mj-lt"/>
              </a:rPr>
              <a:t>gyakorlás</a:t>
            </a:r>
            <a:endParaRPr lang="hu-HU" altLang="hu-HU" sz="2800" b="1" dirty="0">
              <a:solidFill>
                <a:srgbClr val="8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865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tanuljunk meg programozni?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szabadidő gyakorlásra…</a:t>
            </a:r>
          </a:p>
          <a:p>
            <a:endParaRPr lang="hu-HU" dirty="0"/>
          </a:p>
          <a:p>
            <a:r>
              <a:rPr lang="hu-HU" dirty="0"/>
              <a:t>Az egyetemi tempó bírásához kezdőknek </a:t>
            </a:r>
            <a:r>
              <a:rPr lang="hu-HU" dirty="0">
                <a:solidFill>
                  <a:srgbClr val="FF0000"/>
                </a:solidFill>
              </a:rPr>
              <a:t>minden </a:t>
            </a:r>
            <a:r>
              <a:rPr lang="hu-HU">
                <a:solidFill>
                  <a:srgbClr val="FF0000"/>
                </a:solidFill>
              </a:rPr>
              <a:t>nap 1 </a:t>
            </a:r>
            <a:r>
              <a:rPr lang="hu-HU" dirty="0">
                <a:solidFill>
                  <a:srgbClr val="FF0000"/>
                </a:solidFill>
              </a:rPr>
              <a:t>óra</a:t>
            </a:r>
            <a:r>
              <a:rPr lang="hu-HU" dirty="0"/>
              <a:t> ajánlott</a:t>
            </a:r>
          </a:p>
          <a:p>
            <a:endParaRPr lang="hu-HU" dirty="0"/>
          </a:p>
          <a:p>
            <a:r>
              <a:rPr lang="hu-HU" dirty="0"/>
              <a:t>Hétvégén a duplája</a:t>
            </a:r>
          </a:p>
          <a:p>
            <a:endParaRPr lang="hu-HU" dirty="0"/>
          </a:p>
          <a:p>
            <a:r>
              <a:rPr lang="hu-HU" dirty="0">
                <a:solidFill>
                  <a:srgbClr val="FF0000"/>
                </a:solidFill>
              </a:rPr>
              <a:t>Én szóltam…</a:t>
            </a:r>
          </a:p>
        </p:txBody>
      </p:sp>
    </p:spTree>
    <p:extLst>
      <p:ext uri="{BB962C8B-B14F-4D97-AF65-F5344CB8AC3E}">
        <p14:creationId xmlns:p14="http://schemas.microsoft.com/office/powerpoint/2010/main" val="18258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Miben tanuljunk meg programozni?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Rengeteg programozási nyelv létezik…</a:t>
            </a:r>
          </a:p>
          <a:p>
            <a:endParaRPr lang="hu-HU" dirty="0"/>
          </a:p>
          <a:p>
            <a:r>
              <a:rPr lang="hu-HU" dirty="0"/>
              <a:t>Egyetemen a programozástanulás legjobb egy </a:t>
            </a:r>
            <a:r>
              <a:rPr lang="hu-HU" dirty="0">
                <a:solidFill>
                  <a:srgbClr val="FF0000"/>
                </a:solidFill>
              </a:rPr>
              <a:t>tisztán objektum-orientált programozási nyelven</a:t>
            </a:r>
            <a:r>
              <a:rPr lang="hu-HU" dirty="0"/>
              <a:t> elkezdeni, pl.</a:t>
            </a:r>
          </a:p>
          <a:p>
            <a:pPr lvl="1"/>
            <a:endParaRPr lang="hu-HU" dirty="0"/>
          </a:p>
          <a:p>
            <a:pPr lvl="1"/>
            <a:r>
              <a:rPr lang="hu-HU" b="1" dirty="0"/>
              <a:t>Java</a:t>
            </a:r>
            <a:r>
              <a:rPr lang="hu-HU" dirty="0"/>
              <a:t>: az Oracle terméke</a:t>
            </a:r>
          </a:p>
          <a:p>
            <a:pPr lvl="1"/>
            <a:endParaRPr lang="hu-HU" dirty="0"/>
          </a:p>
          <a:p>
            <a:pPr lvl="1"/>
            <a:r>
              <a:rPr lang="hu-HU" b="1" dirty="0"/>
              <a:t>C#</a:t>
            </a:r>
            <a:r>
              <a:rPr lang="hu-HU" dirty="0"/>
              <a:t>: a Microsoft terméke (és valaha a Java klónja volt)</a:t>
            </a:r>
          </a:p>
          <a:p>
            <a:pPr lvl="2"/>
            <a:r>
              <a:rPr lang="hu-HU" dirty="0"/>
              <a:t>Mi az alapokat ebben tanuljuk meg</a:t>
            </a:r>
          </a:p>
        </p:txBody>
      </p:sp>
    </p:spTree>
    <p:extLst>
      <p:ext uri="{BB962C8B-B14F-4D97-AF65-F5344CB8AC3E}">
        <p14:creationId xmlns:p14="http://schemas.microsoft.com/office/powerpoint/2010/main" val="32890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Miben tanuljunk meg programozni?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" y="1868233"/>
            <a:ext cx="5457825" cy="4276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2018-developer-job-listings-for-most-popular-programming-langu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4743" y="1653578"/>
            <a:ext cx="5195787" cy="4754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24" y="2167128"/>
            <a:ext cx="4449776" cy="3977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62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32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5" id="{5B7CC0BE-1F9E-4CF0-95C3-0721B0E7E2C0}" vid="{2034E7B8-CC45-4DCE-925C-10DAE041DD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673</TotalTime>
  <Words>1434</Words>
  <Application>Microsoft Office PowerPoint</Application>
  <PresentationFormat>Szélesvásznú</PresentationFormat>
  <Paragraphs>331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2" baseType="lpstr"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Mit fogunk csinálni?</vt:lpstr>
      <vt:lpstr>Miért tanuljunk meg programozni?</vt:lpstr>
      <vt:lpstr>Miért tanuljunk meg programozni?</vt:lpstr>
      <vt:lpstr>Miért tanuljunk meg programozni?</vt:lpstr>
      <vt:lpstr>Hogyan tanuljunk meg programozni?</vt:lpstr>
      <vt:lpstr>Hogyan tanuljunk meg programozni?</vt:lpstr>
      <vt:lpstr>Miben tanuljunk meg programozni?</vt:lpstr>
      <vt:lpstr>Miben tanuljunk meg programozni?</vt:lpstr>
      <vt:lpstr>Milyen nyelveken tanulunk programozni? </vt:lpstr>
      <vt:lpstr>A C# története</vt:lpstr>
      <vt:lpstr>Mivel kezdjünk?</vt:lpstr>
      <vt:lpstr>Mivel kezdjünk?</vt:lpstr>
      <vt:lpstr>Beépített típusok</vt:lpstr>
      <vt:lpstr>Egész típusok</vt:lpstr>
      <vt:lpstr>Karakterlánc típus</vt:lpstr>
      <vt:lpstr>Változó</vt:lpstr>
      <vt:lpstr>Változó deklaráció</vt:lpstr>
      <vt:lpstr>Értékadás</vt:lpstr>
      <vt:lpstr>(Nevesített) konstans</vt:lpstr>
      <vt:lpstr>Literál</vt:lpstr>
      <vt:lpstr>Be- és kiviteli függvények</vt:lpstr>
      <vt:lpstr>Konzolról való olvasás</vt:lpstr>
      <vt:lpstr>Konzolra írás</vt:lpstr>
      <vt:lpstr>Operátorok</vt:lpstr>
      <vt:lpstr>Operátorok</vt:lpstr>
      <vt:lpstr>Operátorok</vt:lpstr>
      <vt:lpstr>Operátorok</vt:lpstr>
      <vt:lpstr>Elágaztatás – if utasítás</vt:lpstr>
      <vt:lpstr>Elágaztatás – if utasítás</vt:lpstr>
      <vt:lpstr>Feltétel kiértékelése</vt:lpstr>
      <vt:lpstr>Kétirányú elágazás – if-else szerkezet</vt:lpstr>
      <vt:lpstr>Kétirányú elágazás – if-else szerkezet</vt:lpstr>
      <vt:lpstr>Többirányú elágazás – if-else if-else szerkezet</vt:lpstr>
      <vt:lpstr>Többirányú elágazás – if-else if-else szerkezet</vt:lpstr>
      <vt:lpstr>Ismételtetés – while ciklus</vt:lpstr>
      <vt:lpstr>Ismételtetés – while ciklus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86</cp:revision>
  <dcterms:created xsi:type="dcterms:W3CDTF">2018-08-23T13:29:16Z</dcterms:created>
  <dcterms:modified xsi:type="dcterms:W3CDTF">2022-09-14T16:02:34Z</dcterms:modified>
</cp:coreProperties>
</file>