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7736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1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8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09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00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8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6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1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51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87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3946FF4-99DA-463D-BF9F-FD0E36EDD4A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411F9DC-892B-4039-A6AD-A01A0CE79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62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Típusok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9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Másfajta típusok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775519" y="3573016"/>
            <a:ext cx="189248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char</a:t>
            </a:r>
            <a:endParaRPr lang="hu-HU" altLang="hu-HU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223870" y="1703281"/>
            <a:ext cx="172787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>
                <a:latin typeface="+mj-lt"/>
              </a:rPr>
              <a:t>Méret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4367873" y="3573016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2 bájt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775520" y="2708920"/>
            <a:ext cx="189248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bool</a:t>
            </a:r>
            <a:endParaRPr lang="hu-HU" altLang="hu-HU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367874" y="2708920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1 bájt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474449" y="1703281"/>
            <a:ext cx="1943894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>
                <a:latin typeface="+mj-lt"/>
              </a:rPr>
              <a:t>Értéktartomány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6960093" y="3569677"/>
            <a:ext cx="2972606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1 Unicode karakter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960094" y="2709168"/>
            <a:ext cx="2972606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igaz vagy hamis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55244" y="4509120"/>
            <a:ext cx="189248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string</a:t>
            </a:r>
            <a:endParaRPr lang="hu-HU" altLang="hu-HU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4347598" y="4437112"/>
            <a:ext cx="1439863" cy="648072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platform-függő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939818" y="4505781"/>
            <a:ext cx="2972606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Unicode karakterlánc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755243" y="5373216"/>
            <a:ext cx="189248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DateTime</a:t>
            </a:r>
            <a:endParaRPr lang="hu-HU" altLang="hu-HU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347597" y="5373216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8 bájt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939817" y="5369877"/>
            <a:ext cx="2972606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dátum + idő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755242" y="6165304"/>
            <a:ext cx="8589233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>
                <a:solidFill>
                  <a:srgbClr val="002060"/>
                </a:solidFill>
                <a:latin typeface="+mj-lt"/>
              </a:rPr>
              <a:t>… és egyéb osztályok a </a:t>
            </a: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Base</a:t>
            </a:r>
            <a:r>
              <a:rPr lang="hu-HU" altLang="hu-HU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Class</a:t>
            </a:r>
            <a:r>
              <a:rPr lang="hu-HU" altLang="hu-HU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Library-ben</a:t>
            </a:r>
            <a:endParaRPr lang="hu-HU" altLang="hu-HU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2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Másfajta típusok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10895" y="1528158"/>
            <a:ext cx="8543855" cy="29318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17907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17907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keyToExit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'X';</a:t>
            </a:r>
          </a:p>
          <a:p>
            <a:pPr>
              <a:spcBef>
                <a:spcPct val="20000"/>
              </a:spcBef>
              <a:tabLst>
                <a:tab pos="17907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= "Start";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17907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(2018, 9, 1);</a:t>
            </a:r>
          </a:p>
          <a:p>
            <a:pPr>
              <a:spcBef>
                <a:spcPct val="20000"/>
              </a:spcBef>
              <a:tabLst>
                <a:tab pos="17907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66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nyelvekben: Java</a:t>
            </a:r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34" y="1289686"/>
            <a:ext cx="8253385" cy="5495675"/>
          </a:xfrm>
          <a:prstGeom prst="rect">
            <a:avLst/>
          </a:prstGeom>
          <a:solidFill>
            <a:srgbClr val="E2F0D7">
              <a:alpha val="50196"/>
            </a:srgbClr>
          </a:solidFill>
        </p:spPr>
      </p:pic>
    </p:spTree>
    <p:extLst>
      <p:ext uri="{BB962C8B-B14F-4D97-AF65-F5344CB8AC3E}">
        <p14:creationId xmlns:p14="http://schemas.microsoft.com/office/powerpoint/2010/main" val="414520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nyelvekben: C++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33" y="1362456"/>
            <a:ext cx="8863947" cy="5382096"/>
          </a:xfrm>
        </p:spPr>
      </p:pic>
    </p:spTree>
    <p:extLst>
      <p:ext uri="{BB962C8B-B14F-4D97-AF65-F5344CB8AC3E}">
        <p14:creationId xmlns:p14="http://schemas.microsoft.com/office/powerpoint/2010/main" val="49897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nyelvekben: Python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64" y="1536938"/>
            <a:ext cx="7161761" cy="2792810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64" y="4868044"/>
            <a:ext cx="5768797" cy="153153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8" y="1393187"/>
            <a:ext cx="3553849" cy="21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jelenik meg az 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programban az adat a következő formákban tud megjelenni:</a:t>
            </a:r>
          </a:p>
          <a:p>
            <a:r>
              <a:rPr lang="hu-HU" dirty="0"/>
              <a:t>változóként</a:t>
            </a:r>
          </a:p>
          <a:p>
            <a:r>
              <a:rPr lang="hu-HU" dirty="0"/>
              <a:t>konstansként</a:t>
            </a:r>
          </a:p>
          <a:p>
            <a:r>
              <a:rPr lang="hu-HU" dirty="0"/>
              <a:t>literálként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Minden adatnak </a:t>
            </a:r>
            <a:r>
              <a:rPr lang="hu-HU" b="1" dirty="0"/>
              <a:t>típusa</a:t>
            </a:r>
            <a:r>
              <a:rPr lang="hu-HU" dirty="0"/>
              <a:t> van.</a:t>
            </a:r>
          </a:p>
        </p:txBody>
      </p:sp>
    </p:spTree>
    <p:extLst>
      <p:ext uri="{BB962C8B-B14F-4D97-AF65-F5344CB8AC3E}">
        <p14:creationId xmlns:p14="http://schemas.microsoft.com/office/powerpoint/2010/main" val="40555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Beépített típusok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programozási nyelv alapvető elemei, pl.</a:t>
            </a:r>
          </a:p>
          <a:p>
            <a:pPr lvl="1"/>
            <a:r>
              <a:rPr lang="hu-HU" dirty="0"/>
              <a:t>számok típusai</a:t>
            </a:r>
          </a:p>
          <a:p>
            <a:pPr lvl="1"/>
            <a:r>
              <a:rPr lang="hu-HU" dirty="0"/>
              <a:t>szövegtípusok</a:t>
            </a:r>
          </a:p>
          <a:p>
            <a:pPr lvl="1"/>
            <a:r>
              <a:rPr lang="hu-HU" dirty="0"/>
              <a:t>logikai típus, dátumtípus stb.</a:t>
            </a:r>
          </a:p>
          <a:p>
            <a:r>
              <a:rPr lang="hu-HU" dirty="0"/>
              <a:t>Új (saját) típusok </a:t>
            </a:r>
            <a:r>
              <a:rPr lang="hu-HU" dirty="0" err="1"/>
              <a:t>létrehozhatóak</a:t>
            </a:r>
            <a:r>
              <a:rPr lang="hu-HU" dirty="0"/>
              <a:t> belőlük, mint építőelemekből</a:t>
            </a:r>
          </a:p>
          <a:p>
            <a:r>
              <a:rPr lang="hu-HU" dirty="0"/>
              <a:t>Minden típusnak ilyen tulajdonságai vannak:</a:t>
            </a:r>
          </a:p>
          <a:p>
            <a:pPr lvl="1"/>
            <a:r>
              <a:rPr lang="hu-HU" dirty="0"/>
              <a:t>lefoglalt bájtok száma</a:t>
            </a:r>
          </a:p>
          <a:p>
            <a:pPr lvl="1"/>
            <a:r>
              <a:rPr lang="hu-HU" dirty="0"/>
              <a:t>a bájtok szemantikája</a:t>
            </a:r>
          </a:p>
          <a:p>
            <a:pPr lvl="1"/>
            <a:r>
              <a:rPr lang="hu-HU" dirty="0"/>
              <a:t>értéktartomány</a:t>
            </a:r>
          </a:p>
        </p:txBody>
      </p:sp>
    </p:spTree>
    <p:extLst>
      <p:ext uri="{BB962C8B-B14F-4D97-AF65-F5344CB8AC3E}">
        <p14:creationId xmlns:p14="http://schemas.microsoft.com/office/powerpoint/2010/main" val="87812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Beépített típusok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1635189" y="1469454"/>
            <a:ext cx="5327650" cy="2663825"/>
            <a:chOff x="684213" y="1341438"/>
            <a:chExt cx="5327650" cy="2663825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116013" y="1341438"/>
              <a:ext cx="4895850" cy="2663825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87450" y="141287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Egész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91680" y="2060575"/>
              <a:ext cx="2592288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Lebegőpontos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419475" y="342900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Karakter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628900" y="270827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Logikai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 rot="16200000">
              <a:off x="-431800" y="2457451"/>
              <a:ext cx="2663825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Értéktípusok</a:t>
              </a:r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4513326" y="4565079"/>
            <a:ext cx="4897438" cy="2160587"/>
            <a:chOff x="3562350" y="4437063"/>
            <a:chExt cx="4897438" cy="2160587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427538" y="4437063"/>
              <a:ext cx="4032250" cy="2160587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643438" y="458152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Sztring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075238" y="53022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Tömb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580063" y="59499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Osztály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rot="16200000">
              <a:off x="2914650" y="5084763"/>
              <a:ext cx="2160587" cy="865188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Referencia-típusok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37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Egész típusok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1969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Egész számokat</a:t>
            </a:r>
            <a:r>
              <a:rPr lang="hu-HU" dirty="0"/>
              <a:t> reprezentálnak. Egymástól különböznek ezekben:</a:t>
            </a:r>
          </a:p>
          <a:p>
            <a:pPr lvl="1"/>
            <a:r>
              <a:rPr lang="hu-HU" dirty="0"/>
              <a:t>előjeles vagy előjelnélküli (=nemnegatív)</a:t>
            </a:r>
          </a:p>
          <a:p>
            <a:pPr lvl="1"/>
            <a:r>
              <a:rPr lang="hu-HU" dirty="0"/>
              <a:t>méret = lefoglalt bájtok száma</a:t>
            </a:r>
          </a:p>
          <a:p>
            <a:pPr lvl="1"/>
            <a:r>
              <a:rPr lang="hu-HU" dirty="0"/>
              <a:t>értéktartomány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384001" y="3847777"/>
            <a:ext cx="10810504" cy="2881312"/>
            <a:chOff x="-180528" y="3861048"/>
            <a:chExt cx="8856662" cy="2881312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4321622" y="4292848"/>
              <a:ext cx="4354512" cy="2449512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324297" y="4292848"/>
              <a:ext cx="3959225" cy="2449512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4297" y="3861048"/>
              <a:ext cx="3959225" cy="431800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Előjeles (</a:t>
              </a:r>
              <a:r>
                <a:rPr lang="hu-HU" altLang="hu-HU" sz="2400" b="1" dirty="0" err="1">
                  <a:solidFill>
                    <a:srgbClr val="002060"/>
                  </a:solidFill>
                  <a:latin typeface="+mj-lt"/>
                </a:rPr>
                <a:t>signed</a:t>
              </a: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)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059559" y="4437310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 dirty="0" err="1">
                  <a:solidFill>
                    <a:srgbClr val="002060"/>
                  </a:solidFill>
                  <a:latin typeface="+mj-lt"/>
                </a:rPr>
                <a:t>sbyte</a:t>
              </a:r>
              <a:endParaRPr lang="hu-HU" altLang="hu-HU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059559" y="5013573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+mj-lt"/>
                </a:rPr>
                <a:t>short</a:t>
              </a:r>
              <a:endParaRPr lang="hu-HU" altLang="hu-HU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059559" y="5589835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+mj-lt"/>
                </a:rPr>
                <a:t>int</a:t>
              </a:r>
              <a:endParaRPr lang="hu-HU" altLang="hu-HU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059559" y="6166098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+mj-lt"/>
                </a:rPr>
                <a:t>long</a:t>
              </a:r>
              <a:endParaRPr lang="hu-HU" altLang="hu-HU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4429572" y="4437310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146614"/>
                  </a:solidFill>
                  <a:latin typeface="+mj-lt"/>
                </a:rPr>
                <a:t>byte</a:t>
              </a:r>
              <a:endParaRPr lang="hu-HU" altLang="hu-HU" dirty="0">
                <a:solidFill>
                  <a:srgbClr val="146614"/>
                </a:solidFill>
                <a:latin typeface="+mj-lt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4429572" y="5013573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+mj-lt"/>
                </a:rPr>
                <a:t>ushort</a:t>
              </a:r>
              <a:endParaRPr lang="hu-HU" altLang="hu-HU">
                <a:solidFill>
                  <a:srgbClr val="146614"/>
                </a:solidFill>
                <a:latin typeface="+mj-lt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429572" y="5589835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+mj-lt"/>
                </a:rPr>
                <a:t>uint</a:t>
              </a:r>
              <a:endParaRPr lang="hu-HU" altLang="hu-HU">
                <a:solidFill>
                  <a:srgbClr val="146614"/>
                </a:solidFill>
                <a:latin typeface="+mj-lt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429572" y="6237535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+mj-lt"/>
                </a:rPr>
                <a:t>ulong</a:t>
              </a:r>
              <a:endParaRPr lang="hu-HU" altLang="hu-HU">
                <a:solidFill>
                  <a:srgbClr val="146614"/>
                </a:solidFill>
                <a:latin typeface="+mj-lt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332359" y="5013573"/>
              <a:ext cx="165735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>
                  <a:latin typeface="+mj-lt"/>
                </a:rPr>
                <a:t>-32.768 .. 32.767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043434" y="5589835"/>
              <a:ext cx="19446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>
                  <a:latin typeface="+mj-lt"/>
                </a:rPr>
                <a:t>-2.147.483.648 ..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643384" y="6166098"/>
              <a:ext cx="234473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>
                  <a:latin typeface="+mj-lt"/>
                </a:rPr>
                <a:t>-9.223.372.036.854.775.808 ..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796409" y="4437310"/>
              <a:ext cx="10810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>
                  <a:latin typeface="+mj-lt"/>
                </a:rPr>
                <a:t>0 ..255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5796409" y="5013573"/>
              <a:ext cx="12969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>
                  <a:latin typeface="+mj-lt"/>
                </a:rPr>
                <a:t>0 .. 65.535</a:t>
              </a: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5796409" y="5589835"/>
              <a:ext cx="21605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>
                  <a:latin typeface="+mj-lt"/>
                </a:rPr>
                <a:t>0 .. 4.294.967.295</a:t>
              </a: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796409" y="6237535"/>
              <a:ext cx="277177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>
                  <a:latin typeface="+mj-lt"/>
                </a:rPr>
                <a:t>0 .. 18.446.744.073.709.551.615</a:t>
              </a: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4320034" y="3861048"/>
              <a:ext cx="4356100" cy="431800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146614"/>
                  </a:solidFill>
                  <a:latin typeface="+mj-lt"/>
                </a:rPr>
                <a:t>Előjelnélküli (</a:t>
              </a:r>
              <a:r>
                <a:rPr lang="hu-HU" altLang="hu-HU" sz="2400" b="1" dirty="0" err="1">
                  <a:solidFill>
                    <a:srgbClr val="146614"/>
                  </a:solidFill>
                  <a:latin typeface="+mj-lt"/>
                </a:rPr>
                <a:t>unsigned</a:t>
              </a:r>
              <a:r>
                <a:rPr lang="hu-HU" altLang="hu-HU" sz="2400" b="1" dirty="0">
                  <a:solidFill>
                    <a:srgbClr val="146614"/>
                  </a:solidFill>
                  <a:latin typeface="+mj-lt"/>
                </a:rPr>
                <a:t>)</a:t>
              </a: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980059" y="4437310"/>
              <a:ext cx="1008063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>
                  <a:latin typeface="+mj-lt"/>
                </a:rPr>
                <a:t>-128 ..127</a:t>
              </a:r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-180528" y="4469060"/>
              <a:ext cx="80182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>
                  <a:latin typeface="+mj-lt"/>
                </a:rPr>
                <a:t>1 bájt</a:t>
              </a:r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-169416" y="5013573"/>
              <a:ext cx="80182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>
                  <a:latin typeface="+mj-lt"/>
                </a:rPr>
                <a:t>2 bájt</a:t>
              </a: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-169416" y="5589835"/>
              <a:ext cx="80182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>
                  <a:latin typeface="+mj-lt"/>
                </a:rPr>
                <a:t>4 bájt</a:t>
              </a:r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-180528" y="6197848"/>
              <a:ext cx="80182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>
                  <a:latin typeface="+mj-lt"/>
                </a:rPr>
                <a:t>8 bájt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9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Egész típusok</a:t>
            </a:r>
          </a:p>
        </p:txBody>
      </p:sp>
      <p:sp>
        <p:nvSpPr>
          <p:cNvPr id="16" name="Tartalom helye 15"/>
          <p:cNvSpPr>
            <a:spLocks noGrp="1"/>
          </p:cNvSpPr>
          <p:nvPr>
            <p:ph idx="1"/>
          </p:nvPr>
        </p:nvSpPr>
        <p:spPr>
          <a:xfrm>
            <a:off x="384000" y="4427917"/>
            <a:ext cx="11376000" cy="2136135"/>
          </a:xfrm>
        </p:spPr>
        <p:txBody>
          <a:bodyPr>
            <a:normAutofit/>
          </a:bodyPr>
          <a:lstStyle/>
          <a:p>
            <a:r>
              <a:rPr lang="hu-HU" dirty="0"/>
              <a:t>Az operátorok milyen típusú eredményt állítanak elő? =&gt; erről még tanulunk!</a:t>
            </a:r>
          </a:p>
          <a:p>
            <a:r>
              <a:rPr lang="hu-HU" dirty="0"/>
              <a:t>Típuskényszerítés (</a:t>
            </a:r>
            <a:r>
              <a:rPr lang="hu-HU" dirty="0" err="1"/>
              <a:t>kasztolás</a:t>
            </a:r>
            <a:r>
              <a:rPr lang="hu-HU" dirty="0"/>
              <a:t>):</a:t>
            </a:r>
          </a:p>
          <a:p>
            <a:pPr marL="109728" indent="0" algn="ctr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(típus) kifejezés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10896" y="1528158"/>
            <a:ext cx="6910998" cy="26612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	x = 30040;</a:t>
            </a:r>
          </a:p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	y = -500;</a:t>
            </a:r>
          </a:p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ageOfEarth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4600000000;</a:t>
            </a:r>
          </a:p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	sum = x + y;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47627" y="3535125"/>
            <a:ext cx="1128712" cy="6480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chemeClr val="bg1"/>
                </a:solidFill>
                <a:latin typeface="Arial Black" pitchFamily="34" charset="0"/>
              </a:rPr>
              <a:t>syntax</a:t>
            </a:r>
            <a:r>
              <a:rPr lang="hu-HU" altLang="hu-HU" sz="2000" b="1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hu-HU" altLang="hu-HU" sz="2000" b="1" dirty="0" err="1">
                <a:solidFill>
                  <a:schemeClr val="bg1"/>
                </a:solidFill>
                <a:latin typeface="Arial Black" pitchFamily="34" charset="0"/>
              </a:rPr>
              <a:t>error</a:t>
            </a:r>
            <a:r>
              <a:rPr lang="hu-HU" altLang="hu-HU" sz="2000" b="1" dirty="0">
                <a:solidFill>
                  <a:schemeClr val="bg1"/>
                </a:solidFill>
                <a:latin typeface="Arial Black" pitchFamily="34" charset="0"/>
              </a:rPr>
              <a:t>!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688501" y="3583026"/>
            <a:ext cx="5265638" cy="46705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5244" y="1787624"/>
            <a:ext cx="134958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5244" y="2227110"/>
            <a:ext cx="1218952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5913" y="2645602"/>
            <a:ext cx="101368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95244" y="3085088"/>
            <a:ext cx="1144307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89025" y="3583026"/>
            <a:ext cx="1218952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Lebegőpontos típusok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Valós számokat</a:t>
            </a:r>
            <a:r>
              <a:rPr lang="hu-HU" dirty="0"/>
              <a:t> reprezentálnak:</a:t>
            </a:r>
            <a:br>
              <a:rPr lang="hu-HU" dirty="0"/>
            </a:br>
            <a:r>
              <a:rPr lang="hu-HU" dirty="0"/>
              <a:t>előjelbit + kitevő + mantissza</a:t>
            </a:r>
          </a:p>
          <a:p>
            <a:endParaRPr lang="hu-HU" dirty="0"/>
          </a:p>
          <a:p>
            <a:r>
              <a:rPr lang="hu-HU" dirty="0"/>
              <a:t>Egyszeres pontosságú lebegőpontos típus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Duplapontosságú lebegőpontos típus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645024"/>
            <a:ext cx="7364018" cy="936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30" y="5334722"/>
            <a:ext cx="5886450" cy="11906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7" y="1765317"/>
            <a:ext cx="2699023" cy="10729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1759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Lebegőpontos típusok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367216" y="1700808"/>
            <a:ext cx="158414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float</a:t>
            </a:r>
            <a:endParaRPr lang="hu-HU" altLang="hu-HU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80476" y="1700808"/>
            <a:ext cx="1507798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002060"/>
                </a:solidFill>
                <a:latin typeface="+mj-lt"/>
              </a:rPr>
              <a:t>double</a:t>
            </a:r>
            <a:endParaRPr lang="hu-HU" altLang="hu-HU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719736" y="5949280"/>
            <a:ext cx="2952328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hu-HU" sz="2000" dirty="0">
                <a:latin typeface="+mj-lt"/>
                <a:cs typeface="Arial" charset="0"/>
              </a:rPr>
              <a:t>±</a:t>
            </a:r>
            <a:r>
              <a:rPr lang="hu-HU" altLang="hu-HU" sz="2000" dirty="0">
                <a:latin typeface="+mj-lt"/>
              </a:rPr>
              <a:t>1.5 * 10</a:t>
            </a:r>
            <a:r>
              <a:rPr lang="hu-HU" altLang="hu-HU" sz="2000" baseline="30000" dirty="0">
                <a:latin typeface="+mj-lt"/>
              </a:rPr>
              <a:t>-45</a:t>
            </a:r>
            <a:r>
              <a:rPr lang="hu-HU" altLang="hu-HU" sz="2000" dirty="0">
                <a:latin typeface="+mj-lt"/>
              </a:rPr>
              <a:t> … 3.4 * 10</a:t>
            </a:r>
            <a:r>
              <a:rPr lang="hu-HU" altLang="hu-HU" sz="2000" baseline="30000" dirty="0">
                <a:latin typeface="+mj-lt"/>
              </a:rPr>
              <a:t>38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816080" y="5949528"/>
            <a:ext cx="3168650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hu-HU" sz="2000" dirty="0">
                <a:latin typeface="+mj-lt"/>
                <a:cs typeface="Arial" charset="0"/>
              </a:rPr>
              <a:t>±</a:t>
            </a:r>
            <a:r>
              <a:rPr lang="hu-HU" altLang="hu-HU" sz="2000" dirty="0">
                <a:latin typeface="+mj-lt"/>
              </a:rPr>
              <a:t>5.0 * 10</a:t>
            </a:r>
            <a:r>
              <a:rPr lang="hu-HU" altLang="hu-HU" sz="2000" baseline="30000" dirty="0">
                <a:latin typeface="+mj-lt"/>
              </a:rPr>
              <a:t>-324</a:t>
            </a:r>
            <a:r>
              <a:rPr lang="hu-HU" altLang="hu-HU" sz="2000" dirty="0">
                <a:latin typeface="+mj-lt"/>
              </a:rPr>
              <a:t> … 1.7 * 10</a:t>
            </a:r>
            <a:r>
              <a:rPr lang="hu-HU" altLang="hu-HU" sz="2000" baseline="30000" dirty="0">
                <a:latin typeface="+mj-lt"/>
              </a:rPr>
              <a:t>308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423281" y="3572892"/>
            <a:ext cx="193641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>
                <a:latin typeface="+mj-lt"/>
              </a:rPr>
              <a:t>Kitevő hossz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418253" y="4206869"/>
            <a:ext cx="19364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>
                <a:latin typeface="+mj-lt"/>
              </a:rPr>
              <a:t>Mantissza hossz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4368199" y="3501305"/>
            <a:ext cx="1666841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8 bit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4363171" y="4208563"/>
            <a:ext cx="1666841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23 bit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7685504" y="3514078"/>
            <a:ext cx="1586512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11 bit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7680476" y="4221336"/>
            <a:ext cx="1586512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52 bit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418253" y="5214978"/>
            <a:ext cx="193641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>
                <a:latin typeface="+mj-lt"/>
              </a:rPr>
              <a:t>Pontosság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363171" y="5216675"/>
            <a:ext cx="1666841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7 számjegy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7680476" y="5229448"/>
            <a:ext cx="1586512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15 számjegy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1416182" y="5949283"/>
            <a:ext cx="19364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>
                <a:latin typeface="+mj-lt"/>
              </a:rPr>
              <a:t>Értéktartomány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1422959" y="2636491"/>
            <a:ext cx="193641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>
                <a:latin typeface="+mj-lt"/>
              </a:rPr>
              <a:t>Méret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367877" y="2564904"/>
            <a:ext cx="1666841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4 bájt</a:t>
            </a:r>
            <a:endParaRPr lang="hu-HU" altLang="hu-HU" sz="2000" baseline="30000" dirty="0">
              <a:latin typeface="+mj-lt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685182" y="2577677"/>
            <a:ext cx="1586512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>
                <a:latin typeface="+mj-lt"/>
              </a:rPr>
              <a:t>8 </a:t>
            </a:r>
            <a:r>
              <a:rPr lang="hu-HU" altLang="hu-HU" sz="2000" dirty="0"/>
              <a:t>bájt</a:t>
            </a:r>
            <a:endParaRPr lang="hu-HU" altLang="hu-HU" sz="20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554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Lebegőpontos típusok</a:t>
            </a:r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>
          <a:xfrm>
            <a:off x="384000" y="4805265"/>
            <a:ext cx="11376000" cy="1758787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Math</a:t>
            </a:r>
            <a:r>
              <a:rPr lang="hu-HU" dirty="0"/>
              <a:t> egy </a:t>
            </a:r>
            <a:r>
              <a:rPr lang="hu-HU" b="1" dirty="0"/>
              <a:t>osztály</a:t>
            </a:r>
            <a:r>
              <a:rPr lang="hu-HU" dirty="0"/>
              <a:t>, amiben pl. a PI konstans definiálva van.</a:t>
            </a:r>
          </a:p>
          <a:p>
            <a:r>
              <a:rPr lang="hu-HU" dirty="0"/>
              <a:t>Rengeteg egyéb osztály elérhető (a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Library-ben</a:t>
            </a:r>
            <a:r>
              <a:rPr lang="hu-HU" dirty="0"/>
              <a:t>).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10896" y="1528158"/>
            <a:ext cx="6910998" cy="29318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x = -1.56;</a:t>
            </a:r>
          </a:p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1.3f;</a:t>
            </a:r>
          </a:p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 / 3;</a:t>
            </a:r>
          </a:p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= 100.0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3;</a:t>
            </a:r>
          </a:p>
          <a:p>
            <a:pPr>
              <a:spcBef>
                <a:spcPct val="20000"/>
              </a:spcBef>
              <a:tabLst>
                <a:tab pos="1436688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 * r *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976124" y="2709509"/>
            <a:ext cx="4248602" cy="46705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33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705476" y="3236434"/>
            <a:ext cx="5519250" cy="46705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== 33.333333333333333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6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5" id="{5B7CC0BE-1F9E-4CF0-95C3-0721B0E7E2C0}" vid="{2034E7B8-CC45-4DCE-925C-10DAE041DD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356</TotalTime>
  <Words>453</Words>
  <Application>Microsoft Office PowerPoint</Application>
  <PresentationFormat>Szélesvásznú</PresentationFormat>
  <Paragraphs>132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Hogyan jelenik meg az adat?</vt:lpstr>
      <vt:lpstr>Beépített típusok</vt:lpstr>
      <vt:lpstr>Beépített típusok</vt:lpstr>
      <vt:lpstr>Egész típusok</vt:lpstr>
      <vt:lpstr>Egész típusok</vt:lpstr>
      <vt:lpstr>Lebegőpontos típusok</vt:lpstr>
      <vt:lpstr>Lebegőpontos típusok</vt:lpstr>
      <vt:lpstr>Lebegőpontos típusok</vt:lpstr>
      <vt:lpstr>Másfajta típusok</vt:lpstr>
      <vt:lpstr>Másfajta típusok</vt:lpstr>
      <vt:lpstr>Más nyelvekben: Java</vt:lpstr>
      <vt:lpstr>Más nyelvekben: C++</vt:lpstr>
      <vt:lpstr>Más nyelvekben: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kovasznai.gergely@uni-eszterhazy.hu</cp:lastModifiedBy>
  <cp:revision>19</cp:revision>
  <dcterms:created xsi:type="dcterms:W3CDTF">2018-09-02T12:03:07Z</dcterms:created>
  <dcterms:modified xsi:type="dcterms:W3CDTF">2022-09-21T16:47:21Z</dcterms:modified>
</cp:coreProperties>
</file>