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 smtClean="0"/>
              <a:t>Magasszintű programozási nyelvek</a:t>
            </a:r>
            <a:r>
              <a:rPr lang="en-US" dirty="0" smtClean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589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92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48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5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6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21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3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74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0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68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82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96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Változók, konstansok és </a:t>
            </a:r>
            <a:r>
              <a:rPr lang="hu-HU" dirty="0" smtClean="0"/>
              <a:t>literálok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 nyelvekben: Python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3872" y="1507080"/>
            <a:ext cx="8255623" cy="2498170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480" y="4352948"/>
            <a:ext cx="11160433" cy="19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(Nevesített) </a:t>
            </a:r>
            <a:r>
              <a:rPr lang="hu-HU" dirty="0"/>
              <a:t>konstans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/>
              <a:t>Ugyanaz, mint a változó, de:</a:t>
            </a:r>
          </a:p>
          <a:p>
            <a:r>
              <a:rPr lang="hu-HU" dirty="0"/>
              <a:t>kezdőértékét meg kell adni</a:t>
            </a:r>
          </a:p>
          <a:p>
            <a:r>
              <a:rPr lang="hu-HU" dirty="0"/>
              <a:t>az értéke </a:t>
            </a:r>
            <a:r>
              <a:rPr lang="hu-HU" b="1" dirty="0"/>
              <a:t>nem</a:t>
            </a:r>
            <a:r>
              <a:rPr lang="hu-HU" dirty="0"/>
              <a:t> változtatható meg</a:t>
            </a:r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659808" y="4722390"/>
            <a:ext cx="5976937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 = 3.14;</a:t>
            </a:r>
          </a:p>
        </p:txBody>
      </p:sp>
    </p:spTree>
    <p:extLst>
      <p:ext uri="{BB962C8B-B14F-4D97-AF65-F5344CB8AC3E}">
        <p14:creationId xmlns:p14="http://schemas.microsoft.com/office/powerpoint/2010/main" val="33438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Konstans deklaráció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692077" y="2177776"/>
            <a:ext cx="7847013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 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Pi     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   3.14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Freeform 19"/>
          <p:cNvSpPr>
            <a:spLocks/>
          </p:cNvSpPr>
          <p:nvPr/>
        </p:nvSpPr>
        <p:spPr bwMode="auto">
          <a:xfrm>
            <a:off x="1821504" y="2681013"/>
            <a:ext cx="56281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102368" y="3401738"/>
            <a:ext cx="1152525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>
                <a:latin typeface="+mj-lt"/>
              </a:rPr>
              <a:t>kulcsszó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3103458" y="2681013"/>
            <a:ext cx="1080192" cy="127235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2384320" y="4026397"/>
            <a:ext cx="971500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>
                <a:latin typeface="+mj-lt"/>
              </a:rPr>
              <a:t>típus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673126" y="4630683"/>
            <a:ext cx="3284537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>
                <a:latin typeface="+mj-lt"/>
              </a:rPr>
              <a:t>új azonosító (konstans neve)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 flipH="1">
            <a:off x="6586284" y="2681013"/>
            <a:ext cx="500316" cy="882590"/>
          </a:xfrm>
          <a:custGeom>
            <a:avLst/>
            <a:gdLst>
              <a:gd name="T0" fmla="*/ 109 w 109"/>
              <a:gd name="T1" fmla="*/ 420 h 420"/>
              <a:gd name="T2" fmla="*/ 0 w 109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9" h="420">
                <a:moveTo>
                  <a:pt x="109" y="42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762371" y="3617578"/>
            <a:ext cx="2374900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>
                <a:latin typeface="+mj-lt"/>
              </a:rPr>
              <a:t>értékadás operátor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8549640" y="2681014"/>
            <a:ext cx="1468049" cy="1593296"/>
          </a:xfrm>
          <a:custGeom>
            <a:avLst/>
            <a:gdLst>
              <a:gd name="T0" fmla="*/ 1187 w 1187"/>
              <a:gd name="T1" fmla="*/ 721 h 721"/>
              <a:gd name="T2" fmla="*/ 1180 w 1187"/>
              <a:gd name="T3" fmla="*/ 402 h 721"/>
              <a:gd name="T4" fmla="*/ 375 w 1187"/>
              <a:gd name="T5" fmla="*/ 277 h 721"/>
              <a:gd name="T6" fmla="*/ 0 w 1187"/>
              <a:gd name="T7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7" h="721">
                <a:moveTo>
                  <a:pt x="1187" y="721"/>
                </a:moveTo>
                <a:lnTo>
                  <a:pt x="1180" y="402"/>
                </a:lnTo>
                <a:lnTo>
                  <a:pt x="375" y="277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8809601" y="4353684"/>
            <a:ext cx="2374900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>
                <a:latin typeface="+mj-lt"/>
              </a:rPr>
              <a:t>kezdőértéke (megfelelő típusú)</a:t>
            </a:r>
            <a:endParaRPr lang="hu-HU" altLang="hu-HU" b="1" i="1" u="sng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1" name="Freeform 31"/>
          <p:cNvSpPr>
            <a:spLocks/>
          </p:cNvSpPr>
          <p:nvPr/>
        </p:nvSpPr>
        <p:spPr bwMode="auto">
          <a:xfrm flipH="1">
            <a:off x="4183650" y="2681013"/>
            <a:ext cx="1718472" cy="1872699"/>
          </a:xfrm>
          <a:custGeom>
            <a:avLst/>
            <a:gdLst>
              <a:gd name="T0" fmla="*/ 1187 w 1187"/>
              <a:gd name="T1" fmla="*/ 721 h 721"/>
              <a:gd name="T2" fmla="*/ 1180 w 1187"/>
              <a:gd name="T3" fmla="*/ 402 h 721"/>
              <a:gd name="T4" fmla="*/ 375 w 1187"/>
              <a:gd name="T5" fmla="*/ 277 h 721"/>
              <a:gd name="T6" fmla="*/ 0 w 1187"/>
              <a:gd name="T7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7" h="721">
                <a:moveTo>
                  <a:pt x="1187" y="721"/>
                </a:moveTo>
                <a:lnTo>
                  <a:pt x="1180" y="402"/>
                </a:lnTo>
                <a:lnTo>
                  <a:pt x="375" y="277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1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 animBg="1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Literál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"Bedrótozott" érték a forráskódban</a:t>
            </a:r>
          </a:p>
          <a:p>
            <a:r>
              <a:rPr lang="hu-HU" b="1" dirty="0"/>
              <a:t>Nincs neve</a:t>
            </a:r>
          </a:p>
          <a:p>
            <a:r>
              <a:rPr lang="hu-HU" dirty="0"/>
              <a:t>Rendelkezik</a:t>
            </a:r>
          </a:p>
          <a:p>
            <a:pPr lvl="1"/>
            <a:r>
              <a:rPr lang="hu-HU" dirty="0"/>
              <a:t>értékkel</a:t>
            </a:r>
          </a:p>
          <a:p>
            <a:pPr lvl="1"/>
            <a:r>
              <a:rPr lang="hu-HU" dirty="0"/>
              <a:t>implicit típussal, ami kikövetkeztethető az </a:t>
            </a:r>
            <a:r>
              <a:rPr lang="hu-HU" dirty="0" smtClean="0"/>
              <a:t>értékéből</a:t>
            </a:r>
            <a:endParaRPr lang="hu-HU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2789" y="4698250"/>
            <a:ext cx="5976937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perimeter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altLang="hu-HU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325545" y="5989767"/>
            <a:ext cx="1675022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 smtClean="0">
                <a:latin typeface="+mj-lt"/>
              </a:rPr>
              <a:t>Literálok</a:t>
            </a:r>
            <a:endParaRPr lang="hu-HU" altLang="hu-HU" i="1" dirty="0">
              <a:latin typeface="+mj-lt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H="1">
            <a:off x="5125216" y="5130050"/>
            <a:ext cx="763519" cy="78414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6501384" y="5130050"/>
            <a:ext cx="1060704" cy="78414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0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Egész literálok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Alapértelmezetten decimális egész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Hexadecimális egész, így kezdődik: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hu-HU" dirty="0"/>
              <a:t> vagy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Literál típusa:</a:t>
            </a:r>
          </a:p>
          <a:p>
            <a:pPr lvl="1"/>
            <a:r>
              <a:rPr lang="hu-HU" dirty="0"/>
              <a:t>alapértelmezetten </a:t>
            </a:r>
            <a:r>
              <a:rPr lang="hu-HU" b="1" dirty="0"/>
              <a:t>int</a:t>
            </a:r>
          </a:p>
          <a:p>
            <a:pPr lvl="1"/>
            <a:r>
              <a:rPr lang="hu-HU" dirty="0"/>
              <a:t>ha nem elegendő: </a:t>
            </a:r>
            <a:r>
              <a:rPr lang="hu-HU" b="1" dirty="0"/>
              <a:t>int</a:t>
            </a:r>
            <a:r>
              <a:rPr lang="hu-HU" dirty="0"/>
              <a:t> -&gt; </a:t>
            </a:r>
            <a:r>
              <a:rPr lang="hu-HU" b="1" dirty="0" err="1"/>
              <a:t>uint</a:t>
            </a:r>
            <a:r>
              <a:rPr lang="hu-HU" dirty="0"/>
              <a:t> -&gt; </a:t>
            </a:r>
            <a:r>
              <a:rPr lang="hu-HU" b="1" dirty="0" err="1"/>
              <a:t>long</a:t>
            </a:r>
            <a:r>
              <a:rPr lang="hu-HU" dirty="0"/>
              <a:t> -&gt; </a:t>
            </a:r>
            <a:r>
              <a:rPr lang="hu-HU" b="1" dirty="0" err="1" smtClean="0"/>
              <a:t>ulong</a:t>
            </a:r>
            <a:endParaRPr lang="hu-HU" b="1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76640" y="2148840"/>
            <a:ext cx="1656184" cy="8115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182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-14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976640" y="3870192"/>
            <a:ext cx="1656184" cy="84811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0xB6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-0x3E1</a:t>
            </a:r>
          </a:p>
        </p:txBody>
      </p:sp>
    </p:spTree>
    <p:extLst>
      <p:ext uri="{BB962C8B-B14F-4D97-AF65-F5344CB8AC3E}">
        <p14:creationId xmlns:p14="http://schemas.microsoft.com/office/powerpoint/2010/main" val="383446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Egész literálok </a:t>
            </a:r>
            <a:r>
              <a:rPr lang="hu-HU" dirty="0" err="1"/>
              <a:t>típusmódosítói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literál típusa módosítható a literál után írt módosítókkal: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hu-HU" dirty="0"/>
              <a:t> = </a:t>
            </a:r>
            <a:r>
              <a:rPr lang="hu-HU" dirty="0" err="1"/>
              <a:t>long</a:t>
            </a:r>
            <a:endParaRPr lang="hu-HU" dirty="0"/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hu-HU" dirty="0"/>
              <a:t> = </a:t>
            </a:r>
            <a:r>
              <a:rPr lang="hu-HU" dirty="0" err="1"/>
              <a:t>unsigned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Kis- </a:t>
            </a:r>
            <a:r>
              <a:rPr lang="hu-HU" dirty="0"/>
              <a:t>és nagybetűk itt nem különböznek</a:t>
            </a:r>
          </a:p>
          <a:p>
            <a:r>
              <a:rPr lang="hu-HU" dirty="0"/>
              <a:t>Az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hu-HU" dirty="0">
                <a:cs typeface="Courier New" panose="02070309020205020404" pitchFamily="49" charset="0"/>
              </a:rPr>
              <a:t>és az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hu-HU" dirty="0">
                <a:cs typeface="Courier New" panose="02070309020205020404" pitchFamily="49" charset="0"/>
              </a:rPr>
              <a:t> együtt is alkalmazhatóak ugyanarra a literálra, sorrend nem </a:t>
            </a:r>
            <a:r>
              <a:rPr lang="hu-HU" dirty="0" smtClean="0">
                <a:cs typeface="Courier New" panose="02070309020205020404" pitchFamily="49" charset="0"/>
              </a:rPr>
              <a:t>számít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87088" y="3266688"/>
            <a:ext cx="8927928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2871788" algn="l"/>
              </a:tabLst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182U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2147483648u</a:t>
            </a:r>
          </a:p>
          <a:p>
            <a:pPr>
              <a:spcBef>
                <a:spcPct val="20000"/>
              </a:spcBef>
              <a:tabLst>
                <a:tab pos="2871788" algn="l"/>
                <a:tab pos="6456363" algn="l"/>
              </a:tabLst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-182L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36727LU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11uL</a:t>
            </a:r>
          </a:p>
        </p:txBody>
      </p:sp>
    </p:spTree>
    <p:extLst>
      <p:ext uri="{BB962C8B-B14F-4D97-AF65-F5344CB8AC3E}">
        <p14:creationId xmlns:p14="http://schemas.microsoft.com/office/powerpoint/2010/main" val="7328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Lebegőpontos literálok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Tizedestört alak</a:t>
            </a:r>
          </a:p>
          <a:p>
            <a:endParaRPr lang="hu-HU" dirty="0" smtClean="0"/>
          </a:p>
          <a:p>
            <a:r>
              <a:rPr lang="hu-HU" dirty="0" smtClean="0"/>
              <a:t>Normál </a:t>
            </a:r>
            <a:r>
              <a:rPr lang="hu-HU" dirty="0"/>
              <a:t>alak</a:t>
            </a:r>
          </a:p>
          <a:p>
            <a:endParaRPr lang="hu-HU" dirty="0"/>
          </a:p>
          <a:p>
            <a:r>
              <a:rPr lang="hu-HU" dirty="0"/>
              <a:t>A literál értéke alapértelmezetten </a:t>
            </a:r>
            <a:r>
              <a:rPr lang="hu-HU" b="1" dirty="0" err="1"/>
              <a:t>double</a:t>
            </a:r>
            <a:endParaRPr lang="hu-HU" b="1" dirty="0"/>
          </a:p>
          <a:p>
            <a:r>
              <a:rPr lang="hu-HU" dirty="0"/>
              <a:t>Típusmódosítók: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hu-HU" dirty="0"/>
              <a:t> – </a:t>
            </a:r>
            <a:r>
              <a:rPr lang="hu-HU" dirty="0" err="1"/>
              <a:t>float</a:t>
            </a:r>
            <a:endParaRPr lang="hu-HU" dirty="0"/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dirty="0"/>
              <a:t> – </a:t>
            </a:r>
            <a:r>
              <a:rPr lang="hu-HU" dirty="0" err="1"/>
              <a:t>double</a:t>
            </a: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014344" y="1649095"/>
            <a:ext cx="1656184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-12.2321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14344" y="2552336"/>
            <a:ext cx="1656184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5.87E-12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-1.339e8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14344" y="4845160"/>
            <a:ext cx="1656184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12.21F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-0.33D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literálok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Vagy igaz, vagy hamis</a:t>
            </a:r>
          </a:p>
          <a:p>
            <a:r>
              <a:rPr lang="hu-HU" dirty="0"/>
              <a:t>2 kulcsszó ezekre a logikai értékekre</a:t>
            </a:r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243908" y="3274696"/>
            <a:ext cx="1656184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Karakter literálok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Egyetlen karakter</a:t>
            </a:r>
          </a:p>
          <a:p>
            <a:r>
              <a:rPr lang="hu-HU" dirty="0"/>
              <a:t>Aposztrófok </a:t>
            </a:r>
            <a:r>
              <a:rPr lang="hu-HU" dirty="0" smtClean="0"/>
              <a:t>között</a:t>
            </a:r>
            <a:endParaRPr lang="hu-HU" dirty="0"/>
          </a:p>
          <a:p>
            <a:r>
              <a:rPr lang="hu-HU" dirty="0"/>
              <a:t>4 mód karakter literál megadására</a:t>
            </a:r>
          </a:p>
          <a:p>
            <a:pPr lvl="1"/>
            <a:r>
              <a:rPr lang="hu-HU" dirty="0"/>
              <a:t>betű</a:t>
            </a:r>
          </a:p>
          <a:p>
            <a:pPr lvl="1"/>
            <a:r>
              <a:rPr lang="hu-HU" dirty="0"/>
              <a:t>hexadecimális </a:t>
            </a:r>
            <a:r>
              <a:rPr lang="hu-HU" dirty="0" smtClean="0"/>
              <a:t>karakter </a:t>
            </a:r>
            <a:r>
              <a:rPr lang="hu-HU" dirty="0"/>
              <a:t>kód</a:t>
            </a:r>
          </a:p>
          <a:p>
            <a:pPr lvl="1"/>
            <a:r>
              <a:rPr lang="hu-HU" dirty="0"/>
              <a:t>Unicode </a:t>
            </a:r>
            <a:r>
              <a:rPr lang="hu-HU" dirty="0" smtClean="0"/>
              <a:t>karakter </a:t>
            </a:r>
            <a:r>
              <a:rPr lang="hu-HU" dirty="0"/>
              <a:t>kód</a:t>
            </a:r>
          </a:p>
          <a:p>
            <a:pPr lvl="1"/>
            <a:r>
              <a:rPr lang="hu-HU" dirty="0" smtClean="0"/>
              <a:t>vezérlőkarakterek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488800" y="3337560"/>
            <a:ext cx="4959488" cy="3600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’Z’		’?’		’  ’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88800" y="3841616"/>
            <a:ext cx="4959488" cy="3600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’\x1F’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488800" y="4417680"/>
            <a:ext cx="4959488" cy="3600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’\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u0F12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488800" y="4921736"/>
            <a:ext cx="4959488" cy="3600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’\n’		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\t’</a:t>
            </a:r>
          </a:p>
        </p:txBody>
      </p:sp>
    </p:spTree>
    <p:extLst>
      <p:ext uri="{BB962C8B-B14F-4D97-AF65-F5344CB8AC3E}">
        <p14:creationId xmlns:p14="http://schemas.microsoft.com/office/powerpoint/2010/main" val="38216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Vezérlő (</a:t>
            </a:r>
            <a:r>
              <a:rPr lang="hu-HU" dirty="0" err="1"/>
              <a:t>escape</a:t>
            </a:r>
            <a:r>
              <a:rPr lang="hu-HU" dirty="0"/>
              <a:t>) karakterek</a:t>
            </a:r>
          </a:p>
        </p:txBody>
      </p:sp>
      <p:graphicFrame>
        <p:nvGraphicFramePr>
          <p:cNvPr id="4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996499"/>
              </p:ext>
            </p:extLst>
          </p:nvPr>
        </p:nvGraphicFramePr>
        <p:xfrm>
          <a:off x="1380744" y="2240248"/>
          <a:ext cx="912571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6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2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latin typeface="+mj-lt"/>
                        </a:rPr>
                        <a:t>Escape</a:t>
                      </a:r>
                      <a:r>
                        <a:rPr lang="hu-HU" sz="2400" baseline="0" dirty="0" smtClean="0">
                          <a:latin typeface="+mj-lt"/>
                        </a:rPr>
                        <a:t> karakter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Név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\n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New</a:t>
                      </a:r>
                      <a:r>
                        <a:rPr lang="hu-HU" sz="2400" baseline="0" dirty="0" smtClean="0">
                          <a:latin typeface="+mj-lt"/>
                        </a:rPr>
                        <a:t> line (sortörés)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\b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latin typeface="+mj-lt"/>
                        </a:rPr>
                        <a:t>Backspace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\r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latin typeface="+mj-lt"/>
                        </a:rPr>
                        <a:t>Carriage</a:t>
                      </a:r>
                      <a:r>
                        <a:rPr lang="hu-HU" sz="2400" dirty="0" smtClean="0">
                          <a:latin typeface="+mj-lt"/>
                        </a:rPr>
                        <a:t> </a:t>
                      </a:r>
                      <a:r>
                        <a:rPr lang="hu-HU" sz="2400" dirty="0" err="1" smtClean="0">
                          <a:latin typeface="+mj-lt"/>
                        </a:rPr>
                        <a:t>return</a:t>
                      </a:r>
                      <a:r>
                        <a:rPr lang="hu-HU" sz="2400" dirty="0" smtClean="0">
                          <a:latin typeface="+mj-lt"/>
                        </a:rPr>
                        <a:t> (kocsi vissza)</a:t>
                      </a:r>
                      <a:endParaRPr lang="hu-HU" sz="2400" dirty="0" smtClean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\t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Tab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\’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Aposztróf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\”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Idézőjel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+mj-lt"/>
                        </a:rPr>
                        <a:t>\\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latin typeface="+mj-lt"/>
                        </a:rPr>
                        <a:t>Backslash</a:t>
                      </a:r>
                      <a:endParaRPr lang="hu-HU" sz="24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65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jelenik meg az adat?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programban az adat a következő formákban tud megjelenni:</a:t>
            </a:r>
          </a:p>
          <a:p>
            <a:r>
              <a:rPr lang="hu-HU" dirty="0"/>
              <a:t>mint </a:t>
            </a:r>
            <a:r>
              <a:rPr lang="hu-HU" b="1" dirty="0"/>
              <a:t>változó</a:t>
            </a:r>
          </a:p>
          <a:p>
            <a:r>
              <a:rPr lang="hu-HU" dirty="0"/>
              <a:t>mint </a:t>
            </a:r>
            <a:r>
              <a:rPr lang="hu-HU" b="1" dirty="0"/>
              <a:t>konstans</a:t>
            </a:r>
          </a:p>
          <a:p>
            <a:r>
              <a:rPr lang="hu-HU" dirty="0"/>
              <a:t>mint </a:t>
            </a:r>
            <a:r>
              <a:rPr lang="hu-HU" b="1" dirty="0"/>
              <a:t>literál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Minden adatnak típusa </a:t>
            </a:r>
            <a:r>
              <a:rPr lang="hu-HU" dirty="0" smtClean="0"/>
              <a:t>van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6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Sztring</a:t>
            </a:r>
            <a:r>
              <a:rPr lang="hu-HU" dirty="0"/>
              <a:t> literálok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Idézőjelek között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@ </a:t>
            </a:r>
            <a:r>
              <a:rPr lang="hu-HU" dirty="0"/>
              <a:t>előtag betű szerinti (</a:t>
            </a:r>
            <a:r>
              <a:rPr lang="hu-HU" dirty="0" err="1"/>
              <a:t>verbatim</a:t>
            </a:r>
            <a:r>
              <a:rPr lang="hu-HU" dirty="0"/>
              <a:t>) módba kapcsol: </a:t>
            </a:r>
            <a:r>
              <a:rPr lang="hu-HU" dirty="0" err="1"/>
              <a:t>escape</a:t>
            </a:r>
            <a:r>
              <a:rPr lang="hu-HU" dirty="0"/>
              <a:t> karakterek nem lesznek feldolgozva</a:t>
            </a:r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05408" y="2328304"/>
            <a:ext cx="8673032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:\\Program\x20Files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\\World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Warcraft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wow.exe"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05408" y="5352640"/>
            <a:ext cx="8673032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@"C:</a:t>
            </a:r>
            <a:r>
              <a:rPr lang="hu-HU" altLang="hu-H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hu-HU" altLang="hu-H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\x20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hu-HU" altLang="hu-H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Warcraft</a:t>
            </a:r>
            <a:r>
              <a:rPr lang="hu-HU" altLang="hu-H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wow.exe"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@"C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\World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Warcraft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\wow.exe"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7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Rendelkezik</a:t>
            </a:r>
          </a:p>
          <a:p>
            <a:pPr lvl="1"/>
            <a:r>
              <a:rPr lang="hu-HU" b="1" dirty="0"/>
              <a:t>névvel</a:t>
            </a:r>
            <a:r>
              <a:rPr lang="hu-HU" dirty="0"/>
              <a:t> (azonosító)</a:t>
            </a:r>
          </a:p>
          <a:p>
            <a:pPr lvl="1"/>
            <a:r>
              <a:rPr lang="hu-HU" b="1" dirty="0"/>
              <a:t>típussal</a:t>
            </a:r>
            <a:r>
              <a:rPr lang="hu-HU" dirty="0"/>
              <a:t>: előre </a:t>
            </a:r>
            <a:r>
              <a:rPr lang="hu-HU" u="sng" dirty="0"/>
              <a:t>kell</a:t>
            </a:r>
            <a:r>
              <a:rPr lang="hu-HU" dirty="0"/>
              <a:t> deklarálni</a:t>
            </a:r>
          </a:p>
          <a:p>
            <a:pPr lvl="1"/>
            <a:r>
              <a:rPr lang="hu-HU" b="1" dirty="0"/>
              <a:t>értékkel</a:t>
            </a:r>
            <a:r>
              <a:rPr lang="hu-HU" dirty="0"/>
              <a:t>: kezdeti értéket nem muszáj megadni</a:t>
            </a:r>
          </a:p>
          <a:p>
            <a:r>
              <a:rPr lang="hu-HU" dirty="0"/>
              <a:t>Az értéke többször is </a:t>
            </a:r>
            <a:r>
              <a:rPr lang="hu-HU" b="1" dirty="0" smtClean="0"/>
              <a:t>megváltoztatható</a:t>
            </a:r>
            <a:endParaRPr lang="hu-HU" b="1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19672" y="4717575"/>
            <a:ext cx="8667328" cy="153692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13.43;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2 * 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3.14;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741280" y="4486539"/>
            <a:ext cx="1675022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1" i="1" dirty="0" smtClean="0">
                <a:latin typeface="Arial" charset="0"/>
              </a:rPr>
              <a:t>Változó deklaráció</a:t>
            </a:r>
            <a:endParaRPr lang="hu-HU" altLang="hu-HU" sz="1400" b="1" i="1" dirty="0">
              <a:latin typeface="Arial" charset="0"/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H="1" flipV="1">
            <a:off x="3437024" y="4756894"/>
            <a:ext cx="2203195" cy="23369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3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deklaráció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Deklaráció </a:t>
            </a:r>
            <a:r>
              <a:rPr lang="hu-HU" dirty="0" err="1"/>
              <a:t>inicializáció</a:t>
            </a:r>
            <a:r>
              <a:rPr lang="hu-HU" dirty="0"/>
              <a:t> nélkül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/>
              <a:t>Deklaráció </a:t>
            </a:r>
            <a:r>
              <a:rPr lang="hu-HU" dirty="0" err="1"/>
              <a:t>inicializációval</a:t>
            </a:r>
            <a:endParaRPr lang="hu-HU" dirty="0"/>
          </a:p>
          <a:p>
            <a:endParaRPr lang="hu-H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44400" y="2392387"/>
            <a:ext cx="8622523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1762671" y="2895624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15839" y="3616349"/>
            <a:ext cx="1152525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>
                <a:latin typeface="+mj-lt"/>
              </a:rPr>
              <a:t>t</a:t>
            </a:r>
            <a:r>
              <a:rPr lang="hu-HU" altLang="hu-HU" i="1" dirty="0" smtClean="0">
                <a:latin typeface="+mj-lt"/>
              </a:rPr>
              <a:t>ípus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824306" y="3597071"/>
            <a:ext cx="3744913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>
                <a:latin typeface="+mj-lt"/>
              </a:rPr>
              <a:t>új azonosító (változónév)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 flipH="1">
            <a:off x="3434824" y="2876346"/>
            <a:ext cx="613520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115838" y="5056460"/>
            <a:ext cx="8622522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1763688" y="5559697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187276" y="6280422"/>
            <a:ext cx="1152525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>
                <a:latin typeface="+mj-lt"/>
              </a:rPr>
              <a:t>típus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2904646" y="6280422"/>
            <a:ext cx="1728787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>
                <a:latin typeface="+mj-lt"/>
              </a:rPr>
              <a:t>változónév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3696808" y="5559697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528263" y="6279670"/>
            <a:ext cx="3095625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>
                <a:latin typeface="+mj-lt"/>
              </a:rPr>
              <a:t>kezdőérték (opcionális)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6569219" y="5549212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6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értéke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Változó értéke kezdetben (lehet) </a:t>
            </a:r>
            <a:r>
              <a:rPr lang="hu-HU" dirty="0" err="1"/>
              <a:t>definiálatlan</a:t>
            </a:r>
            <a:r>
              <a:rPr lang="hu-HU" dirty="0"/>
              <a:t>.</a:t>
            </a:r>
          </a:p>
          <a:p>
            <a:r>
              <a:rPr lang="hu-HU" dirty="0" err="1"/>
              <a:t>Definiálatlan</a:t>
            </a:r>
            <a:r>
              <a:rPr lang="hu-HU" dirty="0"/>
              <a:t> értéket nem szabad hivatkozni, különben:</a:t>
            </a:r>
          </a:p>
          <a:p>
            <a:pPr lvl="1"/>
            <a:r>
              <a:rPr lang="hu-HU" dirty="0" err="1"/>
              <a:t>runtime</a:t>
            </a:r>
            <a:r>
              <a:rPr lang="hu-HU" dirty="0"/>
              <a:t> </a:t>
            </a:r>
            <a:r>
              <a:rPr lang="hu-HU" dirty="0" err="1"/>
              <a:t>error</a:t>
            </a:r>
            <a:endParaRPr lang="hu-HU" dirty="0"/>
          </a:p>
          <a:p>
            <a:pPr lvl="1"/>
            <a:r>
              <a:rPr lang="hu-HU" dirty="0"/>
              <a:t>nemdeterminisztikus végrehajtás</a:t>
            </a:r>
          </a:p>
          <a:p>
            <a:pPr lvl="1"/>
            <a:r>
              <a:rPr lang="hu-HU" dirty="0"/>
              <a:t>fordítási </a:t>
            </a:r>
            <a:r>
              <a:rPr lang="hu-HU" dirty="0" smtClean="0"/>
              <a:t>hiba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33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Értékadás operátor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1200" y="1617301"/>
            <a:ext cx="11376000" cy="4980051"/>
          </a:xfrm>
        </p:spPr>
        <p:txBody>
          <a:bodyPr/>
          <a:lstStyle/>
          <a:p>
            <a:r>
              <a:rPr lang="hu-HU" dirty="0"/>
              <a:t>Változó értékének megváltoztatásához</a:t>
            </a:r>
          </a:p>
          <a:p>
            <a:r>
              <a:rPr lang="hu-HU" dirty="0"/>
              <a:t>Akárhányszor megváltoztatható</a:t>
            </a:r>
          </a:p>
          <a:p>
            <a:r>
              <a:rPr lang="hu-HU" dirty="0"/>
              <a:t>A változó csak a legutóbbi értékre </a:t>
            </a:r>
            <a:r>
              <a:rPr lang="hu-HU" dirty="0" smtClean="0"/>
              <a:t>„emlékszik”</a:t>
            </a: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1843650" y="4421928"/>
            <a:ext cx="45719" cy="44715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124513" y="4941091"/>
            <a:ext cx="2599997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>
                <a:latin typeface="+mj-lt"/>
              </a:rPr>
              <a:t>Változónév,</a:t>
            </a:r>
          </a:p>
          <a:p>
            <a:r>
              <a:rPr lang="hu-HU" altLang="hu-HU" i="1" dirty="0" smtClean="0">
                <a:latin typeface="+mj-lt"/>
              </a:rPr>
              <a:t>korábban deklarálva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1866509" y="5661171"/>
            <a:ext cx="50961" cy="331787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7" name="Freeform 13"/>
          <p:cNvSpPr>
            <a:spLocks/>
          </p:cNvSpPr>
          <p:nvPr/>
        </p:nvSpPr>
        <p:spPr bwMode="auto">
          <a:xfrm flipH="1">
            <a:off x="5586232" y="4421928"/>
            <a:ext cx="214312" cy="44715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079819" y="4941091"/>
            <a:ext cx="5089642" cy="92333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>
                <a:latin typeface="+mj-lt"/>
              </a:rPr>
              <a:t>Bármilyen kifejezés, futásidőben kiértékelve. Tartalmazhat konstansokat, változókat, </a:t>
            </a:r>
            <a:r>
              <a:rPr lang="hu-HU" altLang="hu-HU" i="1" dirty="0" err="1" smtClean="0">
                <a:latin typeface="+mj-lt"/>
              </a:rPr>
              <a:t>literálokat</a:t>
            </a:r>
            <a:r>
              <a:rPr lang="hu-HU" altLang="hu-HU" i="1" dirty="0" smtClean="0">
                <a:latin typeface="+mj-lt"/>
              </a:rPr>
              <a:t>, függvényeket, operátorokat.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9" name="Freeform 15"/>
          <p:cNvSpPr>
            <a:spLocks/>
          </p:cNvSpPr>
          <p:nvPr/>
        </p:nvSpPr>
        <p:spPr bwMode="auto">
          <a:xfrm flipH="1">
            <a:off x="6896300" y="5914440"/>
            <a:ext cx="45719" cy="24956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>
              <a:latin typeface="+mj-lt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527875" y="6226716"/>
            <a:ext cx="4393506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>
                <a:latin typeface="+mj-lt"/>
              </a:rPr>
              <a:t>Az eredmény típusa </a:t>
            </a:r>
            <a:r>
              <a:rPr lang="hu-HU" altLang="hu-HU" i="1" dirty="0" smtClean="0">
                <a:solidFill>
                  <a:srgbClr val="FF0000"/>
                </a:solidFill>
                <a:latin typeface="+mj-lt"/>
              </a:rPr>
              <a:t>kikövetkeztethető</a:t>
            </a:r>
            <a:endParaRPr lang="hu-HU" altLang="hu-HU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125382" y="6093219"/>
            <a:ext cx="3111192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>
                <a:latin typeface="+mj-lt"/>
              </a:rPr>
              <a:t>A változó típusa már </a:t>
            </a:r>
            <a:r>
              <a:rPr lang="hu-HU" altLang="hu-HU" i="1" dirty="0" smtClean="0">
                <a:solidFill>
                  <a:srgbClr val="FF0000"/>
                </a:solidFill>
                <a:latin typeface="+mj-lt"/>
              </a:rPr>
              <a:t>ismert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27584" y="3861867"/>
            <a:ext cx="8133536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     "Zxv86s?#";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Azonosító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Azonosít bizonyos programelemeket (pl. egy változót), nevén hívja őket</a:t>
            </a:r>
          </a:p>
          <a:p>
            <a:r>
              <a:rPr lang="hu-HU" dirty="0"/>
              <a:t>A névre ezeknek a szabályoknak kell teljesülni:</a:t>
            </a:r>
          </a:p>
          <a:p>
            <a:pPr lvl="1"/>
            <a:r>
              <a:rPr lang="hu-HU" dirty="0"/>
              <a:t>betűvel vagy aláhúzásjellel kell kezdődnie</a:t>
            </a:r>
          </a:p>
          <a:p>
            <a:pPr lvl="1"/>
            <a:r>
              <a:rPr lang="hu-HU" dirty="0"/>
              <a:t>betűvel vagy számjeggyel vagy aláhúzásjellel kell folytatódnia</a:t>
            </a:r>
          </a:p>
          <a:p>
            <a:r>
              <a:rPr lang="hu-HU" dirty="0"/>
              <a:t>Kis- és nagybetűk különbözőnek számítanak C#-</a:t>
            </a:r>
            <a:r>
              <a:rPr lang="hu-HU" dirty="0" err="1"/>
              <a:t>ban</a:t>
            </a:r>
            <a:r>
              <a:rPr lang="hu-HU" dirty="0"/>
              <a:t> (és az összes C-típusú nyelvben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336364" y="4983480"/>
            <a:ext cx="3471272" cy="158057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identifier1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identifier2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kitty1_name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kitty1Name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Elnevezési konvenciók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 smtClean="0"/>
              <a:t>Szabálygyűjtemény az </a:t>
            </a:r>
            <a:r>
              <a:rPr lang="hu-HU" smtClean="0"/>
              <a:t>azonosítók képzésére</a:t>
            </a:r>
            <a:r>
              <a:rPr lang="hu-HU" dirty="0" smtClean="0"/>
              <a:t>.</a:t>
            </a:r>
          </a:p>
          <a:p>
            <a:pPr marL="109728" indent="0">
              <a:buNone/>
            </a:pPr>
            <a:r>
              <a:rPr lang="hu-HU" dirty="0" smtClean="0"/>
              <a:t>Programozási nyelvekhez, cégekhez, projektekhez, stb.</a:t>
            </a:r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r>
              <a:rPr lang="hu-HU" dirty="0" smtClean="0"/>
              <a:t>C#-</a:t>
            </a:r>
            <a:r>
              <a:rPr lang="hu-HU" dirty="0" err="1" smtClean="0"/>
              <a:t>ra</a:t>
            </a:r>
            <a:r>
              <a:rPr lang="hu-HU" dirty="0" smtClean="0"/>
              <a:t> a hivatalos konvenció:</a:t>
            </a:r>
          </a:p>
          <a:p>
            <a:r>
              <a:rPr lang="hu-HU" b="1" dirty="0" err="1" smtClean="0"/>
              <a:t>camelCase</a:t>
            </a:r>
            <a:r>
              <a:rPr lang="hu-HU" dirty="0" smtClean="0"/>
              <a:t> (lokális) változónevek</a:t>
            </a:r>
          </a:p>
          <a:p>
            <a:pPr lvl="1"/>
            <a:r>
              <a:rPr lang="hu-HU" dirty="0" smtClean="0"/>
              <a:t>kis betűvel kezdődnek és nagy betű a szóhatárokon</a:t>
            </a:r>
          </a:p>
          <a:p>
            <a:r>
              <a:rPr lang="hu-HU" b="1" dirty="0" err="1" smtClean="0"/>
              <a:t>PascalCase</a:t>
            </a:r>
            <a:r>
              <a:rPr lang="hu-HU" dirty="0" smtClean="0"/>
              <a:t> globális változónevek</a:t>
            </a:r>
          </a:p>
          <a:p>
            <a:r>
              <a:rPr lang="hu-HU" b="1" dirty="0" err="1" smtClean="0"/>
              <a:t>PascalCase</a:t>
            </a:r>
            <a:r>
              <a:rPr lang="hu-HU" dirty="0" smtClean="0"/>
              <a:t> konstansnevek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8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 nyelvekben: </a:t>
            </a:r>
            <a:r>
              <a:rPr lang="hu-HU" dirty="0"/>
              <a:t>C/C++, Java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u="sng" dirty="0"/>
              <a:t>Java:</a:t>
            </a:r>
            <a:r>
              <a:rPr lang="hu-HU" dirty="0"/>
              <a:t> </a:t>
            </a:r>
            <a:r>
              <a:rPr lang="hu-HU" dirty="0" smtClean="0"/>
              <a:t>ugyanaz</a:t>
            </a:r>
            <a:endParaRPr lang="hu-HU" dirty="0"/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r>
              <a:rPr lang="hu-HU" u="sng" dirty="0"/>
              <a:t>C/C++:</a:t>
            </a:r>
            <a:r>
              <a:rPr lang="hu-HU" dirty="0"/>
              <a:t> </a:t>
            </a:r>
            <a:r>
              <a:rPr lang="hu-HU" dirty="0" smtClean="0"/>
              <a:t>ugyanaz, de a változók kezdeti értéke lehet </a:t>
            </a:r>
            <a:r>
              <a:rPr lang="hu-HU" dirty="0" err="1" smtClean="0"/>
              <a:t>definiálatlan</a:t>
            </a: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922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2" id="{37A02DB9-F55C-472F-BDCD-B48A21DEB885}" vid="{1A88AA22-4251-44A9-832C-4AC5E53CE2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46</TotalTime>
  <Words>618</Words>
  <Application>Microsoft Office PowerPoint</Application>
  <PresentationFormat>Szélesvásznú</PresentationFormat>
  <Paragraphs>177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Hogyan jelenik meg az adat?</vt:lpstr>
      <vt:lpstr>Változó</vt:lpstr>
      <vt:lpstr>Változó deklaráció</vt:lpstr>
      <vt:lpstr>Változó értéke</vt:lpstr>
      <vt:lpstr>Értékadás operátor</vt:lpstr>
      <vt:lpstr>Azonosító</vt:lpstr>
      <vt:lpstr>Elnevezési konvenciók</vt:lpstr>
      <vt:lpstr>Más nyelvekben: C/C++, Java</vt:lpstr>
      <vt:lpstr>Más nyelvekben: Python</vt:lpstr>
      <vt:lpstr>(Nevesített) konstans</vt:lpstr>
      <vt:lpstr>Konstans deklaráció</vt:lpstr>
      <vt:lpstr>Literál</vt:lpstr>
      <vt:lpstr>Egész literálok</vt:lpstr>
      <vt:lpstr>Egész literálok típusmódosítói</vt:lpstr>
      <vt:lpstr>Lebegőpontos literálok</vt:lpstr>
      <vt:lpstr>Logikai literálok</vt:lpstr>
      <vt:lpstr>Karakter literálok</vt:lpstr>
      <vt:lpstr>Vezérlő (escape) karakterek</vt:lpstr>
      <vt:lpstr>Sztring literálok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Gergely Kovasznai</cp:lastModifiedBy>
  <cp:revision>28</cp:revision>
  <dcterms:created xsi:type="dcterms:W3CDTF">2018-09-19T12:45:33Z</dcterms:created>
  <dcterms:modified xsi:type="dcterms:W3CDTF">2019-10-10T08:31:46Z</dcterms:modified>
</cp:coreProperties>
</file>