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424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4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7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7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98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2022. 10. 05.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8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3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7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9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0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1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statements/selection-statemen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Szelekció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rövidzár kiértékelése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1268927"/>
          </a:xfrm>
        </p:spPr>
        <p:txBody>
          <a:bodyPr>
            <a:normAutofit/>
          </a:bodyPr>
          <a:lstStyle/>
          <a:p>
            <a:r>
              <a:rPr lang="hu-HU" dirty="0"/>
              <a:t>Nagyon hasznos, amikor a feltétel 2. része hibát okozna.</a:t>
            </a:r>
          </a:p>
          <a:p>
            <a:r>
              <a:rPr lang="hu-HU" dirty="0"/>
              <a:t>A feltétel 1. részében le tudjuk kezelni a hibát.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424483" y="3065687"/>
            <a:ext cx="8109405" cy="71992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  &amp;&amp;  sum /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10 )  …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312965" y="3955273"/>
            <a:ext cx="3132787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u-HU" altLang="hu-H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19856" y="3989593"/>
            <a:ext cx="1792223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hu-HU"/>
            </a:defPPr>
            <a:lvl1pPr>
              <a:defRPr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altLang="hu-HU" dirty="0" err="1"/>
              <a:t>false</a:t>
            </a:r>
            <a:endParaRPr lang="hu-HU" altLang="hu-HU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856" y="4525040"/>
            <a:ext cx="6025896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hu-HU"/>
            </a:defPPr>
            <a:lvl1pPr>
              <a:defRPr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altLang="hu-HU" dirty="0" err="1"/>
              <a:t>false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6854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utasítás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444928" y="1557936"/>
            <a:ext cx="741682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utasítás2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2030392" y="2848722"/>
            <a:ext cx="7327304" cy="3893790"/>
            <a:chOff x="485056" y="2775570"/>
            <a:chExt cx="7327304" cy="3893790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2611598">
              <a:off x="3454872" y="3573735"/>
              <a:ext cx="1223963" cy="1223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altLang="hu-HU">
                <a:latin typeface="+mj-lt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055744" y="2775570"/>
              <a:ext cx="1587" cy="54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995490" y="6315347"/>
              <a:ext cx="144462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430398" y="3975595"/>
              <a:ext cx="12538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u-HU" altLang="hu-HU" sz="2400" b="1" dirty="0">
                  <a:latin typeface="+mj-lt"/>
                </a:rPr>
                <a:t>feltétel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4932039" y="4161110"/>
              <a:ext cx="1766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6698505" y="4194447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435872" y="4699272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>
                  <a:latin typeface="+mj-lt"/>
                </a:rPr>
                <a:t>utasítás2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6658818" y="5851797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229640" y="3727994"/>
              <a:ext cx="69442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true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435872" y="3727994"/>
              <a:ext cx="7489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false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055815" y="6386784"/>
              <a:ext cx="0" cy="282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4139952" y="6382022"/>
              <a:ext cx="2518866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5056" y="4699271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>
                  <a:latin typeface="+mj-lt"/>
                </a:rPr>
                <a:t>utasítás1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1673301" y="4194447"/>
              <a:ext cx="152836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673300" y="4184847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690019" y="585179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673301" y="6386784"/>
              <a:ext cx="2322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71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utasítás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1716" y="1636777"/>
            <a:ext cx="11739116" cy="61723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b*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4*a*c;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51716" y="2811792"/>
            <a:ext cx="11739116" cy="381642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x1 = 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 (2*a);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x2 = 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 (2*a);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(”Két megoldás: X1={0}, X2={1}”, x1, x2);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(”Egy megoldás vagy nincs megoldás.”);</a:t>
            </a:r>
          </a:p>
        </p:txBody>
      </p:sp>
    </p:spTree>
    <p:extLst>
      <p:ext uri="{BB962C8B-B14F-4D97-AF65-F5344CB8AC3E}">
        <p14:creationId xmlns:p14="http://schemas.microsoft.com/office/powerpoint/2010/main" val="22301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C#-</a:t>
            </a:r>
            <a:r>
              <a:rPr lang="hu-HU" u="sng" dirty="0" err="1"/>
              <a:t>ban</a:t>
            </a:r>
            <a:r>
              <a:rPr lang="hu-HU" u="sng" dirty="0"/>
              <a:t>:</a:t>
            </a:r>
            <a:r>
              <a:rPr lang="hu-HU" dirty="0"/>
              <a:t> két utasítás:</a:t>
            </a:r>
          </a:p>
          <a:p>
            <a:r>
              <a:rPr lang="hu-HU" dirty="0" err="1"/>
              <a:t>if</a:t>
            </a:r>
            <a:r>
              <a:rPr lang="hu-HU" dirty="0"/>
              <a:t> – 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– </a:t>
            </a:r>
            <a:r>
              <a:rPr lang="hu-HU" dirty="0" err="1"/>
              <a:t>else</a:t>
            </a:r>
            <a:endParaRPr lang="hu-HU" dirty="0"/>
          </a:p>
          <a:p>
            <a:r>
              <a:rPr lang="hu-HU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952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szerkezet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952716" y="2207160"/>
            <a:ext cx="9981768" cy="3270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feltétel1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feltétel2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utasítás2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feltétel3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utasítás3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utasításk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2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szerkezet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65761" y="1417320"/>
            <a:ext cx="11375135" cy="5252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x1 = 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 (2*a);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x2 = 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 (2*a);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(”Két megoldás: X1={0}, X2={1}”, x1, x2);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discriminant</a:t>
            </a:r>
            <a:r>
              <a:rPr lang="hu-HU" altLang="hu-HU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(2*a);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(”Egy megoldás: X={0}”, x);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(”Nincs megoldás”);</a:t>
            </a:r>
          </a:p>
        </p:txBody>
      </p:sp>
    </p:spTree>
    <p:extLst>
      <p:ext uri="{BB962C8B-B14F-4D97-AF65-F5344CB8AC3E}">
        <p14:creationId xmlns:p14="http://schemas.microsoft.com/office/powerpoint/2010/main" val="17929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384000" y="1638865"/>
            <a:ext cx="11376000" cy="4980051"/>
          </a:xfrm>
          <a:prstGeom prst="rect">
            <a:avLst/>
          </a:prstGeom>
          <a:solidFill>
            <a:srgbClr val="E2F0D7">
              <a:alpha val="50196"/>
            </a:srgbClr>
          </a:solidFill>
        </p:spPr>
        <p:txBody>
          <a:bodyPr vert="horz" lIns="0" tIns="0" rIns="0" b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Georgia"/>
              <a:buChar char="▫"/>
              <a:defRPr kumimoji="0" sz="2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eorgia"/>
              <a:buNone/>
            </a:pPr>
            <a:r>
              <a:rPr lang="hu-HU" u="sng" dirty="0"/>
              <a:t>C/C++, Java</a:t>
            </a:r>
            <a:r>
              <a:rPr lang="hu-HU" u="sng"/>
              <a:t>:</a:t>
            </a:r>
            <a:r>
              <a:rPr lang="hu-HU"/>
              <a:t> ugyanaz</a:t>
            </a:r>
            <a:endParaRPr lang="hu-HU" dirty="0"/>
          </a:p>
          <a:p>
            <a:pPr marL="0" indent="0">
              <a:buFont typeface="Georgia"/>
              <a:buNone/>
            </a:pPr>
            <a:endParaRPr lang="hu-HU" u="sng" dirty="0"/>
          </a:p>
          <a:p>
            <a:pPr marL="0" indent="0">
              <a:buFont typeface="Georgia"/>
              <a:buNone/>
            </a:pPr>
            <a:r>
              <a:rPr lang="hu-HU" u="sng" dirty="0"/>
              <a:t>Python: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nyelvekben: C/C++, Java, Python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3486817"/>
            <a:ext cx="6629400" cy="2857500"/>
          </a:xfrm>
        </p:spPr>
      </p:pic>
    </p:spTree>
    <p:extLst>
      <p:ext uri="{BB962C8B-B14F-4D97-AF65-F5344CB8AC3E}">
        <p14:creationId xmlns:p14="http://schemas.microsoft.com/office/powerpoint/2010/main" val="172518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Többirányú elágazás -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dirty="0"/>
              <a:t> utasítás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1484808" y="1261872"/>
            <a:ext cx="10137216" cy="55046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szelekciós kifejezés </a:t>
            </a:r>
            <a:r>
              <a:rPr lang="hu-HU" altLang="hu-HU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19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érték1</a:t>
            </a: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utasítás1;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19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érték2</a:t>
            </a: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utasítás2;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94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-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dirty="0"/>
              <a:t> utasítás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61257" y="1561654"/>
            <a:ext cx="10989951" cy="510770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2, b = 3;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(”Ez 4”);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(”Ez 5”);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x=b*a;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(”Ez 6”);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38792" y="3696408"/>
            <a:ext cx="2004075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 dirty="0">
                <a:solidFill>
                  <a:schemeClr val="bg1"/>
                </a:solidFill>
                <a:latin typeface="+mj-lt"/>
              </a:rPr>
              <a:t>ezzel foglalkozz!</a:t>
            </a:r>
          </a:p>
        </p:txBody>
      </p:sp>
    </p:spTree>
    <p:extLst>
      <p:ext uri="{BB962C8B-B14F-4D97-AF65-F5344CB8AC3E}">
        <p14:creationId xmlns:p14="http://schemas.microsoft.com/office/powerpoint/2010/main" val="438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-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dirty="0"/>
              <a:t> utasítás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61257" y="1561654"/>
            <a:ext cx="10989951" cy="510770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5, b = 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(”Ez 4”);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(”Ez 5”);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x=b*a;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(”Egyébként”);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854816" y="5217298"/>
            <a:ext cx="2004075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 dirty="0">
                <a:solidFill>
                  <a:schemeClr val="bg1"/>
                </a:solidFill>
                <a:latin typeface="+mj-lt"/>
              </a:rPr>
              <a:t>ezzel foglalkozz!</a:t>
            </a:r>
          </a:p>
        </p:txBody>
      </p:sp>
    </p:spTree>
    <p:extLst>
      <p:ext uri="{BB962C8B-B14F-4D97-AF65-F5344CB8AC3E}">
        <p14:creationId xmlns:p14="http://schemas.microsoft.com/office/powerpoint/2010/main" val="17075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Szelekció – programozási szerkezet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3 alapvető programozási szerkezet:</a:t>
            </a:r>
          </a:p>
          <a:p>
            <a:r>
              <a:rPr lang="hu-HU" dirty="0"/>
              <a:t>Szekvencia</a:t>
            </a:r>
          </a:p>
          <a:p>
            <a:r>
              <a:rPr lang="hu-HU" b="1" dirty="0"/>
              <a:t>Szelekció</a:t>
            </a:r>
          </a:p>
          <a:p>
            <a:r>
              <a:rPr lang="hu-HU" dirty="0"/>
              <a:t>Ciklus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Egy </a:t>
            </a:r>
            <a:r>
              <a:rPr lang="hu-HU" b="1" dirty="0"/>
              <a:t>feltétel értékének megfelelően</a:t>
            </a:r>
            <a:r>
              <a:rPr lang="hu-HU" dirty="0"/>
              <a:t> egy utasításblokk vagy lefut, vagy nem fut le.</a:t>
            </a:r>
          </a:p>
        </p:txBody>
      </p:sp>
    </p:spTree>
    <p:extLst>
      <p:ext uri="{BB962C8B-B14F-4D97-AF65-F5344CB8AC3E}">
        <p14:creationId xmlns:p14="http://schemas.microsoft.com/office/powerpoint/2010/main" val="339563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-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dirty="0"/>
              <a:t> utasítás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1681713"/>
          </a:xfrm>
        </p:spPr>
        <p:txBody>
          <a:bodyPr>
            <a:normAutofit/>
          </a:bodyPr>
          <a:lstStyle/>
          <a:p>
            <a:r>
              <a:rPr lang="hu-HU" dirty="0"/>
              <a:t>Gyorsabb futtatni, mint az „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”-et</a:t>
            </a:r>
          </a:p>
          <a:p>
            <a:r>
              <a:rPr lang="hu-HU" dirty="0"/>
              <a:t>A „</a:t>
            </a:r>
            <a:r>
              <a:rPr lang="hu-HU" dirty="0" err="1"/>
              <a:t>break</a:t>
            </a:r>
            <a:r>
              <a:rPr lang="hu-HU" dirty="0"/>
              <a:t>” használata opcionális</a:t>
            </a:r>
          </a:p>
          <a:p>
            <a:r>
              <a:rPr lang="hu-HU" dirty="0"/>
              <a:t>Egy </a:t>
            </a:r>
            <a:r>
              <a:rPr lang="hu-HU" dirty="0" err="1"/>
              <a:t>case</a:t>
            </a:r>
            <a:r>
              <a:rPr lang="hu-HU" dirty="0"/>
              <a:t>-be lépve az utasítások </a:t>
            </a:r>
            <a:r>
              <a:rPr lang="hu-HU" dirty="0" err="1"/>
              <a:t>break-ig</a:t>
            </a:r>
            <a:r>
              <a:rPr lang="hu-HU" dirty="0"/>
              <a:t> vagy végig végrehajtódnak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42090" y="3181740"/>
            <a:ext cx="9290751" cy="353833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1, b = 3;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(”Ez 4 vagy 5”);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67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386B5-6009-4167-B871-8AF6AFF8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Mintaillesztés </a:t>
            </a:r>
            <a:r>
              <a:rPr lang="hu-HU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/>
              <a:t>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3E1E1-650E-4C06-AEDC-BEB2A000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584001"/>
            <a:ext cx="4169953" cy="4980051"/>
          </a:xfrm>
        </p:spPr>
        <p:txBody>
          <a:bodyPr/>
          <a:lstStyle/>
          <a:p>
            <a:pPr marL="109728" indent="0">
              <a:buNone/>
            </a:pPr>
            <a:r>
              <a:rPr lang="hu-HU"/>
              <a:t>C# 9.0 </a:t>
            </a:r>
            <a:r>
              <a:rPr lang="hu-HU" b="1"/>
              <a:t>mintaillesztési</a:t>
            </a:r>
            <a:r>
              <a:rPr lang="hu-HU"/>
              <a:t> eszközöket vezetett be, köztük </a:t>
            </a:r>
            <a:r>
              <a:rPr lang="hu-HU" b="1"/>
              <a:t>relációs</a:t>
            </a:r>
            <a:r>
              <a:rPr lang="hu-HU"/>
              <a:t> mintákkal:</a:t>
            </a:r>
          </a:p>
          <a:p>
            <a:r>
              <a:rPr lang="hu-HU"/>
              <a:t>használhatóak a </a:t>
            </a:r>
            <a:r>
              <a:rPr lang="hu-HU" b="1"/>
              <a:t>relációs</a:t>
            </a:r>
            <a:r>
              <a:rPr lang="hu-HU"/>
              <a:t> operátorok</a:t>
            </a:r>
          </a:p>
          <a:p>
            <a:r>
              <a:rPr lang="hu-HU" i="1"/>
              <a:t>and</a:t>
            </a:r>
            <a:r>
              <a:rPr lang="hu-HU"/>
              <a:t> és </a:t>
            </a:r>
            <a:r>
              <a:rPr lang="hu-HU" i="1"/>
              <a:t>or</a:t>
            </a:r>
            <a:r>
              <a:rPr lang="hu-HU"/>
              <a:t> </a:t>
            </a:r>
            <a:r>
              <a:rPr lang="hu-HU" b="1"/>
              <a:t>logikai</a:t>
            </a:r>
            <a:r>
              <a:rPr lang="hu-HU"/>
              <a:t> minták</a:t>
            </a:r>
          </a:p>
          <a:p>
            <a:r>
              <a:rPr lang="hu-HU"/>
              <a:t>stb.</a:t>
            </a:r>
          </a:p>
          <a:p>
            <a:pPr marL="109728" indent="0">
              <a:buNone/>
            </a:pPr>
            <a:r>
              <a:rPr lang="hu-HU">
                <a:hlinkClick r:id="rId2"/>
              </a:rPr>
              <a:t>További részletek itt!</a:t>
            </a:r>
            <a:endParaRPr lang="hu-HU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BBD2503-F5E3-42FF-AA44-0AE48454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353" y="2116945"/>
            <a:ext cx="7120647" cy="40311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0 and &lt; = 4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Console.WriteLine(”Ez 0 és 4 között”);</a:t>
            </a:r>
          </a:p>
          <a:p>
            <a:pPr>
              <a:spcBef>
                <a:spcPct val="20000"/>
              </a:spcBef>
            </a:pP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>
              <a:spcBef>
                <a:spcPct val="20000"/>
              </a:spcBef>
            </a:pP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100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Ez túl sok”);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11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nyelvekben: C/C++, Java, 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/>
              <a:t>C/C++, Java</a:t>
            </a:r>
            <a:r>
              <a:rPr lang="hu-HU" u="sng"/>
              <a:t>:</a:t>
            </a:r>
            <a:r>
              <a:rPr lang="hu-HU"/>
              <a:t> ugyanaz (kivéve a mintaillesztést), </a:t>
            </a:r>
            <a:r>
              <a:rPr lang="hu-HU" dirty="0"/>
              <a:t>de csak „felsorolható” típusú kifejezések használhatóak. Lebegőpontos kifejezések </a:t>
            </a:r>
            <a:r>
              <a:rPr lang="hu-HU"/>
              <a:t>tilosak.</a:t>
            </a:r>
            <a:endParaRPr lang="hu-HU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r>
              <a:rPr lang="hu-HU" u="sng" dirty="0"/>
              <a:t>Python:</a:t>
            </a:r>
            <a:r>
              <a:rPr lang="hu-HU" dirty="0"/>
              <a:t> nincs </a:t>
            </a:r>
            <a:r>
              <a:rPr lang="hu-HU" dirty="0" err="1"/>
              <a:t>switch</a:t>
            </a:r>
            <a:r>
              <a:rPr lang="hu-HU" dirty="0"/>
              <a:t>-jellegű utasítás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81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Szelekció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Kétirányú elágazás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Többirányú elágazás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4572016" y="2112280"/>
            <a:ext cx="1728192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feltétel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2587752" y="2904368"/>
            <a:ext cx="198426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utasítás</a:t>
            </a:r>
          </a:p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6372216" y="2904368"/>
            <a:ext cx="200368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utasítás</a:t>
            </a:r>
          </a:p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cxnSp>
        <p:nvCxnSpPr>
          <p:cNvPr id="10" name="Egyenes összekötő nyíllal 9"/>
          <p:cNvCxnSpPr>
            <a:stCxn id="7" idx="2"/>
            <a:endCxn id="8" idx="0"/>
          </p:cNvCxnSpPr>
          <p:nvPr/>
        </p:nvCxnSpPr>
        <p:spPr>
          <a:xfrm flipH="1">
            <a:off x="3579884" y="2616336"/>
            <a:ext cx="1856228" cy="28803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3588087" y="236430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true</a:t>
            </a:r>
            <a:endParaRPr lang="hu-HU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" name="Egyenes összekötő nyíllal 11"/>
          <p:cNvCxnSpPr>
            <a:stCxn id="7" idx="2"/>
            <a:endCxn id="9" idx="0"/>
          </p:cNvCxnSpPr>
          <p:nvPr/>
        </p:nvCxnSpPr>
        <p:spPr>
          <a:xfrm>
            <a:off x="5436112" y="2616336"/>
            <a:ext cx="1937948" cy="28803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6756439" y="2360242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false</a:t>
            </a:r>
            <a:endParaRPr lang="hu-HU" sz="2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4644024" y="4351384"/>
            <a:ext cx="1985376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kifejezés</a:t>
            </a:r>
          </a:p>
        </p:txBody>
      </p:sp>
      <p:sp>
        <p:nvSpPr>
          <p:cNvPr id="19" name="Lekerekített téglalap 18"/>
          <p:cNvSpPr/>
          <p:nvPr/>
        </p:nvSpPr>
        <p:spPr>
          <a:xfrm>
            <a:off x="1373288" y="5431504"/>
            <a:ext cx="213743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utasítás</a:t>
            </a:r>
          </a:p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sp>
        <p:nvSpPr>
          <p:cNvPr id="20" name="Lekerekített téglalap 19"/>
          <p:cNvSpPr/>
          <p:nvPr/>
        </p:nvSpPr>
        <p:spPr>
          <a:xfrm>
            <a:off x="4338889" y="5431504"/>
            <a:ext cx="2000800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utasítás</a:t>
            </a:r>
          </a:p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sp>
        <p:nvSpPr>
          <p:cNvPr id="21" name="Lekerekített téglalap 20"/>
          <p:cNvSpPr/>
          <p:nvPr/>
        </p:nvSpPr>
        <p:spPr>
          <a:xfrm>
            <a:off x="8199902" y="5431504"/>
            <a:ext cx="203571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utasítás</a:t>
            </a:r>
          </a:p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cxnSp>
        <p:nvCxnSpPr>
          <p:cNvPr id="22" name="Egyenes összekötő nyíllal 21"/>
          <p:cNvCxnSpPr>
            <a:stCxn id="18" idx="2"/>
            <a:endCxn id="19" idx="0"/>
          </p:cNvCxnSpPr>
          <p:nvPr/>
        </p:nvCxnSpPr>
        <p:spPr>
          <a:xfrm flipH="1">
            <a:off x="2442004" y="4855440"/>
            <a:ext cx="3194708" cy="5760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18" idx="2"/>
            <a:endCxn id="20" idx="0"/>
          </p:cNvCxnSpPr>
          <p:nvPr/>
        </p:nvCxnSpPr>
        <p:spPr>
          <a:xfrm flipH="1">
            <a:off x="5339289" y="4855440"/>
            <a:ext cx="297423" cy="5760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>
            <a:off x="5508120" y="4855440"/>
            <a:ext cx="3168352" cy="57606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3635912" y="467135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érték</a:t>
            </a:r>
            <a:r>
              <a:rPr lang="hu-HU" sz="2000" baseline="-25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1</a:t>
            </a:r>
            <a:endParaRPr lang="hu-HU" baseline="-25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499407" y="503139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érték</a:t>
            </a:r>
            <a:r>
              <a:rPr lang="hu-HU" sz="2000" baseline="-25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7281529" y="478343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érték</a:t>
            </a:r>
            <a:r>
              <a:rPr lang="hu-HU" sz="2000" baseline="-250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k</a:t>
            </a:r>
            <a:endParaRPr lang="hu-HU" sz="2000" baseline="-25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3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dirty="0"/>
              <a:t> utasítás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1942008" y="1445070"/>
            <a:ext cx="7128792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2552634" y="2809004"/>
            <a:ext cx="5294030" cy="3887788"/>
            <a:chOff x="1079783" y="2565400"/>
            <a:chExt cx="5294030" cy="3887788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2611598">
              <a:off x="1403350" y="3357563"/>
              <a:ext cx="1223963" cy="1223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altLang="hu-H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979613" y="2565400"/>
              <a:ext cx="1587" cy="54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979613" y="6099175"/>
              <a:ext cx="144462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378876" y="3759423"/>
              <a:ext cx="12538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u-HU" altLang="hu-HU" sz="2400" b="1" dirty="0">
                  <a:latin typeface="+mj-lt"/>
                </a:rPr>
                <a:t>feltétel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884488" y="3944938"/>
              <a:ext cx="2303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187950" y="3978275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997325" y="4483100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>
                  <a:latin typeface="+mj-lt"/>
                </a:rPr>
                <a:t>utasítás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148263" y="5635625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003992" y="3521075"/>
              <a:ext cx="69442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true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1079783" y="4914900"/>
              <a:ext cx="7489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false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039938" y="4797425"/>
              <a:ext cx="0" cy="1655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24075" y="6165850"/>
              <a:ext cx="3024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8752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dirty="0"/>
              <a:t> utasítás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2838016"/>
            <a:ext cx="11376000" cy="372603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Feltétel:</a:t>
            </a:r>
          </a:p>
          <a:p>
            <a:r>
              <a:rPr lang="hu-HU" dirty="0"/>
              <a:t>vagy </a:t>
            </a:r>
            <a:r>
              <a:rPr lang="hu-HU" b="1" dirty="0"/>
              <a:t>igaz</a:t>
            </a:r>
            <a:r>
              <a:rPr lang="hu-HU" dirty="0"/>
              <a:t>, vagy </a:t>
            </a:r>
            <a:r>
              <a:rPr lang="hu-HU" b="1" dirty="0"/>
              <a:t>hamis</a:t>
            </a:r>
          </a:p>
          <a:p>
            <a:r>
              <a:rPr lang="hu-HU" dirty="0"/>
              <a:t>egy </a:t>
            </a:r>
            <a:r>
              <a:rPr lang="hu-HU" b="1" dirty="0" err="1"/>
              <a:t>bool</a:t>
            </a:r>
            <a:r>
              <a:rPr lang="hu-HU" dirty="0"/>
              <a:t> kifejezés</a:t>
            </a:r>
          </a:p>
          <a:p>
            <a:r>
              <a:rPr lang="hu-HU" dirty="0"/>
              <a:t>lehetnek benne</a:t>
            </a:r>
          </a:p>
          <a:p>
            <a:pPr lvl="1"/>
            <a:r>
              <a:rPr lang="hu-HU" dirty="0"/>
              <a:t>relációs operátorok</a:t>
            </a:r>
          </a:p>
          <a:p>
            <a:pPr lvl="1"/>
            <a:r>
              <a:rPr lang="hu-HU" dirty="0"/>
              <a:t>logikai operátorok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2518080" y="1598230"/>
            <a:ext cx="7128792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3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operátorok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689533"/>
              </p:ext>
            </p:extLst>
          </p:nvPr>
        </p:nvGraphicFramePr>
        <p:xfrm>
          <a:off x="1618488" y="1591056"/>
          <a:ext cx="822960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egyenlő?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nem egyenlő?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kisebb?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nagyobb?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kisebb vagy egyenlő?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nagyobb vagy egyenlő?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99104" y="4885209"/>
            <a:ext cx="7868368" cy="187220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	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hu-HU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a&lt;0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…	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07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638865"/>
            <a:ext cx="11376000" cy="592271"/>
          </a:xfrm>
        </p:spPr>
        <p:txBody>
          <a:bodyPr/>
          <a:lstStyle/>
          <a:p>
            <a:pPr marL="0" indent="0">
              <a:buNone/>
            </a:pPr>
            <a:r>
              <a:rPr lang="hu-HU" u="sng" dirty="0"/>
              <a:t>A cél:</a:t>
            </a:r>
            <a:r>
              <a:rPr lang="hu-HU" dirty="0"/>
              <a:t> hogy </a:t>
            </a:r>
            <a:r>
              <a:rPr lang="hu-HU" b="1" dirty="0"/>
              <a:t>összetett</a:t>
            </a:r>
            <a:r>
              <a:rPr lang="hu-HU" dirty="0"/>
              <a:t> feltételek írjunk.</a:t>
            </a:r>
          </a:p>
        </p:txBody>
      </p:sp>
      <p:graphicFrame>
        <p:nvGraphicFramePr>
          <p:cNvPr id="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285871"/>
              </p:ext>
            </p:extLst>
          </p:nvPr>
        </p:nvGraphicFramePr>
        <p:xfrm>
          <a:off x="426013" y="2644872"/>
          <a:ext cx="11333987" cy="3688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logikai</a:t>
                      </a:r>
                      <a:r>
                        <a:rPr lang="hu-HU" sz="2800" b="1" baseline="0" dirty="0">
                          <a:latin typeface="+mj-lt"/>
                        </a:rPr>
                        <a:t> és</a:t>
                      </a:r>
                      <a:r>
                        <a:rPr lang="hu-HU" sz="2800" b="1" dirty="0">
                          <a:latin typeface="+mj-lt"/>
                        </a:rPr>
                        <a:t> (</a:t>
                      </a:r>
                      <a:r>
                        <a:rPr lang="hu-HU" sz="2800" b="1" dirty="0" err="1">
                          <a:latin typeface="+mj-lt"/>
                        </a:rPr>
                        <a:t>konjunkció</a:t>
                      </a:r>
                      <a:r>
                        <a:rPr lang="hu-HU" sz="2800" b="1" dirty="0">
                          <a:latin typeface="+mj-lt"/>
                        </a:rPr>
                        <a:t>)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hu-H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hu-H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2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hu-HU" sz="2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hu-HU" sz="2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logikai</a:t>
                      </a:r>
                      <a:r>
                        <a:rPr lang="hu-HU" sz="2800" b="1" baseline="0" dirty="0">
                          <a:latin typeface="+mj-lt"/>
                        </a:rPr>
                        <a:t> vagy</a:t>
                      </a:r>
                      <a:r>
                        <a:rPr lang="hu-HU" sz="2800" b="1" dirty="0">
                          <a:latin typeface="+mj-lt"/>
                        </a:rPr>
                        <a:t> (</a:t>
                      </a:r>
                      <a:r>
                        <a:rPr lang="hu-HU" sz="2800" b="1" dirty="0" err="1">
                          <a:latin typeface="+mj-lt"/>
                        </a:rPr>
                        <a:t>diszjunkció</a:t>
                      </a:r>
                      <a:r>
                        <a:rPr lang="hu-HU" sz="2800" b="1" dirty="0">
                          <a:latin typeface="+mj-lt"/>
                        </a:rPr>
                        <a:t>)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</a:t>
                      </a:r>
                      <a:r>
                        <a:rPr lang="hu-HU" sz="2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hu-HU" sz="2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hu-H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+mj-lt"/>
                        </a:rPr>
                        <a:t>nem (negáció)</a:t>
                      </a:r>
                      <a:endParaRPr lang="hu-HU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hu-H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hu-HU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hu-HU" sz="2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hu-HU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kiértékelése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443717" y="1592726"/>
            <a:ext cx="2818656" cy="833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-1;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b = 10;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43717" y="2853308"/>
            <a:ext cx="4824413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a&lt;0  &amp;&amp;  b!=100 )  …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12355" y="3589501"/>
            <a:ext cx="800219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32622" y="3589501"/>
            <a:ext cx="1223963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412355" y="4021549"/>
            <a:ext cx="2879725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475631" y="4745509"/>
            <a:ext cx="4824413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a&gt;0  &amp;&amp;  b!=100 )  …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76860" y="5481702"/>
            <a:ext cx="954107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97127" y="5481702"/>
            <a:ext cx="1223963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76860" y="5913750"/>
            <a:ext cx="2879725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rövidzár kiértékelése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1662119"/>
          </a:xfrm>
        </p:spPr>
        <p:txBody>
          <a:bodyPr/>
          <a:lstStyle/>
          <a:p>
            <a:r>
              <a:rPr lang="hu-HU" dirty="0"/>
              <a:t>A logikai művelet eredménye sokszor előre kiszámítható</a:t>
            </a:r>
          </a:p>
          <a:p>
            <a:r>
              <a:rPr lang="hu-HU" u="sng" dirty="0"/>
              <a:t>C#-</a:t>
            </a:r>
            <a:r>
              <a:rPr lang="hu-HU" u="sng" dirty="0" err="1"/>
              <a:t>ban</a:t>
            </a:r>
            <a:r>
              <a:rPr lang="hu-HU" u="sng" dirty="0"/>
              <a:t>:</a:t>
            </a:r>
            <a:r>
              <a:rPr lang="hu-HU" dirty="0"/>
              <a:t> a feltétel balról jobbra értékelődik ki, csak </a:t>
            </a:r>
            <a:r>
              <a:rPr lang="hu-HU" b="1" dirty="0"/>
              <a:t>addig a pontig</a:t>
            </a:r>
            <a:r>
              <a:rPr lang="hu-HU" dirty="0"/>
              <a:t>, ahol az érték már egyértelműen meghatározható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497635" y="3998375"/>
            <a:ext cx="4824413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a&lt;0  ||  b!=100 )  …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004739" y="4750030"/>
            <a:ext cx="122396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altLang="hu-H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84472" y="4766227"/>
            <a:ext cx="800219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u-HU"/>
            </a:defPPr>
            <a:lvl1pPr>
              <a:defRPr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altLang="hu-HU" dirty="0" err="1"/>
              <a:t>true</a:t>
            </a:r>
            <a:endParaRPr lang="hu-HU" altLang="hu-HU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84472" y="5198275"/>
            <a:ext cx="2879725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2" id="{37A02DB9-F55C-472F-BDCD-B48A21DEB885}" vid="{1A88AA22-4251-44A9-832C-4AC5E53CE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326</TotalTime>
  <Words>1034</Words>
  <Application>Microsoft Office PowerPoint</Application>
  <PresentationFormat>Szélesvásznú</PresentationFormat>
  <Paragraphs>231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7" baseType="lpstr"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Szelekció – programozási szerkezet</vt:lpstr>
      <vt:lpstr>Szelekció fajtái</vt:lpstr>
      <vt:lpstr>Kétirányú elágazás – if utasítás</vt:lpstr>
      <vt:lpstr>Kétirányú elágazás – if utasítás</vt:lpstr>
      <vt:lpstr>Relációs operátorok</vt:lpstr>
      <vt:lpstr>Logikai operátorok</vt:lpstr>
      <vt:lpstr>Feltétel kiértékelése</vt:lpstr>
      <vt:lpstr>Feltétel rövidzár kiértékelése</vt:lpstr>
      <vt:lpstr>Feltétel rövidzár kiértékelése</vt:lpstr>
      <vt:lpstr>Kétirányú elágazás – if-else utasítás</vt:lpstr>
      <vt:lpstr>Kétirányú elágazás – if-else utasítás</vt:lpstr>
      <vt:lpstr>Többirányú elágazás</vt:lpstr>
      <vt:lpstr>Többirányú elágazás – if-else if-else szerkezet</vt:lpstr>
      <vt:lpstr>Többirányú elágazás – if-else if-else szerkezet</vt:lpstr>
      <vt:lpstr>Más nyelvekben: C/C++, Java, Python</vt:lpstr>
      <vt:lpstr>Többirányú elágazás - switch utasítás</vt:lpstr>
      <vt:lpstr>Többirányú elágazás - switch utasítás</vt:lpstr>
      <vt:lpstr>Többirányú elágazás - switch utasítás</vt:lpstr>
      <vt:lpstr>Többirányú elágazás - switch utasítás</vt:lpstr>
      <vt:lpstr>Mintaillesztés switch-ben</vt:lpstr>
      <vt:lpstr>Más nyelvekben: C/C++, Java,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89</cp:revision>
  <dcterms:created xsi:type="dcterms:W3CDTF">2018-09-19T12:45:33Z</dcterms:created>
  <dcterms:modified xsi:type="dcterms:W3CDTF">2022-10-05T16:17:58Z</dcterms:modified>
</cp:coreProperties>
</file>