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Magasszintű programozási nyelvek</a:t>
            </a:r>
            <a:r>
              <a:rPr lang="en-US" dirty="0" smtClean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5119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6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77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64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2019. 10. 10.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7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28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9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1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7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30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2019. 10. 10.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31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Ciklusok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</a:t>
            </a:r>
            <a:r>
              <a:rPr lang="hu-HU" dirty="0" smtClean="0"/>
              <a:t>ciklus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5337110"/>
            <a:ext cx="11376000" cy="1226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Trükkös kezdőérték x-</a:t>
            </a:r>
            <a:r>
              <a:rPr lang="hu-HU" dirty="0" err="1"/>
              <a:t>hez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a ciklusmagnak min. egyszer le kell futnia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81864" y="1363786"/>
            <a:ext cx="9923472" cy="37307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x = -1;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hu-HU" altLang="hu-HU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alt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|| x % 2 != 0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("Írj be egy pozitív páros számot!");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szám kétszerese=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{0}", x * 2);</a:t>
            </a:r>
          </a:p>
        </p:txBody>
      </p:sp>
    </p:spTree>
    <p:extLst>
      <p:ext uri="{BB962C8B-B14F-4D97-AF65-F5344CB8AC3E}">
        <p14:creationId xmlns:p14="http://schemas.microsoft.com/office/powerpoint/2010/main" val="25473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2939145"/>
            <a:ext cx="11376000" cy="1250302"/>
          </a:xfrm>
        </p:spPr>
        <p:txBody>
          <a:bodyPr/>
          <a:lstStyle/>
          <a:p>
            <a:r>
              <a:rPr lang="hu-HU" dirty="0"/>
              <a:t>Addig fut, amíg a feltétel </a:t>
            </a:r>
            <a:r>
              <a:rPr lang="hu-HU" b="1" dirty="0" err="1"/>
              <a:t>true</a:t>
            </a:r>
            <a:r>
              <a:rPr lang="hu-HU" dirty="0"/>
              <a:t>.</a:t>
            </a:r>
          </a:p>
          <a:p>
            <a:r>
              <a:rPr lang="hu-HU" dirty="0"/>
              <a:t>A feltételt ciklustörzs lefutása </a:t>
            </a:r>
            <a:r>
              <a:rPr lang="hu-HU" b="1" dirty="0"/>
              <a:t>után</a:t>
            </a:r>
            <a:r>
              <a:rPr lang="hu-HU" dirty="0"/>
              <a:t> teszteljük.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1617752" y="1680526"/>
            <a:ext cx="8908495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 </a:t>
            </a:r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2320288" y="4197627"/>
            <a:ext cx="6860288" cy="2315859"/>
            <a:chOff x="2320288" y="4197627"/>
            <a:chExt cx="6860288" cy="2315859"/>
          </a:xfrm>
        </p:grpSpPr>
        <p:sp>
          <p:nvSpPr>
            <p:cNvPr id="7" name="Lekerekített téglalap 6"/>
            <p:cNvSpPr/>
            <p:nvPr/>
          </p:nvSpPr>
          <p:spPr>
            <a:xfrm>
              <a:off x="2783248" y="5064691"/>
              <a:ext cx="1728192" cy="8209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>
                  <a:solidFill>
                    <a:schemeClr val="tx1"/>
                  </a:solidFill>
                  <a:latin typeface="+mj-lt"/>
                </a:rPr>
                <a:t>feltétel</a:t>
              </a:r>
            </a:p>
          </p:txBody>
        </p:sp>
        <p:sp>
          <p:nvSpPr>
            <p:cNvPr id="8" name="Folyamatábra: Előírt feldolgozás 7"/>
            <p:cNvSpPr/>
            <p:nvPr/>
          </p:nvSpPr>
          <p:spPr>
            <a:xfrm>
              <a:off x="6815696" y="5061615"/>
              <a:ext cx="2364880" cy="824026"/>
            </a:xfrm>
            <a:prstGeom prst="flowChartPredefined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>
                  <a:solidFill>
                    <a:schemeClr val="tx1"/>
                  </a:solidFill>
                  <a:latin typeface="+mj-lt"/>
                </a:rPr>
                <a:t>utasítás</a:t>
              </a:r>
            </a:p>
          </p:txBody>
        </p:sp>
        <p:cxnSp>
          <p:nvCxnSpPr>
            <p:cNvPr id="9" name="Görbe összekötő 8"/>
            <p:cNvCxnSpPr>
              <a:stCxn id="7" idx="2"/>
              <a:endCxn id="8" idx="2"/>
            </p:cNvCxnSpPr>
            <p:nvPr/>
          </p:nvCxnSpPr>
          <p:spPr>
            <a:xfrm rot="16200000" flipH="1">
              <a:off x="5822740" y="3710245"/>
              <a:ext cx="12700" cy="4350792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örbe összekötő 9"/>
            <p:cNvCxnSpPr>
              <a:stCxn id="8" idx="0"/>
              <a:endCxn id="7" idx="0"/>
            </p:cNvCxnSpPr>
            <p:nvPr/>
          </p:nvCxnSpPr>
          <p:spPr>
            <a:xfrm rot="16200000" flipH="1" flipV="1">
              <a:off x="5821202" y="2887757"/>
              <a:ext cx="3076" cy="4350792"/>
            </a:xfrm>
            <a:prstGeom prst="curvedConnector3">
              <a:avLst>
                <a:gd name="adj1" fmla="val -743173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zövegdoboz 10"/>
            <p:cNvSpPr txBox="1"/>
            <p:nvPr/>
          </p:nvSpPr>
          <p:spPr>
            <a:xfrm>
              <a:off x="5375536" y="5702666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 err="1" smtClean="0">
                  <a:latin typeface="+mj-lt"/>
                </a:rPr>
                <a:t>true</a:t>
              </a:r>
              <a:endParaRPr lang="hu-HU" sz="2000" b="1" dirty="0">
                <a:latin typeface="+mj-lt"/>
              </a:endParaRPr>
            </a:p>
          </p:txBody>
        </p:sp>
        <p:cxnSp>
          <p:nvCxnSpPr>
            <p:cNvPr id="12" name="Görbe összekötő 11"/>
            <p:cNvCxnSpPr>
              <a:stCxn id="7" idx="2"/>
            </p:cNvCxnSpPr>
            <p:nvPr/>
          </p:nvCxnSpPr>
          <p:spPr>
            <a:xfrm rot="5400000">
              <a:off x="3047254" y="5909667"/>
              <a:ext cx="624117" cy="57606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zövegdoboz 12"/>
            <p:cNvSpPr txBox="1"/>
            <p:nvPr/>
          </p:nvSpPr>
          <p:spPr>
            <a:xfrm>
              <a:off x="2320288" y="6113376"/>
              <a:ext cx="103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 err="1" smtClean="0">
                  <a:latin typeface="+mj-lt"/>
                </a:rPr>
                <a:t>false</a:t>
              </a:r>
              <a:endParaRPr lang="hu-HU" sz="2000" b="1" dirty="0">
                <a:latin typeface="+mj-lt"/>
              </a:endParaRPr>
            </a:p>
          </p:txBody>
        </p:sp>
        <p:cxnSp>
          <p:nvCxnSpPr>
            <p:cNvPr id="14" name="Görbe összekötő 13"/>
            <p:cNvCxnSpPr/>
            <p:nvPr/>
          </p:nvCxnSpPr>
          <p:spPr>
            <a:xfrm rot="5400000">
              <a:off x="7765083" y="4522063"/>
              <a:ext cx="854270" cy="205398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3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hu-HU" dirty="0"/>
              <a:t> ciklus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05586" y="2565400"/>
            <a:ext cx="9511230" cy="39592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utasítás;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utasítás;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(feltétel);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következő utasítás;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478611" y="2781300"/>
            <a:ext cx="6769100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38530" y="5373216"/>
            <a:ext cx="2114681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485436" y="5381666"/>
            <a:ext cx="736099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349036" y="5394366"/>
            <a:ext cx="873957" cy="3693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1.875E-6 0.15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15717 L 1.875E-6 0.230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23078 L 1.875E-6 0.3775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37754 L 1.875E-6 2.9629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1.875E-6 0.157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15717 L 1.875E-6 0.2307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23078 L 1.875E-6 0.377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37754 L 1.875E-6 0.4509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hu-HU" dirty="0"/>
              <a:t> </a:t>
            </a:r>
            <a:r>
              <a:rPr lang="hu-HU" dirty="0" smtClean="0"/>
              <a:t>ciklus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5533053"/>
            <a:ext cx="11376000" cy="103099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ciklusmag min. egyszer lefut!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83569" y="1700807"/>
            <a:ext cx="10279900" cy="328173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altLang="hu-H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("Írj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 egy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positív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páros számot!");</a:t>
            </a:r>
            <a:endParaRPr lang="hu-HU" altLang="hu-H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hu-HU" altLang="hu-HU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0 || x % 2 != 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szám kétszerese = {0}", 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 2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46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</a:t>
            </a:r>
            <a:r>
              <a:rPr lang="hu-HU" dirty="0" smtClean="0"/>
              <a:t>ciklus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682432" y="2174302"/>
            <a:ext cx="10811576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feltétel; lép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utasítás;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960120" y="3933390"/>
            <a:ext cx="2615184" cy="1323439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i="1" dirty="0">
                <a:latin typeface="+mj-lt"/>
              </a:rPr>
              <a:t>Inicializálás</a:t>
            </a:r>
            <a:r>
              <a:rPr lang="hu-HU" altLang="hu-HU" sz="2000" i="1" dirty="0">
                <a:latin typeface="+mj-lt"/>
              </a:rPr>
              <a:t>:</a:t>
            </a:r>
          </a:p>
          <a:p>
            <a:pPr eaLnBrk="1" hangingPunct="1"/>
            <a:r>
              <a:rPr lang="hu-HU" altLang="hu-HU" sz="2000" i="1" dirty="0">
                <a:latin typeface="+mj-lt"/>
              </a:rPr>
              <a:t>Általában változó értékadás.</a:t>
            </a:r>
            <a:br>
              <a:rPr lang="hu-HU" altLang="hu-HU" sz="2000" i="1" dirty="0">
                <a:latin typeface="+mj-lt"/>
              </a:rPr>
            </a:br>
            <a:r>
              <a:rPr lang="hu-HU" altLang="hu-HU" sz="2000" i="1" dirty="0">
                <a:latin typeface="+mj-lt"/>
              </a:rPr>
              <a:t>Csak egyszer fut le.</a:t>
            </a:r>
            <a:endParaRPr lang="hu-HU" altLang="hu-HU" sz="2000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895950" y="2889520"/>
            <a:ext cx="1414178" cy="935856"/>
          </a:xfrm>
          <a:custGeom>
            <a:avLst/>
            <a:gdLst/>
            <a:ahLst/>
            <a:cxnLst>
              <a:cxn ang="0">
                <a:pos x="0" y="429"/>
              </a:cxn>
              <a:cxn ang="0">
                <a:pos x="8" y="0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58390" y="3933390"/>
            <a:ext cx="3503698" cy="1323439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i="1" dirty="0">
                <a:latin typeface="+mj-lt"/>
              </a:rPr>
              <a:t>Ciklusfeltétel</a:t>
            </a:r>
            <a:r>
              <a:rPr lang="hu-HU" altLang="hu-HU" sz="2000" i="1" dirty="0">
                <a:latin typeface="+mj-lt"/>
              </a:rPr>
              <a:t>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hu-HU" altLang="hu-HU" sz="2000" i="1" dirty="0">
                <a:latin typeface="+mj-lt"/>
              </a:rPr>
              <a:t>addig fut, amíg </a:t>
            </a:r>
            <a:r>
              <a:rPr lang="hu-HU" altLang="hu-HU" sz="2000" b="1" i="1" dirty="0" err="1">
                <a:latin typeface="+mj-lt"/>
              </a:rPr>
              <a:t>true</a:t>
            </a:r>
            <a:endParaRPr lang="hu-HU" altLang="hu-HU" sz="2000" b="1" i="1" dirty="0">
              <a:latin typeface="+mj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hu-HU" altLang="hu-HU" sz="2000" i="1" dirty="0">
                <a:latin typeface="+mj-lt"/>
              </a:rPr>
              <a:t>tesztelve a ciklustörzs </a:t>
            </a:r>
            <a:r>
              <a:rPr lang="hu-HU" altLang="hu-HU" sz="2000" b="1" i="1" dirty="0">
                <a:latin typeface="+mj-lt"/>
              </a:rPr>
              <a:t>előtt</a:t>
            </a:r>
            <a:endParaRPr lang="hu-HU" altLang="hu-HU" sz="2000" i="1" dirty="0">
              <a:latin typeface="+mj-lt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 flipH="1">
            <a:off x="5248655" y="2889520"/>
            <a:ext cx="393911" cy="935856"/>
          </a:xfrm>
          <a:custGeom>
            <a:avLst/>
            <a:gdLst/>
            <a:ahLst/>
            <a:cxnLst>
              <a:cxn ang="0">
                <a:pos x="0" y="429"/>
              </a:cxn>
              <a:cxn ang="0">
                <a:pos x="8" y="0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991245" y="3912705"/>
            <a:ext cx="2579219" cy="1015663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i="1" dirty="0">
                <a:latin typeface="+mj-lt"/>
              </a:rPr>
              <a:t>Ciklusléptetés</a:t>
            </a:r>
            <a:r>
              <a:rPr lang="hu-HU" altLang="hu-HU" sz="2000" i="1" dirty="0">
                <a:latin typeface="+mj-lt"/>
              </a:rPr>
              <a:t>:</a:t>
            </a:r>
          </a:p>
          <a:p>
            <a:pPr eaLnBrk="1" hangingPunct="1"/>
            <a:r>
              <a:rPr lang="hu-HU" altLang="hu-HU" sz="2000" i="1" dirty="0">
                <a:latin typeface="+mj-lt"/>
              </a:rPr>
              <a:t>Minden iteráció után lefut.</a:t>
            </a:r>
            <a:endParaRPr lang="hu-HU" altLang="hu-HU" sz="2000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7287767" y="2889520"/>
            <a:ext cx="1855605" cy="935856"/>
          </a:xfrm>
          <a:custGeom>
            <a:avLst/>
            <a:gdLst/>
            <a:ahLst/>
            <a:cxnLst>
              <a:cxn ang="0">
                <a:pos x="0" y="429"/>
              </a:cxn>
              <a:cxn ang="0">
                <a:pos x="8" y="0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4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</a:t>
            </a:r>
            <a:r>
              <a:rPr lang="hu-HU" dirty="0" smtClean="0"/>
              <a:t>ciklus példa</a:t>
            </a:r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5024" y="1751099"/>
            <a:ext cx="9099368" cy="38175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>
              <a:spcBef>
                <a:spcPct val="20000"/>
              </a:spcBef>
            </a:pPr>
            <a:r>
              <a:rPr 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i=0; i&lt;10; i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x =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x;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(”Összeg={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0}”, sum);</a:t>
            </a:r>
          </a:p>
        </p:txBody>
      </p:sp>
    </p:spTree>
    <p:extLst>
      <p:ext uri="{BB962C8B-B14F-4D97-AF65-F5344CB8AC3E}">
        <p14:creationId xmlns:p14="http://schemas.microsoft.com/office/powerpoint/2010/main" val="1427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</a:t>
            </a:r>
            <a:r>
              <a:rPr lang="hu-HU" dirty="0" smtClean="0"/>
              <a:t>ciklus mint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68371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ciklus tulajdonképpen a következő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ciklus "rövidítése":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74536" y="2637458"/>
            <a:ext cx="4249737" cy="2879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lép;</a:t>
            </a:r>
            <a:endParaRPr lang="hu-HU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4000" y="2637458"/>
            <a:ext cx="5404152" cy="201664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feltétel; lép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ciklus mint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68371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ciklus tulajdonképpen a következő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ciklus "rövidítése":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74536" y="2637458"/>
            <a:ext cx="4249737" cy="28796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 = 0;</a:t>
            </a:r>
            <a:endParaRPr lang="hu-HU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 10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  <a:endParaRPr lang="hu-HU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4000" y="2637458"/>
            <a:ext cx="5404152" cy="201664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 = 0; i &lt; 10; i++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</a:t>
            </a:r>
            <a:r>
              <a:rPr lang="hu-HU" dirty="0" smtClean="0"/>
              <a:t>ciklus példa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84000" y="5266944"/>
            <a:ext cx="11376000" cy="1297108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Több kifejezést is használhatsz az inicializáló és léptető utasításokban: </a:t>
            </a:r>
            <a:r>
              <a:rPr lang="hu-HU" b="1" dirty="0" err="1" smtClean="0"/>
              <a:t>vesszőkkel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u-HU" dirty="0"/>
              <a:t>) </a:t>
            </a:r>
            <a:r>
              <a:rPr lang="hu-HU" dirty="0" err="1"/>
              <a:t>válaszd</a:t>
            </a:r>
            <a:r>
              <a:rPr lang="hu-HU" dirty="0"/>
              <a:t> el őket!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1340769"/>
            <a:ext cx="10387584" cy="33843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uint.Parse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&lt;= n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* 2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i;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(”Összeg={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0}”, sum);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4833156"/>
            <a:ext cx="10387584" cy="19802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uint.Parse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>
              <a:spcBef>
                <a:spcPct val="20000"/>
              </a:spcBef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i, sum;</a:t>
            </a:r>
          </a:p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&lt;= n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sum += i, i = 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* 2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(”Összeg={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0}”, sum);</a:t>
            </a:r>
          </a:p>
        </p:txBody>
      </p:sp>
    </p:spTree>
    <p:extLst>
      <p:ext uri="{BB962C8B-B14F-4D97-AF65-F5344CB8AC3E}">
        <p14:creationId xmlns:p14="http://schemas.microsoft.com/office/powerpoint/2010/main" val="244391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 nyelvekben: C/C++, Java, Pascal/Delphi,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 smtClean="0"/>
              <a:t>C/C++, Java:</a:t>
            </a:r>
            <a:r>
              <a:rPr lang="hu-HU" dirty="0" smtClean="0"/>
              <a:t> ugyanaz</a:t>
            </a:r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r>
              <a:rPr lang="hu-HU" u="sng" dirty="0" smtClean="0"/>
              <a:t>Pascal/</a:t>
            </a:r>
            <a:r>
              <a:rPr lang="hu-HU" u="sng" dirty="0" err="1" smtClean="0"/>
              <a:t>Dephi</a:t>
            </a:r>
            <a:r>
              <a:rPr lang="hu-HU" u="sng" dirty="0" smtClean="0"/>
              <a:t>:</a:t>
            </a:r>
          </a:p>
          <a:p>
            <a:pPr marL="109728" indent="0">
              <a:buNone/>
            </a:pPr>
            <a:endParaRPr lang="hu-HU" u="sng" dirty="0"/>
          </a:p>
          <a:p>
            <a:pPr marL="109728" indent="0">
              <a:buNone/>
            </a:pPr>
            <a:endParaRPr lang="hu-HU" u="sng" dirty="0" smtClean="0"/>
          </a:p>
          <a:p>
            <a:pPr marL="109728" indent="0">
              <a:buNone/>
            </a:pPr>
            <a:endParaRPr lang="hu-HU" u="sng" dirty="0"/>
          </a:p>
          <a:p>
            <a:pPr marL="109728" indent="0">
              <a:buNone/>
            </a:pPr>
            <a:endParaRPr lang="hu-HU" u="sng" dirty="0" smtClean="0"/>
          </a:p>
          <a:p>
            <a:pPr marL="109728" indent="0">
              <a:buNone/>
            </a:pPr>
            <a:r>
              <a:rPr lang="hu-HU" u="sng" dirty="0" smtClean="0"/>
              <a:t>Python:</a:t>
            </a:r>
            <a:r>
              <a:rPr lang="hu-HU" dirty="0" smtClean="0"/>
              <a:t> mint a C# </a:t>
            </a:r>
            <a:r>
              <a:rPr lang="hu-HU" i="1" dirty="0" err="1" smtClean="0"/>
              <a:t>foreach</a:t>
            </a:r>
            <a:r>
              <a:rPr lang="hu-HU" dirty="0" smtClean="0"/>
              <a:t> ciklusa</a:t>
            </a:r>
            <a:endParaRPr lang="hu-HU" u="sng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10" y="2327910"/>
            <a:ext cx="6459474" cy="18528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68" y="5158740"/>
            <a:ext cx="4021836" cy="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 – programozási szerkezet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3 alapvető programozási szerkezet:</a:t>
            </a:r>
          </a:p>
          <a:p>
            <a:r>
              <a:rPr lang="hu-HU" dirty="0"/>
              <a:t>Szekvencia</a:t>
            </a:r>
          </a:p>
          <a:p>
            <a:r>
              <a:rPr lang="hu-HU" dirty="0"/>
              <a:t>Szelekció</a:t>
            </a:r>
          </a:p>
          <a:p>
            <a:r>
              <a:rPr lang="hu-HU" b="1" dirty="0"/>
              <a:t>Ciklus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Utasításblokk ismétlődve végrehajtva.</a:t>
            </a:r>
          </a:p>
        </p:txBody>
      </p:sp>
    </p:spTree>
    <p:extLst>
      <p:ext uri="{BB962C8B-B14F-4D97-AF65-F5344CB8AC3E}">
        <p14:creationId xmlns:p14="http://schemas.microsoft.com/office/powerpoint/2010/main" val="33956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dirty="0"/>
              <a:t> </a:t>
            </a:r>
            <a:r>
              <a:rPr lang="hu-HU" dirty="0" smtClean="0"/>
              <a:t>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Ugyanazt az utasítást egy </a:t>
            </a:r>
            <a:r>
              <a:rPr lang="hu-HU" b="1" dirty="0"/>
              <a:t>tömb</a:t>
            </a:r>
            <a:r>
              <a:rPr lang="hu-HU" dirty="0"/>
              <a:t> vagy </a:t>
            </a:r>
            <a:r>
              <a:rPr lang="hu-HU" b="1" dirty="0"/>
              <a:t>lista</a:t>
            </a:r>
            <a:r>
              <a:rPr lang="hu-HU" dirty="0"/>
              <a:t> minden egyes elemére végrehajtani.</a:t>
            </a:r>
          </a:p>
          <a:p>
            <a:r>
              <a:rPr lang="hu-HU" dirty="0"/>
              <a:t>Erről a ciklusfajtáról majd később tanulunk a tömbök és listák kapcsán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50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u="sng" dirty="0"/>
              <a:t>Feladat:</a:t>
            </a:r>
            <a:r>
              <a:rPr lang="hu-HU" dirty="0"/>
              <a:t> szorozd össze a számokat, </a:t>
            </a:r>
            <a:r>
              <a:rPr lang="hu-HU" dirty="0" smtClean="0"/>
              <a:t>míg </a:t>
            </a:r>
            <a:r>
              <a:rPr lang="hu-HU" dirty="0"/>
              <a:t>a </a:t>
            </a:r>
            <a:r>
              <a:rPr lang="hu-HU" dirty="0" err="1"/>
              <a:t>user</a:t>
            </a:r>
            <a:r>
              <a:rPr lang="hu-HU" dirty="0"/>
              <a:t> 0-t nem gépel be!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83568" y="1700808"/>
            <a:ext cx="10289232" cy="43204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("Adj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meg számokat, majd írj 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0-t!");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== 0)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x;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!= 0);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szorzat=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{0}",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55228" y="4077320"/>
            <a:ext cx="8288188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527621" y="4108554"/>
            <a:ext cx="736099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2.91667E-6 0.188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 err="1"/>
              <a:t>break</a:t>
            </a:r>
            <a:r>
              <a:rPr lang="hu-HU" dirty="0"/>
              <a:t> azonnal terminálja az őt tartalmazó ciklust.</a:t>
            </a:r>
          </a:p>
          <a:p>
            <a:r>
              <a:rPr lang="hu-HU" dirty="0"/>
              <a:t>A program végrehajtása a ciklust követő utasításon folytatódik.</a:t>
            </a:r>
          </a:p>
        </p:txBody>
      </p:sp>
    </p:spTree>
    <p:extLst>
      <p:ext uri="{BB962C8B-B14F-4D97-AF65-F5344CB8AC3E}">
        <p14:creationId xmlns:p14="http://schemas.microsoft.com/office/powerpoint/2010/main" val="7352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Hasonló a</a:t>
            </a:r>
            <a:r>
              <a:rPr lang="hu-HU" b="1" dirty="0"/>
              <a:t> </a:t>
            </a:r>
            <a:r>
              <a:rPr lang="hu-HU" b="1" dirty="0" err="1"/>
              <a:t>break</a:t>
            </a:r>
            <a:r>
              <a:rPr lang="hu-HU" dirty="0" err="1"/>
              <a:t>-hez</a:t>
            </a:r>
            <a:r>
              <a:rPr lang="hu-HU" dirty="0"/>
              <a:t>, de nem terminálja a ciklust.</a:t>
            </a:r>
          </a:p>
          <a:p>
            <a:r>
              <a:rPr lang="hu-HU" dirty="0"/>
              <a:t>A program végrehajtása a ciklusfeltétel tesztelésével folytatódik.</a:t>
            </a:r>
          </a:p>
        </p:txBody>
      </p:sp>
    </p:spTree>
    <p:extLst>
      <p:ext uri="{BB962C8B-B14F-4D97-AF65-F5344CB8AC3E}">
        <p14:creationId xmlns:p14="http://schemas.microsoft.com/office/powerpoint/2010/main" val="104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hu-HU" dirty="0"/>
              <a:t> </a:t>
            </a:r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233232" y="1434496"/>
            <a:ext cx="11324784" cy="53046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("Adj 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meg </a:t>
            </a:r>
            <a:r>
              <a:rPr lang="hu-HU" altLang="hu-H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pozitív számokat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majd írj </a:t>
            </a:r>
            <a:r>
              <a:rPr lang="hu-HU" altLang="hu-H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0-t!");</a:t>
            </a: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x,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200" b="1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hu-HU" altLang="hu-HU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0) {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altLang="hu-HU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("Ez 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nem pozitív szám!");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altLang="hu-HU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== 0)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x;</a:t>
            </a:r>
          </a:p>
          <a:p>
            <a:pPr>
              <a:spcBef>
                <a:spcPct val="20000"/>
              </a:spcBef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!= 0);</a:t>
            </a: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 szorzat= 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{0}",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29686" y="4290853"/>
            <a:ext cx="9640558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8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4.16667E-6 0.22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22037 L 4.16667E-6 -0.2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hu-HU" dirty="0"/>
              <a:t> </a:t>
            </a:r>
            <a:r>
              <a:rPr lang="hu-HU" dirty="0" smtClean="0"/>
              <a:t>egy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</a:t>
            </a:r>
            <a:r>
              <a:rPr lang="hu-HU" dirty="0" smtClean="0"/>
              <a:t>ciklusban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for</a:t>
            </a:r>
            <a:r>
              <a:rPr lang="hu-HU" dirty="0"/>
              <a:t> ciklus fejlécének melyik részére </a:t>
            </a:r>
            <a:r>
              <a:rPr lang="hu-HU" dirty="0" err="1"/>
              <a:t>ugorjunk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Inic</a:t>
            </a:r>
            <a:r>
              <a:rPr lang="hu-HU" dirty="0"/>
              <a:t>? </a:t>
            </a:r>
            <a:r>
              <a:rPr lang="hu-HU" dirty="0" smtClean="0"/>
              <a:t>Feltétel? </a:t>
            </a:r>
            <a:r>
              <a:rPr lang="hu-HU" dirty="0"/>
              <a:t>Lép?</a:t>
            </a:r>
          </a:p>
          <a:p>
            <a:r>
              <a:rPr lang="hu-HU" dirty="0"/>
              <a:t>Először a Lép-re.</a:t>
            </a:r>
          </a:p>
          <a:p>
            <a:r>
              <a:rPr lang="hu-HU" dirty="0"/>
              <a:t>Aztán a </a:t>
            </a:r>
            <a:r>
              <a:rPr lang="hu-HU" dirty="0" smtClean="0"/>
              <a:t>Feltételre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1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hu-HU" dirty="0"/>
              <a:t> egy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/>
              <a:t> ciklusban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1520" y="2276871"/>
            <a:ext cx="10814586" cy="38906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10; i++)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("Itt a vége");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60850" y="4222202"/>
            <a:ext cx="7417172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342727" y="4222202"/>
            <a:ext cx="1451850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342726" y="2492770"/>
            <a:ext cx="1451851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-0.00156 -0.25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26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0013 -0.2523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10274 2.59259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 – programozási szerkezet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274111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Minden ciklus 2 részből áll:</a:t>
            </a:r>
          </a:p>
          <a:p>
            <a:pPr marL="0" indent="0">
              <a:buNone/>
            </a:pPr>
            <a:r>
              <a:rPr lang="hu-HU" b="1" dirty="0"/>
              <a:t>Ciklustörzs</a:t>
            </a:r>
            <a:r>
              <a:rPr lang="hu-HU" dirty="0"/>
              <a:t>:</a:t>
            </a:r>
          </a:p>
          <a:p>
            <a:pPr marL="400050" lvl="1" indent="0">
              <a:buNone/>
            </a:pPr>
            <a:r>
              <a:rPr lang="hu-HU" dirty="0"/>
              <a:t>Végrehajtandó utasítások blokkja.</a:t>
            </a:r>
          </a:p>
          <a:p>
            <a:pPr marL="0" indent="0">
              <a:buNone/>
            </a:pPr>
            <a:r>
              <a:rPr lang="hu-HU" b="1" dirty="0"/>
              <a:t>Ciklusfeltétel</a:t>
            </a:r>
            <a:r>
              <a:rPr lang="hu-HU" dirty="0"/>
              <a:t>:</a:t>
            </a:r>
          </a:p>
          <a:p>
            <a:pPr marL="400050" lvl="1" indent="0">
              <a:buNone/>
            </a:pPr>
            <a:r>
              <a:rPr lang="hu-HU" dirty="0"/>
              <a:t>Meddig ismételjük a ciklustörzs végrehajtását?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057400" y="5113404"/>
            <a:ext cx="2371744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ciklus-feltétel</a:t>
            </a:r>
          </a:p>
        </p:txBody>
      </p:sp>
      <p:sp>
        <p:nvSpPr>
          <p:cNvPr id="5" name="Folyamatábra: Előírt feldolgozás 4"/>
          <p:cNvSpPr/>
          <p:nvPr/>
        </p:nvSpPr>
        <p:spPr>
          <a:xfrm>
            <a:off x="6728915" y="5110328"/>
            <a:ext cx="2863141" cy="1008112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ciklustörzs</a:t>
            </a:r>
          </a:p>
        </p:txBody>
      </p:sp>
      <p:cxnSp>
        <p:nvCxnSpPr>
          <p:cNvPr id="6" name="Görbe összekötő 5"/>
          <p:cNvCxnSpPr>
            <a:stCxn id="4" idx="0"/>
            <a:endCxn id="5" idx="0"/>
          </p:cNvCxnSpPr>
          <p:nvPr/>
        </p:nvCxnSpPr>
        <p:spPr>
          <a:xfrm rot="5400000" flipH="1" flipV="1">
            <a:off x="5700341" y="2653259"/>
            <a:ext cx="3076" cy="4917214"/>
          </a:xfrm>
          <a:prstGeom prst="curvedConnector3">
            <a:avLst>
              <a:gd name="adj1" fmla="val 75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örbe összekötő 6"/>
          <p:cNvCxnSpPr>
            <a:stCxn id="5" idx="2"/>
            <a:endCxn id="4" idx="2"/>
          </p:cNvCxnSpPr>
          <p:nvPr/>
        </p:nvCxnSpPr>
        <p:spPr>
          <a:xfrm rot="5400000">
            <a:off x="5700341" y="3661371"/>
            <a:ext cx="3076" cy="4917214"/>
          </a:xfrm>
          <a:prstGeom prst="curvedConnector3">
            <a:avLst>
              <a:gd name="adj1" fmla="val 75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Ciklusfajták – </a:t>
            </a:r>
            <a:r>
              <a:rPr lang="hu-HU" i="1" dirty="0" smtClean="0"/>
              <a:t>Meddig </a:t>
            </a:r>
            <a:r>
              <a:rPr lang="hu-HU" i="1" dirty="0"/>
              <a:t>fusson a ciklus?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Amíg a feltétel </a:t>
            </a:r>
            <a:r>
              <a:rPr lang="hu-HU" b="1" dirty="0"/>
              <a:t>igaz (</a:t>
            </a:r>
            <a:r>
              <a:rPr lang="hu-HU" b="1" dirty="0" err="1"/>
              <a:t>true</a:t>
            </a:r>
            <a:r>
              <a:rPr lang="hu-HU" b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Amíg </a:t>
            </a:r>
            <a:r>
              <a:rPr lang="hu-HU" dirty="0"/>
              <a:t>a feltétel </a:t>
            </a:r>
            <a:r>
              <a:rPr lang="hu-HU" b="1" dirty="0"/>
              <a:t>hamis (</a:t>
            </a:r>
            <a:r>
              <a:rPr lang="hu-HU" b="1" dirty="0" err="1"/>
              <a:t>false</a:t>
            </a:r>
            <a:r>
              <a:rPr lang="hu-HU" b="1" dirty="0"/>
              <a:t>)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423160" y="2577124"/>
            <a:ext cx="22985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ciklus-feltétel</a:t>
            </a:r>
          </a:p>
        </p:txBody>
      </p:sp>
      <p:sp>
        <p:nvSpPr>
          <p:cNvPr id="5" name="Folyamatábra: Előírt feldolgozás 4"/>
          <p:cNvSpPr/>
          <p:nvPr/>
        </p:nvSpPr>
        <p:spPr>
          <a:xfrm>
            <a:off x="7026008" y="2574048"/>
            <a:ext cx="2684920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ciklustörzs</a:t>
            </a:r>
          </a:p>
        </p:txBody>
      </p:sp>
      <p:cxnSp>
        <p:nvCxnSpPr>
          <p:cNvPr id="6" name="Görbe összekötő 5"/>
          <p:cNvCxnSpPr>
            <a:stCxn id="4" idx="2"/>
            <a:endCxn id="5" idx="2"/>
          </p:cNvCxnSpPr>
          <p:nvPr/>
        </p:nvCxnSpPr>
        <p:spPr>
          <a:xfrm rot="16200000" flipH="1">
            <a:off x="5970462" y="1000068"/>
            <a:ext cx="12700" cy="4796012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örbe összekötő 6"/>
          <p:cNvCxnSpPr>
            <a:stCxn id="5" idx="0"/>
            <a:endCxn id="4" idx="0"/>
          </p:cNvCxnSpPr>
          <p:nvPr/>
        </p:nvCxnSpPr>
        <p:spPr>
          <a:xfrm rot="16200000" flipH="1" flipV="1">
            <a:off x="5968924" y="177580"/>
            <a:ext cx="3076" cy="4796012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5585848" y="321509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latin typeface="+mj-lt"/>
              </a:rPr>
              <a:t>true</a:t>
            </a:r>
            <a:endParaRPr lang="hu-HU" sz="2000" b="1" dirty="0">
              <a:latin typeface="+mj-lt"/>
            </a:endParaRPr>
          </a:p>
        </p:txBody>
      </p:sp>
      <p:cxnSp>
        <p:nvCxnSpPr>
          <p:cNvPr id="9" name="Görbe összekötő 8"/>
          <p:cNvCxnSpPr>
            <a:stCxn id="4" idx="2"/>
          </p:cNvCxnSpPr>
          <p:nvPr/>
        </p:nvCxnSpPr>
        <p:spPr>
          <a:xfrm rot="5400000">
            <a:off x="3114967" y="3564701"/>
            <a:ext cx="624117" cy="290862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560368" y="349233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latin typeface="+mj-lt"/>
              </a:rPr>
              <a:t>false</a:t>
            </a:r>
            <a:endParaRPr lang="hu-HU" sz="2000" b="1" dirty="0">
              <a:latin typeface="+mj-lt"/>
            </a:endParaRPr>
          </a:p>
        </p:txBody>
      </p:sp>
      <p:sp>
        <p:nvSpPr>
          <p:cNvPr id="16" name="Lekerekített téglalap 15"/>
          <p:cNvSpPr/>
          <p:nvPr/>
        </p:nvSpPr>
        <p:spPr>
          <a:xfrm>
            <a:off x="2423160" y="5118985"/>
            <a:ext cx="22985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ciklus-feltétel</a:t>
            </a:r>
          </a:p>
        </p:txBody>
      </p:sp>
      <p:sp>
        <p:nvSpPr>
          <p:cNvPr id="17" name="Folyamatábra: Előírt feldolgozás 16"/>
          <p:cNvSpPr/>
          <p:nvPr/>
        </p:nvSpPr>
        <p:spPr>
          <a:xfrm>
            <a:off x="7026008" y="5115908"/>
            <a:ext cx="2684920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ciklustörzs</a:t>
            </a:r>
          </a:p>
        </p:txBody>
      </p:sp>
      <p:cxnSp>
        <p:nvCxnSpPr>
          <p:cNvPr id="18" name="Görbe összekötő 17"/>
          <p:cNvCxnSpPr>
            <a:stCxn id="16" idx="2"/>
            <a:endCxn id="17" idx="2"/>
          </p:cNvCxnSpPr>
          <p:nvPr/>
        </p:nvCxnSpPr>
        <p:spPr>
          <a:xfrm rot="5400000" flipH="1" flipV="1">
            <a:off x="5970461" y="3541929"/>
            <a:ext cx="1" cy="4796012"/>
          </a:xfrm>
          <a:prstGeom prst="curvedConnector3">
            <a:avLst>
              <a:gd name="adj1" fmla="val -228600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örbe összekötő 18"/>
          <p:cNvCxnSpPr>
            <a:stCxn id="17" idx="0"/>
            <a:endCxn id="16" idx="0"/>
          </p:cNvCxnSpPr>
          <p:nvPr/>
        </p:nvCxnSpPr>
        <p:spPr>
          <a:xfrm rot="16200000" flipH="1" flipV="1">
            <a:off x="5968923" y="2719440"/>
            <a:ext cx="3077" cy="4796012"/>
          </a:xfrm>
          <a:prstGeom prst="curvedConnector3">
            <a:avLst>
              <a:gd name="adj1" fmla="val -7429314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2487216" y="605193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latin typeface="+mj-lt"/>
              </a:rPr>
              <a:t>true</a:t>
            </a:r>
            <a:endParaRPr lang="hu-HU" sz="2000" b="1" dirty="0">
              <a:latin typeface="+mj-lt"/>
            </a:endParaRPr>
          </a:p>
        </p:txBody>
      </p:sp>
      <p:cxnSp>
        <p:nvCxnSpPr>
          <p:cNvPr id="21" name="Görbe összekötő 20"/>
          <p:cNvCxnSpPr>
            <a:stCxn id="16" idx="2"/>
          </p:cNvCxnSpPr>
          <p:nvPr/>
        </p:nvCxnSpPr>
        <p:spPr>
          <a:xfrm rot="5400000">
            <a:off x="3046580" y="6038175"/>
            <a:ext cx="624117" cy="427636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5584704" y="572698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latin typeface="+mj-lt"/>
              </a:rPr>
              <a:t>false</a:t>
            </a:r>
            <a:endParaRPr lang="hu-HU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66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Ciklusfajták – </a:t>
            </a:r>
            <a:r>
              <a:rPr lang="hu-HU" i="1" dirty="0" smtClean="0"/>
              <a:t>Mikor </a:t>
            </a:r>
            <a:r>
              <a:rPr lang="hu-HU" i="1" dirty="0"/>
              <a:t>teszteljük a ciklusfeltételt?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b="1" dirty="0"/>
              <a:t>Mielőtt</a:t>
            </a:r>
            <a:r>
              <a:rPr lang="hu-HU" dirty="0"/>
              <a:t> a ciklustörzs lefut</a:t>
            </a:r>
            <a:endParaRPr lang="hu-HU" b="1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hu-HU" b="1" dirty="0" smtClean="0"/>
              <a:t>Miután</a:t>
            </a:r>
            <a:r>
              <a:rPr lang="hu-HU" dirty="0" smtClean="0"/>
              <a:t> </a:t>
            </a:r>
            <a:r>
              <a:rPr lang="hu-HU" dirty="0"/>
              <a:t>a ciklustörzs lefut</a:t>
            </a:r>
            <a:endParaRPr lang="hu-HU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2112264" y="2817148"/>
            <a:ext cx="2417464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ciklus-feltétel</a:t>
            </a:r>
          </a:p>
        </p:txBody>
      </p:sp>
      <p:sp>
        <p:nvSpPr>
          <p:cNvPr id="5" name="Folyamatábra: Előírt feldolgozás 4"/>
          <p:cNvSpPr/>
          <p:nvPr/>
        </p:nvSpPr>
        <p:spPr>
          <a:xfrm>
            <a:off x="6833984" y="2814072"/>
            <a:ext cx="2730640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ciklustörzs</a:t>
            </a:r>
          </a:p>
        </p:txBody>
      </p:sp>
      <p:cxnSp>
        <p:nvCxnSpPr>
          <p:cNvPr id="6" name="Görbe összekötő 5"/>
          <p:cNvCxnSpPr>
            <a:stCxn id="4" idx="2"/>
            <a:endCxn id="5" idx="2"/>
          </p:cNvCxnSpPr>
          <p:nvPr/>
        </p:nvCxnSpPr>
        <p:spPr>
          <a:xfrm rot="16200000" flipH="1">
            <a:off x="5760150" y="1198944"/>
            <a:ext cx="12700" cy="4878308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örbe összekötő 6"/>
          <p:cNvCxnSpPr>
            <a:stCxn id="5" idx="0"/>
            <a:endCxn id="4" idx="0"/>
          </p:cNvCxnSpPr>
          <p:nvPr/>
        </p:nvCxnSpPr>
        <p:spPr>
          <a:xfrm rot="16200000" flipH="1" flipV="1">
            <a:off x="5758612" y="376456"/>
            <a:ext cx="3076" cy="4878308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örbe összekötő 7"/>
          <p:cNvCxnSpPr>
            <a:endCxn id="4" idx="0"/>
          </p:cNvCxnSpPr>
          <p:nvPr/>
        </p:nvCxnSpPr>
        <p:spPr>
          <a:xfrm rot="16200000" flipH="1">
            <a:off x="2931116" y="2427268"/>
            <a:ext cx="768892" cy="108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örbe összekötő 8"/>
          <p:cNvCxnSpPr/>
          <p:nvPr/>
        </p:nvCxnSpPr>
        <p:spPr>
          <a:xfrm rot="5400000">
            <a:off x="2999119" y="3718581"/>
            <a:ext cx="465769" cy="304802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kerekített téglalap 15"/>
          <p:cNvSpPr/>
          <p:nvPr/>
        </p:nvSpPr>
        <p:spPr>
          <a:xfrm>
            <a:off x="2048256" y="5277333"/>
            <a:ext cx="248782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ciklus-feltétel</a:t>
            </a:r>
          </a:p>
        </p:txBody>
      </p:sp>
      <p:sp>
        <p:nvSpPr>
          <p:cNvPr id="17" name="Folyamatábra: Előírt feldolgozás 16"/>
          <p:cNvSpPr/>
          <p:nvPr/>
        </p:nvSpPr>
        <p:spPr>
          <a:xfrm>
            <a:off x="6840334" y="5274257"/>
            <a:ext cx="2730640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ciklustörzs</a:t>
            </a:r>
          </a:p>
        </p:txBody>
      </p:sp>
      <p:cxnSp>
        <p:nvCxnSpPr>
          <p:cNvPr id="18" name="Görbe összekötő 17"/>
          <p:cNvCxnSpPr>
            <a:stCxn id="16" idx="2"/>
            <a:endCxn id="17" idx="2"/>
          </p:cNvCxnSpPr>
          <p:nvPr/>
        </p:nvCxnSpPr>
        <p:spPr>
          <a:xfrm rot="16200000" flipH="1">
            <a:off x="5748910" y="3641539"/>
            <a:ext cx="12700" cy="4913487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örbe összekötő 18"/>
          <p:cNvCxnSpPr>
            <a:stCxn id="17" idx="0"/>
            <a:endCxn id="16" idx="0"/>
          </p:cNvCxnSpPr>
          <p:nvPr/>
        </p:nvCxnSpPr>
        <p:spPr>
          <a:xfrm rot="16200000" flipH="1" flipV="1">
            <a:off x="5747373" y="2819051"/>
            <a:ext cx="3076" cy="4913487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örbe összekötő 19"/>
          <p:cNvCxnSpPr/>
          <p:nvPr/>
        </p:nvCxnSpPr>
        <p:spPr>
          <a:xfrm rot="5400000">
            <a:off x="7923445" y="4855579"/>
            <a:ext cx="754327" cy="9572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örbe összekötő 20"/>
          <p:cNvCxnSpPr/>
          <p:nvPr/>
        </p:nvCxnSpPr>
        <p:spPr>
          <a:xfrm rot="5400000">
            <a:off x="3005469" y="6178766"/>
            <a:ext cx="465769" cy="304802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 nyelvekben: C/C++, Java, Pascal, Delphi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 smtClean="0"/>
              <a:t>C/C++, Java:</a:t>
            </a:r>
            <a:r>
              <a:rPr lang="hu-HU" dirty="0" smtClean="0"/>
              <a:t> ugyanúgy, mint C#-</a:t>
            </a:r>
            <a:r>
              <a:rPr lang="hu-HU" dirty="0" err="1" smtClean="0"/>
              <a:t>ban</a:t>
            </a:r>
            <a:r>
              <a:rPr lang="hu-HU" dirty="0" smtClean="0"/>
              <a:t> =&gt;</a:t>
            </a:r>
          </a:p>
          <a:p>
            <a:r>
              <a:rPr lang="hu-HU" dirty="0" smtClean="0"/>
              <a:t>a ciklusok addig futnak, amíg a feltétel igaz</a:t>
            </a:r>
            <a:endParaRPr lang="hu-HU" dirty="0"/>
          </a:p>
          <a:p>
            <a:r>
              <a:rPr lang="hu-HU" dirty="0" smtClean="0"/>
              <a:t>vannak elől- és </a:t>
            </a:r>
            <a:r>
              <a:rPr lang="hu-HU" dirty="0" err="1" smtClean="0"/>
              <a:t>hátultesztelő</a:t>
            </a:r>
            <a:r>
              <a:rPr lang="hu-HU" dirty="0" smtClean="0"/>
              <a:t> ciklusok is</a:t>
            </a:r>
          </a:p>
          <a:p>
            <a:endParaRPr lang="hu-HU" dirty="0"/>
          </a:p>
          <a:p>
            <a:pPr marL="109728" indent="0">
              <a:buNone/>
            </a:pPr>
            <a:r>
              <a:rPr lang="hu-HU" u="sng" dirty="0" smtClean="0"/>
              <a:t>Pascal, Delphi:</a:t>
            </a:r>
            <a:r>
              <a:rPr lang="hu-HU" dirty="0" smtClean="0"/>
              <a:t> mindenfajta ciklus van.</a:t>
            </a:r>
          </a:p>
          <a:p>
            <a:r>
              <a:rPr lang="hu-HU" i="1" dirty="0" err="1" smtClean="0"/>
              <a:t>repeat-until</a:t>
            </a:r>
            <a:r>
              <a:rPr lang="hu-HU" dirty="0" smtClean="0"/>
              <a:t> ciklus: </a:t>
            </a:r>
            <a:r>
              <a:rPr lang="hu-HU" dirty="0" err="1" smtClean="0"/>
              <a:t>hátultesztelő</a:t>
            </a:r>
            <a:r>
              <a:rPr lang="hu-HU" dirty="0" smtClean="0"/>
              <a:t> ciklus, amely addig fut, amíg a feltétel hamis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92" y="4944618"/>
            <a:ext cx="4411980" cy="18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Ciklusfajták C#-</a:t>
            </a:r>
            <a:r>
              <a:rPr lang="hu-HU" dirty="0" err="1"/>
              <a:t>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4-fajta ciklus:</a:t>
            </a:r>
          </a:p>
          <a:p>
            <a:r>
              <a:rPr lang="hu-HU" dirty="0" err="1"/>
              <a:t>while</a:t>
            </a:r>
            <a:endParaRPr lang="hu-HU" dirty="0"/>
          </a:p>
          <a:p>
            <a:r>
              <a:rPr lang="hu-HU" dirty="0" err="1"/>
              <a:t>do-while</a:t>
            </a:r>
            <a:endParaRPr lang="hu-HU" dirty="0"/>
          </a:p>
          <a:p>
            <a:r>
              <a:rPr lang="hu-HU" dirty="0" err="1"/>
              <a:t>for</a:t>
            </a:r>
            <a:endParaRPr lang="hu-HU" dirty="0"/>
          </a:p>
          <a:p>
            <a:r>
              <a:rPr lang="hu-HU" dirty="0" err="1"/>
              <a:t>foreach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1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</a:t>
            </a:r>
            <a:r>
              <a:rPr lang="hu-HU" dirty="0" smtClean="0"/>
              <a:t>ciklus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384000" y="2944368"/>
            <a:ext cx="11376000" cy="1069848"/>
          </a:xfrm>
        </p:spPr>
        <p:txBody>
          <a:bodyPr/>
          <a:lstStyle/>
          <a:p>
            <a:r>
              <a:rPr lang="hu-HU" dirty="0"/>
              <a:t>Addig fut, amíg a feltétel </a:t>
            </a:r>
            <a:r>
              <a:rPr lang="hu-HU" b="1" dirty="0" err="1"/>
              <a:t>true</a:t>
            </a:r>
            <a:r>
              <a:rPr lang="hu-HU" dirty="0"/>
              <a:t>.</a:t>
            </a:r>
          </a:p>
          <a:p>
            <a:r>
              <a:rPr lang="hu-HU" dirty="0"/>
              <a:t>A feltételt ciklustörzs lefutása </a:t>
            </a:r>
            <a:r>
              <a:rPr lang="hu-HU" b="1" dirty="0"/>
              <a:t>előtt</a:t>
            </a:r>
            <a:r>
              <a:rPr lang="hu-HU" dirty="0"/>
              <a:t> teszteljük.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2176272" y="1680526"/>
            <a:ext cx="7859216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2320288" y="4241951"/>
            <a:ext cx="6860288" cy="2271535"/>
            <a:chOff x="2320288" y="4241951"/>
            <a:chExt cx="6860288" cy="2271535"/>
          </a:xfrm>
        </p:grpSpPr>
        <p:sp>
          <p:nvSpPr>
            <p:cNvPr id="7" name="Lekerekített téglalap 6"/>
            <p:cNvSpPr/>
            <p:nvPr/>
          </p:nvSpPr>
          <p:spPr>
            <a:xfrm>
              <a:off x="2783248" y="5064691"/>
              <a:ext cx="1728192" cy="8209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>
                  <a:solidFill>
                    <a:schemeClr val="tx1"/>
                  </a:solidFill>
                  <a:latin typeface="+mj-lt"/>
                </a:rPr>
                <a:t>feltétel</a:t>
              </a:r>
            </a:p>
          </p:txBody>
        </p:sp>
        <p:sp>
          <p:nvSpPr>
            <p:cNvPr id="8" name="Folyamatábra: Előírt feldolgozás 7"/>
            <p:cNvSpPr/>
            <p:nvPr/>
          </p:nvSpPr>
          <p:spPr>
            <a:xfrm>
              <a:off x="6815696" y="5061615"/>
              <a:ext cx="2364880" cy="824026"/>
            </a:xfrm>
            <a:prstGeom prst="flowChartPredefined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>
                  <a:solidFill>
                    <a:schemeClr val="tx1"/>
                  </a:solidFill>
                  <a:latin typeface="+mj-lt"/>
                </a:rPr>
                <a:t>utasítás</a:t>
              </a:r>
            </a:p>
          </p:txBody>
        </p:sp>
        <p:cxnSp>
          <p:nvCxnSpPr>
            <p:cNvPr id="9" name="Görbe összekötő 8"/>
            <p:cNvCxnSpPr>
              <a:stCxn id="7" idx="2"/>
              <a:endCxn id="8" idx="2"/>
            </p:cNvCxnSpPr>
            <p:nvPr/>
          </p:nvCxnSpPr>
          <p:spPr>
            <a:xfrm rot="16200000" flipH="1">
              <a:off x="5822740" y="3710245"/>
              <a:ext cx="12700" cy="4350792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örbe összekötő 9"/>
            <p:cNvCxnSpPr>
              <a:stCxn id="8" idx="0"/>
              <a:endCxn id="7" idx="0"/>
            </p:cNvCxnSpPr>
            <p:nvPr/>
          </p:nvCxnSpPr>
          <p:spPr>
            <a:xfrm rot="16200000" flipH="1" flipV="1">
              <a:off x="5821202" y="2887757"/>
              <a:ext cx="3076" cy="4350792"/>
            </a:xfrm>
            <a:prstGeom prst="curvedConnector3">
              <a:avLst>
                <a:gd name="adj1" fmla="val -743173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zövegdoboz 10"/>
            <p:cNvSpPr txBox="1"/>
            <p:nvPr/>
          </p:nvSpPr>
          <p:spPr>
            <a:xfrm>
              <a:off x="5375536" y="5702666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 err="1" smtClean="0">
                  <a:latin typeface="+mj-lt"/>
                </a:rPr>
                <a:t>true</a:t>
              </a:r>
              <a:endParaRPr lang="hu-HU" sz="2000" b="1" dirty="0">
                <a:latin typeface="+mj-lt"/>
              </a:endParaRPr>
            </a:p>
          </p:txBody>
        </p:sp>
        <p:cxnSp>
          <p:nvCxnSpPr>
            <p:cNvPr id="12" name="Görbe összekötő 11"/>
            <p:cNvCxnSpPr>
              <a:stCxn id="7" idx="2"/>
            </p:cNvCxnSpPr>
            <p:nvPr/>
          </p:nvCxnSpPr>
          <p:spPr>
            <a:xfrm rot="5400000">
              <a:off x="3047254" y="5909667"/>
              <a:ext cx="624117" cy="57606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zövegdoboz 12"/>
            <p:cNvSpPr txBox="1"/>
            <p:nvPr/>
          </p:nvSpPr>
          <p:spPr>
            <a:xfrm>
              <a:off x="2320288" y="6113376"/>
              <a:ext cx="103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 err="1" smtClean="0">
                  <a:latin typeface="+mj-lt"/>
                </a:rPr>
                <a:t>false</a:t>
              </a:r>
              <a:endParaRPr lang="hu-HU" sz="2000" b="1" dirty="0">
                <a:latin typeface="+mj-lt"/>
              </a:endParaRPr>
            </a:p>
          </p:txBody>
        </p:sp>
        <p:cxnSp>
          <p:nvCxnSpPr>
            <p:cNvPr id="14" name="Görbe összekötő 13"/>
            <p:cNvCxnSpPr/>
            <p:nvPr/>
          </p:nvCxnSpPr>
          <p:spPr>
            <a:xfrm rot="16200000" flipH="1">
              <a:off x="3015068" y="4586196"/>
              <a:ext cx="798241" cy="109752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4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</a:t>
            </a:r>
            <a:r>
              <a:rPr lang="hu-HU" dirty="0" smtClean="0"/>
              <a:t>ciklus</a:t>
            </a:r>
            <a:endParaRPr lang="hu-HU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27088" y="2565400"/>
            <a:ext cx="10136568" cy="39592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(feltétel) 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utasítás;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utasítás;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utasítás;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következő utasítás;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27088" y="2839363"/>
            <a:ext cx="6769100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429338" y="2380734"/>
            <a:ext cx="2114681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hu-HU" alt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476244" y="2389184"/>
            <a:ext cx="736099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339844" y="2401884"/>
            <a:ext cx="873957" cy="3693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2.70833E-6 0.157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5726 L 3.61111E-6 0.220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2014 L -2.70833E-6 0.3041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30416 L -2.70833E-6 0.3775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37755 L -2.70833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2.70833E-6 0.437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2" id="{37A02DB9-F55C-472F-BDCD-B48A21DEB885}" vid="{1A88AA22-4251-44A9-832C-4AC5E53CE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313</TotalTime>
  <Words>954</Words>
  <Application>Microsoft Office PowerPoint</Application>
  <PresentationFormat>Szélesvásznú</PresentationFormat>
  <Paragraphs>223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Ciklus – programozási szerkezet</vt:lpstr>
      <vt:lpstr>Ciklus – programozási szerkezet</vt:lpstr>
      <vt:lpstr>Ciklusfajták – Meddig fusson a ciklus?</vt:lpstr>
      <vt:lpstr>Ciklusfajták – Mikor teszteljük a ciklusfeltételt?</vt:lpstr>
      <vt:lpstr>Más nyelvekben: C/C++, Java, Pascal, Delphi</vt:lpstr>
      <vt:lpstr>Ciklusfajták C#-ban</vt:lpstr>
      <vt:lpstr>while ciklus</vt:lpstr>
      <vt:lpstr>while ciklus</vt:lpstr>
      <vt:lpstr>while ciklus példa</vt:lpstr>
      <vt:lpstr>do-while ciklus</vt:lpstr>
      <vt:lpstr>do-while ciklus</vt:lpstr>
      <vt:lpstr>do-while ciklus példa</vt:lpstr>
      <vt:lpstr>for ciklus</vt:lpstr>
      <vt:lpstr>for ciklus példa</vt:lpstr>
      <vt:lpstr>for ciklus mint while ciklus</vt:lpstr>
      <vt:lpstr>for ciklus mint while ciklus</vt:lpstr>
      <vt:lpstr>for ciklus példa</vt:lpstr>
      <vt:lpstr>Más nyelvekben: C/C++, Java, Pascal/Delphi, Python</vt:lpstr>
      <vt:lpstr>foreach ciklus</vt:lpstr>
      <vt:lpstr>Feladat: szorozd össze a számokat, míg a user 0-t nem gépel be!</vt:lpstr>
      <vt:lpstr>break</vt:lpstr>
      <vt:lpstr>continue</vt:lpstr>
      <vt:lpstr>continue példa</vt:lpstr>
      <vt:lpstr>continue egy for ciklusban</vt:lpstr>
      <vt:lpstr>continue egy for ciklusban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137</cp:revision>
  <dcterms:created xsi:type="dcterms:W3CDTF">2018-09-19T12:45:33Z</dcterms:created>
  <dcterms:modified xsi:type="dcterms:W3CDTF">2019-10-10T08:57:16Z</dcterms:modified>
</cp:coreProperties>
</file>