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0" r:id="rId23"/>
    <p:sldId id="281" r:id="rId24"/>
    <p:sldId id="282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Közepesen sötét stílus 2 – 4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8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479376" y="2327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l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93377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694DD-33E5-42F6-9305-21152E3D2FB9}" type="datetimeFigureOut">
              <a:rPr lang="en-US" smtClean="0"/>
              <a:pPr/>
              <a:t>10/7/2022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0360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304801"/>
            <a:ext cx="9855200" cy="98488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35360" y="1600201"/>
            <a:ext cx="5664629" cy="5175187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689600" cy="5175187"/>
          </a:xfrm>
        </p:spPr>
        <p:txBody>
          <a:bodyPr/>
          <a:lstStyle>
            <a:lvl1pPr marL="365760" marR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 sz="2000"/>
            </a:lvl1pPr>
            <a:lvl2pPr marL="658368" marR="0" indent="-24688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438086"/>
              </a:buClr>
              <a:buSzTx/>
              <a:buFont typeface="Georgia"/>
              <a:buChar char="▫"/>
              <a:tabLst/>
              <a:defRPr sz="1900"/>
            </a:lvl2pPr>
            <a:lvl3pPr marL="923544" marR="0" indent="-219456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3pPr>
            <a:lvl4pPr marL="1179576" marR="0" indent="-201168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3548A"/>
              </a:buClr>
              <a:buSzTx/>
              <a:buFont typeface="Wingdings 2"/>
              <a:buChar char=""/>
              <a:tabLst/>
              <a:defRPr sz="1800"/>
            </a:lvl4pPr>
            <a:lvl5pPr marL="1389888" marR="0" indent="-18288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▫"/>
              <a:tabLst/>
              <a:defRPr sz="1800"/>
            </a:lvl5pPr>
          </a:lstStyle>
          <a:p>
            <a:pPr marL="365760" marR="0" lvl="0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Mintaszöveg szerkesztése</a:t>
            </a:r>
          </a:p>
          <a:p>
            <a:pPr marL="365760" marR="0" lvl="1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Második szint</a:t>
            </a:r>
          </a:p>
          <a:p>
            <a:pPr marL="365760" marR="0" lvl="2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Harmadik szint</a:t>
            </a:r>
          </a:p>
          <a:p>
            <a:pPr marL="365760" marR="0" lvl="3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Negyedik szint</a:t>
            </a:r>
          </a:p>
          <a:p>
            <a:pPr marL="365760" marR="0" lvl="4" indent="-256032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A04DA3"/>
              </a:buClr>
              <a:buSzTx/>
              <a:buFont typeface="Georgia"/>
              <a:buChar char="•"/>
              <a:tabLst/>
              <a:defRPr/>
            </a:pPr>
            <a:r>
              <a:rPr kumimoji="0" lang="hu-HU" sz="2800" b="0" i="0" u="none" strike="noStrike" kern="1200" cap="none" spc="0" normalizeH="0" baseline="0" noProof="0">
                <a:ln>
                  <a:noFill/>
                </a:ln>
                <a:solidFill>
                  <a:srgbClr val="438086">
                    <a:lumMod val="50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Ötödik szint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A04DA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05FFA-4383-4574-9830-A5FF25BE8406}" type="datetimeFigureOut">
              <a:rPr lang="hu-HU" smtClean="0"/>
              <a:pPr/>
              <a:t>2022. 10. 07.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9855200" y="6439774"/>
            <a:ext cx="1016000" cy="418226"/>
          </a:xfrm>
        </p:spPr>
        <p:txBody>
          <a:bodyPr/>
          <a:lstStyle/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03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1D8D4EFC-0492-4253-AD6B-DA73CA1A4DEF}" type="datetimeFigureOut">
              <a:rPr lang="hu-HU" smtClean="0"/>
              <a:t>2022. 10. 07.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1019DBD-D800-4143-94A5-0E933F2AC39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2391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Magasszintű programozási nyelvek</a:t>
            </a:r>
            <a:r>
              <a:rPr lang="en-US" dirty="0"/>
              <a:t> I.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Tömbök és listák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6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dirty="0"/>
              <a:t> ciklus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ciklusváltozó az aktuális elem értékét reprezentálja.</a:t>
            </a:r>
          </a:p>
          <a:p>
            <a:pPr lvl="1"/>
            <a:r>
              <a:rPr lang="hu-HU" dirty="0"/>
              <a:t>Csak egy másolat, nem maga az elem.</a:t>
            </a:r>
          </a:p>
          <a:p>
            <a:pPr lvl="1"/>
            <a:r>
              <a:rPr lang="hu-HU" dirty="0"/>
              <a:t>Ezért nem tudod felülírni az elemet.</a:t>
            </a: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2635607" y="3907129"/>
            <a:ext cx="6408737" cy="792163"/>
          </a:xfrm>
          <a:prstGeom prst="rect">
            <a:avLst/>
          </a:prstGeom>
          <a:gradFill rotWithShape="1">
            <a:gsLst>
              <a:gs pos="0">
                <a:srgbClr val="5744E4"/>
              </a:gs>
              <a:gs pos="100000">
                <a:srgbClr val="7B7BF1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hu-HU" altLang="hu-HU" sz="2800" b="1">
              <a:latin typeface="+mj-lt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2853094" y="4051592"/>
            <a:ext cx="649288" cy="431800"/>
          </a:xfrm>
          <a:prstGeom prst="rect">
            <a:avLst/>
          </a:prstGeom>
          <a:gradFill rotWithShape="1">
            <a:gsLst>
              <a:gs pos="0">
                <a:srgbClr val="1FDBDB"/>
              </a:gs>
              <a:gs pos="100000">
                <a:srgbClr val="84EDF0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800" b="1">
                <a:latin typeface="+mj-lt"/>
              </a:rPr>
              <a:t>20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572232" y="4051592"/>
            <a:ext cx="649287" cy="431800"/>
          </a:xfrm>
          <a:prstGeom prst="rect">
            <a:avLst/>
          </a:prstGeom>
          <a:gradFill rotWithShape="1">
            <a:gsLst>
              <a:gs pos="0">
                <a:srgbClr val="1FDBDB"/>
              </a:gs>
              <a:gs pos="100000">
                <a:srgbClr val="84EDF0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800" b="1">
                <a:latin typeface="+mj-lt"/>
              </a:rPr>
              <a:t>30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4292957" y="4051592"/>
            <a:ext cx="649287" cy="431800"/>
          </a:xfrm>
          <a:prstGeom prst="rect">
            <a:avLst/>
          </a:prstGeom>
          <a:gradFill rotWithShape="1">
            <a:gsLst>
              <a:gs pos="0">
                <a:srgbClr val="1FDBDB"/>
              </a:gs>
              <a:gs pos="100000">
                <a:srgbClr val="84EDF0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800" b="1">
                <a:latin typeface="+mj-lt"/>
              </a:rPr>
              <a:t>40</a:t>
            </a:r>
          </a:p>
        </p:txBody>
      </p: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5012094" y="4051592"/>
            <a:ext cx="649288" cy="431800"/>
          </a:xfrm>
          <a:prstGeom prst="rect">
            <a:avLst/>
          </a:prstGeom>
          <a:gradFill rotWithShape="1">
            <a:gsLst>
              <a:gs pos="0">
                <a:srgbClr val="1FDBDB"/>
              </a:gs>
              <a:gs pos="100000">
                <a:srgbClr val="84EDF0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800" b="1">
                <a:latin typeface="+mj-lt"/>
              </a:rPr>
              <a:t>50</a:t>
            </a:r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964844" y="4050004"/>
            <a:ext cx="649288" cy="431800"/>
          </a:xfrm>
          <a:prstGeom prst="rect">
            <a:avLst/>
          </a:prstGeom>
          <a:gradFill rotWithShape="1">
            <a:gsLst>
              <a:gs pos="0">
                <a:srgbClr val="1FDBDB"/>
              </a:gs>
              <a:gs pos="100000">
                <a:srgbClr val="84EDF0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800" b="1">
                <a:latin typeface="+mj-lt"/>
              </a:rPr>
              <a:t>60</a:t>
            </a:r>
          </a:p>
        </p:txBody>
      </p:sp>
      <p:sp>
        <p:nvSpPr>
          <p:cNvPr id="10" name="Line 16"/>
          <p:cNvSpPr>
            <a:spLocks noChangeShapeType="1"/>
          </p:cNvSpPr>
          <p:nvPr/>
        </p:nvSpPr>
        <p:spPr bwMode="auto">
          <a:xfrm>
            <a:off x="3138844" y="4554829"/>
            <a:ext cx="2520950" cy="10795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none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2000">
              <a:latin typeface="+mj-lt"/>
            </a:endParaRPr>
          </a:p>
        </p:txBody>
      </p:sp>
      <p:sp>
        <p:nvSpPr>
          <p:cNvPr id="11" name="Line 17"/>
          <p:cNvSpPr>
            <a:spLocks noChangeShapeType="1"/>
          </p:cNvSpPr>
          <p:nvPr/>
        </p:nvSpPr>
        <p:spPr bwMode="auto">
          <a:xfrm>
            <a:off x="3859569" y="4554829"/>
            <a:ext cx="2160588" cy="10795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none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2000">
              <a:latin typeface="+mj-lt"/>
            </a:endParaRPr>
          </a:p>
        </p:txBody>
      </p:sp>
      <p:sp>
        <p:nvSpPr>
          <p:cNvPr id="12" name="Line 18"/>
          <p:cNvSpPr>
            <a:spLocks noChangeShapeType="1"/>
          </p:cNvSpPr>
          <p:nvPr/>
        </p:nvSpPr>
        <p:spPr bwMode="auto">
          <a:xfrm>
            <a:off x="4651732" y="4554829"/>
            <a:ext cx="1439862" cy="10795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none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2000">
              <a:latin typeface="+mj-lt"/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5370869" y="4554829"/>
            <a:ext cx="792163" cy="10795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none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2000">
              <a:latin typeface="+mj-lt"/>
            </a:endParaRPr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6091594" y="4481804"/>
            <a:ext cx="71438" cy="1152525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none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2000">
              <a:latin typeface="+mj-lt"/>
            </a:endParaRPr>
          </a:p>
        </p:txBody>
      </p:sp>
      <p:sp>
        <p:nvSpPr>
          <p:cNvPr id="15" name="Line 21"/>
          <p:cNvSpPr>
            <a:spLocks noChangeShapeType="1"/>
          </p:cNvSpPr>
          <p:nvPr/>
        </p:nvSpPr>
        <p:spPr bwMode="auto">
          <a:xfrm flipH="1">
            <a:off x="6307494" y="4554829"/>
            <a:ext cx="1944688" cy="1079500"/>
          </a:xfrm>
          <a:prstGeom prst="line">
            <a:avLst/>
          </a:prstGeom>
          <a:noFill/>
          <a:ln w="57150">
            <a:solidFill>
              <a:srgbClr val="66FF33"/>
            </a:solidFill>
            <a:round/>
            <a:headEnd type="none"/>
            <a:tailEnd type="triangle" w="med" len="med"/>
          </a:ln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hu-HU" sz="2000">
              <a:latin typeface="+mj-lt"/>
            </a:endParaRP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5801171" y="5802503"/>
            <a:ext cx="504056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hu-HU" altLang="hu-HU" sz="2400" b="1" dirty="0">
                <a:latin typeface="+mj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213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dirty="0"/>
              <a:t> ciklus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ciklusváltozó az aktuális elem értékét reprezentálja.</a:t>
            </a:r>
          </a:p>
          <a:p>
            <a:pPr lvl="1"/>
            <a:r>
              <a:rPr lang="hu-HU" dirty="0"/>
              <a:t>Csak egy másolat, nem maga az elem.</a:t>
            </a:r>
          </a:p>
          <a:p>
            <a:pPr lvl="1"/>
            <a:r>
              <a:rPr lang="hu-HU" dirty="0"/>
              <a:t>Ezért nem tudod felülírni az elemet.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37642" y="3622098"/>
            <a:ext cx="10466336" cy="121927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hu-HU" alt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double.Parse</a:t>
            </a:r>
            <a:r>
              <a:rPr lang="hu-HU" alt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());    // ERROR!!!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40020" y="5274636"/>
            <a:ext cx="10463958" cy="121927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i = 0; i &lt;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a[i]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  // Működik!</a:t>
            </a:r>
          </a:p>
        </p:txBody>
      </p:sp>
    </p:spTree>
    <p:extLst>
      <p:ext uri="{BB962C8B-B14F-4D97-AF65-F5344CB8AC3E}">
        <p14:creationId xmlns:p14="http://schemas.microsoft.com/office/powerpoint/2010/main" val="294986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Számítsd</a:t>
            </a:r>
            <a:r>
              <a:rPr lang="hu-HU" dirty="0"/>
              <a:t> ki az elemek átlagát!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314907" y="1492282"/>
            <a:ext cx="11257385" cy="516044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 a =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int[15];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sum = 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x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+=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nem működik, int-re </a:t>
            </a:r>
            <a:r>
              <a:rPr lang="hu-HU" altLang="hu-HU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csonkolódik</a:t>
            </a:r>
            <a:endParaRPr lang="hu-HU" altLang="hu-HU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(„Az átlag {0}", sum / </a:t>
            </a:r>
            <a:r>
              <a:rPr lang="hu-HU" altLang="hu-HU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hu-HU" altLang="hu-HU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működik, nem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csonkolódik</a:t>
            </a:r>
            <a:endParaRPr lang="hu-HU" altLang="hu-H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(„Az átlag {0}", (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)sum /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3821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Keresd meg a legkisebb elemet!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90465" y="1398976"/>
            <a:ext cx="10506269" cy="523508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 a =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int[15];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min = </a:t>
            </a:r>
            <a:r>
              <a:rPr lang="hu-HU" altLang="hu-HU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int.MaxValue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x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 &lt; min)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min 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0)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 legkisebb elem {0}", min);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hu-HU" altLang="hu-H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 tömb üres");</a:t>
            </a:r>
          </a:p>
        </p:txBody>
      </p:sp>
    </p:spTree>
    <p:extLst>
      <p:ext uri="{BB962C8B-B14F-4D97-AF65-F5344CB8AC3E}">
        <p14:creationId xmlns:p14="http://schemas.microsoft.com/office/powerpoint/2010/main" val="3407146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Többdimenziós tömbök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2-dimenziós tömb: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típus[,] var 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típus[méret</a:t>
            </a:r>
            <a:r>
              <a:rPr lang="hu-HU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,méret</a:t>
            </a:r>
            <a:r>
              <a:rPr lang="hu-HU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n-dimenziós tömb:</a:t>
            </a:r>
          </a:p>
          <a:p>
            <a:pPr marL="0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típus[,,…,] var 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típus[méret</a:t>
            </a:r>
            <a:r>
              <a:rPr lang="hu-HU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, méret</a:t>
            </a:r>
            <a:r>
              <a:rPr lang="hu-HU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,…,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méret</a:t>
            </a:r>
            <a:r>
              <a:rPr lang="hu-HU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611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Többdimenziós tömbök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hu-HU" dirty="0"/>
              <a:t>Adott dimenzióban az elemszám lekérdezése:    </a:t>
            </a:r>
            <a:r>
              <a:rPr 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var.GetLength</a:t>
            </a:r>
            <a:r>
              <a:rPr 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(dimenzió)</a:t>
            </a: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089453" y="3512975"/>
            <a:ext cx="9965094" cy="22322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byte[,] a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byte[10,20];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i = 0; i &lt;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j = 0; j &lt;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GetLength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j++)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a[i,j]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byte.Parse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3925008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Tömbelemek inicializálása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3964065"/>
            <a:ext cx="11376000" cy="607943"/>
          </a:xfrm>
        </p:spPr>
        <p:txBody>
          <a:bodyPr/>
          <a:lstStyle/>
          <a:p>
            <a:pPr marL="109728" indent="0">
              <a:buNone/>
            </a:pPr>
            <a:r>
              <a:rPr lang="hu-HU" dirty="0" err="1"/>
              <a:t>Uncsi</a:t>
            </a:r>
            <a:r>
              <a:rPr lang="hu-HU" dirty="0"/>
              <a:t>. Helyette:</a:t>
            </a:r>
          </a:p>
          <a:p>
            <a:pPr marL="109728" indent="0">
              <a:buNone/>
            </a:pP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84400" y="1366123"/>
            <a:ext cx="11302800" cy="22322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 a =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int[10];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a[0] = 8;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a[1] = -2;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a[9] = 143;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94744" y="4678491"/>
            <a:ext cx="11302800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 a =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int[10] </a:t>
            </a:r>
            <a:r>
              <a:rPr lang="hu-HU" altLang="hu-HU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 -2, …, 143}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94744" y="5758611"/>
            <a:ext cx="11302800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 a =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int[] </a:t>
            </a:r>
            <a:r>
              <a:rPr lang="hu-HU" altLang="hu-HU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 -2, 43, -99, 143}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//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3861141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Többdimenziós tömb elemeinek inicializálása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3964065"/>
            <a:ext cx="11376000" cy="607943"/>
          </a:xfrm>
        </p:spPr>
        <p:txBody>
          <a:bodyPr/>
          <a:lstStyle/>
          <a:p>
            <a:pPr marL="109728" indent="0">
              <a:buNone/>
            </a:pPr>
            <a:r>
              <a:rPr lang="hu-HU" dirty="0" err="1"/>
              <a:t>Uncsi</a:t>
            </a:r>
            <a:r>
              <a:rPr lang="hu-HU" dirty="0"/>
              <a:t>. Helyette:</a:t>
            </a:r>
          </a:p>
          <a:p>
            <a:pPr marL="109728" indent="0">
              <a:buNone/>
            </a:pP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584400" y="1366123"/>
            <a:ext cx="11302800" cy="245392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[,] a = new </a:t>
            </a:r>
            <a:r>
              <a:rPr lang="en-US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[4,2];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a[0,0] = 1;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a[0,1] = 2;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a[1,0] = 3;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a[3,1] = 8;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94744" y="4678491"/>
            <a:ext cx="11302800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[,] a = new </a:t>
            </a:r>
            <a:r>
              <a:rPr lang="en-US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[4,2] </a:t>
            </a:r>
            <a:r>
              <a:rPr lang="en-US" altLang="hu-HU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{{1, 2}, {3, 4}, {5, 6}, {7, 8}}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94744" y="5758611"/>
            <a:ext cx="11302800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[,] a = new </a:t>
            </a:r>
            <a:r>
              <a:rPr lang="en-US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[,] </a:t>
            </a:r>
            <a:r>
              <a:rPr lang="en-US" altLang="hu-HU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{{1, 2}, {3, 4}, {5, 6}, {7, 8}}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altLang="hu-H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709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Listák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Lista = 1-dimenziós </a:t>
            </a:r>
            <a:r>
              <a:rPr lang="hu-HU" b="1" dirty="0"/>
              <a:t>dinamikus</a:t>
            </a:r>
            <a:r>
              <a:rPr lang="hu-HU" dirty="0"/>
              <a:t> tömb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/>
              <a:t>Deklaráció:</a:t>
            </a:r>
            <a:r>
              <a:rPr lang="hu-HU" dirty="0"/>
              <a:t>   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List&lt;típus&gt; var;</a:t>
            </a:r>
          </a:p>
          <a:p>
            <a:pPr marL="0" indent="0">
              <a:buNone/>
            </a:pPr>
            <a:r>
              <a:rPr lang="hu-HU" u="sng" dirty="0"/>
              <a:t>Inicializálás:</a:t>
            </a:r>
            <a:r>
              <a:rPr lang="hu-HU" dirty="0"/>
              <a:t>  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List&lt;típus&gt;();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27991" y="4142792"/>
            <a:ext cx="8888017" cy="206652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List&lt;int&gt;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List&lt;int&gt;();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020370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Méret lekérdezése:</a:t>
            </a:r>
            <a:r>
              <a:rPr lang="hu-HU" dirty="0"/>
              <a:t>      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var.Count</a:t>
            </a:r>
            <a:endParaRPr lang="hu-HU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u-HU" dirty="0"/>
              <a:t>Különbözik a tömbökétől: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hu-HU" dirty="0"/>
              <a:t> VS </a:t>
            </a:r>
            <a:r>
              <a:rPr lang="hu-HU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endParaRPr lang="hu-HU" sz="2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u="sng" dirty="0"/>
              <a:t>Elem elérése:</a:t>
            </a:r>
            <a:r>
              <a:rPr lang="hu-HU" dirty="0"/>
              <a:t>     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var[index]</a:t>
            </a:r>
          </a:p>
          <a:p>
            <a:r>
              <a:rPr lang="hu-HU" dirty="0"/>
              <a:t>Ugyanaz, mint tömbök esetén.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hu-HU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42697" y="3794551"/>
            <a:ext cx="10458603" cy="189610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i = 0; i &lt; 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names.Count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hu-HU" altLang="hu-HU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842697" y="5849280"/>
            <a:ext cx="10458603" cy="864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85821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Tömb és lista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/>
              <a:t>A </a:t>
            </a:r>
            <a:r>
              <a:rPr lang="hu-HU" dirty="0"/>
              <a:t>tömb és lista </a:t>
            </a:r>
            <a:r>
              <a:rPr lang="hu-HU" b="1" dirty="0"/>
              <a:t>összetett adattípus</a:t>
            </a:r>
            <a:r>
              <a:rPr lang="hu-HU" dirty="0"/>
              <a:t>: elemeket tartalmaz (akár többet is).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/>
              <a:t>Homogén</a:t>
            </a:r>
            <a:r>
              <a:rPr lang="hu-HU" dirty="0"/>
              <a:t>: Minden elemének ugyanaz a típusa.</a:t>
            </a:r>
          </a:p>
          <a:p>
            <a:endParaRPr lang="hu-HU" dirty="0"/>
          </a:p>
          <a:p>
            <a:r>
              <a:rPr lang="hu-HU" b="1" dirty="0"/>
              <a:t>Tetszőleges elérésű</a:t>
            </a:r>
            <a:r>
              <a:rPr lang="hu-HU" dirty="0"/>
              <a:t>: Minden elemet közvetlenül el tudsz érni, konstans időben.</a:t>
            </a:r>
          </a:p>
          <a:p>
            <a:pPr lvl="1"/>
            <a:r>
              <a:rPr lang="hu-HU" dirty="0"/>
              <a:t>ellentétben a szekvenciális eléréssel</a:t>
            </a:r>
          </a:p>
          <a:p>
            <a:pPr lvl="1"/>
            <a:endParaRPr lang="hu-HU" dirty="0"/>
          </a:p>
          <a:p>
            <a:r>
              <a:rPr lang="hu-HU" b="1" dirty="0"/>
              <a:t>Folytonos</a:t>
            </a:r>
            <a:r>
              <a:rPr lang="hu-HU" dirty="0"/>
              <a:t>: Az elemek folytonos memóriaterületen tárolódnak.</a:t>
            </a:r>
          </a:p>
        </p:txBody>
      </p:sp>
    </p:spTree>
    <p:extLst>
      <p:ext uri="{BB962C8B-B14F-4D97-AF65-F5344CB8AC3E}">
        <p14:creationId xmlns:p14="http://schemas.microsoft.com/office/powerpoint/2010/main" val="1668221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u="sng" dirty="0"/>
              <a:t>Új elem hozzáadása:</a:t>
            </a:r>
            <a:r>
              <a:rPr lang="hu-HU" dirty="0"/>
              <a:t>         		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var.Add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(érték)</a:t>
            </a:r>
          </a:p>
          <a:p>
            <a:pPr marL="0" indent="0">
              <a:buNone/>
            </a:pPr>
            <a:endParaRPr lang="hu-HU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u="sng" dirty="0"/>
          </a:p>
          <a:p>
            <a:pPr marL="0" indent="0">
              <a:buNone/>
            </a:pPr>
            <a:r>
              <a:rPr lang="hu-HU" u="sng" dirty="0"/>
              <a:t>Új elem beszúrása adott index-re:</a:t>
            </a:r>
            <a:r>
              <a:rPr lang="hu-HU" dirty="0"/>
              <a:t>	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var.Insert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index,érték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hu-HU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u="sng" dirty="0"/>
          </a:p>
          <a:p>
            <a:pPr marL="0" indent="0">
              <a:buNone/>
            </a:pPr>
            <a:r>
              <a:rPr lang="hu-HU" u="sng" dirty="0"/>
              <a:t>Elem törlése adott index-</a:t>
            </a:r>
            <a:r>
              <a:rPr lang="hu-HU" u="sng" dirty="0" err="1"/>
              <a:t>ről</a:t>
            </a:r>
            <a:r>
              <a:rPr lang="hu-HU" u="sng" dirty="0"/>
              <a:t>:</a:t>
            </a:r>
            <a:r>
              <a:rPr lang="hu-HU" dirty="0"/>
              <a:t>		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var.RemoveAt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(index)</a:t>
            </a:r>
          </a:p>
          <a:p>
            <a:pPr marL="0" indent="0">
              <a:buNone/>
            </a:pPr>
            <a:endParaRPr lang="hu-HU" u="sng" dirty="0"/>
          </a:p>
          <a:p>
            <a:pPr marL="0" indent="0">
              <a:buNone/>
            </a:pPr>
            <a:endParaRPr lang="hu-HU" u="sng" dirty="0"/>
          </a:p>
          <a:p>
            <a:pPr marL="0" indent="0">
              <a:buNone/>
            </a:pPr>
            <a:r>
              <a:rPr lang="hu-HU" u="sng" dirty="0"/>
              <a:t>Elem törlése:</a:t>
            </a:r>
            <a:r>
              <a:rPr lang="hu-HU" dirty="0"/>
              <a:t> 				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var.Remove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(érték)</a:t>
            </a:r>
          </a:p>
          <a:p>
            <a:pPr marL="109728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6650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Listaelemek inicializálása</a:t>
            </a:r>
          </a:p>
        </p:txBody>
      </p:sp>
      <p:sp>
        <p:nvSpPr>
          <p:cNvPr id="4" name="Tartalom helye 2"/>
          <p:cNvSpPr>
            <a:spLocks noGrp="1"/>
          </p:cNvSpPr>
          <p:nvPr>
            <p:ph idx="1"/>
          </p:nvPr>
        </p:nvSpPr>
        <p:spPr>
          <a:xfrm>
            <a:off x="384000" y="3964065"/>
            <a:ext cx="11376000" cy="607943"/>
          </a:xfrm>
        </p:spPr>
        <p:txBody>
          <a:bodyPr/>
          <a:lstStyle/>
          <a:p>
            <a:pPr marL="109728" indent="0">
              <a:buNone/>
            </a:pPr>
            <a:r>
              <a:rPr lang="hu-HU" dirty="0" err="1"/>
              <a:t>Uncsi</a:t>
            </a:r>
            <a:r>
              <a:rPr lang="hu-HU" dirty="0"/>
              <a:t>. Helyette:</a:t>
            </a:r>
          </a:p>
          <a:p>
            <a:pPr marL="109728" indent="0">
              <a:buNone/>
            </a:pPr>
            <a:endParaRPr lang="hu-HU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84400" y="1366123"/>
            <a:ext cx="11302800" cy="22322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List&lt;int&gt; l =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List&lt;int&gt;();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l.Add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(8);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l.Add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(-2);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l.Add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(143);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94744" y="4678491"/>
            <a:ext cx="11302800" cy="93610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</a:t>
            </a:r>
            <a:r>
              <a:rPr lang="en-US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l = new List&lt;</a:t>
            </a:r>
            <a:r>
              <a:rPr lang="en-US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&gt;() </a:t>
            </a:r>
            <a:r>
              <a:rPr lang="en-US" altLang="hu-HU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 -2, …, 143}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1883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Más nyelvekben: Java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u="sng" dirty="0"/>
              <a:t>Tömb:</a:t>
            </a:r>
            <a:r>
              <a:rPr lang="hu-HU" dirty="0"/>
              <a:t> ugyanaz</a:t>
            </a:r>
          </a:p>
          <a:p>
            <a:r>
              <a:rPr lang="hu-HU" u="sng" dirty="0"/>
              <a:t>Lista:</a:t>
            </a:r>
            <a:r>
              <a:rPr lang="hu-HU" dirty="0"/>
              <a:t> a </a:t>
            </a:r>
            <a:r>
              <a:rPr lang="hu-HU" i="1" dirty="0"/>
              <a:t>List</a:t>
            </a:r>
            <a:r>
              <a:rPr lang="hu-HU" dirty="0"/>
              <a:t> csak egy „interfész”, annak egy konkrét megvalósítása az </a:t>
            </a:r>
            <a:r>
              <a:rPr lang="hu-HU" i="1" dirty="0" err="1"/>
              <a:t>ArrayList</a:t>
            </a:r>
            <a:endParaRPr lang="hu-HU" i="1" dirty="0"/>
          </a:p>
          <a:p>
            <a:pPr marL="109728" indent="0">
              <a:buNone/>
            </a:pPr>
            <a:endParaRPr lang="hu-HU" dirty="0"/>
          </a:p>
          <a:p>
            <a:pPr marL="109728" indent="0">
              <a:buNone/>
            </a:pP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3949446"/>
            <a:ext cx="96774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305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Más nyelvekben: C/C++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r>
              <a:rPr lang="hu-HU" u="sng" dirty="0"/>
              <a:t>C:</a:t>
            </a:r>
            <a:endParaRPr lang="hu-HU" dirty="0"/>
          </a:p>
          <a:p>
            <a:r>
              <a:rPr lang="hu-HU" u="sng" dirty="0"/>
              <a:t>Tömb:</a:t>
            </a:r>
            <a:r>
              <a:rPr lang="hu-HU" dirty="0"/>
              <a:t> 			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r>
              <a:rPr lang="hu-HU" u="sng" dirty="0"/>
              <a:t>Lista:</a:t>
            </a:r>
            <a:r>
              <a:rPr lang="hu-HU" dirty="0"/>
              <a:t> nincs implementálva, neked kell implementálni</a:t>
            </a:r>
          </a:p>
          <a:p>
            <a:pPr marL="109728" indent="0">
              <a:buNone/>
            </a:pPr>
            <a:endParaRPr lang="hu-HU" i="1" dirty="0"/>
          </a:p>
          <a:p>
            <a:pPr marL="109728" indent="0">
              <a:buNone/>
            </a:pPr>
            <a:r>
              <a:rPr lang="hu-HU" u="sng" dirty="0"/>
              <a:t>C++:</a:t>
            </a:r>
          </a:p>
          <a:p>
            <a:r>
              <a:rPr lang="hu-HU" u="sng" dirty="0"/>
              <a:t>Tömb:</a:t>
            </a:r>
            <a:r>
              <a:rPr lang="hu-HU" dirty="0"/>
              <a:t> ugyanaz, mint C-ben: 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names</a:t>
            </a: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[100];</a:t>
            </a:r>
          </a:p>
          <a:p>
            <a:r>
              <a:rPr lang="hu-HU" u="sng" dirty="0"/>
              <a:t>Lista:</a:t>
            </a:r>
            <a:r>
              <a:rPr lang="hu-HU" dirty="0"/>
              <a:t> </a:t>
            </a:r>
            <a:r>
              <a:rPr lang="hu-HU" i="1" dirty="0"/>
              <a:t>List</a:t>
            </a:r>
            <a:r>
              <a:rPr lang="hu-HU" dirty="0"/>
              <a:t> helyett </a:t>
            </a:r>
            <a:r>
              <a:rPr lang="hu-HU" i="1" dirty="0" err="1"/>
              <a:t>vector</a:t>
            </a:r>
            <a:endParaRPr lang="hu-HU" i="1" dirty="0"/>
          </a:p>
          <a:p>
            <a:pPr marL="109728" indent="0">
              <a:buNone/>
            </a:pPr>
            <a:endParaRPr lang="hu-HU" u="sng" dirty="0"/>
          </a:p>
          <a:p>
            <a:pPr marL="109728" indent="0">
              <a:buNone/>
            </a:pPr>
            <a:endParaRPr lang="hu-HU" dirty="0"/>
          </a:p>
          <a:p>
            <a:pPr marL="109728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29" y="4911471"/>
            <a:ext cx="57721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114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/>
              <a:t>Más nyelvekben: Python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u="sng" dirty="0"/>
              <a:t>Tömb:</a:t>
            </a:r>
            <a:r>
              <a:rPr lang="hu-HU" dirty="0"/>
              <a:t> nincs ilyen alaptípus, csak kiegészítő típusként</a:t>
            </a:r>
          </a:p>
          <a:p>
            <a:r>
              <a:rPr lang="hu-HU" u="sng" dirty="0"/>
              <a:t>Lista:</a:t>
            </a:r>
            <a:r>
              <a:rPr lang="hu-HU" dirty="0"/>
              <a:t> ez egy alaptípus, a nyelv által támogatva</a:t>
            </a:r>
            <a:endParaRPr lang="hu-HU" i="1" dirty="0"/>
          </a:p>
          <a:p>
            <a:pPr marL="109728" indent="0">
              <a:buNone/>
            </a:pPr>
            <a:endParaRPr lang="hu-HU" dirty="0"/>
          </a:p>
          <a:p>
            <a:pPr marL="109728" indent="0">
              <a:buNone/>
            </a:pP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05" y="2657856"/>
            <a:ext cx="5306187" cy="402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10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Tömbök VS Listák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Mikor használjunk tömböt:</a:t>
            </a:r>
          </a:p>
          <a:p>
            <a:r>
              <a:rPr lang="hu-HU" dirty="0"/>
              <a:t>ha az elemszám ismert inicializálás előtt</a:t>
            </a:r>
          </a:p>
          <a:p>
            <a:pPr lvl="1"/>
            <a:r>
              <a:rPr lang="hu-HU" dirty="0"/>
              <a:t>pl. a méret literálként a forráskódban van</a:t>
            </a:r>
          </a:p>
          <a:p>
            <a:pPr lvl="1"/>
            <a:r>
              <a:rPr lang="hu-HU" dirty="0"/>
              <a:t>pl. a méretet a </a:t>
            </a:r>
            <a:r>
              <a:rPr lang="hu-HU" dirty="0" err="1"/>
              <a:t>user</a:t>
            </a:r>
            <a:r>
              <a:rPr lang="hu-HU" dirty="0"/>
              <a:t> írja be</a:t>
            </a:r>
          </a:p>
          <a:p>
            <a:pPr lvl="1"/>
            <a:endParaRPr lang="hu-HU" dirty="0"/>
          </a:p>
          <a:p>
            <a:pPr marL="0" indent="0">
              <a:buNone/>
            </a:pPr>
            <a:r>
              <a:rPr lang="hu-HU" u="sng" dirty="0"/>
              <a:t>Mikor használjunk listát:</a:t>
            </a:r>
          </a:p>
          <a:p>
            <a:r>
              <a:rPr lang="hu-HU" dirty="0"/>
              <a:t>ha az elemszám előre nem ismert</a:t>
            </a:r>
          </a:p>
          <a:p>
            <a:pPr lvl="1"/>
            <a:r>
              <a:rPr lang="hu-HU" dirty="0"/>
              <a:t>pl. az elemeket egy „végértékig” olvassuk be</a:t>
            </a:r>
          </a:p>
          <a:p>
            <a:pPr lvl="1"/>
            <a:r>
              <a:rPr lang="hu-HU" dirty="0"/>
              <a:t>pl. az elemeket a </a:t>
            </a:r>
            <a:r>
              <a:rPr lang="hu-HU" dirty="0" err="1"/>
              <a:t>stream</a:t>
            </a:r>
            <a:r>
              <a:rPr lang="hu-HU" dirty="0"/>
              <a:t> végéig olvassuk be</a:t>
            </a:r>
          </a:p>
        </p:txBody>
      </p:sp>
    </p:spTree>
    <p:extLst>
      <p:ext uri="{BB962C8B-B14F-4D97-AF65-F5344CB8AC3E}">
        <p14:creationId xmlns:p14="http://schemas.microsoft.com/office/powerpoint/2010/main" val="3447948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Mikor használjunk listát?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788436" y="1289686"/>
            <a:ext cx="10310327" cy="537967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List&lt;int&gt; l =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List&lt;int&gt;();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("Írd be a végértéket: 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endValue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Írd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 a </a:t>
            </a:r>
            <a:r>
              <a:rPr lang="en-US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következő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elemet</a:t>
            </a:r>
            <a:r>
              <a:rPr lang="en-US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int x =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2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== </a:t>
            </a:r>
            <a:r>
              <a:rPr lang="hu-HU" altLang="hu-HU" sz="22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endValue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hu-HU" altLang="hu-HU" sz="2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l.Add</a:t>
            </a: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x 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299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Mikor használjunk listát?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5010539"/>
            <a:ext cx="11376000" cy="1553513"/>
          </a:xfrm>
        </p:spPr>
        <p:txBody>
          <a:bodyPr/>
          <a:lstStyle/>
          <a:p>
            <a:pPr marL="0" indent="0">
              <a:buNone/>
            </a:pPr>
            <a:r>
              <a:rPr lang="hu-HU" b="1" dirty="0" err="1"/>
              <a:t>StreamReader</a:t>
            </a:r>
            <a:r>
              <a:rPr lang="hu-HU" dirty="0"/>
              <a:t>: A .</a:t>
            </a:r>
            <a:r>
              <a:rPr lang="hu-HU"/>
              <a:t>NET keretrendszer </a:t>
            </a:r>
            <a:r>
              <a:rPr lang="hu-HU" dirty="0"/>
              <a:t>egy osztálya </a:t>
            </a:r>
            <a:r>
              <a:rPr lang="hu-HU" dirty="0" err="1"/>
              <a:t>stream</a:t>
            </a:r>
            <a:r>
              <a:rPr lang="hu-HU" dirty="0"/>
              <a:t> olvasására, pl. fájlból olvasásra.</a:t>
            </a:r>
          </a:p>
          <a:p>
            <a:pPr marL="0" indent="0">
              <a:buNone/>
            </a:pPr>
            <a:r>
              <a:rPr lang="hu-HU" dirty="0"/>
              <a:t>Erről később még tanulunk.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807097" y="1637944"/>
            <a:ext cx="10273005" cy="302433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List&lt;int&gt; l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List&lt;int&gt;();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StreamReader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(!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stream.EndOfStream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l.Add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stream.ReadLine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);</a:t>
            </a:r>
          </a:p>
        </p:txBody>
      </p:sp>
    </p:spTree>
    <p:extLst>
      <p:ext uri="{BB962C8B-B14F-4D97-AF65-F5344CB8AC3E}">
        <p14:creationId xmlns:p14="http://schemas.microsoft.com/office/powerpoint/2010/main" val="175657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Tömb VS Lista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Tömb:</a:t>
            </a:r>
          </a:p>
          <a:p>
            <a:r>
              <a:rPr lang="hu-HU" b="1" dirty="0"/>
              <a:t>Statikus</a:t>
            </a:r>
            <a:r>
              <a:rPr lang="hu-HU" dirty="0"/>
              <a:t>: A hosszát előre kell deklarálni.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u="sng" dirty="0"/>
              <a:t>Lista:</a:t>
            </a:r>
          </a:p>
          <a:p>
            <a:r>
              <a:rPr lang="hu-HU" b="1" dirty="0"/>
              <a:t>Dinamikus</a:t>
            </a:r>
            <a:r>
              <a:rPr lang="hu-HU" dirty="0"/>
              <a:t>: Igény szerint nőhet/zsugorodhat.</a:t>
            </a:r>
          </a:p>
          <a:p>
            <a:pPr lvl="1"/>
            <a:r>
              <a:rPr lang="hu-HU" dirty="0"/>
              <a:t>Elemeket tudsz hozzáadni.</a:t>
            </a:r>
          </a:p>
          <a:p>
            <a:pPr lvl="1"/>
            <a:r>
              <a:rPr lang="hu-HU" dirty="0"/>
              <a:t>Elemeket tudsz törölni.</a:t>
            </a:r>
          </a:p>
        </p:txBody>
      </p:sp>
    </p:spTree>
    <p:extLst>
      <p:ext uri="{BB962C8B-B14F-4D97-AF65-F5344CB8AC3E}">
        <p14:creationId xmlns:p14="http://schemas.microsoft.com/office/powerpoint/2010/main" val="69644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Tömbök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Deklaráció:</a:t>
            </a:r>
            <a:r>
              <a:rPr lang="hu-HU" dirty="0"/>
              <a:t>     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típus[] var;</a:t>
            </a:r>
          </a:p>
          <a:p>
            <a:pPr marL="0" indent="0">
              <a:buNone/>
            </a:pPr>
            <a:r>
              <a:rPr lang="hu-HU" u="sng" dirty="0"/>
              <a:t>Inicializálás:</a:t>
            </a:r>
            <a:r>
              <a:rPr lang="hu-HU" dirty="0"/>
              <a:t>    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típus[méret];</a:t>
            </a:r>
          </a:p>
          <a:p>
            <a:pPr marL="0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hu-H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dirty="0"/>
              <a:t>A tömb mérete futási időben megadható: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2455568" y="2744352"/>
            <a:ext cx="7232864" cy="196480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int[]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int[20];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[10]; 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950760" y="5418936"/>
            <a:ext cx="10242480" cy="129614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Írd</a:t>
            </a:r>
            <a:r>
              <a:rPr lang="en-US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be </a:t>
            </a:r>
            <a:r>
              <a:rPr lang="en-US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az</a:t>
            </a:r>
            <a:r>
              <a:rPr lang="en-US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elemek</a:t>
            </a:r>
            <a:r>
              <a:rPr lang="en-US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számát</a:t>
            </a:r>
            <a:r>
              <a:rPr lang="en-US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ushort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ushort.Parse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</a:p>
        </p:txBody>
      </p:sp>
    </p:spTree>
    <p:extLst>
      <p:ext uri="{BB962C8B-B14F-4D97-AF65-F5344CB8AC3E}">
        <p14:creationId xmlns:p14="http://schemas.microsoft.com/office/powerpoint/2010/main" val="335344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Tömbök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Méret lekérdezése:</a:t>
            </a:r>
            <a:r>
              <a:rPr lang="hu-HU" dirty="0"/>
              <a:t>      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var.Length</a:t>
            </a:r>
            <a:endParaRPr lang="hu-HU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u="sng" dirty="0"/>
              <a:t>Elem elérése:</a:t>
            </a:r>
            <a:r>
              <a:rPr lang="hu-HU" dirty="0"/>
              <a:t>     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var[index]</a:t>
            </a:r>
          </a:p>
          <a:p>
            <a:r>
              <a:rPr lang="hu-HU" dirty="0"/>
              <a:t>Az index 0-tól indul.</a:t>
            </a:r>
          </a:p>
          <a:p>
            <a:r>
              <a:rPr lang="hu-HU" dirty="0"/>
              <a:t>Ezért a legnagyobb index: Length-1</a:t>
            </a: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u="sng" dirty="0"/>
              <a:t>A memóriában:</a:t>
            </a:r>
            <a:endParaRPr lang="hu-HU" b="1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Csoportba foglalás 3"/>
          <p:cNvGrpSpPr/>
          <p:nvPr/>
        </p:nvGrpSpPr>
        <p:grpSpPr>
          <a:xfrm>
            <a:off x="972615" y="5028404"/>
            <a:ext cx="9141769" cy="1535648"/>
            <a:chOff x="179513" y="4869160"/>
            <a:chExt cx="8496943" cy="1535648"/>
          </a:xfrm>
        </p:grpSpPr>
        <p:sp>
          <p:nvSpPr>
            <p:cNvPr id="5" name="Rectangle 19"/>
            <p:cNvSpPr>
              <a:spLocks noChangeArrowheads="1"/>
            </p:cNvSpPr>
            <p:nvPr/>
          </p:nvSpPr>
          <p:spPr bwMode="auto">
            <a:xfrm>
              <a:off x="2051720" y="4869160"/>
              <a:ext cx="6408738" cy="792163"/>
            </a:xfrm>
            <a:prstGeom prst="rect">
              <a:avLst/>
            </a:prstGeom>
            <a:gradFill rotWithShape="1">
              <a:gsLst>
                <a:gs pos="0">
                  <a:srgbClr val="5744E4"/>
                </a:gs>
                <a:gs pos="100000">
                  <a:srgbClr val="7B7BF1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endParaRPr lang="hu-HU" altLang="hu-HU" sz="2400" b="1">
                <a:latin typeface="+mj-lt"/>
              </a:endParaRPr>
            </a:p>
          </p:txBody>
        </p:sp>
        <p:sp>
          <p:nvSpPr>
            <p:cNvPr id="6" name="Rectangle 24"/>
            <p:cNvSpPr>
              <a:spLocks noChangeArrowheads="1"/>
            </p:cNvSpPr>
            <p:nvPr/>
          </p:nvSpPr>
          <p:spPr bwMode="auto">
            <a:xfrm>
              <a:off x="2269208" y="5013623"/>
              <a:ext cx="649287" cy="431800"/>
            </a:xfrm>
            <a:prstGeom prst="rect">
              <a:avLst/>
            </a:prstGeom>
            <a:gradFill rotWithShape="1">
              <a:gsLst>
                <a:gs pos="0">
                  <a:srgbClr val="1FDBDB"/>
                </a:gs>
                <a:gs pos="100000">
                  <a:srgbClr val="84EDF0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2</a:t>
              </a:r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88345" y="5013623"/>
              <a:ext cx="649288" cy="431800"/>
            </a:xfrm>
            <a:prstGeom prst="rect">
              <a:avLst/>
            </a:prstGeom>
            <a:gradFill rotWithShape="1">
              <a:gsLst>
                <a:gs pos="0">
                  <a:srgbClr val="1FDBDB"/>
                </a:gs>
                <a:gs pos="100000">
                  <a:srgbClr val="84EDF0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-8</a:t>
              </a:r>
            </a:p>
          </p:txBody>
        </p:sp>
        <p:sp>
          <p:nvSpPr>
            <p:cNvPr id="8" name="Rectangle 26"/>
            <p:cNvSpPr>
              <a:spLocks noChangeArrowheads="1"/>
            </p:cNvSpPr>
            <p:nvPr/>
          </p:nvSpPr>
          <p:spPr bwMode="auto">
            <a:xfrm>
              <a:off x="3709070" y="5013623"/>
              <a:ext cx="649288" cy="431800"/>
            </a:xfrm>
            <a:prstGeom prst="rect">
              <a:avLst/>
            </a:prstGeom>
            <a:gradFill rotWithShape="1">
              <a:gsLst>
                <a:gs pos="0">
                  <a:srgbClr val="1FDBDB"/>
                </a:gs>
                <a:gs pos="100000">
                  <a:srgbClr val="84EDF0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20</a:t>
              </a:r>
            </a:p>
          </p:txBody>
        </p:sp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4428208" y="5013623"/>
              <a:ext cx="649287" cy="431800"/>
            </a:xfrm>
            <a:prstGeom prst="rect">
              <a:avLst/>
            </a:prstGeom>
            <a:gradFill rotWithShape="1">
              <a:gsLst>
                <a:gs pos="0">
                  <a:srgbClr val="1FDBDB"/>
                </a:gs>
                <a:gs pos="100000">
                  <a:srgbClr val="84EDF0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4</a:t>
              </a:r>
            </a:p>
          </p:txBody>
        </p:sp>
        <p:sp>
          <p:nvSpPr>
            <p:cNvPr id="10" name="Rectangle 28"/>
            <p:cNvSpPr>
              <a:spLocks noChangeArrowheads="1"/>
            </p:cNvSpPr>
            <p:nvPr/>
          </p:nvSpPr>
          <p:spPr bwMode="auto">
            <a:xfrm>
              <a:off x="7380958" y="5012035"/>
              <a:ext cx="649287" cy="431800"/>
            </a:xfrm>
            <a:prstGeom prst="rect">
              <a:avLst/>
            </a:prstGeom>
            <a:gradFill rotWithShape="1">
              <a:gsLst>
                <a:gs pos="0">
                  <a:srgbClr val="1FDBDB"/>
                </a:gs>
                <a:gs pos="100000">
                  <a:srgbClr val="84EDF0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lang="hu-HU" altLang="hu-HU" sz="2400" b="1" dirty="0">
                  <a:latin typeface="+mj-lt"/>
                </a:rPr>
                <a:t>-17</a:t>
              </a:r>
            </a:p>
          </p:txBody>
        </p:sp>
        <p:sp>
          <p:nvSpPr>
            <p:cNvPr id="11" name="Rectangle 22"/>
            <p:cNvSpPr>
              <a:spLocks noChangeArrowheads="1"/>
            </p:cNvSpPr>
            <p:nvPr/>
          </p:nvSpPr>
          <p:spPr bwMode="auto">
            <a:xfrm>
              <a:off x="179513" y="5049341"/>
              <a:ext cx="1008112" cy="431800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8C648"/>
                </a:gs>
              </a:gsLst>
              <a:lin ang="5400000" scaled="1"/>
            </a:gradFill>
            <a:ln>
              <a:noFill/>
            </a:ln>
            <a:effectLst>
              <a:outerShdw dist="45791" dir="3378596" algn="ctr" rotWithShape="0">
                <a:schemeClr val="tx1"/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hu-HU" altLang="hu-HU" sz="2000" b="1" dirty="0" err="1">
                  <a:latin typeface="+mj-lt"/>
                </a:rPr>
                <a:t>nums</a:t>
              </a:r>
              <a:endParaRPr lang="hu-HU" altLang="hu-HU" sz="2000" b="1" dirty="0">
                <a:latin typeface="+mj-lt"/>
              </a:endParaRPr>
            </a:p>
          </p:txBody>
        </p:sp>
        <p:sp>
          <p:nvSpPr>
            <p:cNvPr id="12" name="Freeform 29"/>
            <p:cNvSpPr>
              <a:spLocks/>
            </p:cNvSpPr>
            <p:nvPr/>
          </p:nvSpPr>
          <p:spPr bwMode="auto">
            <a:xfrm flipH="1" flipV="1">
              <a:off x="1187624" y="5265240"/>
              <a:ext cx="720079" cy="45719"/>
            </a:xfrm>
            <a:custGeom>
              <a:avLst/>
              <a:gdLst>
                <a:gd name="T0" fmla="*/ 3000 w 3000"/>
                <a:gd name="T1" fmla="*/ 3 h 3"/>
                <a:gd name="T2" fmla="*/ 0 w 300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0" h="3">
                  <a:moveTo>
                    <a:pt x="3000" y="3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3" name="Text Box 31"/>
            <p:cNvSpPr txBox="1">
              <a:spLocks noChangeArrowheads="1"/>
            </p:cNvSpPr>
            <p:nvPr/>
          </p:nvSpPr>
          <p:spPr bwMode="auto">
            <a:xfrm>
              <a:off x="1059979" y="6021288"/>
              <a:ext cx="1125773" cy="369332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43ED27"/>
                </a:gs>
              </a:gsLst>
              <a:lin ang="5400000" scaled="1"/>
            </a:gra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b="1" i="1" dirty="0" err="1">
                  <a:latin typeface="+mj-lt"/>
                </a:rPr>
                <a:t>nums</a:t>
              </a:r>
              <a:r>
                <a:rPr lang="hu-HU" altLang="hu-HU" b="1" i="1" dirty="0">
                  <a:latin typeface="+mj-lt"/>
                </a:rPr>
                <a:t>[0]</a:t>
              </a:r>
              <a:endParaRPr lang="hu-HU" altLang="hu-HU" i="1" dirty="0">
                <a:latin typeface="+mj-lt"/>
              </a:endParaRPr>
            </a:p>
          </p:txBody>
        </p:sp>
        <p:sp>
          <p:nvSpPr>
            <p:cNvPr id="14" name="Freeform 30"/>
            <p:cNvSpPr>
              <a:spLocks/>
            </p:cNvSpPr>
            <p:nvPr/>
          </p:nvSpPr>
          <p:spPr bwMode="auto">
            <a:xfrm flipH="1">
              <a:off x="1815629" y="5481140"/>
              <a:ext cx="740246" cy="468139"/>
            </a:xfrm>
            <a:custGeom>
              <a:avLst/>
              <a:gdLst>
                <a:gd name="T0" fmla="*/ 3000 w 3000"/>
                <a:gd name="T1" fmla="*/ 3 h 3"/>
                <a:gd name="T2" fmla="*/ 0 w 300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0" h="3">
                  <a:moveTo>
                    <a:pt x="3000" y="3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5" name="Text Box 31"/>
            <p:cNvSpPr txBox="1">
              <a:spLocks noChangeArrowheads="1"/>
            </p:cNvSpPr>
            <p:nvPr/>
          </p:nvSpPr>
          <p:spPr bwMode="auto">
            <a:xfrm>
              <a:off x="2456438" y="6035476"/>
              <a:ext cx="1181195" cy="369332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43ED27"/>
                </a:gs>
              </a:gsLst>
              <a:lin ang="5400000" scaled="1"/>
            </a:gra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b="1" i="1" dirty="0" err="1">
                  <a:latin typeface="+mj-lt"/>
                </a:rPr>
                <a:t>nums</a:t>
              </a:r>
              <a:r>
                <a:rPr lang="hu-HU" altLang="hu-HU" b="1" i="1" dirty="0">
                  <a:latin typeface="+mj-lt"/>
                </a:rPr>
                <a:t>[1]</a:t>
              </a:r>
              <a:endParaRPr lang="hu-HU" altLang="hu-HU" i="1" dirty="0">
                <a:latin typeface="+mj-lt"/>
              </a:endParaRPr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 flipH="1">
              <a:off x="3047036" y="5495328"/>
              <a:ext cx="265954" cy="540148"/>
            </a:xfrm>
            <a:custGeom>
              <a:avLst/>
              <a:gdLst>
                <a:gd name="T0" fmla="*/ 3000 w 3000"/>
                <a:gd name="T1" fmla="*/ 3 h 3"/>
                <a:gd name="T2" fmla="*/ 0 w 300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0" h="3">
                  <a:moveTo>
                    <a:pt x="3000" y="3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3837610" y="6021288"/>
              <a:ext cx="1181195" cy="369332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43ED27"/>
                </a:gs>
              </a:gsLst>
              <a:lin ang="5400000" scaled="1"/>
            </a:gra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b="1" i="1" dirty="0" err="1">
                  <a:latin typeface="+mj-lt"/>
                </a:rPr>
                <a:t>nums</a:t>
              </a:r>
              <a:r>
                <a:rPr lang="hu-HU" altLang="hu-HU" b="1" i="1" dirty="0">
                  <a:latin typeface="+mj-lt"/>
                </a:rPr>
                <a:t>[2]</a:t>
              </a:r>
              <a:endParaRPr lang="hu-HU" altLang="hu-HU" i="1" dirty="0">
                <a:latin typeface="+mj-lt"/>
              </a:endParaRPr>
            </a:p>
          </p:txBody>
        </p:sp>
        <p:sp>
          <p:nvSpPr>
            <p:cNvPr id="18" name="Freeform 30"/>
            <p:cNvSpPr>
              <a:spLocks/>
            </p:cNvSpPr>
            <p:nvPr/>
          </p:nvSpPr>
          <p:spPr bwMode="auto">
            <a:xfrm>
              <a:off x="4033714" y="5495328"/>
              <a:ext cx="469726" cy="453951"/>
            </a:xfrm>
            <a:custGeom>
              <a:avLst/>
              <a:gdLst>
                <a:gd name="T0" fmla="*/ 3000 w 3000"/>
                <a:gd name="T1" fmla="*/ 3 h 3"/>
                <a:gd name="T2" fmla="*/ 0 w 300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0" h="3">
                  <a:moveTo>
                    <a:pt x="3000" y="3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  <p:sp>
          <p:nvSpPr>
            <p:cNvPr id="19" name="Text Box 31"/>
            <p:cNvSpPr txBox="1">
              <a:spLocks noChangeArrowheads="1"/>
            </p:cNvSpPr>
            <p:nvPr/>
          </p:nvSpPr>
          <p:spPr bwMode="auto">
            <a:xfrm>
              <a:off x="6084168" y="6021288"/>
              <a:ext cx="2592288" cy="369332"/>
            </a:xfrm>
            <a:prstGeom prst="rect">
              <a:avLst/>
            </a:prstGeom>
            <a:gradFill rotWithShape="1">
              <a:gsLst>
                <a:gs pos="0">
                  <a:srgbClr val="CCFF99"/>
                </a:gs>
                <a:gs pos="100000">
                  <a:srgbClr val="43ED27"/>
                </a:gs>
              </a:gsLst>
              <a:lin ang="5400000" scaled="1"/>
            </a:gradFill>
            <a:ln w="222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hu-HU" altLang="hu-HU" b="1" i="1" dirty="0" err="1">
                  <a:latin typeface="+mj-lt"/>
                </a:rPr>
                <a:t>nums</a:t>
              </a:r>
              <a:r>
                <a:rPr lang="hu-HU" altLang="hu-HU" b="1" i="1" dirty="0">
                  <a:latin typeface="+mj-lt"/>
                </a:rPr>
                <a:t>[nums.Length-1]</a:t>
              </a:r>
              <a:endParaRPr lang="hu-HU" altLang="hu-HU" i="1" dirty="0">
                <a:latin typeface="+mj-lt"/>
              </a:endParaRPr>
            </a:p>
          </p:txBody>
        </p:sp>
        <p:sp>
          <p:nvSpPr>
            <p:cNvPr id="20" name="Freeform 30"/>
            <p:cNvSpPr>
              <a:spLocks/>
            </p:cNvSpPr>
            <p:nvPr/>
          </p:nvSpPr>
          <p:spPr bwMode="auto">
            <a:xfrm>
              <a:off x="7697837" y="5495327"/>
              <a:ext cx="82996" cy="453951"/>
            </a:xfrm>
            <a:custGeom>
              <a:avLst/>
              <a:gdLst>
                <a:gd name="T0" fmla="*/ 3000 w 3000"/>
                <a:gd name="T1" fmla="*/ 3 h 3"/>
                <a:gd name="T2" fmla="*/ 0 w 3000"/>
                <a:gd name="T3" fmla="*/ 0 h 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000" h="3">
                  <a:moveTo>
                    <a:pt x="3000" y="3"/>
                  </a:moveTo>
                  <a:lnTo>
                    <a:pt x="0" y="0"/>
                  </a:lnTo>
                </a:path>
              </a:pathLst>
            </a:custGeom>
            <a:noFill/>
            <a:ln w="5715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dist="35921" dir="2700000" algn="ctr" rotWithShape="0">
                <a:schemeClr val="tx1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hu-HU"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793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Tömbök és ciklusok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Tömbök és ciklusok jól összeillenek:</a:t>
            </a:r>
          </a:p>
          <a:p>
            <a:r>
              <a:rPr lang="hu-HU" dirty="0"/>
              <a:t>Vezess be egy </a:t>
            </a:r>
            <a:r>
              <a:rPr lang="hu-HU" i="1" dirty="0"/>
              <a:t>i</a:t>
            </a:r>
            <a:r>
              <a:rPr lang="hu-HU" dirty="0"/>
              <a:t> index változót!</a:t>
            </a:r>
            <a:endParaRPr lang="hu-HU" i="1" dirty="0"/>
          </a:p>
          <a:p>
            <a:r>
              <a:rPr lang="hu-HU" dirty="0"/>
              <a:t>Inicializáld </a:t>
            </a:r>
            <a:r>
              <a:rPr lang="hu-HU" i="1" dirty="0"/>
              <a:t>i</a:t>
            </a:r>
            <a:r>
              <a:rPr lang="hu-HU" dirty="0"/>
              <a:t>-t 0-ra!</a:t>
            </a:r>
          </a:p>
          <a:p>
            <a:r>
              <a:rPr lang="hu-HU" dirty="0"/>
              <a:t>Növeld, amíg </a:t>
            </a:r>
            <a:r>
              <a:rPr lang="hu-HU" i="1" dirty="0"/>
              <a:t>i</a:t>
            </a:r>
            <a:r>
              <a:rPr lang="hu-HU" dirty="0"/>
              <a:t> eléri a (Length-1)-et!</a:t>
            </a:r>
          </a:p>
          <a:p>
            <a:pPr marL="109728" indent="0">
              <a:buNone/>
            </a:pPr>
            <a:endParaRPr lang="hu-HU" dirty="0"/>
          </a:p>
          <a:p>
            <a:pPr marL="109728" indent="0">
              <a:buNone/>
            </a:pPr>
            <a:endParaRPr lang="hu-HU" dirty="0"/>
          </a:p>
          <a:p>
            <a:pPr marL="109728" indent="0">
              <a:buNone/>
            </a:pPr>
            <a:endParaRPr lang="hu-HU" dirty="0"/>
          </a:p>
          <a:p>
            <a:pPr marL="109728" indent="0">
              <a:buNone/>
            </a:pPr>
            <a:endParaRPr lang="hu-HU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i&lt;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hu-HU" dirty="0"/>
              <a:t> ajánlott ezzel szemben: 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i&lt;=numbers.Length-1</a:t>
            </a:r>
            <a:r>
              <a:rPr lang="hu-HU" dirty="0"/>
              <a:t> 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84011" y="3709121"/>
            <a:ext cx="10775977" cy="165618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(int i = 0; i &lt;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("Add meg a(z) {0}. elemet!", i);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= 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int.Parse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altLang="hu-HU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201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Tömbökhöz fontos algoritmusok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Írd ki a tömb elemeit a képernyőre!</a:t>
            </a:r>
          </a:p>
          <a:p>
            <a:r>
              <a:rPr lang="hu-HU" dirty="0"/>
              <a:t>Töltsd fel a tömböt billentyűzetről!</a:t>
            </a:r>
          </a:p>
          <a:p>
            <a:pPr lvl="1"/>
            <a:r>
              <a:rPr lang="hu-HU" dirty="0"/>
              <a:t>csak valamely kritériumot teljesítő elemeket</a:t>
            </a:r>
          </a:p>
          <a:p>
            <a:r>
              <a:rPr lang="hu-HU" dirty="0"/>
              <a:t>Töltsd fel a tömböt random értékekkel!</a:t>
            </a:r>
          </a:p>
          <a:p>
            <a:r>
              <a:rPr lang="hu-HU" dirty="0"/>
              <a:t>Keress egy elemet, mely teljesíti a kritériumot!</a:t>
            </a:r>
          </a:p>
          <a:p>
            <a:r>
              <a:rPr lang="hu-HU" dirty="0"/>
              <a:t>Számol meg az elemeket, melyek teljesítik a kritériumot!</a:t>
            </a:r>
          </a:p>
          <a:p>
            <a:r>
              <a:rPr lang="hu-HU" dirty="0" err="1"/>
              <a:t>Számítsd</a:t>
            </a:r>
            <a:r>
              <a:rPr lang="hu-HU" dirty="0"/>
              <a:t> ki az elemek összegét/szorzatát!</a:t>
            </a:r>
          </a:p>
          <a:p>
            <a:r>
              <a:rPr lang="hu-HU" dirty="0" err="1"/>
              <a:t>Számítsd</a:t>
            </a:r>
            <a:r>
              <a:rPr lang="hu-HU" dirty="0"/>
              <a:t> ki az elemek átlagát!</a:t>
            </a:r>
          </a:p>
          <a:p>
            <a:r>
              <a:rPr lang="hu-HU" dirty="0"/>
              <a:t>Keresd meg a legkisebb/legnagyobb elemet!</a:t>
            </a:r>
          </a:p>
        </p:txBody>
      </p:sp>
    </p:spTree>
    <p:extLst>
      <p:ext uri="{BB962C8B-B14F-4D97-AF65-F5344CB8AC3E}">
        <p14:creationId xmlns:p14="http://schemas.microsoft.com/office/powerpoint/2010/main" val="164325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Töltsd fel a tömböt valamely kritériumot teljesítve!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48749" y="1268760"/>
            <a:ext cx="10971919" cy="547260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a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[30];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i = 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 &lt;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("Add meg a(z) {0}. elemet:", i);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double.Parse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Console.ReadLine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x&lt;1 || x&gt;100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("Nem megfelelő érték.");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a[i] 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i++;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 Box 31"/>
          <p:cNvSpPr txBox="1">
            <a:spLocks noChangeArrowheads="1"/>
          </p:cNvSpPr>
          <p:nvPr/>
        </p:nvSpPr>
        <p:spPr bwMode="auto">
          <a:xfrm>
            <a:off x="3723726" y="5795933"/>
            <a:ext cx="3068944" cy="400110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a[i++] = x;</a:t>
            </a:r>
            <a:endParaRPr lang="hu-HU" altLang="hu-HU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479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Számítsd</a:t>
            </a:r>
            <a:r>
              <a:rPr lang="hu-HU" dirty="0"/>
              <a:t> ki az elemek összegét!</a:t>
            </a:r>
          </a:p>
        </p:txBody>
      </p:sp>
      <p:sp>
        <p:nvSpPr>
          <p:cNvPr id="4" name="Tartalom helye 3"/>
          <p:cNvSpPr>
            <a:spLocks noGrp="1"/>
          </p:cNvSpPr>
          <p:nvPr>
            <p:ph idx="1"/>
          </p:nvPr>
        </p:nvSpPr>
        <p:spPr>
          <a:xfrm>
            <a:off x="384000" y="3754316"/>
            <a:ext cx="11376000" cy="49111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hu-HU" b="1" dirty="0" err="1"/>
              <a:t>foreach</a:t>
            </a:r>
            <a:r>
              <a:rPr lang="hu-HU" dirty="0"/>
              <a:t> ciklust alkalmazva: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1539551" y="1408308"/>
            <a:ext cx="8238050" cy="222738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</a:t>
            </a: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 (int i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 0; i &lt;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hu-HU" alt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sum += 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a[i];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("Az összeg {0}", sum);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549895" y="4432643"/>
            <a:ext cx="8238050" cy="222738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 = 0;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foreach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a)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sum += x;</a:t>
            </a: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endParaRPr lang="hu-HU" alt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20000"/>
              </a:spcBef>
              <a:tabLst>
                <a:tab pos="914400" algn="l"/>
                <a:tab pos="2743200" algn="l"/>
              </a:tabLst>
            </a:pPr>
            <a:r>
              <a:rPr lang="hu-HU" alt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Console.WriteLine</a:t>
            </a:r>
            <a:r>
              <a:rPr lang="hu-HU" alt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("Az összeg {0}", sum);</a:t>
            </a:r>
          </a:p>
        </p:txBody>
      </p:sp>
    </p:spTree>
    <p:extLst>
      <p:ext uri="{BB962C8B-B14F-4D97-AF65-F5344CB8AC3E}">
        <p14:creationId xmlns:p14="http://schemas.microsoft.com/office/powerpoint/2010/main" val="1145109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Urbánus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810C2D1E-E208-4C93-85D0-4CF5A7F153C8}" vid="{85951685-8E03-47CF-9D5A-9804F7BAAD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566</TotalTime>
  <Words>1658</Words>
  <Application>Microsoft Office PowerPoint</Application>
  <PresentationFormat>Szélesvásznú</PresentationFormat>
  <Paragraphs>265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Georgia</vt:lpstr>
      <vt:lpstr>Trebuchet MS</vt:lpstr>
      <vt:lpstr>Wingdings 2</vt:lpstr>
      <vt:lpstr>Bemutató1_sablon</vt:lpstr>
      <vt:lpstr>Magasszintű programozási nyelvek I.</vt:lpstr>
      <vt:lpstr>Tömb és lista</vt:lpstr>
      <vt:lpstr>Tömb VS Lista</vt:lpstr>
      <vt:lpstr>Tömbök</vt:lpstr>
      <vt:lpstr>Tömbök</vt:lpstr>
      <vt:lpstr>Tömbök és ciklusok</vt:lpstr>
      <vt:lpstr>Tömbökhöz fontos algoritmusok</vt:lpstr>
      <vt:lpstr>Töltsd fel a tömböt valamely kritériumot teljesítve!</vt:lpstr>
      <vt:lpstr>Számítsd ki az elemek összegét!</vt:lpstr>
      <vt:lpstr>foreach ciklus</vt:lpstr>
      <vt:lpstr>foreach ciklus</vt:lpstr>
      <vt:lpstr>Számítsd ki az elemek átlagát!</vt:lpstr>
      <vt:lpstr>Keresd meg a legkisebb elemet!</vt:lpstr>
      <vt:lpstr>Többdimenziós tömbök</vt:lpstr>
      <vt:lpstr>Többdimenziós tömbök</vt:lpstr>
      <vt:lpstr>Tömbelemek inicializálása</vt:lpstr>
      <vt:lpstr>Többdimenziós tömb elemeinek inicializálása</vt:lpstr>
      <vt:lpstr>Listák</vt:lpstr>
      <vt:lpstr>Listák</vt:lpstr>
      <vt:lpstr>Listák</vt:lpstr>
      <vt:lpstr>Listaelemek inicializálása</vt:lpstr>
      <vt:lpstr>Más nyelvekben: Java</vt:lpstr>
      <vt:lpstr>Más nyelvekben: C/C++</vt:lpstr>
      <vt:lpstr>Más nyelvekben: Python</vt:lpstr>
      <vt:lpstr>Tömbök VS Listák</vt:lpstr>
      <vt:lpstr>Mikor használjunk listát?</vt:lpstr>
      <vt:lpstr>Mikor használjunk listát?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Magasszintű programozási nyelvek I.</dc:title>
  <dc:creator>Gergely Kovasznai</dc:creator>
  <cp:lastModifiedBy>kovasznai.gergely@uni-eszterhazy.hu</cp:lastModifiedBy>
  <cp:revision>193</cp:revision>
  <dcterms:created xsi:type="dcterms:W3CDTF">2018-09-19T12:45:33Z</dcterms:created>
  <dcterms:modified xsi:type="dcterms:W3CDTF">2022-10-07T07:28:23Z</dcterms:modified>
</cp:coreProperties>
</file>