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8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/>
              <a:t>Kovásznai</a:t>
            </a:r>
            <a:r>
              <a:rPr lang="hu-HU" sz="2000" i="1" dirty="0"/>
              <a:t> Gergely</a:t>
            </a:r>
          </a:p>
          <a:p>
            <a:pPr algn="r"/>
            <a:r>
              <a:rPr lang="hu-HU" sz="2000" i="1" dirty="0"/>
              <a:t>Eszterházy</a:t>
            </a:r>
            <a:r>
              <a:rPr lang="hu-HU" sz="2000" i="1" baseline="0" dirty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59155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2021. 10. 30.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91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2021. 10. 30.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339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10/30/2021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680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t" anchorCtr="0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2021. 10. 30.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499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2021. 10. 30.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61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D4EFC-0492-4253-AD6B-DA73CA1A4DEF}" type="datetimeFigureOut">
              <a:rPr lang="hu-HU" smtClean="0"/>
              <a:t>2021. 10. 30.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913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1D8D4EFC-0492-4253-AD6B-DA73CA1A4DEF}" type="datetimeFigureOut">
              <a:rPr lang="hu-HU" smtClean="0"/>
              <a:t>2021. 10. 30.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36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2021. 10. 30.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5898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2021. 10. 30.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112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2021. 10. 30.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08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/>
              <a:t>Mintaszöveg szerkesztése</a:t>
            </a:r>
          </a:p>
          <a:p>
            <a:pPr lvl="1" eaLnBrk="1" latinLnBrk="0" hangingPunct="1"/>
            <a:r>
              <a:rPr kumimoji="0" lang="hu-HU" dirty="0"/>
              <a:t>Második szint</a:t>
            </a:r>
          </a:p>
          <a:p>
            <a:pPr lvl="2" eaLnBrk="1" latinLnBrk="0" hangingPunct="1"/>
            <a:r>
              <a:rPr kumimoji="0" lang="hu-HU" dirty="0"/>
              <a:t>Harmadik szint</a:t>
            </a:r>
          </a:p>
          <a:p>
            <a:pPr lvl="3" eaLnBrk="1" latinLnBrk="0" hangingPunct="1"/>
            <a:r>
              <a:rPr kumimoji="0" lang="hu-HU" dirty="0"/>
              <a:t>Negyedik szint</a:t>
            </a:r>
          </a:p>
          <a:p>
            <a:pPr lvl="4" eaLnBrk="1" latinLnBrk="0" hangingPunct="1"/>
            <a:r>
              <a:rPr kumimoji="0" lang="hu-HU" dirty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D4EFC-0492-4253-AD6B-DA73CA1A4DEF}" type="datetimeFigureOut">
              <a:rPr lang="hu-HU" smtClean="0"/>
              <a:t>2021. 10. 30.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909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Operátorok, kifejezések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Aritmetikai operátorok – Implicit típuskonverzió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3528" y="1772816"/>
            <a:ext cx="5112056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 a = 12;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-4;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a - b;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23527" y="2132856"/>
            <a:ext cx="750369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610552" y="1772816"/>
            <a:ext cx="5112056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 = 12;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ushort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14;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a - b;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610551" y="2132856"/>
            <a:ext cx="750369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23528" y="3099824"/>
            <a:ext cx="5112056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 a = 12;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14;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x = a - b;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3527" y="3459864"/>
            <a:ext cx="1124652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610551" y="3099824"/>
            <a:ext cx="5112056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 a = 12;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14;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x = a - b;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10550" y="3459864"/>
            <a:ext cx="1124652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23527" y="4389112"/>
            <a:ext cx="5521021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12;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14;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a - b;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23527" y="4749152"/>
            <a:ext cx="1431376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201586" y="4389112"/>
            <a:ext cx="5521021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12;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ulong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14;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a - b;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8673275" y="4749152"/>
            <a:ext cx="1602610" cy="64807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hu-HU" altLang="hu-HU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hu-HU" altLang="hu-HU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323527" y="5742408"/>
            <a:ext cx="6970269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12.3;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13.25;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x = a - b;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323527" y="6102448"/>
            <a:ext cx="1738099" cy="3600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8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Bináris operátorok – Shift operátorok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x&lt;&lt;y</a:t>
                </a:r>
                <a:r>
                  <a:rPr lang="hu-HU" dirty="0"/>
                  <a:t>: bal shift</a:t>
                </a:r>
              </a:p>
              <a:p>
                <a:pPr marL="0" indent="0">
                  <a:buNone/>
                </a:pPr>
                <a:endParaRPr lang="hu-HU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hu-HU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x&gt;&gt;y</a:t>
                </a:r>
                <a:r>
                  <a:rPr lang="hu-HU" dirty="0"/>
                  <a:t>: jobb shift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109728" indent="0">
                  <a:buNone/>
                </a:pPr>
                <a:r>
                  <a:rPr lang="hu-HU" dirty="0"/>
                  <a:t>Gyors módszer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u-H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hu-HU" dirty="0"/>
                  <a:t>-</a:t>
                </a:r>
                <a:r>
                  <a:rPr lang="hu-HU" dirty="0" err="1"/>
                  <a:t>nal</a:t>
                </a:r>
                <a:r>
                  <a:rPr lang="hu-HU" dirty="0"/>
                  <a:t> való szorzásra/osztásra.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57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909312" y="1490496"/>
            <a:ext cx="4953760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11001001 &lt;&lt; 3 → 01001000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909312" y="2642624"/>
            <a:ext cx="4953760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11001001 &gt;&gt; 3 → 00011001</a:t>
            </a:r>
          </a:p>
        </p:txBody>
      </p:sp>
    </p:spTree>
    <p:extLst>
      <p:ext uri="{BB962C8B-B14F-4D97-AF65-F5344CB8AC3E}">
        <p14:creationId xmlns:p14="http://schemas.microsoft.com/office/powerpoint/2010/main" val="394761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Bináris operátorok – Relációs operátorok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x==y</a:t>
            </a:r>
            <a:r>
              <a:rPr lang="hu-HU" dirty="0"/>
              <a:t>: egyenlő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x!=y</a:t>
            </a:r>
            <a:r>
              <a:rPr lang="hu-HU" dirty="0"/>
              <a:t>: nem egyenlő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x&lt;y</a:t>
            </a:r>
            <a:r>
              <a:rPr lang="hu-HU" dirty="0"/>
              <a:t>: kisebb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x&lt;=y</a:t>
            </a:r>
            <a:r>
              <a:rPr lang="hu-HU" dirty="0"/>
              <a:t>: kisebb vagy egyenlő</a:t>
            </a:r>
          </a:p>
          <a:p>
            <a:pPr marL="0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x&gt;y</a:t>
            </a:r>
            <a:r>
              <a:rPr lang="hu-HU" dirty="0"/>
              <a:t>: nagyobb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x&gt;=y</a:t>
            </a:r>
            <a:r>
              <a:rPr lang="hu-HU" dirty="0"/>
              <a:t>: nagyobb vagy egyenlő</a:t>
            </a:r>
          </a:p>
        </p:txBody>
      </p:sp>
    </p:spTree>
    <p:extLst>
      <p:ext uri="{BB962C8B-B14F-4D97-AF65-F5344CB8AC3E}">
        <p14:creationId xmlns:p14="http://schemas.microsoft.com/office/powerpoint/2010/main" val="40810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Bináris operátorok – Logikai operátorok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x&amp;&amp;y</a:t>
            </a:r>
            <a:r>
              <a:rPr lang="hu-HU" dirty="0"/>
              <a:t>: logikai és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x||y</a:t>
            </a:r>
            <a:r>
              <a:rPr lang="hu-HU" dirty="0"/>
              <a:t>: logikai vagy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x&amp;y</a:t>
            </a:r>
            <a:r>
              <a:rPr lang="hu-HU" dirty="0"/>
              <a:t>: </a:t>
            </a:r>
            <a:r>
              <a:rPr lang="hu-HU" dirty="0" err="1"/>
              <a:t>bitenkénti</a:t>
            </a:r>
            <a:r>
              <a:rPr lang="hu-HU" dirty="0"/>
              <a:t> és</a:t>
            </a:r>
          </a:p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x|y</a:t>
            </a:r>
            <a:r>
              <a:rPr lang="hu-HU" dirty="0"/>
              <a:t>: </a:t>
            </a:r>
            <a:r>
              <a:rPr lang="hu-HU" dirty="0" err="1"/>
              <a:t>bitenkénti</a:t>
            </a:r>
            <a:r>
              <a:rPr lang="hu-HU" dirty="0"/>
              <a:t> vagy</a:t>
            </a:r>
          </a:p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x^y</a:t>
            </a:r>
            <a:r>
              <a:rPr lang="hu-HU" dirty="0"/>
              <a:t>: </a:t>
            </a:r>
            <a:r>
              <a:rPr lang="hu-HU" dirty="0" err="1"/>
              <a:t>bitenkénti</a:t>
            </a:r>
            <a:r>
              <a:rPr lang="hu-HU" dirty="0"/>
              <a:t> </a:t>
            </a:r>
            <a:r>
              <a:rPr lang="hu-HU" dirty="0" err="1"/>
              <a:t>xor</a:t>
            </a:r>
            <a:r>
              <a:rPr lang="hu-HU" dirty="0"/>
              <a:t> (kizáró vagy)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388696" y="3180968"/>
            <a:ext cx="3723596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 &amp; 1001 → 1000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386364" y="3765416"/>
            <a:ext cx="3723596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 | 1001 → 1101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388696" y="4333096"/>
            <a:ext cx="3723596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 ^ 1001 → 0101</a:t>
            </a:r>
          </a:p>
        </p:txBody>
      </p:sp>
    </p:spTree>
    <p:extLst>
      <p:ext uri="{BB962C8B-B14F-4D97-AF65-F5344CB8AC3E}">
        <p14:creationId xmlns:p14="http://schemas.microsoft.com/office/powerpoint/2010/main" val="4194025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Bináris operátorok – Értékadó operátorok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x=y</a:t>
            </a:r>
            <a:r>
              <a:rPr lang="hu-HU" dirty="0"/>
              <a:t>: x értékét y értékére állítjuk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dirty="0"/>
              <a:t>Más operátorokkal kombinálva:</a:t>
            </a:r>
          </a:p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x+=y</a:t>
            </a:r>
            <a:r>
              <a:rPr lang="hu-HU" dirty="0"/>
              <a:t>: ekvivalens ezzel: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endParaRPr lang="hu-H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x-=y  x*=y  x/=y  x%=y</a:t>
            </a:r>
          </a:p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x&lt;&lt;=y  x&gt;&gt;=y</a:t>
            </a:r>
          </a:p>
          <a:p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x&amp;=y  x|=y  x^=y</a:t>
            </a:r>
          </a:p>
        </p:txBody>
      </p:sp>
    </p:spTree>
    <p:extLst>
      <p:ext uri="{BB962C8B-B14F-4D97-AF65-F5344CB8AC3E}">
        <p14:creationId xmlns:p14="http://schemas.microsoft.com/office/powerpoint/2010/main" val="217100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Bináris operátorok – Karakter és </a:t>
            </a:r>
            <a:r>
              <a:rPr lang="hu-HU" dirty="0" err="1"/>
              <a:t>sztring</a:t>
            </a:r>
            <a:r>
              <a:rPr lang="hu-HU" dirty="0"/>
              <a:t> operátorok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hu-HU" dirty="0"/>
              <a:t>:</a:t>
            </a:r>
          </a:p>
          <a:p>
            <a:r>
              <a:rPr lang="hu-HU" dirty="0"/>
              <a:t>ha x vagy y </a:t>
            </a:r>
            <a:r>
              <a:rPr lang="hu-HU" dirty="0" err="1"/>
              <a:t>sztring</a:t>
            </a:r>
            <a:r>
              <a:rPr lang="hu-HU" dirty="0"/>
              <a:t> =&gt; összefűzés</a:t>
            </a:r>
          </a:p>
          <a:p>
            <a:r>
              <a:rPr lang="hu-HU" dirty="0"/>
              <a:t>ha x és y karakterek =&gt; karakter kódok összeadása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608280" y="3425463"/>
            <a:ext cx="4927440" cy="189278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int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386297" y="5612562"/>
            <a:ext cx="3371406" cy="88210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’A’ - ’B’ → -1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’A’ + ’B’ → 131</a:t>
            </a:r>
          </a:p>
        </p:txBody>
      </p:sp>
    </p:spTree>
    <p:extLst>
      <p:ext uri="{BB962C8B-B14F-4D97-AF65-F5344CB8AC3E}">
        <p14:creationId xmlns:p14="http://schemas.microsoft.com/office/powerpoint/2010/main" val="175709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Ternáris</a:t>
            </a:r>
            <a:r>
              <a:rPr lang="hu-HU" dirty="0"/>
              <a:t> operátor – Feltételes operátor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Egyetlen </a:t>
            </a:r>
            <a:r>
              <a:rPr lang="hu-HU" dirty="0" err="1"/>
              <a:t>ternáris</a:t>
            </a:r>
            <a:r>
              <a:rPr lang="hu-HU" dirty="0"/>
              <a:t> operátor C#-</a:t>
            </a:r>
            <a:r>
              <a:rPr lang="hu-HU" dirty="0" err="1"/>
              <a:t>ban</a:t>
            </a:r>
            <a:r>
              <a:rPr lang="hu-HU" dirty="0"/>
              <a:t>:</a:t>
            </a:r>
          </a:p>
          <a:p>
            <a:pPr marL="0" indent="0">
              <a:buNone/>
            </a:pPr>
            <a:endParaRPr lang="hu-HU" dirty="0"/>
          </a:p>
          <a:p>
            <a:pPr marL="0" indent="0" algn="ctr">
              <a:buNone/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felt ? kif1 : kif2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felt</a:t>
            </a:r>
            <a:r>
              <a:rPr lang="hu-HU" dirty="0"/>
              <a:t>: valamilyen </a:t>
            </a:r>
            <a:r>
              <a:rPr lang="hu-HU" dirty="0" err="1"/>
              <a:t>bool</a:t>
            </a:r>
            <a:r>
              <a:rPr lang="hu-HU" dirty="0"/>
              <a:t> kifejezés</a:t>
            </a:r>
          </a:p>
          <a:p>
            <a:pPr marL="0" indent="0">
              <a:buNone/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kif1,kif2</a:t>
            </a:r>
            <a:r>
              <a:rPr lang="hu-HU" dirty="0"/>
              <a:t>: bármilyen kifejezések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Ha 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felt</a:t>
            </a:r>
            <a:r>
              <a:rPr lang="hu-HU" dirty="0"/>
              <a:t> </a:t>
            </a:r>
            <a:r>
              <a:rPr lang="hu-HU" dirty="0" err="1"/>
              <a:t>true</a:t>
            </a:r>
            <a:r>
              <a:rPr lang="hu-HU" dirty="0"/>
              <a:t> =&gt; eredmény az 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kif1 </a:t>
            </a:r>
            <a:r>
              <a:rPr lang="hu-HU" dirty="0"/>
              <a:t>értéke</a:t>
            </a:r>
          </a:p>
          <a:p>
            <a:r>
              <a:rPr lang="hu-HU" dirty="0"/>
              <a:t>Ha 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felt</a:t>
            </a:r>
            <a:r>
              <a:rPr lang="hu-HU" dirty="0"/>
              <a:t> </a:t>
            </a:r>
            <a:r>
              <a:rPr lang="hu-HU" dirty="0" err="1"/>
              <a:t>false</a:t>
            </a:r>
            <a:r>
              <a:rPr lang="hu-HU" dirty="0"/>
              <a:t> =&gt; eredmény az 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kif2 </a:t>
            </a:r>
            <a:r>
              <a:rPr lang="hu-HU" dirty="0"/>
              <a:t>értéke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01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Ternáris</a:t>
            </a:r>
            <a:r>
              <a:rPr lang="hu-HU" dirty="0"/>
              <a:t> operátor – Feltételes operátor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Lehet szimulálni </a:t>
            </a:r>
            <a:r>
              <a:rPr lang="hu-HU" dirty="0" err="1"/>
              <a:t>if-else</a:t>
            </a:r>
            <a:r>
              <a:rPr lang="hu-HU" dirty="0"/>
              <a:t> segítségével, de így tömörebb és beágyazható más kifejezésekbe.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55576" y="2852936"/>
            <a:ext cx="4630240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b = (a==3 ? 8 : 4);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546586" y="2427934"/>
            <a:ext cx="3024336" cy="14237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int b;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(a==3) b=8;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b=4;</a:t>
            </a:r>
          </a:p>
        </p:txBody>
      </p:sp>
      <p:sp>
        <p:nvSpPr>
          <p:cNvPr id="6" name="Balra-jobbra nyíl 5"/>
          <p:cNvSpPr/>
          <p:nvPr/>
        </p:nvSpPr>
        <p:spPr>
          <a:xfrm>
            <a:off x="6031996" y="2887796"/>
            <a:ext cx="1080120" cy="504056"/>
          </a:xfrm>
          <a:prstGeom prst="left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55576" y="4293096"/>
            <a:ext cx="5526352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c = (b&lt;5 ? 11 : -3) * 2;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5576" y="5373216"/>
            <a:ext cx="7181416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b&lt;2 ? ”less” : ”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</p:txBody>
      </p:sp>
    </p:spTree>
    <p:extLst>
      <p:ext uri="{BB962C8B-B14F-4D97-AF65-F5344CB8AC3E}">
        <p14:creationId xmlns:p14="http://schemas.microsoft.com/office/powerpoint/2010/main" val="368570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Precedencia</a:t>
            </a:r>
            <a:r>
              <a:rPr lang="hu-HU" dirty="0"/>
              <a:t> táblázat C#-</a:t>
            </a:r>
            <a:r>
              <a:rPr lang="hu-HU" dirty="0" err="1"/>
              <a:t>ban</a:t>
            </a:r>
            <a:endParaRPr lang="hu-HU" dirty="0"/>
          </a:p>
        </p:txBody>
      </p:sp>
      <p:graphicFrame>
        <p:nvGraphicFramePr>
          <p:cNvPr id="5" name="Tartalom helye 3"/>
          <p:cNvGraphicFramePr>
            <a:graphicFrameLocks noGrp="1"/>
          </p:cNvGraphicFramePr>
          <p:nvPr>
            <p:ph idx="1"/>
          </p:nvPr>
        </p:nvGraphicFramePr>
        <p:xfrm>
          <a:off x="1899728" y="1148190"/>
          <a:ext cx="8442136" cy="55215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3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0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340">
                <a:tc>
                  <a:txBody>
                    <a:bodyPr/>
                    <a:lstStyle/>
                    <a:p>
                      <a:r>
                        <a:rPr lang="hu-HU" b="1" dirty="0" err="1"/>
                        <a:t>Primary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x[y]   x++   </a:t>
                      </a:r>
                      <a:r>
                        <a:rPr lang="hu-HU" b="1" dirty="0" err="1"/>
                        <a:t>x--</a:t>
                      </a:r>
                      <a:r>
                        <a:rPr lang="hu-HU" b="1" dirty="0"/>
                        <a:t>   </a:t>
                      </a:r>
                      <a:r>
                        <a:rPr lang="hu-HU" b="1" dirty="0" err="1"/>
                        <a:t>function</a:t>
                      </a:r>
                      <a:r>
                        <a:rPr lang="hu-HU" b="1" dirty="0"/>
                        <a:t>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42">
                <a:tc>
                  <a:txBody>
                    <a:bodyPr/>
                    <a:lstStyle/>
                    <a:p>
                      <a:r>
                        <a:rPr lang="hu-HU" b="1" dirty="0" err="1"/>
                        <a:t>Unary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+x   </a:t>
                      </a:r>
                      <a:r>
                        <a:rPr lang="hu-HU" b="1" dirty="0" err="1"/>
                        <a:t>-x</a:t>
                      </a:r>
                      <a:r>
                        <a:rPr lang="hu-HU" b="1" dirty="0"/>
                        <a:t>   !</a:t>
                      </a:r>
                      <a:r>
                        <a:rPr lang="hu-HU" b="1" dirty="0" err="1"/>
                        <a:t>x</a:t>
                      </a:r>
                      <a:r>
                        <a:rPr lang="hu-HU" b="1" dirty="0"/>
                        <a:t>    ~</a:t>
                      </a:r>
                      <a:r>
                        <a:rPr lang="hu-HU" b="1" dirty="0" err="1"/>
                        <a:t>x</a:t>
                      </a:r>
                      <a:r>
                        <a:rPr lang="hu-HU" b="1" dirty="0"/>
                        <a:t>    ++</a:t>
                      </a:r>
                      <a:r>
                        <a:rPr lang="hu-HU" b="1" dirty="0" err="1"/>
                        <a:t>x</a:t>
                      </a:r>
                      <a:r>
                        <a:rPr lang="hu-HU" b="1" dirty="0"/>
                        <a:t>   </a:t>
                      </a:r>
                      <a:r>
                        <a:rPr lang="hu-HU" b="1" dirty="0" err="1"/>
                        <a:t>--x</a:t>
                      </a:r>
                      <a:r>
                        <a:rPr lang="hu-HU" b="1" dirty="0"/>
                        <a:t>   (</a:t>
                      </a:r>
                      <a:r>
                        <a:rPr lang="hu-HU" b="1" dirty="0" err="1"/>
                        <a:t>type</a:t>
                      </a:r>
                      <a:r>
                        <a:rPr lang="hu-HU" b="1" dirty="0"/>
                        <a:t>)</a:t>
                      </a:r>
                      <a:r>
                        <a:rPr lang="hu-HU" b="1" dirty="0" err="1"/>
                        <a:t>x</a:t>
                      </a:r>
                      <a:endParaRPr lang="hu-H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42">
                <a:tc>
                  <a:txBody>
                    <a:bodyPr/>
                    <a:lstStyle/>
                    <a:p>
                      <a:r>
                        <a:rPr lang="hu-HU" b="1" dirty="0" err="1"/>
                        <a:t>Multiplicate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x*y   x/y   </a:t>
                      </a:r>
                      <a:r>
                        <a:rPr lang="hu-HU" b="1" dirty="0" err="1"/>
                        <a:t>x%y</a:t>
                      </a:r>
                      <a:endParaRPr lang="hu-H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42">
                <a:tc>
                  <a:txBody>
                    <a:bodyPr/>
                    <a:lstStyle/>
                    <a:p>
                      <a:r>
                        <a:rPr lang="hu-HU" b="1" dirty="0" err="1"/>
                        <a:t>Additive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x+y   </a:t>
                      </a:r>
                      <a:r>
                        <a:rPr lang="hu-HU" b="1" dirty="0" err="1"/>
                        <a:t>x-y</a:t>
                      </a:r>
                      <a:endParaRPr lang="hu-H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842">
                <a:tc>
                  <a:txBody>
                    <a:bodyPr/>
                    <a:lstStyle/>
                    <a:p>
                      <a:r>
                        <a:rPr lang="hu-HU" b="1" dirty="0"/>
                        <a:t>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x&gt;&gt;y   x&lt;&lt;y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842">
                <a:tc>
                  <a:txBody>
                    <a:bodyPr/>
                    <a:lstStyle/>
                    <a:p>
                      <a:r>
                        <a:rPr lang="hu-HU" b="1" dirty="0" err="1"/>
                        <a:t>Relational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x&lt;y</a:t>
                      </a:r>
                      <a:r>
                        <a:rPr lang="hu-HU" b="1" baseline="0" dirty="0"/>
                        <a:t>   x&lt;=y   x&gt;y   x&gt;=y</a:t>
                      </a:r>
                      <a:endParaRPr lang="hu-H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842">
                <a:tc>
                  <a:txBody>
                    <a:bodyPr/>
                    <a:lstStyle/>
                    <a:p>
                      <a:r>
                        <a:rPr lang="hu-HU" b="1" dirty="0" err="1"/>
                        <a:t>Equality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x==y   x!=y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42">
                <a:tc>
                  <a:txBody>
                    <a:bodyPr/>
                    <a:lstStyle/>
                    <a:p>
                      <a:r>
                        <a:rPr lang="hu-HU" b="1" dirty="0" err="1"/>
                        <a:t>Bitwise</a:t>
                      </a:r>
                      <a:r>
                        <a:rPr lang="hu-HU" b="1" dirty="0"/>
                        <a:t>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err="1"/>
                        <a:t>x&amp;y</a:t>
                      </a:r>
                      <a:endParaRPr lang="hu-H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842">
                <a:tc>
                  <a:txBody>
                    <a:bodyPr/>
                    <a:lstStyle/>
                    <a:p>
                      <a:r>
                        <a:rPr lang="hu-HU" b="1" dirty="0" err="1"/>
                        <a:t>Bitwise</a:t>
                      </a:r>
                      <a:r>
                        <a:rPr lang="hu-HU" b="1" dirty="0"/>
                        <a:t> </a:t>
                      </a:r>
                      <a:r>
                        <a:rPr lang="hu-HU" b="1" dirty="0" err="1"/>
                        <a:t>xor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x^y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842">
                <a:tc>
                  <a:txBody>
                    <a:bodyPr/>
                    <a:lstStyle/>
                    <a:p>
                      <a:r>
                        <a:rPr lang="hu-HU" b="1" dirty="0" err="1"/>
                        <a:t>Bitwise</a:t>
                      </a:r>
                      <a:r>
                        <a:rPr lang="hu-HU" b="1" dirty="0"/>
                        <a:t> </a:t>
                      </a:r>
                      <a:r>
                        <a:rPr lang="hu-HU" b="1" dirty="0" err="1"/>
                        <a:t>or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x|y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842">
                <a:tc>
                  <a:txBody>
                    <a:bodyPr/>
                    <a:lstStyle/>
                    <a:p>
                      <a:r>
                        <a:rPr lang="hu-HU" b="1" dirty="0" err="1"/>
                        <a:t>Logical</a:t>
                      </a:r>
                      <a:r>
                        <a:rPr lang="hu-HU" b="1" dirty="0"/>
                        <a:t>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err="1"/>
                        <a:t>x&amp;&amp;y</a:t>
                      </a:r>
                      <a:endParaRPr lang="hu-H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842">
                <a:tc>
                  <a:txBody>
                    <a:bodyPr/>
                    <a:lstStyle/>
                    <a:p>
                      <a:r>
                        <a:rPr lang="hu-HU" b="1" dirty="0" err="1"/>
                        <a:t>Logical</a:t>
                      </a:r>
                      <a:r>
                        <a:rPr lang="hu-HU" b="1" dirty="0"/>
                        <a:t> </a:t>
                      </a:r>
                      <a:r>
                        <a:rPr lang="hu-HU" b="1" dirty="0" err="1"/>
                        <a:t>or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x||y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6842">
                <a:tc>
                  <a:txBody>
                    <a:bodyPr/>
                    <a:lstStyle/>
                    <a:p>
                      <a:r>
                        <a:rPr lang="hu-HU" b="1" dirty="0" err="1"/>
                        <a:t>Conditional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c?x:y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08695">
                <a:tc>
                  <a:txBody>
                    <a:bodyPr/>
                    <a:lstStyle/>
                    <a:p>
                      <a:r>
                        <a:rPr lang="hu-HU" b="1" dirty="0" err="1"/>
                        <a:t>Assignment</a:t>
                      </a:r>
                      <a:endParaRPr lang="hu-H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x=y   x+=y   </a:t>
                      </a:r>
                      <a:r>
                        <a:rPr lang="hu-HU" b="1" dirty="0" err="1"/>
                        <a:t>x-</a:t>
                      </a:r>
                      <a:r>
                        <a:rPr lang="hu-HU" b="1" dirty="0"/>
                        <a:t>=</a:t>
                      </a:r>
                      <a:r>
                        <a:rPr lang="hu-HU" b="1" dirty="0" err="1"/>
                        <a:t>y</a:t>
                      </a:r>
                      <a:r>
                        <a:rPr lang="hu-HU" b="1" dirty="0"/>
                        <a:t>   x*=y   x/=y   </a:t>
                      </a:r>
                      <a:r>
                        <a:rPr lang="hu-HU" b="1" dirty="0" err="1"/>
                        <a:t>x%</a:t>
                      </a:r>
                      <a:r>
                        <a:rPr lang="hu-HU" b="1" dirty="0"/>
                        <a:t>=</a:t>
                      </a:r>
                      <a:r>
                        <a:rPr lang="hu-HU" b="1" dirty="0" err="1"/>
                        <a:t>y</a:t>
                      </a:r>
                      <a:r>
                        <a:rPr lang="hu-HU" b="1" dirty="0"/>
                        <a:t>   </a:t>
                      </a:r>
                      <a:r>
                        <a:rPr lang="hu-HU" b="1" dirty="0" err="1"/>
                        <a:t>x&amp;</a:t>
                      </a:r>
                      <a:r>
                        <a:rPr lang="hu-HU" b="1" dirty="0"/>
                        <a:t>=</a:t>
                      </a:r>
                      <a:r>
                        <a:rPr lang="hu-HU" b="1" dirty="0" err="1"/>
                        <a:t>y</a:t>
                      </a:r>
                      <a:r>
                        <a:rPr lang="hu-HU" b="1" dirty="0"/>
                        <a:t>   x|=y   x^=y   x&lt;&lt;=y   x&gt;&gt;=y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476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49937"/>
            <a:ext cx="11887200" cy="984885"/>
          </a:xfrm>
        </p:spPr>
        <p:txBody>
          <a:bodyPr/>
          <a:lstStyle/>
          <a:p>
            <a:r>
              <a:rPr lang="hu-HU" dirty="0" err="1"/>
              <a:t>Precedencia</a:t>
            </a:r>
            <a:r>
              <a:rPr lang="hu-HU" dirty="0"/>
              <a:t> táblázat C#-</a:t>
            </a:r>
            <a:r>
              <a:rPr lang="hu-HU"/>
              <a:t>ban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55576" y="1916832"/>
            <a:ext cx="2115640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-1 + 3 * 5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785035" y="1916832"/>
            <a:ext cx="2317130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24 </a:t>
            </a: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+ 9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 7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715359" y="1916832"/>
            <a:ext cx="2820853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(24 + 5) % 7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55576" y="3068960"/>
            <a:ext cx="3425322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 + - 4 * 6 / 11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110890" y="2960948"/>
            <a:ext cx="3425322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6;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-8 + ++x % 4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55576" y="4221088"/>
            <a:ext cx="4931992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9 * (5 &lt; -2 * 3 ? 10 : 2)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866476" y="4221088"/>
            <a:ext cx="2669736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 &lt;&lt; 2 + 1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110890" y="5370016"/>
            <a:ext cx="3425322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sbyte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-21;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&amp;= 15;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65572" y="5370016"/>
            <a:ext cx="3814316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17;</a:t>
            </a:r>
          </a:p>
          <a:p>
            <a:pPr>
              <a:spcBef>
                <a:spcPct val="20000"/>
              </a:spcBef>
            </a:pP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x *= x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0 ? 3 </a:t>
            </a: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: 2;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87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Kifejezések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Változók, konstansok és literálok az atomi kifejezések.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Összetett kifejezéseket </a:t>
            </a:r>
            <a:r>
              <a:rPr lang="hu-HU" b="1" dirty="0"/>
              <a:t>operátorok</a:t>
            </a:r>
            <a:r>
              <a:rPr lang="hu-HU" dirty="0"/>
              <a:t> segítségével építhetünk.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662088" y="4452399"/>
            <a:ext cx="5760640" cy="14398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 = 3.14;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r = 13;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perimeter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 * r * pi;</a:t>
            </a:r>
          </a:p>
        </p:txBody>
      </p:sp>
    </p:spTree>
    <p:extLst>
      <p:ext uri="{BB962C8B-B14F-4D97-AF65-F5344CB8AC3E}">
        <p14:creationId xmlns:p14="http://schemas.microsoft.com/office/powerpoint/2010/main" val="154351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Operátorok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3 fajta operátor C#-</a:t>
            </a:r>
            <a:r>
              <a:rPr lang="hu-HU" dirty="0" err="1"/>
              <a:t>ban</a:t>
            </a:r>
            <a:r>
              <a:rPr lang="hu-HU" dirty="0"/>
              <a:t>:</a:t>
            </a:r>
          </a:p>
          <a:p>
            <a:r>
              <a:rPr lang="hu-HU" dirty="0" err="1"/>
              <a:t>unáris</a:t>
            </a:r>
            <a:r>
              <a:rPr lang="hu-HU" dirty="0"/>
              <a:t>: 1 operandus</a:t>
            </a:r>
          </a:p>
          <a:p>
            <a:r>
              <a:rPr lang="hu-HU" dirty="0"/>
              <a:t>bináris: 2 operandus</a:t>
            </a:r>
          </a:p>
          <a:p>
            <a:r>
              <a:rPr lang="hu-HU" dirty="0" err="1"/>
              <a:t>ternáris</a:t>
            </a:r>
            <a:r>
              <a:rPr lang="hu-HU" dirty="0"/>
              <a:t>: 3 operandus</a:t>
            </a:r>
          </a:p>
        </p:txBody>
      </p:sp>
    </p:spTree>
    <p:extLst>
      <p:ext uri="{BB962C8B-B14F-4D97-AF65-F5344CB8AC3E}">
        <p14:creationId xmlns:p14="http://schemas.microsoft.com/office/powerpoint/2010/main" val="404696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49937"/>
            <a:ext cx="11887200" cy="984885"/>
          </a:xfrm>
        </p:spPr>
        <p:txBody>
          <a:bodyPr/>
          <a:lstStyle/>
          <a:p>
            <a:r>
              <a:rPr lang="hu-HU" dirty="0" err="1"/>
              <a:t>Unáris</a:t>
            </a:r>
            <a:r>
              <a:rPr lang="hu-HU" dirty="0"/>
              <a:t> operátorok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+x</a:t>
            </a:r>
            <a:r>
              <a:rPr lang="hu-HU" dirty="0"/>
              <a:t>,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-x</a:t>
            </a:r>
            <a:r>
              <a:rPr lang="hu-HU" dirty="0"/>
              <a:t>: pozitív/negatív előjel</a:t>
            </a:r>
          </a:p>
          <a:p>
            <a:pPr marL="0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!x</a:t>
            </a:r>
            <a:r>
              <a:rPr lang="hu-HU" dirty="0"/>
              <a:t>: logikai nem (negáció)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~x</a:t>
            </a:r>
            <a:r>
              <a:rPr lang="hu-HU" dirty="0"/>
              <a:t>: </a:t>
            </a:r>
            <a:r>
              <a:rPr lang="hu-HU" dirty="0" err="1"/>
              <a:t>bitenkénti</a:t>
            </a:r>
            <a:r>
              <a:rPr lang="hu-HU" dirty="0"/>
              <a:t> nem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(T)x</a:t>
            </a:r>
            <a:r>
              <a:rPr lang="hu-HU" dirty="0"/>
              <a:t>: </a:t>
            </a:r>
            <a:r>
              <a:rPr lang="hu-HU" dirty="0" err="1"/>
              <a:t>kasztolás</a:t>
            </a:r>
            <a:r>
              <a:rPr lang="hu-HU" dirty="0"/>
              <a:t> vagy típuskonverzió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x++</a:t>
            </a:r>
            <a:r>
              <a:rPr lang="hu-HU" dirty="0"/>
              <a:t>,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++x</a:t>
            </a:r>
            <a:r>
              <a:rPr lang="hu-HU" dirty="0"/>
              <a:t>: növelés, ekvivalens ezzel: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x=x+1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x--</a:t>
            </a:r>
            <a:r>
              <a:rPr lang="hu-HU" dirty="0"/>
              <a:t>,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--x</a:t>
            </a:r>
            <a:r>
              <a:rPr lang="hu-HU" dirty="0"/>
              <a:t>: csökkentés, ekvivalens ezzel: 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x=x-1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73874" y="2075689"/>
            <a:ext cx="3976566" cy="95697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0" y="3165567"/>
            <a:ext cx="4051824" cy="43254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10011101 → 01100010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424928" y="4120504"/>
            <a:ext cx="3425512" cy="64807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(int)10.35 → 10</a:t>
            </a:r>
          </a:p>
        </p:txBody>
      </p:sp>
    </p:spTree>
    <p:extLst>
      <p:ext uri="{BB962C8B-B14F-4D97-AF65-F5344CB8AC3E}">
        <p14:creationId xmlns:p14="http://schemas.microsoft.com/office/powerpoint/2010/main" val="35655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Unáris</a:t>
            </a:r>
            <a:r>
              <a:rPr lang="hu-HU" dirty="0"/>
              <a:t> operátorok – Növelés/csökkentés operátorai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Miben különbözik az, ha az operátort az operandus </a:t>
            </a:r>
            <a:r>
              <a:rPr lang="hu-HU" b="1" dirty="0"/>
              <a:t>elé vagy mögé</a:t>
            </a:r>
            <a:r>
              <a:rPr lang="hu-HU" dirty="0"/>
              <a:t> írjuk?</a:t>
            </a:r>
          </a:p>
          <a:p>
            <a:r>
              <a:rPr lang="hu-HU" dirty="0"/>
              <a:t>Az eredmény értéke más.</a:t>
            </a:r>
          </a:p>
          <a:p>
            <a:pPr lvl="1"/>
            <a:r>
              <a:rPr lang="hu-HU" dirty="0"/>
              <a:t>Csak akkor releváns, ha az eredmény be van ágyazva egy kifejezésbe.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x++: az eredmény az x értéke a növelés </a:t>
            </a:r>
            <a:r>
              <a:rPr lang="hu-HU" b="1" dirty="0"/>
              <a:t>előtt</a:t>
            </a:r>
          </a:p>
          <a:p>
            <a:r>
              <a:rPr lang="hu-HU" dirty="0"/>
              <a:t>++x: az eredmény az x értéke a növelés </a:t>
            </a:r>
            <a:r>
              <a:rPr lang="hu-HU" b="1" dirty="0"/>
              <a:t>után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063280" y="3730752"/>
            <a:ext cx="5760640" cy="140772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char x = 8;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>
                <a:latin typeface="Courier New" panose="02070309020205020404" pitchFamily="49" charset="0"/>
                <a:cs typeface="Courier New" panose="02070309020205020404" pitchFamily="49" charset="0"/>
              </a:rPr>
              <a:t>int y = 2 * ++x;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37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Bináris operátorok – Aritmetikai operátorok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hu-HU" dirty="0"/>
              <a:t>: összeadás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x-y</a:t>
            </a:r>
            <a:r>
              <a:rPr lang="hu-HU" dirty="0"/>
              <a:t>: kivonás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x*y</a:t>
            </a:r>
            <a:r>
              <a:rPr lang="hu-HU" dirty="0"/>
              <a:t>: szorzás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x/y</a:t>
            </a:r>
            <a:r>
              <a:rPr lang="hu-HU" dirty="0"/>
              <a:t>: osztás</a:t>
            </a:r>
          </a:p>
          <a:p>
            <a:pPr marL="0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x%y</a:t>
            </a:r>
            <a:r>
              <a:rPr lang="hu-HU" dirty="0"/>
              <a:t>: maradék vagy </a:t>
            </a:r>
            <a:r>
              <a:rPr lang="hu-HU" dirty="0" err="1"/>
              <a:t>modulo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313024" y="3191256"/>
            <a:ext cx="2228788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23/7 → 3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310196" y="3839328"/>
            <a:ext cx="2228788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23%7 → 2</a:t>
            </a:r>
          </a:p>
        </p:txBody>
      </p:sp>
    </p:spTree>
    <p:extLst>
      <p:ext uri="{BB962C8B-B14F-4D97-AF65-F5344CB8AC3E}">
        <p14:creationId xmlns:p14="http://schemas.microsoft.com/office/powerpoint/2010/main" val="61096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Aritmetikai operátorok – Implicit típuskonverzió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Hogyan találjuk ki, hogy mi az </a:t>
            </a:r>
            <a:r>
              <a:rPr lang="hu-HU" b="1" dirty="0"/>
              <a:t>eredmény típusa?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Miért? Általános szabály: A típus a „</a:t>
            </a:r>
            <a:r>
              <a:rPr lang="hu-HU" b="1" dirty="0"/>
              <a:t>nagyobb</a:t>
            </a:r>
            <a:r>
              <a:rPr lang="hu-HU" dirty="0"/>
              <a:t>” típus irányába </a:t>
            </a:r>
            <a:r>
              <a:rPr lang="hu-HU" dirty="0" err="1"/>
              <a:t>konvertálódik</a:t>
            </a:r>
            <a:r>
              <a:rPr lang="hu-HU" dirty="0"/>
              <a:t>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771816" y="2276873"/>
            <a:ext cx="6079576" cy="155068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 = 3.14;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r = 13;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perimeter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 * r * pi;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999268" y="4121873"/>
            <a:ext cx="5624672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*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543352" y="5637060"/>
            <a:ext cx="4536504" cy="8640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*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*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39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Aritmetikai operátorok – Implicit típuskonverzió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Általános szabály: A típus a „</a:t>
            </a:r>
            <a:r>
              <a:rPr lang="hu-HU" b="1" dirty="0"/>
              <a:t>nagyobb</a:t>
            </a:r>
            <a:r>
              <a:rPr lang="hu-HU" dirty="0"/>
              <a:t>” típus irányába </a:t>
            </a:r>
            <a:r>
              <a:rPr lang="hu-HU" dirty="0" err="1"/>
              <a:t>konvertálódik</a:t>
            </a:r>
            <a:r>
              <a:rPr lang="hu-HU" dirty="0"/>
              <a:t>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420168" y="2852936"/>
            <a:ext cx="3353000" cy="4320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/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403647" y="3920488"/>
            <a:ext cx="4280007" cy="8640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/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 int →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144829" y="2852936"/>
            <a:ext cx="2310851" cy="43204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/ 3 → 2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921437" y="3902480"/>
            <a:ext cx="3534243" cy="88210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 / 3.0 → 2.6666…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8.0 / 3 → 2.6666…</a:t>
            </a:r>
          </a:p>
        </p:txBody>
      </p:sp>
    </p:spTree>
    <p:extLst>
      <p:ext uri="{BB962C8B-B14F-4D97-AF65-F5344CB8AC3E}">
        <p14:creationId xmlns:p14="http://schemas.microsoft.com/office/powerpoint/2010/main" val="149076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Aritmetikai operátorok – Implicit típuskonverzió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Az összes szabály:</a:t>
            </a:r>
          </a:p>
          <a:p>
            <a:r>
              <a:rPr lang="hu-HU" dirty="0"/>
              <a:t>x és y típusa azonos =&gt; eredmény típusa ez</a:t>
            </a:r>
          </a:p>
          <a:p>
            <a:r>
              <a:rPr lang="hu-HU" dirty="0"/>
              <a:t>eredmény min. 4-bájtos típusú (int vagy </a:t>
            </a:r>
            <a:r>
              <a:rPr lang="hu-HU" dirty="0" err="1"/>
              <a:t>uint</a:t>
            </a:r>
            <a:r>
              <a:rPr lang="hu-HU" dirty="0"/>
              <a:t>)</a:t>
            </a:r>
          </a:p>
          <a:p>
            <a:r>
              <a:rPr lang="hu-HU" dirty="0"/>
              <a:t>x egész, y valós =&gt; eredmény valós</a:t>
            </a:r>
          </a:p>
          <a:p>
            <a:r>
              <a:rPr lang="hu-HU" dirty="0"/>
              <a:t>eredmény típusa a „nagyobb”</a:t>
            </a:r>
          </a:p>
          <a:p>
            <a:r>
              <a:rPr lang="hu-HU" dirty="0"/>
              <a:t>x típusának és y típusának a mérete azonos, de x előjeles és y előjel nélküli =&gt; eredmény előjeles és "eggyel" nagyobb</a:t>
            </a:r>
          </a:p>
        </p:txBody>
      </p:sp>
    </p:spTree>
    <p:extLst>
      <p:ext uri="{BB962C8B-B14F-4D97-AF65-F5344CB8AC3E}">
        <p14:creationId xmlns:p14="http://schemas.microsoft.com/office/powerpoint/2010/main" val="975683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2" id="{37A02DB9-F55C-472F-BDCD-B48A21DEB885}" vid="{1A88AA22-4251-44A9-832C-4AC5E53CE2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495</TotalTime>
  <Words>1166</Words>
  <Application>Microsoft Office PowerPoint</Application>
  <PresentationFormat>Szélesvásznú</PresentationFormat>
  <Paragraphs>204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5" baseType="lpstr">
      <vt:lpstr>Cambria Math</vt:lpstr>
      <vt:lpstr>Courier New</vt:lpstr>
      <vt:lpstr>Georgia</vt:lpstr>
      <vt:lpstr>Trebuchet MS</vt:lpstr>
      <vt:lpstr>Wingdings 2</vt:lpstr>
      <vt:lpstr>Bemutató1_sablon</vt:lpstr>
      <vt:lpstr>Magasszintű programozási nyelvek I.</vt:lpstr>
      <vt:lpstr>Kifejezések</vt:lpstr>
      <vt:lpstr>Operátorok</vt:lpstr>
      <vt:lpstr>Unáris operátorok</vt:lpstr>
      <vt:lpstr>Unáris operátorok – Növelés/csökkentés operátorai</vt:lpstr>
      <vt:lpstr>Bináris operátorok – Aritmetikai operátorok</vt:lpstr>
      <vt:lpstr>Aritmetikai operátorok – Implicit típuskonverzió</vt:lpstr>
      <vt:lpstr>Aritmetikai operátorok – Implicit típuskonverzió</vt:lpstr>
      <vt:lpstr>Aritmetikai operátorok – Implicit típuskonverzió</vt:lpstr>
      <vt:lpstr>Aritmetikai operátorok – Implicit típuskonverzió</vt:lpstr>
      <vt:lpstr>Bináris operátorok – Shift operátorok</vt:lpstr>
      <vt:lpstr>Bináris operátorok – Relációs operátorok</vt:lpstr>
      <vt:lpstr>Bináris operátorok – Logikai operátorok</vt:lpstr>
      <vt:lpstr>Bináris operátorok – Értékadó operátorok</vt:lpstr>
      <vt:lpstr>Bináris operátorok – Karakter és sztring operátorok</vt:lpstr>
      <vt:lpstr>Ternáris operátor – Feltételes operátor</vt:lpstr>
      <vt:lpstr>Ternáris operátor – Feltételes operátor</vt:lpstr>
      <vt:lpstr>Precedencia táblázat C#-ban</vt:lpstr>
      <vt:lpstr>Precedencia táblázat C#-ban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programozási nyelvek I.</dc:title>
  <dc:creator>Gergely Kovasznai</dc:creator>
  <cp:lastModifiedBy>Kovásznai Gergely</cp:lastModifiedBy>
  <cp:revision>159</cp:revision>
  <dcterms:created xsi:type="dcterms:W3CDTF">2018-09-19T12:45:33Z</dcterms:created>
  <dcterms:modified xsi:type="dcterms:W3CDTF">2021-10-30T14:52:44Z</dcterms:modified>
</cp:coreProperties>
</file>