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609600" y="2401888"/>
            <a:ext cx="11277600" cy="1046440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Magasszintű programozási nyelvek</a:t>
            </a:r>
            <a:r>
              <a:rPr lang="en-US" dirty="0"/>
              <a:t> I.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609600" y="4149080"/>
            <a:ext cx="6604000" cy="1752600"/>
          </a:xfrm>
          <a:solidFill>
            <a:srgbClr val="E2F0D7">
              <a:alpha val="50196"/>
            </a:srgbClr>
          </a:solidFill>
        </p:spPr>
        <p:txBody>
          <a:bodyPr>
            <a:normAutofit/>
          </a:bodyPr>
          <a:lstStyle>
            <a:lvl1pPr marL="64008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Kattintson ide az alcím mintájának szerkesztéséhez</a:t>
            </a:r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9753600" y="6492240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Alcím 8"/>
          <p:cNvSpPr txBox="1">
            <a:spLocks/>
          </p:cNvSpPr>
          <p:nvPr/>
        </p:nvSpPr>
        <p:spPr>
          <a:xfrm>
            <a:off x="479376" y="2327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000" i="1" dirty="0" err="1"/>
              <a:t>Kovásznai</a:t>
            </a:r>
            <a:r>
              <a:rPr lang="hu-HU" sz="2000" i="1" dirty="0"/>
              <a:t> Gergely</a:t>
            </a:r>
          </a:p>
          <a:p>
            <a:pPr algn="l"/>
            <a:r>
              <a:rPr lang="hu-HU" sz="2000" i="1" dirty="0"/>
              <a:t>Eszterházy</a:t>
            </a:r>
            <a:r>
              <a:rPr lang="hu-HU" sz="2000" i="1" baseline="0" dirty="0"/>
              <a:t> Károly Egyetem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08728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9855200" cy="984885"/>
          </a:xfrm>
        </p:spPr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  <a:solidFill>
            <a:srgbClr val="E2F0D7">
              <a:alpha val="50196"/>
            </a:srgbClr>
          </a:solidFill>
        </p:spPr>
        <p:txBody>
          <a:bodyPr lIns="0" tIns="0" rIns="0" bIns="0">
            <a:normAutofit/>
          </a:bodyPr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24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94DD-33E5-42F6-9305-21152E3D2FB9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11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9855200" cy="98488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35360" y="1600201"/>
            <a:ext cx="5664629" cy="517518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5175187"/>
          </a:xfrm>
        </p:spPr>
        <p:txBody>
          <a:bodyPr/>
          <a:lstStyle>
            <a:lvl1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 sz="2000"/>
            </a:lvl1pPr>
            <a:lvl2pPr marL="658368" marR="0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Tx/>
              <a:buFont typeface="Georgia"/>
              <a:buChar char="▫"/>
              <a:tabLst/>
              <a:defRPr sz="1900"/>
            </a:lvl2pPr>
            <a:lvl3pPr marL="923544" marR="0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3pPr>
            <a:lvl4pPr marL="1179576" marR="0" indent="-20116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4pPr>
            <a:lvl5pPr marL="1389888" marR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▫"/>
              <a:tabLst/>
              <a:defRPr sz="1800"/>
            </a:lvl5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Mintaszöveg szerkesztése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Második szint</a:t>
            </a:r>
          </a:p>
          <a:p>
            <a:pPr marL="365760" marR="0" lvl="2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Harmadik szint</a:t>
            </a:r>
          </a:p>
          <a:p>
            <a:pPr marL="365760" marR="0" lvl="3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Negyedik szint</a:t>
            </a:r>
          </a:p>
          <a:p>
            <a:pPr marL="365760" marR="0" lvl="4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04DA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2020. 11. 25.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55200" y="6439774"/>
            <a:ext cx="1016000" cy="418226"/>
          </a:xfrm>
        </p:spPr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424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Téglalap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églalap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Téglalap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98488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lIns="640080" tIns="0" bIns="365760" anchor="t" anchorCtr="0">
            <a:normAutofit/>
          </a:bodyPr>
          <a:lstStyle/>
          <a:p>
            <a:r>
              <a:rPr kumimoji="0" lang="hu-HU" dirty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/>
              <a:t>Mintaszöveg szerkesztése</a:t>
            </a:r>
          </a:p>
          <a:p>
            <a:pPr lvl="1" eaLnBrk="1" latinLnBrk="0" hangingPunct="1"/>
            <a:r>
              <a:rPr kumimoji="0" lang="hu-HU" dirty="0"/>
              <a:t>Második szint</a:t>
            </a:r>
          </a:p>
          <a:p>
            <a:pPr lvl="2" eaLnBrk="1" latinLnBrk="0" hangingPunct="1"/>
            <a:r>
              <a:rPr kumimoji="0" lang="hu-HU" dirty="0"/>
              <a:t>Harmadik szint</a:t>
            </a:r>
          </a:p>
          <a:p>
            <a:pPr lvl="3" eaLnBrk="1" latinLnBrk="0" hangingPunct="1"/>
            <a:r>
              <a:rPr kumimoji="0" lang="hu-HU" dirty="0"/>
              <a:t>Negyedik szint</a:t>
            </a:r>
          </a:p>
          <a:p>
            <a:pPr lvl="4" eaLnBrk="1" latinLnBrk="0" hangingPunct="1"/>
            <a:r>
              <a:rPr kumimoji="0" lang="hu-HU" dirty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10915648" y="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D4EFC-0492-4253-AD6B-DA73CA1A4DEF}" type="datetimeFigureOut">
              <a:rPr lang="hu-HU" smtClean="0"/>
              <a:t>2020. 11. 25.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0" y="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9855200" y="64922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59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accent2">
              <a:lumMod val="50000"/>
            </a:schemeClr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Magasszintű programozási nyelvek</a:t>
            </a:r>
            <a:r>
              <a:rPr lang="en-US" dirty="0"/>
              <a:t> I.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Rekordok és </a:t>
            </a:r>
            <a:r>
              <a:rPr lang="hu-HU" dirty="0" err="1"/>
              <a:t>enumok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6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Más nyelvekben</a:t>
            </a:r>
            <a:r>
              <a:rPr lang="hu-HU"/>
              <a:t>: C, C</a:t>
            </a:r>
            <a:r>
              <a:rPr lang="hu-HU" dirty="0"/>
              <a:t>++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hu-HU"/>
              <a:t>Különleges „rekordszerű” típus: </a:t>
            </a:r>
            <a:r>
              <a:rPr lang="hu-HU" b="1"/>
              <a:t>union</a:t>
            </a:r>
          </a:p>
          <a:p>
            <a:r>
              <a:rPr lang="hu-HU"/>
              <a:t>A mezői ugyanazon a memóriacímen helyezkednek el.</a:t>
            </a:r>
          </a:p>
          <a:p>
            <a:pPr lvl="1"/>
            <a:r>
              <a:rPr lang="hu-HU"/>
              <a:t>Szemben a rekorddal, melyben egymás után.</a:t>
            </a:r>
          </a:p>
          <a:p>
            <a:r>
              <a:rPr lang="hu-HU"/>
              <a:t>Ezért a mezők között </a:t>
            </a:r>
            <a:r>
              <a:rPr lang="hu-HU" i="1"/>
              <a:t>vagylagos</a:t>
            </a:r>
            <a:r>
              <a:rPr lang="hu-HU"/>
              <a:t> a kapcsolat: egyszerre csak az egyik lehet használatban.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DC8DD1E-F2AB-4256-AADA-7D0647DA2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462" y="4349523"/>
            <a:ext cx="47910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90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Enum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/>
              <a:t>Felsorolásos típus:</a:t>
            </a:r>
            <a:r>
              <a:rPr lang="hu-HU" dirty="0"/>
              <a:t> egy külön típus, mely </a:t>
            </a:r>
            <a:r>
              <a:rPr lang="hu-HU" b="1" dirty="0"/>
              <a:t>nevesített konstans</a:t>
            </a:r>
            <a:r>
              <a:rPr lang="hu-HU" dirty="0"/>
              <a:t> értékek egy felsorolását tartalmazza.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Az </a:t>
            </a:r>
            <a:r>
              <a:rPr lang="hu-HU" dirty="0" err="1"/>
              <a:t>enum</a:t>
            </a:r>
            <a:r>
              <a:rPr lang="hu-HU" dirty="0"/>
              <a:t> mögött egész adattípus áll.</a:t>
            </a:r>
          </a:p>
          <a:p>
            <a:r>
              <a:rPr lang="hu-HU" dirty="0"/>
              <a:t>Alapértelmezett: int</a:t>
            </a:r>
          </a:p>
          <a:p>
            <a:pPr marL="0" indent="0">
              <a:buNone/>
            </a:pPr>
            <a:r>
              <a:rPr lang="hu-HU" dirty="0"/>
              <a:t>Minden értékhez egy egész érték rendelődik.</a:t>
            </a:r>
          </a:p>
          <a:p>
            <a:r>
              <a:rPr lang="hu-HU" dirty="0"/>
              <a:t>Alapértelmezetten:</a:t>
            </a:r>
            <a:br>
              <a:rPr lang="hu-HU" dirty="0"/>
            </a:br>
            <a:r>
              <a:rPr lang="hu-HU" dirty="0"/>
              <a:t>1. érték = 0, 2. érték = 1 stb.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207008" y="2692183"/>
            <a:ext cx="9729216" cy="59851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Napok {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Kedd, Sze,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Pen,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Szom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Vas };</a:t>
            </a:r>
          </a:p>
        </p:txBody>
      </p:sp>
    </p:spTree>
    <p:extLst>
      <p:ext uri="{BB962C8B-B14F-4D97-AF65-F5344CB8AC3E}">
        <p14:creationId xmlns:p14="http://schemas.microsoft.com/office/powerpoint/2010/main" val="252223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Enum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Felülbírálhatod az alapértelmezett értékeket.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Felülbírálhatod az alapértelmezett típust.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Használható típusok: byte, </a:t>
            </a:r>
            <a:r>
              <a:rPr lang="hu-HU" dirty="0" err="1"/>
              <a:t>sbyte</a:t>
            </a:r>
            <a:r>
              <a:rPr lang="hu-HU" dirty="0"/>
              <a:t>, </a:t>
            </a:r>
            <a:r>
              <a:rPr lang="hu-HU" dirty="0" err="1"/>
              <a:t>short</a:t>
            </a:r>
            <a:r>
              <a:rPr lang="hu-HU" dirty="0"/>
              <a:t>, </a:t>
            </a:r>
            <a:r>
              <a:rPr lang="hu-HU" dirty="0" err="1"/>
              <a:t>ushort</a:t>
            </a:r>
            <a:r>
              <a:rPr lang="hu-HU" dirty="0"/>
              <a:t>, int, </a:t>
            </a:r>
            <a:r>
              <a:rPr lang="hu-HU" dirty="0" err="1"/>
              <a:t>uint</a:t>
            </a:r>
            <a:r>
              <a:rPr lang="hu-HU" dirty="0"/>
              <a:t>, </a:t>
            </a:r>
            <a:r>
              <a:rPr lang="hu-HU" dirty="0" err="1"/>
              <a:t>long</a:t>
            </a:r>
            <a:r>
              <a:rPr lang="hu-HU" dirty="0"/>
              <a:t>, </a:t>
            </a:r>
            <a:r>
              <a:rPr lang="hu-HU" dirty="0" err="1"/>
              <a:t>ulong</a:t>
            </a:r>
            <a:r>
              <a:rPr lang="hu-HU" dirty="0"/>
              <a:t>.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3688" y="2077992"/>
            <a:ext cx="11695224" cy="59851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Napok {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Kedd, Sze,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Pen,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Szom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Vas };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73688" y="3640456"/>
            <a:ext cx="11695224" cy="59851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Napok </a:t>
            </a: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byte 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1, Kedd, Sze,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Pen,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Szom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Vas };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84032" y="4507984"/>
            <a:ext cx="11695224" cy="135332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UserLevels</a:t>
            </a: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alt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ushort</a:t>
            </a: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Amateur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100,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SemiPro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200, Pro, Master = 300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72835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használjunk egy </a:t>
            </a:r>
            <a:r>
              <a:rPr lang="hu-HU" dirty="0" err="1"/>
              <a:t>enumot</a:t>
            </a:r>
            <a:r>
              <a:rPr lang="hu-HU" dirty="0"/>
              <a:t>?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828800" y="1682878"/>
            <a:ext cx="8229600" cy="494762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Napok nap = </a:t>
            </a:r>
            <a:r>
              <a:rPr lang="hu-HU" alt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Napok.Het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(nap == </a:t>
            </a:r>
            <a:r>
              <a:rPr lang="hu-HU" alt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Napok.Vas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…;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(nap)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Napok.Het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…;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Napok.Kedd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…;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239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</a:t>
            </a:r>
            <a:r>
              <a:rPr lang="hu-HU" dirty="0" err="1"/>
              <a:t>parse-oljunk</a:t>
            </a:r>
            <a:r>
              <a:rPr lang="hu-HU" dirty="0"/>
              <a:t> </a:t>
            </a:r>
            <a:r>
              <a:rPr lang="hu-HU" dirty="0" err="1"/>
              <a:t>enumot</a:t>
            </a:r>
            <a:r>
              <a:rPr lang="hu-HU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hu-HU" dirty="0"/>
              <a:t> osztálynak van egy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hu-HU" dirty="0"/>
              <a:t> metódusa.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1. paraméter: az az </a:t>
            </a:r>
            <a:r>
              <a:rPr lang="hu-HU" dirty="0" err="1"/>
              <a:t>enum</a:t>
            </a:r>
            <a:r>
              <a:rPr lang="hu-HU" dirty="0"/>
              <a:t> típus, amire </a:t>
            </a:r>
            <a:r>
              <a:rPr lang="hu-HU" dirty="0" err="1"/>
              <a:t>parse-olni</a:t>
            </a:r>
            <a:r>
              <a:rPr lang="hu-HU" dirty="0"/>
              <a:t> akarunk</a:t>
            </a:r>
          </a:p>
          <a:p>
            <a:endParaRPr lang="hu-HU" dirty="0"/>
          </a:p>
          <a:p>
            <a:r>
              <a:rPr lang="hu-HU" dirty="0"/>
              <a:t>2. paraméter: a </a:t>
            </a:r>
            <a:r>
              <a:rPr lang="hu-HU" dirty="0" err="1"/>
              <a:t>string</a:t>
            </a:r>
            <a:r>
              <a:rPr lang="hu-HU" dirty="0"/>
              <a:t>, amit </a:t>
            </a:r>
            <a:r>
              <a:rPr lang="hu-HU" dirty="0" err="1"/>
              <a:t>parse-olni</a:t>
            </a:r>
            <a:r>
              <a:rPr lang="hu-HU" dirty="0"/>
              <a:t> akarunk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014984" y="4375778"/>
            <a:ext cx="9400632" cy="136815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Napok nap = (Napok)</a:t>
            </a:r>
            <a:r>
              <a:rPr lang="hu-HU" alt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Enum.Parse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(Napok), s);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482900" y="6089387"/>
            <a:ext cx="2871412" cy="646331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hu-HU" altLang="hu-HU" i="1" dirty="0">
                <a:latin typeface="+mj-lt"/>
              </a:rPr>
              <a:t>Speciális operátor, amit használnunk kell</a:t>
            </a: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7243176" y="5425042"/>
            <a:ext cx="360040" cy="648072"/>
          </a:xfrm>
          <a:custGeom>
            <a:avLst/>
            <a:gdLst/>
            <a:ahLst/>
            <a:cxnLst>
              <a:cxn ang="0">
                <a:pos x="3000" y="3"/>
              </a:cxn>
              <a:cxn ang="0">
                <a:pos x="0" y="0"/>
              </a:cxn>
            </a:cxnLst>
            <a:rect l="0" t="0" r="r" b="b"/>
            <a:pathLst>
              <a:path w="3000" h="3">
                <a:moveTo>
                  <a:pt x="3000" y="3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500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Más nyelvekben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hu-HU" u="sng" dirty="0"/>
              <a:t>C, C++, Java:</a:t>
            </a:r>
            <a:r>
              <a:rPr lang="hu-HU" dirty="0"/>
              <a:t> nagyon hasonló a C#-hoz</a:t>
            </a:r>
            <a:endParaRPr lang="hu-HU" i="1" dirty="0"/>
          </a:p>
          <a:p>
            <a:pPr marL="109728" indent="0">
              <a:buNone/>
            </a:pPr>
            <a:endParaRPr lang="hu-HU" i="1" dirty="0"/>
          </a:p>
          <a:p>
            <a:pPr marL="109728" indent="0">
              <a:buNone/>
            </a:pPr>
            <a:r>
              <a:rPr lang="hu-HU" u="sng" dirty="0"/>
              <a:t>Python:</a:t>
            </a:r>
            <a:r>
              <a:rPr lang="hu-HU" dirty="0"/>
              <a:t> csak kiegészítésként, mint speciális </a:t>
            </a:r>
            <a:r>
              <a:rPr lang="hu-HU" i="1" dirty="0" err="1"/>
              <a:t>class</a:t>
            </a:r>
            <a:endParaRPr lang="hu-HU" i="1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038" y="3452812"/>
            <a:ext cx="38766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8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Rekord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A rekord </a:t>
            </a:r>
            <a:r>
              <a:rPr lang="hu-HU" b="1" dirty="0"/>
              <a:t>összetett adattípus</a:t>
            </a:r>
            <a:r>
              <a:rPr lang="hu-HU" dirty="0"/>
              <a:t>: elemeket tartalmaz (akár többet is).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b="1" dirty="0"/>
              <a:t>Heterogén</a:t>
            </a:r>
            <a:r>
              <a:rPr lang="hu-HU" dirty="0"/>
              <a:t>: Az elemeinek más és más lehet a típusa.</a:t>
            </a:r>
          </a:p>
          <a:p>
            <a:endParaRPr lang="hu-HU" dirty="0"/>
          </a:p>
          <a:p>
            <a:r>
              <a:rPr lang="hu-HU" b="1" dirty="0"/>
              <a:t>Véletlen elérésű</a:t>
            </a:r>
            <a:r>
              <a:rPr lang="hu-HU" dirty="0"/>
              <a:t>: Minden elemet közvetlenül el tudsz érni, konstans időben.</a:t>
            </a:r>
          </a:p>
          <a:p>
            <a:pPr lvl="1"/>
            <a:r>
              <a:rPr lang="hu-HU" dirty="0"/>
              <a:t>ellentétben a szekvenciális eléréssel</a:t>
            </a:r>
          </a:p>
          <a:p>
            <a:pPr lvl="1"/>
            <a:endParaRPr lang="hu-HU" dirty="0"/>
          </a:p>
          <a:p>
            <a:r>
              <a:rPr lang="hu-HU" b="1" dirty="0"/>
              <a:t>Folytonos</a:t>
            </a:r>
            <a:r>
              <a:rPr lang="hu-HU" dirty="0"/>
              <a:t>: Az elemek folytonos memóriaterületen tárolódnak.</a:t>
            </a:r>
          </a:p>
        </p:txBody>
      </p:sp>
    </p:spTree>
    <p:extLst>
      <p:ext uri="{BB962C8B-B14F-4D97-AF65-F5344CB8AC3E}">
        <p14:creationId xmlns:p14="http://schemas.microsoft.com/office/powerpoint/2010/main" val="342435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Rekord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Az elemeit </a:t>
            </a:r>
            <a:r>
              <a:rPr lang="hu-HU" b="1" dirty="0" err="1"/>
              <a:t>mezőknek</a:t>
            </a:r>
            <a:r>
              <a:rPr lang="hu-HU" dirty="0"/>
              <a:t> nevezzük.</a:t>
            </a:r>
          </a:p>
          <a:p>
            <a:pPr marL="0" indent="0">
              <a:buNone/>
            </a:pPr>
            <a:r>
              <a:rPr lang="hu-HU" dirty="0"/>
              <a:t>A </a:t>
            </a:r>
            <a:r>
              <a:rPr lang="hu-HU" dirty="0" err="1"/>
              <a:t>mezőknek</a:t>
            </a:r>
            <a:r>
              <a:rPr lang="hu-HU" dirty="0"/>
              <a:t> saját nevük (azonosítójuk) van.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C#-</a:t>
            </a:r>
            <a:r>
              <a:rPr lang="hu-HU" dirty="0" err="1"/>
              <a:t>ban</a:t>
            </a:r>
            <a:r>
              <a:rPr lang="hu-HU" dirty="0"/>
              <a:t> kétféle rekord van:</a:t>
            </a:r>
          </a:p>
          <a:p>
            <a:r>
              <a:rPr lang="hu-HU" b="1" dirty="0" err="1"/>
              <a:t>class</a:t>
            </a:r>
            <a:r>
              <a:rPr lang="hu-HU" dirty="0"/>
              <a:t> (=osztály)</a:t>
            </a:r>
          </a:p>
          <a:p>
            <a:r>
              <a:rPr lang="hu-HU" b="1" dirty="0" err="1"/>
              <a:t>struct</a:t>
            </a:r>
            <a:endParaRPr lang="hu-HU" b="1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u="sng" dirty="0" err="1"/>
              <a:t>class</a:t>
            </a:r>
            <a:r>
              <a:rPr lang="hu-HU" u="sng" dirty="0"/>
              <a:t> VS </a:t>
            </a:r>
            <a:r>
              <a:rPr lang="hu-HU" u="sng" dirty="0" err="1"/>
              <a:t>struct</a:t>
            </a:r>
            <a:r>
              <a:rPr lang="hu-HU" u="sng" dirty="0"/>
              <a:t>:</a:t>
            </a:r>
            <a:r>
              <a:rPr lang="hu-HU" dirty="0"/>
              <a:t> A </a:t>
            </a:r>
            <a:r>
              <a:rPr lang="hu-HU" dirty="0" err="1"/>
              <a:t>class</a:t>
            </a:r>
            <a:r>
              <a:rPr lang="hu-HU" dirty="0"/>
              <a:t> egy referenciatípus, a </a:t>
            </a:r>
            <a:r>
              <a:rPr lang="hu-HU" dirty="0" err="1"/>
              <a:t>struct</a:t>
            </a:r>
            <a:r>
              <a:rPr lang="hu-HU" dirty="0"/>
              <a:t> egy értéktípus. Később még tanulunk erről a megkülönböztetésről.</a:t>
            </a:r>
          </a:p>
        </p:txBody>
      </p:sp>
    </p:spTree>
    <p:extLst>
      <p:ext uri="{BB962C8B-B14F-4D97-AF65-F5344CB8AC3E}">
        <p14:creationId xmlns:p14="http://schemas.microsoft.com/office/powerpoint/2010/main" val="397441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Class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Az elemeit </a:t>
            </a:r>
            <a:r>
              <a:rPr lang="hu-HU" b="1" dirty="0" err="1"/>
              <a:t>mezőknek</a:t>
            </a:r>
            <a:r>
              <a:rPr lang="hu-HU" dirty="0"/>
              <a:t> nevezzük.</a:t>
            </a:r>
          </a:p>
          <a:p>
            <a:pPr marL="0" indent="0">
              <a:buNone/>
            </a:pPr>
            <a:r>
              <a:rPr lang="hu-HU" dirty="0"/>
              <a:t>A </a:t>
            </a:r>
            <a:r>
              <a:rPr lang="hu-HU" dirty="0" err="1"/>
              <a:t>mezőknek</a:t>
            </a:r>
            <a:r>
              <a:rPr lang="hu-HU" dirty="0"/>
              <a:t> saját nevük (azonosítójuk) van.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615224" y="2743200"/>
            <a:ext cx="6364184" cy="306206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altLang="hu-H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374217" y="2688114"/>
            <a:ext cx="1801743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hu-HU" altLang="hu-HU" i="1" dirty="0"/>
              <a:t>A típus neve</a:t>
            </a:r>
          </a:p>
        </p:txBody>
      </p:sp>
      <p:sp>
        <p:nvSpPr>
          <p:cNvPr id="8" name="Jobb oldali kapcsos zárójel 7"/>
          <p:cNvSpPr/>
          <p:nvPr/>
        </p:nvSpPr>
        <p:spPr>
          <a:xfrm>
            <a:off x="6647672" y="3642883"/>
            <a:ext cx="504056" cy="1658325"/>
          </a:xfrm>
          <a:prstGeom prst="rightBrace">
            <a:avLst>
              <a:gd name="adj1" fmla="val 64286"/>
              <a:gd name="adj2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>
              <a:latin typeface="+mj-lt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374216" y="4312448"/>
            <a:ext cx="1224136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hu-HU" altLang="hu-HU" i="1" dirty="0"/>
              <a:t>Mezők</a:t>
            </a:r>
            <a:endParaRPr lang="hu-HU" altLang="hu-HU" i="1" dirty="0">
              <a:latin typeface="+mj-lt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801368" y="6021288"/>
            <a:ext cx="1669627" cy="646331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hu-HU" altLang="hu-HU" i="1" dirty="0"/>
              <a:t>Kötelező kulcsszó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178175" y="6013415"/>
            <a:ext cx="927720" cy="646331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hu-HU" altLang="hu-HU" i="1" dirty="0"/>
              <a:t>Mező típusa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813075" y="5998392"/>
            <a:ext cx="927720" cy="646331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hu-HU" altLang="hu-HU" i="1" dirty="0"/>
              <a:t>Mező neve</a:t>
            </a:r>
          </a:p>
        </p:txBody>
      </p:sp>
      <p:sp>
        <p:nvSpPr>
          <p:cNvPr id="13" name="Freeform 18"/>
          <p:cNvSpPr>
            <a:spLocks/>
          </p:cNvSpPr>
          <p:nvPr/>
        </p:nvSpPr>
        <p:spPr bwMode="auto">
          <a:xfrm flipH="1">
            <a:off x="3139676" y="5365343"/>
            <a:ext cx="215900" cy="576064"/>
          </a:xfrm>
          <a:custGeom>
            <a:avLst/>
            <a:gdLst/>
            <a:ahLst/>
            <a:cxnLst>
              <a:cxn ang="0">
                <a:pos x="3000" y="3"/>
              </a:cxn>
              <a:cxn ang="0">
                <a:pos x="0" y="0"/>
              </a:cxn>
            </a:cxnLst>
            <a:rect l="0" t="0" r="r" b="b"/>
            <a:pathLst>
              <a:path w="3000" h="3">
                <a:moveTo>
                  <a:pt x="3000" y="3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hu-HU">
              <a:latin typeface="+mj-lt"/>
            </a:endParaRPr>
          </a:p>
        </p:txBody>
      </p:sp>
      <p:sp>
        <p:nvSpPr>
          <p:cNvPr id="14" name="Freeform 18"/>
          <p:cNvSpPr>
            <a:spLocks/>
          </p:cNvSpPr>
          <p:nvPr/>
        </p:nvSpPr>
        <p:spPr bwMode="auto">
          <a:xfrm flipH="1">
            <a:off x="4596315" y="5365343"/>
            <a:ext cx="45719" cy="648072"/>
          </a:xfrm>
          <a:custGeom>
            <a:avLst/>
            <a:gdLst/>
            <a:ahLst/>
            <a:cxnLst>
              <a:cxn ang="0">
                <a:pos x="3000" y="3"/>
              </a:cxn>
              <a:cxn ang="0">
                <a:pos x="0" y="0"/>
              </a:cxn>
            </a:cxnLst>
            <a:rect l="0" t="0" r="r" b="b"/>
            <a:pathLst>
              <a:path w="3000" h="3">
                <a:moveTo>
                  <a:pt x="3000" y="3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hu-HU">
              <a:latin typeface="+mj-lt"/>
            </a:endParaRPr>
          </a:p>
        </p:txBody>
      </p:sp>
      <p:sp>
        <p:nvSpPr>
          <p:cNvPr id="15" name="Freeform 18"/>
          <p:cNvSpPr>
            <a:spLocks/>
          </p:cNvSpPr>
          <p:nvPr/>
        </p:nvSpPr>
        <p:spPr bwMode="auto">
          <a:xfrm>
            <a:off x="5813075" y="5350320"/>
            <a:ext cx="463860" cy="648072"/>
          </a:xfrm>
          <a:custGeom>
            <a:avLst/>
            <a:gdLst/>
            <a:ahLst/>
            <a:cxnLst>
              <a:cxn ang="0">
                <a:pos x="3000" y="3"/>
              </a:cxn>
              <a:cxn ang="0">
                <a:pos x="0" y="0"/>
              </a:cxn>
            </a:cxnLst>
            <a:rect l="0" t="0" r="r" b="b"/>
            <a:pathLst>
              <a:path w="3000" h="3">
                <a:moveTo>
                  <a:pt x="3000" y="3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hu-HU">
              <a:latin typeface="+mj-lt"/>
            </a:endParaRPr>
          </a:p>
        </p:txBody>
      </p:sp>
      <p:sp>
        <p:nvSpPr>
          <p:cNvPr id="16" name="Freeform 18"/>
          <p:cNvSpPr>
            <a:spLocks/>
          </p:cNvSpPr>
          <p:nvPr/>
        </p:nvSpPr>
        <p:spPr bwMode="auto">
          <a:xfrm flipV="1">
            <a:off x="5591465" y="2880208"/>
            <a:ext cx="1782751" cy="45719"/>
          </a:xfrm>
          <a:custGeom>
            <a:avLst/>
            <a:gdLst/>
            <a:ahLst/>
            <a:cxnLst>
              <a:cxn ang="0">
                <a:pos x="3000" y="3"/>
              </a:cxn>
              <a:cxn ang="0">
                <a:pos x="0" y="0"/>
              </a:cxn>
            </a:cxnLst>
            <a:rect l="0" t="0" r="r" b="b"/>
            <a:pathLst>
              <a:path w="3000" h="3">
                <a:moveTo>
                  <a:pt x="3000" y="3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hu-H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471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Class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Akár kezdőértéket is lehet a </a:t>
            </a:r>
            <a:r>
              <a:rPr lang="hu-HU" dirty="0" err="1"/>
              <a:t>mezőkhöz</a:t>
            </a:r>
            <a:r>
              <a:rPr lang="hu-HU" dirty="0"/>
              <a:t> rendelni.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615224" y="2743200"/>
            <a:ext cx="6364184" cy="306206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1.0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hu-HU" alt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7235208" y="6113984"/>
            <a:ext cx="1991088" cy="646331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hu-HU" altLang="hu-HU" i="1" dirty="0"/>
              <a:t>Mező kezdőértéke</a:t>
            </a: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683264" y="5392760"/>
            <a:ext cx="463860" cy="648072"/>
          </a:xfrm>
          <a:custGeom>
            <a:avLst/>
            <a:gdLst/>
            <a:ahLst/>
            <a:cxnLst>
              <a:cxn ang="0">
                <a:pos x="3000" y="3"/>
              </a:cxn>
              <a:cxn ang="0">
                <a:pos x="0" y="0"/>
              </a:cxn>
            </a:cxnLst>
            <a:rect l="0" t="0" r="r" b="b"/>
            <a:pathLst>
              <a:path w="3000" h="3">
                <a:moveTo>
                  <a:pt x="3000" y="3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022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használjunk egy osztályt?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/>
              <a:t>Deklarálj egy változót!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Inicializáld a változót: használd a </a:t>
            </a:r>
            <a:r>
              <a:rPr lang="hu-HU" b="1" dirty="0" err="1"/>
              <a:t>new</a:t>
            </a:r>
            <a:r>
              <a:rPr lang="hu-HU" dirty="0"/>
              <a:t>-t!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Mezők inicializálása: használd a . (pont) operátort!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611106" y="2035867"/>
            <a:ext cx="4329448" cy="59851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611106" y="3284533"/>
            <a:ext cx="4329448" cy="59851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769914" y="4395193"/>
            <a:ext cx="2359939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hu-HU" altLang="hu-HU" i="1">
                <a:latin typeface="+mj-lt"/>
              </a:rPr>
              <a:t>Memóriafoglalás</a:t>
            </a:r>
            <a:endParaRPr lang="hu-HU" altLang="hu-HU" i="1" dirty="0">
              <a:latin typeface="+mj-lt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611106" y="5414678"/>
            <a:ext cx="4329448" cy="93610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emp.name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Jon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Snow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emp.age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28;</a:t>
            </a:r>
          </a:p>
        </p:txBody>
      </p:sp>
      <p:sp>
        <p:nvSpPr>
          <p:cNvPr id="8" name="Freeform 18"/>
          <p:cNvSpPr>
            <a:spLocks/>
          </p:cNvSpPr>
          <p:nvPr/>
        </p:nvSpPr>
        <p:spPr bwMode="auto">
          <a:xfrm flipH="1">
            <a:off x="4841934" y="3730947"/>
            <a:ext cx="215900" cy="576064"/>
          </a:xfrm>
          <a:custGeom>
            <a:avLst/>
            <a:gdLst/>
            <a:ahLst/>
            <a:cxnLst>
              <a:cxn ang="0">
                <a:pos x="3000" y="3"/>
              </a:cxn>
              <a:cxn ang="0">
                <a:pos x="0" y="0"/>
              </a:cxn>
            </a:cxnLst>
            <a:rect l="0" t="0" r="r" b="b"/>
            <a:pathLst>
              <a:path w="3000" h="3">
                <a:moveTo>
                  <a:pt x="3000" y="3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147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használjunk egy osztályt?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Akár 1 sorban is elvégezhető  a deklaráció és az inicializálás? IGEN.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Csinálhatunk mindent 1 sorban? IGEN.</a:t>
            </a:r>
          </a:p>
          <a:p>
            <a:r>
              <a:rPr lang="hu-HU" dirty="0"/>
              <a:t>C# 3.0 óta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27684" y="2209575"/>
            <a:ext cx="5688632" cy="59851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227684" y="3794761"/>
            <a:ext cx="5688632" cy="290203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 Employee() 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Jon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Snow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28,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'B'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4606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Más nyelvekben: Java, Python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hu-HU" u="sng" dirty="0"/>
              <a:t>Java:</a:t>
            </a:r>
            <a:r>
              <a:rPr lang="hu-HU" dirty="0"/>
              <a:t> Nincs </a:t>
            </a:r>
            <a:r>
              <a:rPr lang="hu-HU" i="1" dirty="0" err="1"/>
              <a:t>struct</a:t>
            </a:r>
            <a:r>
              <a:rPr lang="hu-HU" dirty="0"/>
              <a:t>! Csak </a:t>
            </a:r>
            <a:r>
              <a:rPr lang="hu-HU" i="1" dirty="0" err="1"/>
              <a:t>class</a:t>
            </a:r>
            <a:r>
              <a:rPr lang="hu-HU" dirty="0"/>
              <a:t>, ami ugyanaz, mint C#-</a:t>
            </a:r>
            <a:r>
              <a:rPr lang="hu-HU" dirty="0" err="1"/>
              <a:t>ban</a:t>
            </a:r>
            <a:r>
              <a:rPr lang="hu-HU" dirty="0"/>
              <a:t>.</a:t>
            </a:r>
          </a:p>
          <a:p>
            <a:pPr marL="109728" indent="0">
              <a:buNone/>
            </a:pPr>
            <a:endParaRPr lang="hu-HU" i="1" dirty="0"/>
          </a:p>
          <a:p>
            <a:pPr marL="109728" indent="0">
              <a:buNone/>
            </a:pPr>
            <a:r>
              <a:rPr lang="hu-HU" u="sng" dirty="0"/>
              <a:t>Python:</a:t>
            </a:r>
            <a:r>
              <a:rPr lang="hu-HU" dirty="0"/>
              <a:t> Hasonló.</a:t>
            </a:r>
            <a:endParaRPr lang="hu-HU" u="sng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15" y="2794268"/>
            <a:ext cx="4404479" cy="387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4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Más nyelvekben</a:t>
            </a:r>
            <a:r>
              <a:rPr lang="hu-HU"/>
              <a:t>: C, C</a:t>
            </a:r>
            <a:r>
              <a:rPr lang="hu-HU" dirty="0"/>
              <a:t>++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hu-HU" u="sng" dirty="0"/>
              <a:t>C:</a:t>
            </a:r>
            <a:r>
              <a:rPr lang="hu-HU" dirty="0"/>
              <a:t> csak </a:t>
            </a:r>
            <a:r>
              <a:rPr lang="hu-HU" i="1" dirty="0" err="1"/>
              <a:t>struct</a:t>
            </a:r>
            <a:endParaRPr lang="hu-HU" i="1" dirty="0"/>
          </a:p>
          <a:p>
            <a:pPr marL="109728" indent="0">
              <a:buNone/>
            </a:pPr>
            <a:endParaRPr lang="hu-HU" i="1" dirty="0"/>
          </a:p>
          <a:p>
            <a:pPr marL="109728" indent="0">
              <a:buNone/>
            </a:pPr>
            <a:r>
              <a:rPr lang="hu-HU" u="sng" dirty="0"/>
              <a:t>C++:</a:t>
            </a:r>
            <a:r>
              <a:rPr lang="hu-HU" dirty="0"/>
              <a:t> már </a:t>
            </a:r>
            <a:r>
              <a:rPr lang="hu-HU" i="1" dirty="0" err="1"/>
              <a:t>class</a:t>
            </a:r>
            <a:r>
              <a:rPr lang="hu-HU" dirty="0"/>
              <a:t> is</a:t>
            </a:r>
            <a:endParaRPr lang="hu-HU" i="1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891" y="45720"/>
            <a:ext cx="4459605" cy="674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49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mutató1_sablon">
  <a:themeElements>
    <a:clrScheme name="Urbánus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mutató1" id="{810C2D1E-E208-4C93-85D0-4CF5A7F153C8}" vid="{85951685-8E03-47CF-9D5A-9804F7BAAD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516</TotalTime>
  <Words>686</Words>
  <Application>Microsoft Office PowerPoint</Application>
  <PresentationFormat>Szélesvásznú</PresentationFormat>
  <Paragraphs>131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Georgia</vt:lpstr>
      <vt:lpstr>Trebuchet MS</vt:lpstr>
      <vt:lpstr>Wingdings 2</vt:lpstr>
      <vt:lpstr>Bemutató1_sablon</vt:lpstr>
      <vt:lpstr>Magasszintű programozási nyelvek I.</vt:lpstr>
      <vt:lpstr>Rekord</vt:lpstr>
      <vt:lpstr>Rekord</vt:lpstr>
      <vt:lpstr>Class</vt:lpstr>
      <vt:lpstr>Class</vt:lpstr>
      <vt:lpstr>Hogyan használjunk egy osztályt?</vt:lpstr>
      <vt:lpstr>Hogyan használjunk egy osztályt?</vt:lpstr>
      <vt:lpstr>Más nyelvekben: Java, Python</vt:lpstr>
      <vt:lpstr>Más nyelvekben: C, C++</vt:lpstr>
      <vt:lpstr>Más nyelvekben: C, C++</vt:lpstr>
      <vt:lpstr>Enum</vt:lpstr>
      <vt:lpstr>Enum</vt:lpstr>
      <vt:lpstr>Hogyan használjunk egy enumot?</vt:lpstr>
      <vt:lpstr>Hogyan parse-oljunk enumot?</vt:lpstr>
      <vt:lpstr>Más nyelvekben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Magasszintű programozási nyelvek I.</dc:title>
  <dc:creator>Gergely Kovasznai</dc:creator>
  <cp:lastModifiedBy>Gergely Kovasznai</cp:lastModifiedBy>
  <cp:revision>202</cp:revision>
  <dcterms:created xsi:type="dcterms:W3CDTF">2018-09-19T12:45:33Z</dcterms:created>
  <dcterms:modified xsi:type="dcterms:W3CDTF">2020-11-25T19:38:46Z</dcterms:modified>
</cp:coreProperties>
</file>