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78" r:id="rId28"/>
    <p:sldId id="279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Érték és referencia típusok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null</a:t>
            </a:r>
            <a:r>
              <a:rPr lang="hu-HU" dirty="0"/>
              <a:t> érték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492561"/>
            <a:ext cx="11376000" cy="4980051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null</a:t>
            </a:r>
            <a:r>
              <a:rPr lang="hu-HU" dirty="0"/>
              <a:t>: Nem létező memóriacím.</a:t>
            </a:r>
          </a:p>
          <a:p>
            <a:r>
              <a:rPr lang="hu-HU" dirty="0"/>
              <a:t>a referenciatípusok alapértelmezett értéke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85216" y="2670049"/>
            <a:ext cx="4311080" cy="211226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x.name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"XY";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19;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x.gender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Genders.Male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971550" y="5368368"/>
            <a:ext cx="9169146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561232" y="5511243"/>
            <a:ext cx="1186879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042988" y="5511243"/>
            <a:ext cx="1186879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 flipV="1">
            <a:off x="1897309" y="5943043"/>
            <a:ext cx="788777" cy="5775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058458" y="5511243"/>
            <a:ext cx="3923427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XY | 19 | Male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465509" y="6237560"/>
            <a:ext cx="547172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x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34303" y="5513605"/>
            <a:ext cx="155158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null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534303" y="5511243"/>
            <a:ext cx="155158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5A40E98B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3059831" y="5954549"/>
            <a:ext cx="3450697" cy="566022"/>
          </a:xfrm>
          <a:custGeom>
            <a:avLst/>
            <a:gdLst>
              <a:gd name="T0" fmla="*/ 0 w 2149"/>
              <a:gd name="T1" fmla="*/ 0 h 231"/>
              <a:gd name="T2" fmla="*/ 35 w 2149"/>
              <a:gd name="T3" fmla="*/ 231 h 231"/>
              <a:gd name="T4" fmla="*/ 2149 w 2149"/>
              <a:gd name="T5" fmla="*/ 231 h 231"/>
              <a:gd name="T6" fmla="*/ 2135 w 2149"/>
              <a:gd name="T7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9" h="231">
                <a:moveTo>
                  <a:pt x="0" y="0"/>
                </a:moveTo>
                <a:lnTo>
                  <a:pt x="35" y="231"/>
                </a:lnTo>
                <a:lnTo>
                  <a:pt x="2149" y="231"/>
                </a:lnTo>
                <a:lnTo>
                  <a:pt x="2135" y="28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313281" y="3413061"/>
            <a:ext cx="4434262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Nincs memóriafoglalás. </a:t>
            </a:r>
            <a:r>
              <a:rPr lang="hu-HU" altLang="hu-HU" i="1" dirty="0" err="1">
                <a:solidFill>
                  <a:schemeClr val="bg1"/>
                </a:solidFill>
                <a:latin typeface="+mj-lt"/>
              </a:rPr>
              <a:t>NullReferenceException</a:t>
            </a:r>
            <a:r>
              <a:rPr lang="hu-HU" altLang="hu-HU" i="1" dirty="0">
                <a:solidFill>
                  <a:schemeClr val="bg1"/>
                </a:solidFill>
                <a:latin typeface="+mj-lt"/>
              </a:rPr>
              <a:t> hiba keletkezik.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 flipH="1" flipV="1">
            <a:off x="3873280" y="3706645"/>
            <a:ext cx="1432363" cy="33348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4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Érték és referencia típusok</a:t>
            </a:r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513326" y="4565079"/>
            <a:ext cx="4897438" cy="2160587"/>
            <a:chOff x="3562350" y="4437063"/>
            <a:chExt cx="4897438" cy="2160587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427538" y="4437063"/>
              <a:ext cx="4032250" cy="2160587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643438" y="458152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Sztring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075238" y="53022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Tömb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580063" y="59499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Osztály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 rot="16200000">
              <a:off x="2914650" y="5084763"/>
              <a:ext cx="2160587" cy="865188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Referencia-típusok</a:t>
              </a:r>
            </a:p>
          </p:txBody>
        </p:sp>
      </p:grpSp>
      <p:grpSp>
        <p:nvGrpSpPr>
          <p:cNvPr id="3" name="Csoportba foglalás 2"/>
          <p:cNvGrpSpPr/>
          <p:nvPr/>
        </p:nvGrpSpPr>
        <p:grpSpPr>
          <a:xfrm>
            <a:off x="1635189" y="1469454"/>
            <a:ext cx="6786434" cy="2663825"/>
            <a:chOff x="1635189" y="1469454"/>
            <a:chExt cx="6786434" cy="2663825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066988" y="1469454"/>
              <a:ext cx="6354635" cy="2663825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138426" y="15408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Egész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42656" y="2188591"/>
              <a:ext cx="2592288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Lebegőpontos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70451" y="3557016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Karakter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579876" y="28362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Logikai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 rot="16200000">
              <a:off x="519176" y="2585467"/>
              <a:ext cx="2663825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Értéktípusok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28518" y="19726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err="1">
                  <a:latin typeface="+mj-lt"/>
                </a:rPr>
                <a:t>Struct</a:t>
              </a:r>
              <a:endParaRPr lang="hu-HU" altLang="hu-HU"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45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Létező osztályok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.NET keretrendszer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-je (BCL) sok osztályt kínál. Például:</a:t>
            </a:r>
          </a:p>
          <a:p>
            <a:r>
              <a:rPr lang="hu-HU" dirty="0"/>
              <a:t>Random</a:t>
            </a:r>
          </a:p>
          <a:p>
            <a:r>
              <a:rPr lang="hu-HU" dirty="0"/>
              <a:t>List</a:t>
            </a:r>
          </a:p>
          <a:p>
            <a:r>
              <a:rPr lang="hu-HU" dirty="0" err="1"/>
              <a:t>Stack</a:t>
            </a:r>
            <a:endParaRPr lang="hu-HU" dirty="0"/>
          </a:p>
          <a:p>
            <a:r>
              <a:rPr lang="hu-HU" dirty="0" err="1"/>
              <a:t>Queue</a:t>
            </a:r>
            <a:endParaRPr lang="hu-HU" dirty="0"/>
          </a:p>
          <a:p>
            <a:r>
              <a:rPr lang="hu-HU" dirty="0"/>
              <a:t>stb.</a:t>
            </a:r>
          </a:p>
        </p:txBody>
      </p:sp>
    </p:spTree>
    <p:extLst>
      <p:ext uri="{BB962C8B-B14F-4D97-AF65-F5344CB8AC3E}">
        <p14:creationId xmlns:p14="http://schemas.microsoft.com/office/powerpoint/2010/main" val="37947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19993"/>
            <a:ext cx="11376000" cy="4980051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dirty="0" err="1"/>
              <a:t>new</a:t>
            </a:r>
            <a:r>
              <a:rPr lang="hu-HU" dirty="0"/>
              <a:t> kulcsszó megfelelő mennyiségű memóriát foglal.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502176" y="2768939"/>
            <a:ext cx="3816424" cy="16561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a;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a[0] = 18;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 = -4;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684782" y="5368368"/>
            <a:ext cx="8785098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756220" y="551124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Freeform 18"/>
          <p:cNvSpPr>
            <a:spLocks/>
          </p:cNvSpPr>
          <p:nvPr/>
        </p:nvSpPr>
        <p:spPr bwMode="auto">
          <a:xfrm flipV="1">
            <a:off x="2610541" y="5943043"/>
            <a:ext cx="622463" cy="5775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6437360" y="5512831"/>
            <a:ext cx="3090688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0|</a:t>
            </a:r>
            <a:r>
              <a:rPr kumimoji="0" lang="hu-HU" altLang="hu-H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</a:t>
            </a:r>
            <a:r>
              <a:rPr kumimoji="0" lang="hu-HU" altLang="hu-H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</a:t>
            </a:r>
            <a:r>
              <a:rPr kumimoji="0" lang="hu-HU" altLang="hu-H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</a:t>
            </a:r>
            <a:r>
              <a:rPr kumimoji="0" lang="hu-HU" altLang="hu-H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|…|</a:t>
            </a:r>
            <a:r>
              <a:rPr kumimoji="0" lang="hu-HU" altLang="hu-H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178741" y="6237560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noProof="0" dirty="0">
                <a:solidFill>
                  <a:srgbClr val="000000"/>
                </a:solidFill>
                <a:latin typeface="+mj-lt"/>
              </a:rPr>
              <a:t>a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872815" y="5514418"/>
            <a:ext cx="1561193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i="1" kern="0" noProof="0" dirty="0">
                <a:solidFill>
                  <a:srgbClr val="000000"/>
                </a:solidFill>
                <a:latin typeface="+mj-lt"/>
              </a:rPr>
              <a:t>null</a:t>
            </a:r>
            <a:endParaRPr kumimoji="0" lang="hu-HU" altLang="hu-HU" sz="2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437360" y="5511243"/>
            <a:ext cx="3090688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18</a:t>
            </a: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|-4|0|</a:t>
            </a:r>
            <a:r>
              <a:rPr kumimoji="0" lang="hu-HU" altLang="hu-H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|…|</a:t>
            </a:r>
            <a:r>
              <a:rPr kumimoji="0" lang="hu-HU" altLang="hu-H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3773064" y="5954549"/>
            <a:ext cx="2808312" cy="566022"/>
          </a:xfrm>
          <a:custGeom>
            <a:avLst/>
            <a:gdLst>
              <a:gd name="T0" fmla="*/ 0 w 2149"/>
              <a:gd name="T1" fmla="*/ 0 h 231"/>
              <a:gd name="T2" fmla="*/ 35 w 2149"/>
              <a:gd name="T3" fmla="*/ 231 h 231"/>
              <a:gd name="T4" fmla="*/ 2149 w 2149"/>
              <a:gd name="T5" fmla="*/ 231 h 231"/>
              <a:gd name="T6" fmla="*/ 2135 w 2149"/>
              <a:gd name="T7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9" h="231">
                <a:moveTo>
                  <a:pt x="0" y="0"/>
                </a:moveTo>
                <a:lnTo>
                  <a:pt x="35" y="231"/>
                </a:lnTo>
                <a:lnTo>
                  <a:pt x="2149" y="231"/>
                </a:lnTo>
                <a:lnTo>
                  <a:pt x="2135" y="28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336886" y="5500547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872815" y="5511243"/>
            <a:ext cx="1561193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5A40E98B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7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Rekordok tömbje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790440" y="1481470"/>
            <a:ext cx="5252032" cy="20047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"AB";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24;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44128" y="5368368"/>
            <a:ext cx="11059608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10939" y="551124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Freeform 18"/>
          <p:cNvSpPr>
            <a:spLocks/>
          </p:cNvSpPr>
          <p:nvPr/>
        </p:nvSpPr>
        <p:spPr bwMode="auto">
          <a:xfrm flipV="1">
            <a:off x="1721865" y="5943043"/>
            <a:ext cx="622463" cy="5775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9504063" y="5508273"/>
            <a:ext cx="1795307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AB|24|…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436117" y="6237560"/>
            <a:ext cx="1285748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students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624248" y="5514418"/>
            <a:ext cx="1645861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i="1" kern="0" noProof="0" dirty="0">
                <a:solidFill>
                  <a:srgbClr val="000000"/>
                </a:solidFill>
                <a:latin typeface="+mj-lt"/>
              </a:rPr>
              <a:t>null</a:t>
            </a:r>
            <a:endParaRPr kumimoji="0" lang="hu-HU" altLang="hu-HU" sz="2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2607466" y="5954549"/>
            <a:ext cx="2531462" cy="566022"/>
          </a:xfrm>
          <a:custGeom>
            <a:avLst/>
            <a:gdLst>
              <a:gd name="T0" fmla="*/ 0 w 2149"/>
              <a:gd name="T1" fmla="*/ 0 h 231"/>
              <a:gd name="T2" fmla="*/ 35 w 2149"/>
              <a:gd name="T3" fmla="*/ 231 h 231"/>
              <a:gd name="T4" fmla="*/ 2149 w 2149"/>
              <a:gd name="T5" fmla="*/ 231 h 231"/>
              <a:gd name="T6" fmla="*/ 2135 w 2149"/>
              <a:gd name="T7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9" h="231">
                <a:moveTo>
                  <a:pt x="0" y="0"/>
                </a:moveTo>
                <a:lnTo>
                  <a:pt x="35" y="231"/>
                </a:lnTo>
                <a:lnTo>
                  <a:pt x="2149" y="231"/>
                </a:lnTo>
                <a:lnTo>
                  <a:pt x="2135" y="28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23799" y="5498243"/>
            <a:ext cx="1646310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5A40E98B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558105" y="550827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772784" y="5500207"/>
            <a:ext cx="3301367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i="1" kern="0" dirty="0">
                <a:solidFill>
                  <a:srgbClr val="000000"/>
                </a:solidFill>
                <a:latin typeface="+mj-lt"/>
              </a:rPr>
              <a:t>null</a:t>
            </a:r>
            <a:r>
              <a:rPr kumimoji="0" lang="hu-HU" altLang="hu-HU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|null|…|</a:t>
            </a:r>
            <a:r>
              <a:rPr lang="hu-HU" altLang="hu-HU" sz="2400" b="1" i="1" kern="0" dirty="0">
                <a:solidFill>
                  <a:srgbClr val="000000"/>
                </a:solidFill>
                <a:latin typeface="+mj-lt"/>
              </a:rPr>
              <a:t>null</a:t>
            </a:r>
            <a:endParaRPr kumimoji="0" lang="hu-HU" altLang="hu-HU" sz="2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56360" y="1475529"/>
            <a:ext cx="3816424" cy="200508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byte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336728" y="5500207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782276" y="5492441"/>
            <a:ext cx="3301367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dirty="0">
                <a:solidFill>
                  <a:srgbClr val="000000"/>
                </a:solidFill>
                <a:latin typeface="+mj-lt"/>
              </a:rPr>
              <a:t>673CD010</a:t>
            </a:r>
            <a:r>
              <a:rPr kumimoji="0" lang="hu-HU" altLang="hu-HU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|null|…|</a:t>
            </a:r>
            <a:r>
              <a:rPr lang="hu-HU" altLang="hu-HU" sz="2000" b="1" i="1" kern="0" dirty="0">
                <a:solidFill>
                  <a:srgbClr val="000000"/>
                </a:solidFill>
                <a:latin typeface="+mj-lt"/>
              </a:rPr>
              <a:t>null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 flipV="1">
            <a:off x="5790440" y="4950664"/>
            <a:ext cx="4030216" cy="464747"/>
          </a:xfrm>
          <a:custGeom>
            <a:avLst/>
            <a:gdLst>
              <a:gd name="T0" fmla="*/ 0 w 2149"/>
              <a:gd name="T1" fmla="*/ 0 h 231"/>
              <a:gd name="T2" fmla="*/ 35 w 2149"/>
              <a:gd name="T3" fmla="*/ 231 h 231"/>
              <a:gd name="T4" fmla="*/ 2149 w 2149"/>
              <a:gd name="T5" fmla="*/ 231 h 231"/>
              <a:gd name="T6" fmla="*/ 2135 w 2149"/>
              <a:gd name="T7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9" h="231">
                <a:moveTo>
                  <a:pt x="0" y="0"/>
                </a:moveTo>
                <a:lnTo>
                  <a:pt x="35" y="231"/>
                </a:lnTo>
                <a:lnTo>
                  <a:pt x="2149" y="231"/>
                </a:lnTo>
                <a:lnTo>
                  <a:pt x="2135" y="28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34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19993"/>
            <a:ext cx="11376000" cy="498005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string</a:t>
            </a:r>
            <a:r>
              <a:rPr lang="hu-HU" dirty="0"/>
              <a:t> = </a:t>
            </a:r>
            <a:r>
              <a:rPr lang="hu-HU" dirty="0" err="1"/>
              <a:t>char</a:t>
            </a:r>
            <a:r>
              <a:rPr lang="hu-HU" dirty="0"/>
              <a:t> tömb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45252" y="2308076"/>
            <a:ext cx="3816424" cy="190730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s;</a:t>
            </a:r>
          </a:p>
        </p:txBody>
      </p:sp>
      <p:sp>
        <p:nvSpPr>
          <p:cNvPr id="5" name="Szorzás 4"/>
          <p:cNvSpPr/>
          <p:nvPr/>
        </p:nvSpPr>
        <p:spPr>
          <a:xfrm>
            <a:off x="-686526" y="2904600"/>
            <a:ext cx="5862030" cy="3240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620585" y="2795884"/>
            <a:ext cx="2448272" cy="707886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2000" i="1" dirty="0" err="1">
                <a:solidFill>
                  <a:schemeClr val="bg1"/>
                </a:solidFill>
                <a:latin typeface="+mj-lt"/>
              </a:rPr>
              <a:t>Sztringekre</a:t>
            </a:r>
            <a:r>
              <a:rPr lang="hu-HU" altLang="hu-HU" sz="2000" i="1" dirty="0">
                <a:solidFill>
                  <a:schemeClr val="bg1"/>
                </a:solidFill>
                <a:latin typeface="+mj-lt"/>
              </a:rPr>
              <a:t> ne használj </a:t>
            </a:r>
            <a:r>
              <a:rPr lang="hu-HU" altLang="hu-HU" sz="2000" i="1" dirty="0" err="1">
                <a:solidFill>
                  <a:schemeClr val="bg1"/>
                </a:solidFill>
                <a:latin typeface="+mj-lt"/>
              </a:rPr>
              <a:t>new</a:t>
            </a:r>
            <a:r>
              <a:rPr lang="hu-HU" altLang="hu-HU" sz="2000" i="1" dirty="0">
                <a:solidFill>
                  <a:schemeClr val="bg1"/>
                </a:solidFill>
                <a:latin typeface="+mj-lt"/>
              </a:rPr>
              <a:t>-t!</a:t>
            </a: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flipH="1">
            <a:off x="4188222" y="3067590"/>
            <a:ext cx="1432363" cy="82237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sz="20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0614" y="5327434"/>
            <a:ext cx="6312280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12052" y="5470309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 flipV="1">
            <a:off x="1266373" y="5966117"/>
            <a:ext cx="622463" cy="5775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834573" y="6196626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s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528647" y="5476546"/>
            <a:ext cx="1534593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5A40E98B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614528" y="5459008"/>
            <a:ext cx="192941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5A40E98B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Ellipszis 19"/>
          <p:cNvSpPr/>
          <p:nvPr/>
        </p:nvSpPr>
        <p:spPr>
          <a:xfrm>
            <a:off x="8691429" y="2946595"/>
            <a:ext cx="2919846" cy="3260620"/>
          </a:xfrm>
          <a:prstGeom prst="ellipse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hu-HU" sz="2800" b="1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018128" y="6196626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noProof="0" dirty="0">
                <a:solidFill>
                  <a:srgbClr val="000000"/>
                </a:solidFill>
                <a:latin typeface="+mj-lt"/>
              </a:rPr>
              <a:t>t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 rot="20596547">
            <a:off x="9279190" y="5111534"/>
            <a:ext cx="1980220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H|e|l|</a:t>
            </a:r>
            <a:r>
              <a:rPr lang="hu-HU" altLang="hu-HU" sz="2400" b="1" kern="0" dirty="0" err="1">
                <a:solidFill>
                  <a:srgbClr val="000000"/>
                </a:solidFill>
                <a:latin typeface="+mj-lt"/>
              </a:rPr>
              <a:t>l</a:t>
            </a: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|o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 rot="2044420">
            <a:off x="9737976" y="3498182"/>
            <a:ext cx="160881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 err="1">
                <a:solidFill>
                  <a:srgbClr val="000000"/>
                </a:solidFill>
                <a:latin typeface="+mj-lt"/>
              </a:rPr>
              <a:t>J|o|h|n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19592432">
            <a:off x="8740008" y="4127694"/>
            <a:ext cx="160881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 err="1">
                <a:solidFill>
                  <a:srgbClr val="000000"/>
                </a:solidFill>
                <a:latin typeface="+mj-lt"/>
              </a:rPr>
              <a:t>W|h|a|t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 rot="18745276">
            <a:off x="3943729" y="3008992"/>
            <a:ext cx="4110794" cy="4803719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 rot="1410677" flipV="1">
            <a:off x="6758659" y="5161061"/>
            <a:ext cx="2348420" cy="1250064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 flipV="1">
            <a:off x="4441361" y="5961031"/>
            <a:ext cx="622463" cy="5775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808068" y="2571938"/>
            <a:ext cx="2448272" cy="461665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String</a:t>
            </a:r>
            <a:r>
              <a:rPr lang="hu-HU" altLang="hu-HU" sz="24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pool</a:t>
            </a:r>
            <a:endParaRPr lang="hu-HU" alt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6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19993"/>
            <a:ext cx="11376000" cy="4980051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Minden új sztring </a:t>
            </a:r>
            <a:r>
              <a:rPr lang="hu-HU" dirty="0"/>
              <a:t>új memóriafoglalással jár.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45252" y="2308076"/>
            <a:ext cx="3816424" cy="106010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"Hello";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0614" y="4852880"/>
            <a:ext cx="4304538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12052" y="505976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 flipV="1">
            <a:off x="1266373" y="5555571"/>
            <a:ext cx="622463" cy="5775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834573" y="5786080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s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Ellipszis 19"/>
          <p:cNvSpPr/>
          <p:nvPr/>
        </p:nvSpPr>
        <p:spPr>
          <a:xfrm>
            <a:off x="8691429" y="2946595"/>
            <a:ext cx="2919846" cy="3260620"/>
          </a:xfrm>
          <a:prstGeom prst="ellipse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hu-HU" sz="2800" b="1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 rot="20596547">
            <a:off x="9663574" y="5298079"/>
            <a:ext cx="1181942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Hello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19592432">
            <a:off x="9007385" y="3875880"/>
            <a:ext cx="1531424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HELLO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 rot="18745276">
            <a:off x="3989969" y="2844465"/>
            <a:ext cx="4247274" cy="3980154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 rot="1410677" flipV="1">
            <a:off x="3176165" y="4461241"/>
            <a:ext cx="6055198" cy="2495174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808068" y="2571938"/>
            <a:ext cx="2448272" cy="461665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String</a:t>
            </a:r>
            <a:r>
              <a:rPr lang="hu-HU" altLang="hu-HU" sz="24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pool</a:t>
            </a:r>
            <a:endParaRPr lang="hu-HU" alt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1528647" y="5066000"/>
            <a:ext cx="1534593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5A40E98B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528647" y="5059763"/>
            <a:ext cx="1534593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000" b="1" i="1" kern="0" dirty="0">
                <a:solidFill>
                  <a:srgbClr val="000000"/>
                </a:solidFill>
                <a:latin typeface="+mj-lt"/>
              </a:rPr>
              <a:t>89F2EA20</a:t>
            </a:r>
          </a:p>
        </p:txBody>
      </p:sp>
    </p:spTree>
    <p:extLst>
      <p:ext uri="{BB962C8B-B14F-4D97-AF65-F5344CB8AC3E}">
        <p14:creationId xmlns:p14="http://schemas.microsoft.com/office/powerpoint/2010/main" val="1628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19993"/>
            <a:ext cx="11376000" cy="4980051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Minden új sztring </a:t>
            </a:r>
            <a:r>
              <a:rPr lang="hu-HU" dirty="0"/>
              <a:t>új memóriafoglalással jár.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45252" y="2308076"/>
            <a:ext cx="3816424" cy="106010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"Hello";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s + " world!";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0614" y="4852880"/>
            <a:ext cx="4304538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12052" y="505976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 flipV="1">
            <a:off x="1266373" y="5555571"/>
            <a:ext cx="622463" cy="5775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834573" y="5786080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s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Ellipszis 19"/>
          <p:cNvSpPr/>
          <p:nvPr/>
        </p:nvSpPr>
        <p:spPr>
          <a:xfrm>
            <a:off x="8691429" y="2946595"/>
            <a:ext cx="2919846" cy="3260620"/>
          </a:xfrm>
          <a:prstGeom prst="ellipse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hu-HU" sz="2800" b="1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 rot="20596547">
            <a:off x="9663574" y="5298079"/>
            <a:ext cx="1181942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Hello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19592432">
            <a:off x="8687139" y="3951804"/>
            <a:ext cx="2246854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Hello </a:t>
            </a:r>
            <a:r>
              <a:rPr lang="hu-HU" altLang="hu-HU" sz="2400" b="1" kern="0" dirty="0" err="1">
                <a:solidFill>
                  <a:srgbClr val="000000"/>
                </a:solidFill>
                <a:latin typeface="+mj-lt"/>
              </a:rPr>
              <a:t>world</a:t>
            </a: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!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 rot="18745276">
            <a:off x="4039894" y="2997042"/>
            <a:ext cx="3851237" cy="3940831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 rot="1410677" flipV="1">
            <a:off x="3176165" y="4461241"/>
            <a:ext cx="6055198" cy="2495174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808068" y="2571938"/>
            <a:ext cx="2448272" cy="461665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String</a:t>
            </a:r>
            <a:r>
              <a:rPr lang="hu-HU" altLang="hu-HU" sz="24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pool</a:t>
            </a:r>
            <a:endParaRPr lang="hu-HU" alt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1528647" y="5066000"/>
            <a:ext cx="1534593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i="1" kern="0" noProof="0" dirty="0">
                <a:solidFill>
                  <a:srgbClr val="000000"/>
                </a:solidFill>
                <a:latin typeface="+mj-lt"/>
              </a:rPr>
              <a:t>5A40E98B</a:t>
            </a:r>
            <a:endParaRPr kumimoji="0" lang="hu-HU" altLang="hu-HU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528647" y="5059763"/>
            <a:ext cx="1534593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000" b="1" i="1" kern="0" dirty="0">
                <a:solidFill>
                  <a:srgbClr val="000000"/>
                </a:solidFill>
                <a:latin typeface="+mj-lt"/>
              </a:rPr>
              <a:t>89F2EA20</a:t>
            </a:r>
          </a:p>
        </p:txBody>
      </p:sp>
    </p:spTree>
    <p:extLst>
      <p:ext uri="{BB962C8B-B14F-4D97-AF65-F5344CB8AC3E}">
        <p14:creationId xmlns:p14="http://schemas.microsoft.com/office/powerpoint/2010/main" val="426772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StringBuilder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Memóriapazarlás </a:t>
            </a:r>
            <a:r>
              <a:rPr lang="hu-HU" dirty="0" err="1"/>
              <a:t>sztringeket</a:t>
            </a:r>
            <a:r>
              <a:rPr lang="hu-HU" dirty="0"/>
              <a:t> többszörösen összefűzni a </a:t>
            </a:r>
            <a:r>
              <a:rPr lang="hu-HU" b="1" dirty="0"/>
              <a:t>+</a:t>
            </a:r>
            <a:r>
              <a:rPr lang="hu-HU" dirty="0"/>
              <a:t> operátor segítségével.</a:t>
            </a:r>
          </a:p>
          <a:p>
            <a:pPr lvl="1"/>
            <a:r>
              <a:rPr lang="hu-HU" dirty="0"/>
              <a:t>Minden egyes alkalommal egy új </a:t>
            </a:r>
            <a:r>
              <a:rPr lang="hu-HU" dirty="0" err="1"/>
              <a:t>sztring</a:t>
            </a:r>
            <a:r>
              <a:rPr lang="hu-HU" dirty="0"/>
              <a:t> objektum jön létre a memóriában.</a:t>
            </a:r>
          </a:p>
          <a:p>
            <a:r>
              <a:rPr lang="hu-HU" dirty="0"/>
              <a:t>A </a:t>
            </a:r>
            <a:r>
              <a:rPr lang="hu-HU" dirty="0" err="1"/>
              <a:t>StringBuilder</a:t>
            </a:r>
            <a:r>
              <a:rPr lang="hu-HU" dirty="0"/>
              <a:t> osztály takarékosabb megoldást kínál.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64705" y="4139433"/>
            <a:ext cx="9214589" cy="22306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156444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Élettartam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hu-HU" dirty="0"/>
              <a:t>Meddig „él” egy adat, azaz mikor szabadítja fel a keretrendszer az adat által foglalt memóriarészt?</a:t>
            </a:r>
          </a:p>
          <a:p>
            <a:pPr marL="109728" indent="0">
              <a:buNone/>
            </a:pPr>
            <a:endParaRPr lang="hu-HU" dirty="0"/>
          </a:p>
          <a:p>
            <a:r>
              <a:rPr lang="hu-HU" dirty="0"/>
              <a:t>A változók tipikusan „rövid életű” adatokat tárolnak</a:t>
            </a:r>
          </a:p>
          <a:p>
            <a:pPr lvl="1"/>
            <a:r>
              <a:rPr lang="hu-HU" dirty="0"/>
              <a:t>Amint elértük a változó hatáskörének végét, fel lehet szabadítani</a:t>
            </a:r>
          </a:p>
          <a:p>
            <a:pPr lvl="1"/>
            <a:r>
              <a:rPr lang="hu-HU" dirty="0"/>
              <a:t>Tárolóhelyük a </a:t>
            </a:r>
            <a:r>
              <a:rPr lang="hu-HU" b="1" dirty="0" err="1"/>
              <a:t>stack</a:t>
            </a:r>
            <a:endParaRPr lang="hu-HU" b="1" dirty="0"/>
          </a:p>
          <a:p>
            <a:pPr lvl="1"/>
            <a:endParaRPr lang="hu-HU" b="1" dirty="0"/>
          </a:p>
          <a:p>
            <a:r>
              <a:rPr lang="hu-HU" dirty="0"/>
              <a:t>A referenciák által mutatott értékek tipikusan „hosszú életűek”</a:t>
            </a:r>
          </a:p>
          <a:p>
            <a:pPr lvl="1"/>
            <a:r>
              <a:rPr lang="hu-HU" dirty="0"/>
              <a:t>Amint nem mutat rájuk többé referencia, fel lehet szabadítani</a:t>
            </a:r>
          </a:p>
          <a:p>
            <a:pPr lvl="1"/>
            <a:r>
              <a:rPr lang="hu-HU" dirty="0"/>
              <a:t>Tárolóhelyük a </a:t>
            </a:r>
            <a:r>
              <a:rPr lang="hu-HU" b="1" dirty="0" err="1"/>
              <a:t>heap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1342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Érték és referencia típusok</a:t>
            </a:r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513326" y="4565079"/>
            <a:ext cx="4897438" cy="2160587"/>
            <a:chOff x="3562350" y="4437063"/>
            <a:chExt cx="4897438" cy="2160587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427538" y="4437063"/>
              <a:ext cx="4032250" cy="2160587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643438" y="458152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Sztring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075238" y="53022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Tömb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580063" y="59499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Osztály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 rot="16200000">
              <a:off x="2914650" y="5084763"/>
              <a:ext cx="2160587" cy="865188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Referencia-típusok</a:t>
              </a:r>
            </a:p>
          </p:txBody>
        </p:sp>
      </p:grpSp>
      <p:grpSp>
        <p:nvGrpSpPr>
          <p:cNvPr id="3" name="Csoportba foglalás 2"/>
          <p:cNvGrpSpPr/>
          <p:nvPr/>
        </p:nvGrpSpPr>
        <p:grpSpPr>
          <a:xfrm>
            <a:off x="1635189" y="1469454"/>
            <a:ext cx="6786434" cy="2663825"/>
            <a:chOff x="1635189" y="1469454"/>
            <a:chExt cx="6786434" cy="2663825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066988" y="1469454"/>
              <a:ext cx="6354635" cy="2663825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138426" y="15408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Egész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42656" y="2188591"/>
              <a:ext cx="2592288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Lebegőpontos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70451" y="3557016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Karakter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579876" y="28362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Logikai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 rot="16200000">
              <a:off x="519176" y="2585467"/>
              <a:ext cx="2663825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Értéktípusok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28518" y="19726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err="1">
                  <a:latin typeface="+mj-lt"/>
                </a:rPr>
                <a:t>Struct</a:t>
              </a:r>
              <a:endParaRPr lang="hu-HU" altLang="hu-HU"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21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Stack</a:t>
            </a:r>
            <a:r>
              <a:rPr lang="hu-HU" dirty="0"/>
              <a:t> és </a:t>
            </a:r>
            <a:r>
              <a:rPr lang="hu-HU" dirty="0" err="1"/>
              <a:t>heap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90672" y="1453628"/>
            <a:ext cx="6764528" cy="16186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"Hello";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names2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037" y="3436554"/>
            <a:ext cx="3789293" cy="3208609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95206" y="5992467"/>
            <a:ext cx="1689852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93331" y="6007381"/>
            <a:ext cx="155884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x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493330" y="5452095"/>
            <a:ext cx="155884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 err="1">
                <a:solidFill>
                  <a:srgbClr val="000000"/>
                </a:solidFill>
                <a:latin typeface="+mj-lt"/>
              </a:rPr>
              <a:t>title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15729" y="4290168"/>
            <a:ext cx="155884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</a:rPr>
              <a:t>names2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93330" y="4894353"/>
            <a:ext cx="155884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 err="1">
                <a:solidFill>
                  <a:srgbClr val="000000"/>
                </a:solidFill>
                <a:latin typeface="+mj-lt"/>
              </a:rPr>
              <a:t>names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95206" y="5452095"/>
            <a:ext cx="1689852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89F2EA20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27828" y="4891845"/>
            <a:ext cx="1689852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A56F1098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195206" y="4285834"/>
            <a:ext cx="1689852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A56F1098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168183" y="3155347"/>
            <a:ext cx="2448272" cy="461665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Stack</a:t>
            </a:r>
            <a:endParaRPr lang="hu-HU" alt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2" name="Ellipszis 21"/>
          <p:cNvSpPr/>
          <p:nvPr/>
        </p:nvSpPr>
        <p:spPr>
          <a:xfrm>
            <a:off x="8023917" y="3431227"/>
            <a:ext cx="2919846" cy="3260620"/>
          </a:xfrm>
          <a:prstGeom prst="ellipse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hu-HU" sz="2800" b="1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 rot="19759749">
            <a:off x="8320000" y="4145653"/>
            <a:ext cx="1181689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Hello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 rot="1362703">
            <a:off x="8933305" y="5327592"/>
            <a:ext cx="1570719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…|…|…</a:t>
            </a: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4024406" y="5129852"/>
            <a:ext cx="4886438" cy="16202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3991784" y="4512714"/>
            <a:ext cx="4919060" cy="617137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8259704" y="3228489"/>
            <a:ext cx="2448272" cy="461665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2400" b="1" dirty="0" err="1">
                <a:solidFill>
                  <a:sysClr val="windowText" lastClr="000000"/>
                </a:solidFill>
                <a:latin typeface="+mj-lt"/>
              </a:rPr>
              <a:t>Heap</a:t>
            </a:r>
            <a:endParaRPr lang="hu-HU" alt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 flipV="1">
            <a:off x="3991784" y="4717634"/>
            <a:ext cx="4333358" cy="935709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043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Stackben</a:t>
            </a:r>
            <a:r>
              <a:rPr lang="hu-HU" dirty="0"/>
              <a:t> memória felszabadítás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keretrendszer automatikusan és dinamikusan végzi: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Változó akkor </a:t>
            </a:r>
            <a:r>
              <a:rPr lang="hu-HU" dirty="0" err="1"/>
              <a:t>foglalódik</a:t>
            </a:r>
            <a:r>
              <a:rPr lang="hu-HU" dirty="0"/>
              <a:t> le a memóriában, amikor belépünk a hatáskörébe. =&gt; „</a:t>
            </a:r>
            <a:r>
              <a:rPr lang="hu-HU" b="1" dirty="0"/>
              <a:t>élettartam elkezdődik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dirty="0"/>
              <a:t>Változó azután szabadul fel a memóriában, miután kilépünk a hatásköréből. =&gt; „</a:t>
            </a:r>
            <a:r>
              <a:rPr lang="hu-HU" b="1" dirty="0"/>
              <a:t>élettartam befejeződik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82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hatásköre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deklarációval kezdődik</a:t>
            </a:r>
          </a:p>
          <a:p>
            <a:r>
              <a:rPr lang="hu-HU" dirty="0"/>
              <a:t>Annak a blokknak a végéig tart, melyben a deklaráció található.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88092" y="2642616"/>
            <a:ext cx="7967816" cy="41226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int x; 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altLang="hu-HU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hatásköre itt kezdődik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y; 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altLang="hu-HU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hatásköre itt kezdődik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 hatásköre itt végződik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	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hatásköre itt végződik</a:t>
            </a:r>
          </a:p>
        </p:txBody>
      </p:sp>
    </p:spTree>
    <p:extLst>
      <p:ext uri="{BB962C8B-B14F-4D97-AF65-F5344CB8AC3E}">
        <p14:creationId xmlns:p14="http://schemas.microsoft.com/office/powerpoint/2010/main" val="14327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hatásköre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4000" y="1388587"/>
            <a:ext cx="5290316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int n;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...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n; i++) {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n) …;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altLang="hu-HU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68760" y="5969478"/>
            <a:ext cx="3302072" cy="5400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unknown</a:t>
            </a:r>
            <a:r>
              <a:rPr lang="hu-HU" altLang="hu-HU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identifier</a:t>
            </a:r>
            <a:endParaRPr lang="hu-HU" altLang="hu-HU" sz="2400" b="1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6" name="Szögletes összekötő 5"/>
          <p:cNvCxnSpPr/>
          <p:nvPr/>
        </p:nvCxnSpPr>
        <p:spPr>
          <a:xfrm rot="16200000" flipV="1">
            <a:off x="1497662" y="4783920"/>
            <a:ext cx="1296144" cy="10749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69684" y="1385880"/>
            <a:ext cx="5290316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int n;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...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 {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n) …;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altLang="hu-HU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4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</a:t>
            </a:r>
            <a:r>
              <a:rPr lang="hu-HU" dirty="0" err="1"/>
              <a:t>újradeklarálása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2944" y="1399032"/>
            <a:ext cx="7301440" cy="458114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int x; 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altLang="hu-HU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hatásköre itt kezdődik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…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x; 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tilos!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	</a:t>
            </a:r>
            <a:endParaRPr lang="hu-HU" altLang="hu-HU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x;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tilos!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hu-HU" altLang="hu-HU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	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hatásköre itt végződik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54155" y="1791478"/>
            <a:ext cx="10169621" cy="50665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…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x; 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hu-HU" altLang="hu-HU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hatásköre itt kezdődik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x hatásköre itt végződik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string </a:t>
            </a:r>
            <a:r>
              <a:rPr lang="hu-HU" altLang="hu-H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ez egy másik 'x’ – újradeklarálás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	</a:t>
            </a:r>
            <a:r>
              <a:rPr lang="hu-HU" altLang="hu-HU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másik x hatásköre itt végződik</a:t>
            </a:r>
            <a:endParaRPr lang="hu-HU" altLang="hu-HU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altLang="hu-HU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Globális változók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Hogyan deklaráljunk „közös” változót?</a:t>
            </a:r>
          </a:p>
          <a:p>
            <a:r>
              <a:rPr lang="hu-HU" dirty="0"/>
              <a:t>bármely kódsorból „látható” </a:t>
            </a:r>
            <a:r>
              <a:rPr lang="hu-HU"/>
              <a:t>&lt;= hatásköre </a:t>
            </a:r>
            <a:r>
              <a:rPr lang="hu-HU" dirty="0"/>
              <a:t>az egész program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Globális változó:</a:t>
            </a:r>
          </a:p>
          <a:p>
            <a:r>
              <a:rPr lang="hu-HU" dirty="0"/>
              <a:t>a Main metóduson (és mindegyik egyéb metóduson) kívül deklarálva</a:t>
            </a:r>
          </a:p>
          <a:p>
            <a:r>
              <a:rPr lang="hu-HU" dirty="0"/>
              <a:t>a „</a:t>
            </a:r>
            <a:r>
              <a:rPr lang="hu-HU" b="1" dirty="0" err="1"/>
              <a:t>static</a:t>
            </a:r>
            <a:r>
              <a:rPr lang="hu-HU" dirty="0"/>
              <a:t>” kulcsszót kell a deklaráció elejére rakni</a:t>
            </a:r>
          </a:p>
          <a:p>
            <a:endParaRPr lang="hu-HU" dirty="0"/>
          </a:p>
          <a:p>
            <a:pPr marL="109728" indent="0">
              <a:buNone/>
            </a:pPr>
            <a:r>
              <a:rPr lang="hu-HU" dirty="0"/>
              <a:t>Csak akkor vezess be globális változót, ha </a:t>
            </a:r>
            <a:r>
              <a:rPr lang="hu-HU" b="1" dirty="0"/>
              <a:t>feltétlenül szükséges</a:t>
            </a:r>
            <a:r>
              <a:rPr lang="hu-HU" dirty="0"/>
              <a:t>!</a:t>
            </a:r>
          </a:p>
          <a:p>
            <a:r>
              <a:rPr lang="hu-HU" dirty="0"/>
              <a:t>állandó jelleggel foglalja a memóriát!</a:t>
            </a:r>
          </a:p>
        </p:txBody>
      </p:sp>
    </p:spTree>
    <p:extLst>
      <p:ext uri="{BB962C8B-B14F-4D97-AF65-F5344CB8AC3E}">
        <p14:creationId xmlns:p14="http://schemas.microsoft.com/office/powerpoint/2010/main" val="179839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Globális változók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295296" y="1657376"/>
            <a:ext cx="7038544" cy="49171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 {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36576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a = 0;	</a:t>
            </a:r>
            <a:r>
              <a:rPr lang="hu-HU" altLang="hu-HU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globális változó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("{0}", a);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 = 10;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39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Heapben</a:t>
            </a:r>
            <a:r>
              <a:rPr lang="hu-HU" dirty="0"/>
              <a:t> memória felszabadítás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 err="1"/>
              <a:t>new</a:t>
            </a:r>
            <a:r>
              <a:rPr lang="hu-HU" dirty="0"/>
              <a:t> operátorral megkérjük az OS-t, hogy foglaljon le memóriát</a:t>
            </a:r>
          </a:p>
          <a:p>
            <a:endParaRPr lang="hu-HU" dirty="0"/>
          </a:p>
          <a:p>
            <a:r>
              <a:rPr lang="hu-HU" dirty="0"/>
              <a:t>Bizonyos programozási nyelvben a programozónak kell manuálisan felszabadítania a memóriát a </a:t>
            </a:r>
            <a:r>
              <a:rPr lang="hu-HU" dirty="0" err="1"/>
              <a:t>heapben</a:t>
            </a:r>
            <a:endParaRPr lang="hu-HU" dirty="0"/>
          </a:p>
          <a:p>
            <a:pPr lvl="1"/>
            <a:r>
              <a:rPr lang="hu-HU" dirty="0"/>
              <a:t>általában a legnehezebb munka</a:t>
            </a:r>
          </a:p>
          <a:p>
            <a:endParaRPr lang="hu-HU" dirty="0"/>
          </a:p>
          <a:p>
            <a:r>
              <a:rPr lang="hu-HU" dirty="0"/>
              <a:t>A .NET keretrendszerben egy </a:t>
            </a:r>
            <a:r>
              <a:rPr lang="hu-HU" b="1" dirty="0" err="1"/>
              <a:t>garbage</a:t>
            </a:r>
            <a:r>
              <a:rPr lang="hu-HU" b="1" dirty="0"/>
              <a:t> </a:t>
            </a:r>
            <a:r>
              <a:rPr lang="hu-HU" b="1" dirty="0" err="1"/>
              <a:t>collector</a:t>
            </a:r>
            <a:r>
              <a:rPr lang="hu-HU" b="1" dirty="0"/>
              <a:t> (GC)</a:t>
            </a:r>
            <a:r>
              <a:rPr lang="hu-HU" dirty="0"/>
              <a:t> a felelős a memória felszabadításáért</a:t>
            </a:r>
          </a:p>
          <a:p>
            <a:pPr lvl="1"/>
            <a:r>
              <a:rPr lang="hu-HU" dirty="0"/>
              <a:t>nem lehetsz biztos benne, hogy pontosan mikor szabadítja fel</a:t>
            </a:r>
          </a:p>
        </p:txBody>
      </p:sp>
    </p:spTree>
    <p:extLst>
      <p:ext uri="{BB962C8B-B14F-4D97-AF65-F5344CB8AC3E}">
        <p14:creationId xmlns:p14="http://schemas.microsoft.com/office/powerpoint/2010/main" val="349342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Memória </a:t>
            </a:r>
            <a:r>
              <a:rPr lang="hu-HU" dirty="0" err="1"/>
              <a:t>újrafelhasználása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Miután egy memóriarész felszabadul, az OS </a:t>
            </a:r>
            <a:r>
              <a:rPr lang="hu-HU" dirty="0" err="1"/>
              <a:t>újrahasználhatja</a:t>
            </a:r>
            <a:r>
              <a:rPr lang="hu-HU" dirty="0"/>
              <a:t> azt.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Érdekes történet:</a:t>
            </a:r>
            <a:r>
              <a:rPr lang="hu-HU" dirty="0"/>
              <a:t> jelszavak </a:t>
            </a:r>
            <a:r>
              <a:rPr lang="hu-HU" dirty="0" err="1"/>
              <a:t>hekkelése</a:t>
            </a:r>
            <a:r>
              <a:rPr lang="hu-HU" dirty="0"/>
              <a:t> Windows NT 4.0-ben</a:t>
            </a:r>
          </a:p>
          <a:p>
            <a:pPr lvl="1"/>
            <a:r>
              <a:rPr lang="hu-HU" dirty="0"/>
              <a:t>jelszavak titkosítva a HDD-n</a:t>
            </a:r>
          </a:p>
          <a:p>
            <a:pPr lvl="1"/>
            <a:r>
              <a:rPr lang="hu-HU" dirty="0"/>
              <a:t>dekódolva kerülnek a memóriába </a:t>
            </a:r>
          </a:p>
          <a:p>
            <a:pPr lvl="1"/>
            <a:r>
              <a:rPr lang="hu-HU" dirty="0"/>
              <a:t>memória felszabadítva, de nincs törölve</a:t>
            </a:r>
          </a:p>
          <a:p>
            <a:pPr marL="0" indent="0">
              <a:buNone/>
            </a:pPr>
            <a:r>
              <a:rPr lang="hu-HU" u="sng" dirty="0"/>
              <a:t>Tanulság:</a:t>
            </a:r>
            <a:r>
              <a:rPr lang="hu-HU" dirty="0"/>
              <a:t> Írd felül az érzékeny adataidat a változókban, mielőtt felszabadítanád őket!</a:t>
            </a:r>
          </a:p>
        </p:txBody>
      </p:sp>
    </p:spTree>
    <p:extLst>
      <p:ext uri="{BB962C8B-B14F-4D97-AF65-F5344CB8AC3E}">
        <p14:creationId xmlns:p14="http://schemas.microsoft.com/office/powerpoint/2010/main" val="413402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 típusok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Annak a memóriacímnek a direkt elérése, ahol az érték </a:t>
            </a:r>
            <a:r>
              <a:rPr lang="hu-HU" dirty="0" err="1"/>
              <a:t>tárolódik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Memóriafelhasználás pontosan a típus mértével egyezik meg.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27600" y="2526193"/>
            <a:ext cx="2968785" cy="5985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50;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2619375" y="3527296"/>
            <a:ext cx="7235825" cy="1439863"/>
            <a:chOff x="971550" y="5086201"/>
            <a:chExt cx="7235825" cy="1439863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971550" y="5733901"/>
              <a:ext cx="7235825" cy="792163"/>
            </a:xfrm>
            <a:prstGeom prst="rect">
              <a:avLst/>
            </a:prstGeom>
            <a:gradFill rotWithShape="1">
              <a:gsLst>
                <a:gs pos="0">
                  <a:srgbClr val="DAD192"/>
                </a:gs>
                <a:gs pos="100000">
                  <a:srgbClr val="C8C543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5652120" y="5878364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571033" y="5878364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6659563" y="5878364"/>
              <a:ext cx="1295400" cy="4302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2194545" y="5876776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186483" y="5876776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356994" y="5302101"/>
              <a:ext cx="433387" cy="577850"/>
            </a:xfrm>
            <a:custGeom>
              <a:avLst/>
              <a:gdLst>
                <a:gd name="T0" fmla="*/ 0 w 1454"/>
                <a:gd name="T1" fmla="*/ 0 h 167"/>
                <a:gd name="T2" fmla="*/ 836 w 1454"/>
                <a:gd name="T3" fmla="*/ 28 h 167"/>
                <a:gd name="T4" fmla="*/ 1454 w 1454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" h="167">
                  <a:moveTo>
                    <a:pt x="0" y="0"/>
                  </a:moveTo>
                  <a:lnTo>
                    <a:pt x="836" y="28"/>
                  </a:lnTo>
                  <a:lnTo>
                    <a:pt x="1454" y="167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491533" y="5878364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50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2925194" y="5086201"/>
              <a:ext cx="431800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altLang="hu-HU" sz="2400" b="1" kern="0" dirty="0">
                  <a:solidFill>
                    <a:srgbClr val="000000"/>
                  </a:solidFill>
                  <a:latin typeface="+mj-lt"/>
                </a:rPr>
                <a:t>x</a:t>
              </a:r>
              <a:endPara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084777" y="5246196"/>
            <a:ext cx="105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dirty="0">
                <a:latin typeface="+mj-lt"/>
              </a:rPr>
              <a:t>2 </a:t>
            </a:r>
            <a:r>
              <a:rPr lang="hu-HU" altLang="hu-HU" sz="2000" b="1" dirty="0" err="1">
                <a:latin typeface="+mj-lt"/>
              </a:rPr>
              <a:t>bytes</a:t>
            </a:r>
            <a:endParaRPr lang="hu-HU" altLang="hu-HU" sz="2000" b="1" dirty="0">
              <a:latin typeface="+mj-lt"/>
            </a:endParaRPr>
          </a:p>
        </p:txBody>
      </p:sp>
      <p:cxnSp>
        <p:nvCxnSpPr>
          <p:cNvPr id="16" name="Egyenes összekötő nyíllal 15"/>
          <p:cNvCxnSpPr/>
          <p:nvPr/>
        </p:nvCxnSpPr>
        <p:spPr>
          <a:xfrm>
            <a:off x="5148785" y="5174485"/>
            <a:ext cx="92845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6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 típusok – Értékadás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3154680"/>
            <a:ext cx="11376000" cy="3409372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Az érték </a:t>
            </a:r>
            <a:r>
              <a:rPr lang="hu-HU" dirty="0" err="1"/>
              <a:t>másolódik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18497" y="1345138"/>
            <a:ext cx="2869182" cy="143275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2135176" y="4136809"/>
            <a:ext cx="7235825" cy="1439863"/>
            <a:chOff x="971550" y="5086201"/>
            <a:chExt cx="7235825" cy="1439863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971550" y="5733901"/>
              <a:ext cx="7235825" cy="792163"/>
            </a:xfrm>
            <a:prstGeom prst="rect">
              <a:avLst/>
            </a:prstGeom>
            <a:gradFill rotWithShape="1">
              <a:gsLst>
                <a:gs pos="0">
                  <a:srgbClr val="DAD192"/>
                </a:gs>
                <a:gs pos="100000">
                  <a:srgbClr val="C8C543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5652120" y="5878364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50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571033" y="5878364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6659563" y="5878364"/>
              <a:ext cx="1295400" cy="4302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2194545" y="5876776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186483" y="5876776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356994" y="5302101"/>
              <a:ext cx="433387" cy="577850"/>
            </a:xfrm>
            <a:custGeom>
              <a:avLst/>
              <a:gdLst>
                <a:gd name="T0" fmla="*/ 0 w 1454"/>
                <a:gd name="T1" fmla="*/ 0 h 167"/>
                <a:gd name="T2" fmla="*/ 836 w 1454"/>
                <a:gd name="T3" fmla="*/ 28 h 167"/>
                <a:gd name="T4" fmla="*/ 1454 w 1454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" h="167">
                  <a:moveTo>
                    <a:pt x="0" y="0"/>
                  </a:moveTo>
                  <a:lnTo>
                    <a:pt x="836" y="28"/>
                  </a:lnTo>
                  <a:lnTo>
                    <a:pt x="1454" y="167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491533" y="5878364"/>
              <a:ext cx="936625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50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2925194" y="5086201"/>
              <a:ext cx="431800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altLang="hu-HU" sz="2400" b="1" kern="0" dirty="0">
                  <a:solidFill>
                    <a:srgbClr val="000000"/>
                  </a:solidFill>
                  <a:latin typeface="+mj-lt"/>
                </a:rPr>
                <a:t>x</a:t>
              </a:r>
              <a:endPara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5" name="Freeform 18"/>
          <p:cNvSpPr>
            <a:spLocks/>
          </p:cNvSpPr>
          <p:nvPr/>
        </p:nvSpPr>
        <p:spPr bwMode="auto">
          <a:xfrm>
            <a:off x="6810216" y="4352412"/>
            <a:ext cx="433387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6378416" y="4136512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2917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struct</a:t>
            </a:r>
            <a:r>
              <a:rPr lang="hu-HU" dirty="0"/>
              <a:t> szintén értéktípus.</a:t>
            </a:r>
          </a:p>
          <a:p>
            <a:pPr marL="0" indent="0">
              <a:buNone/>
            </a:pPr>
            <a:r>
              <a:rPr lang="hu-HU" dirty="0"/>
              <a:t>Ugyanúgy használjuk, mint az osztályt.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04699" y="2702751"/>
            <a:ext cx="3975352" cy="2047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byte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081163" y="2702751"/>
            <a:ext cx="3975352" cy="2047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x.name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"AB";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19;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x.gender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Genders.Male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</p:txBody>
      </p:sp>
      <p:grpSp>
        <p:nvGrpSpPr>
          <p:cNvPr id="6" name="Csoportba foglalás 5"/>
          <p:cNvGrpSpPr/>
          <p:nvPr/>
        </p:nvGrpSpPr>
        <p:grpSpPr>
          <a:xfrm>
            <a:off x="704088" y="4924444"/>
            <a:ext cx="9482328" cy="1440160"/>
            <a:chOff x="971550" y="4725144"/>
            <a:chExt cx="7235825" cy="1440160"/>
          </a:xfrm>
        </p:grpSpPr>
        <p:grpSp>
          <p:nvGrpSpPr>
            <p:cNvPr id="7" name="Csoportba foglalás 6"/>
            <p:cNvGrpSpPr/>
            <p:nvPr/>
          </p:nvGrpSpPr>
          <p:grpSpPr>
            <a:xfrm>
              <a:off x="971550" y="4725441"/>
              <a:ext cx="7235825" cy="1439863"/>
              <a:chOff x="971550" y="5086201"/>
              <a:chExt cx="7235825" cy="1439863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971550" y="5733901"/>
                <a:ext cx="7235825" cy="792163"/>
              </a:xfrm>
              <a:prstGeom prst="rect">
                <a:avLst/>
              </a:prstGeom>
              <a:gradFill rotWithShape="1">
                <a:gsLst>
                  <a:gs pos="0">
                    <a:srgbClr val="DAD192"/>
                  </a:gs>
                  <a:gs pos="100000">
                    <a:srgbClr val="C8C543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altLang="hu-HU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5292080" y="5878364"/>
                <a:ext cx="2662883" cy="4302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lvl="0" algn="ctr" defTabSz="914400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hu-HU" altLang="hu-HU" sz="2800" b="1" kern="0" dirty="0">
                    <a:solidFill>
                      <a:srgbClr val="000000"/>
                    </a:solidFill>
                    <a:latin typeface="+mj-lt"/>
                    <a:cs typeface="Courier New" panose="02070309020205020404" pitchFamily="49" charset="0"/>
                  </a:rPr>
                  <a:t>AB | 19 | Male</a:t>
                </a: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1042989" y="5876776"/>
                <a:ext cx="648692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altLang="hu-HU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1691432" y="5302101"/>
                <a:ext cx="433387" cy="577850"/>
              </a:xfrm>
              <a:custGeom>
                <a:avLst/>
                <a:gdLst>
                  <a:gd name="T0" fmla="*/ 0 w 1454"/>
                  <a:gd name="T1" fmla="*/ 0 h 167"/>
                  <a:gd name="T2" fmla="*/ 836 w 1454"/>
                  <a:gd name="T3" fmla="*/ 28 h 167"/>
                  <a:gd name="T4" fmla="*/ 1454 w 1454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4" h="167">
                    <a:moveTo>
                      <a:pt x="0" y="0"/>
                    </a:moveTo>
                    <a:lnTo>
                      <a:pt x="836" y="28"/>
                    </a:lnTo>
                    <a:lnTo>
                      <a:pt x="1454" y="167"/>
                    </a:lnTo>
                  </a:path>
                </a:pathLst>
              </a:custGeom>
              <a:noFill/>
              <a:ln w="57150">
                <a:solidFill>
                  <a:srgbClr val="00FF00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Rectangle 20"/>
              <p:cNvSpPr>
                <a:spLocks noChangeArrowheads="1"/>
              </p:cNvSpPr>
              <p:nvPr/>
            </p:nvSpPr>
            <p:spPr bwMode="auto">
              <a:xfrm>
                <a:off x="1835696" y="5878364"/>
                <a:ext cx="2448098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altLang="hu-HU" sz="2800" b="1" kern="0" dirty="0">
                    <a:solidFill>
                      <a:srgbClr val="000000"/>
                    </a:solidFill>
                    <a:latin typeface="+mj-lt"/>
                  </a:rPr>
                  <a:t>AB</a:t>
                </a:r>
                <a:r>
                  <a:rPr kumimoji="0" lang="hu-HU" alt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| 19 | Male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1259632" y="5086201"/>
                <a:ext cx="431800" cy="431800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8C648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altLang="hu-HU" sz="2800" b="1" kern="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kumimoji="0" lang="hu-HU" altLang="hu-HU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5074717" y="4941044"/>
              <a:ext cx="433387" cy="577850"/>
            </a:xfrm>
            <a:custGeom>
              <a:avLst/>
              <a:gdLst>
                <a:gd name="T0" fmla="*/ 0 w 1454"/>
                <a:gd name="T1" fmla="*/ 0 h 167"/>
                <a:gd name="T2" fmla="*/ 836 w 1454"/>
                <a:gd name="T3" fmla="*/ 28 h 167"/>
                <a:gd name="T4" fmla="*/ 1454 w 1454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" h="167">
                  <a:moveTo>
                    <a:pt x="0" y="0"/>
                  </a:moveTo>
                  <a:lnTo>
                    <a:pt x="836" y="28"/>
                  </a:lnTo>
                  <a:lnTo>
                    <a:pt x="1454" y="167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642917" y="4725144"/>
              <a:ext cx="431800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y</a:t>
              </a: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34471" y="5517232"/>
              <a:ext cx="648692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4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Referenciatípusok	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Az érték indirekt elérése.</a:t>
            </a:r>
          </a:p>
          <a:p>
            <a:pPr marL="0" indent="0">
              <a:buNone/>
            </a:pPr>
            <a:r>
              <a:rPr lang="hu-HU" dirty="0"/>
              <a:t>A változó egy </a:t>
            </a:r>
            <a:r>
              <a:rPr lang="hu-HU" b="1" dirty="0"/>
              <a:t>referenciát</a:t>
            </a:r>
            <a:r>
              <a:rPr lang="hu-HU" dirty="0"/>
              <a:t> (</a:t>
            </a:r>
            <a:r>
              <a:rPr lang="hu-HU" i="1" dirty="0"/>
              <a:t>=memória cím</a:t>
            </a:r>
            <a:r>
              <a:rPr lang="hu-HU" dirty="0"/>
              <a:t>) tárol, amely az értékre mutat.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Memóriafelhasználáshoz hozzáadódik a referencia mérete.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2636075" y="4859868"/>
            <a:ext cx="3881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dirty="0">
                <a:latin typeface="+mj-lt"/>
              </a:rPr>
              <a:t>4 </a:t>
            </a:r>
            <a:r>
              <a:rPr lang="hu-HU" altLang="hu-HU" sz="2000" b="1" dirty="0" err="1">
                <a:latin typeface="+mj-lt"/>
              </a:rPr>
              <a:t>bytes</a:t>
            </a:r>
            <a:r>
              <a:rPr lang="hu-HU" altLang="hu-HU" sz="2000" b="1" dirty="0">
                <a:latin typeface="+mj-lt"/>
              </a:rPr>
              <a:t> </a:t>
            </a:r>
            <a:r>
              <a:rPr lang="hu-HU" altLang="hu-HU" sz="2000" b="1" i="1" dirty="0">
                <a:latin typeface="+mj-lt"/>
              </a:rPr>
              <a:t>(32 bites rendszerben)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2431024" y="4715005"/>
            <a:ext cx="1449637" cy="329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2626648" y="5147900"/>
            <a:ext cx="3881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dirty="0">
                <a:latin typeface="+mj-lt"/>
              </a:rPr>
              <a:t>8 </a:t>
            </a:r>
            <a:r>
              <a:rPr lang="hu-HU" altLang="hu-HU" sz="2000" b="1" dirty="0" err="1">
                <a:latin typeface="+mj-lt"/>
              </a:rPr>
              <a:t>bytes</a:t>
            </a:r>
            <a:r>
              <a:rPr lang="hu-HU" altLang="hu-HU" sz="2000" b="1" dirty="0">
                <a:latin typeface="+mj-lt"/>
              </a:rPr>
              <a:t> </a:t>
            </a:r>
            <a:r>
              <a:rPr lang="hu-HU" altLang="hu-HU" sz="2000" b="1" i="1" dirty="0">
                <a:latin typeface="+mj-lt"/>
              </a:rPr>
              <a:t>(64 bites rendszerben)</a:t>
            </a:r>
          </a:p>
        </p:txBody>
      </p:sp>
      <p:grpSp>
        <p:nvGrpSpPr>
          <p:cNvPr id="7" name="Csoportba foglalás 6"/>
          <p:cNvGrpSpPr/>
          <p:nvPr/>
        </p:nvGrpSpPr>
        <p:grpSpPr>
          <a:xfrm>
            <a:off x="827584" y="3141265"/>
            <a:ext cx="8764472" cy="1439863"/>
            <a:chOff x="827584" y="3141265"/>
            <a:chExt cx="7235825" cy="1439863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827584" y="3141265"/>
              <a:ext cx="7235825" cy="1439863"/>
              <a:chOff x="971550" y="5086201"/>
              <a:chExt cx="7235825" cy="1439863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971550" y="5733901"/>
                <a:ext cx="7235825" cy="792163"/>
              </a:xfrm>
              <a:prstGeom prst="rect">
                <a:avLst/>
              </a:prstGeom>
              <a:gradFill rotWithShape="1">
                <a:gsLst>
                  <a:gs pos="0">
                    <a:srgbClr val="DAD192"/>
                  </a:gs>
                  <a:gs pos="100000">
                    <a:srgbClr val="C8C543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altLang="hu-HU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499421" y="5878364"/>
                <a:ext cx="936625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altLang="hu-HU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1186483" y="5876776"/>
                <a:ext cx="936625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altLang="hu-HU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2267446" y="5302101"/>
                <a:ext cx="433387" cy="577850"/>
              </a:xfrm>
              <a:custGeom>
                <a:avLst/>
                <a:gdLst>
                  <a:gd name="T0" fmla="*/ 0 w 1454"/>
                  <a:gd name="T1" fmla="*/ 0 h 167"/>
                  <a:gd name="T2" fmla="*/ 836 w 1454"/>
                  <a:gd name="T3" fmla="*/ 28 h 167"/>
                  <a:gd name="T4" fmla="*/ 1454 w 1454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4" h="167">
                    <a:moveTo>
                      <a:pt x="0" y="0"/>
                    </a:moveTo>
                    <a:lnTo>
                      <a:pt x="836" y="28"/>
                    </a:lnTo>
                    <a:lnTo>
                      <a:pt x="1454" y="167"/>
                    </a:lnTo>
                  </a:path>
                </a:pathLst>
              </a:custGeom>
              <a:noFill/>
              <a:ln w="57150">
                <a:solidFill>
                  <a:srgbClr val="00FF00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Rectangle 20"/>
              <p:cNvSpPr>
                <a:spLocks noChangeArrowheads="1"/>
              </p:cNvSpPr>
              <p:nvPr/>
            </p:nvSpPr>
            <p:spPr bwMode="auto">
              <a:xfrm>
                <a:off x="2267694" y="5878364"/>
                <a:ext cx="1224433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altLang="hu-HU" sz="2000" b="1" i="1" kern="0" noProof="0" dirty="0">
                    <a:solidFill>
                      <a:srgbClr val="000000"/>
                    </a:solidFill>
                    <a:latin typeface="+mj-lt"/>
                  </a:rPr>
                  <a:t>5A40E98B</a:t>
                </a:r>
                <a:endParaRPr kumimoji="0" lang="hu-HU" altLang="hu-HU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1654794" y="5086201"/>
                <a:ext cx="612651" cy="431800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8C648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altLang="hu-HU" sz="2400" b="1" kern="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hu-HU" altLang="hu-HU" sz="2400" b="1" kern="0" noProof="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9" name="Freeform 19"/>
            <p:cNvSpPr>
              <a:spLocks/>
            </p:cNvSpPr>
            <p:nvPr/>
          </p:nvSpPr>
          <p:spPr bwMode="auto">
            <a:xfrm flipV="1">
              <a:off x="2915817" y="3359251"/>
              <a:ext cx="2592287" cy="575463"/>
            </a:xfrm>
            <a:custGeom>
              <a:avLst/>
              <a:gdLst>
                <a:gd name="T0" fmla="*/ 0 w 2149"/>
                <a:gd name="T1" fmla="*/ 0 h 231"/>
                <a:gd name="T2" fmla="*/ 35 w 2149"/>
                <a:gd name="T3" fmla="*/ 231 h 231"/>
                <a:gd name="T4" fmla="*/ 2149 w 2149"/>
                <a:gd name="T5" fmla="*/ 231 h 231"/>
                <a:gd name="T6" fmla="*/ 2135 w 2149"/>
                <a:gd name="T7" fmla="*/ 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9" h="231">
                  <a:moveTo>
                    <a:pt x="0" y="0"/>
                  </a:moveTo>
                  <a:lnTo>
                    <a:pt x="35" y="231"/>
                  </a:lnTo>
                  <a:lnTo>
                    <a:pt x="2149" y="231"/>
                  </a:lnTo>
                  <a:lnTo>
                    <a:pt x="2135" y="28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364088" y="3933304"/>
              <a:ext cx="2592114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hu-HU" altLang="hu-HU" sz="2400" b="1" kern="0">
                  <a:solidFill>
                    <a:srgbClr val="000000"/>
                  </a:solidFill>
                  <a:latin typeface="+mj-lt"/>
                </a:rPr>
                <a:t>XY </a:t>
              </a:r>
              <a:r>
                <a:rPr lang="hu-HU" altLang="hu-HU" sz="2400" b="1" kern="0" dirty="0">
                  <a:solidFill>
                    <a:srgbClr val="000000"/>
                  </a:solidFill>
                  <a:latin typeface="+mj-lt"/>
                </a:rPr>
                <a:t>| 19 </a:t>
              </a:r>
              <a:r>
                <a:rPr lang="hu-HU" altLang="hu-HU" sz="2400" b="1" kern="0">
                  <a:solidFill>
                    <a:srgbClr val="000000"/>
                  </a:solidFill>
                  <a:latin typeface="+mj-lt"/>
                </a:rPr>
                <a:t>| Male</a:t>
              </a:r>
              <a:endPara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48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Referenciatípusok – Értékadás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2496312"/>
            <a:ext cx="11376000" cy="406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referencia </a:t>
            </a:r>
            <a:r>
              <a:rPr lang="hu-HU" dirty="0" err="1"/>
              <a:t>másolódik</a:t>
            </a:r>
            <a:r>
              <a:rPr lang="hu-HU" dirty="0"/>
              <a:t>, nem az érték.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Következmény:</a:t>
            </a:r>
            <a:r>
              <a:rPr lang="hu-HU" dirty="0"/>
              <a:t> Ha módosítod x értékét, akkor y értéke is módosul.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82648" y="1490790"/>
            <a:ext cx="2448272" cy="57363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664264" y="3140968"/>
            <a:ext cx="9315648" cy="1944216"/>
            <a:chOff x="539552" y="3140968"/>
            <a:chExt cx="7523857" cy="1944216"/>
          </a:xfrm>
        </p:grpSpPr>
        <p:grpSp>
          <p:nvGrpSpPr>
            <p:cNvPr id="6" name="Csoportba foglalás 5"/>
            <p:cNvGrpSpPr/>
            <p:nvPr/>
          </p:nvGrpSpPr>
          <p:grpSpPr>
            <a:xfrm>
              <a:off x="827584" y="3140968"/>
              <a:ext cx="7235825" cy="1439863"/>
              <a:chOff x="971550" y="5086201"/>
              <a:chExt cx="7235825" cy="1439863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971550" y="5733901"/>
                <a:ext cx="7235825" cy="792163"/>
              </a:xfrm>
              <a:prstGeom prst="rect">
                <a:avLst/>
              </a:prstGeom>
              <a:gradFill rotWithShape="1">
                <a:gsLst>
                  <a:gs pos="0">
                    <a:srgbClr val="DAD192"/>
                  </a:gs>
                  <a:gs pos="100000">
                    <a:srgbClr val="C8C543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altLang="hu-HU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4520563" y="5878364"/>
                <a:ext cx="936625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altLang="hu-HU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2267446" y="5302101"/>
                <a:ext cx="433387" cy="577850"/>
              </a:xfrm>
              <a:custGeom>
                <a:avLst/>
                <a:gdLst>
                  <a:gd name="T0" fmla="*/ 0 w 1454"/>
                  <a:gd name="T1" fmla="*/ 0 h 167"/>
                  <a:gd name="T2" fmla="*/ 836 w 1454"/>
                  <a:gd name="T3" fmla="*/ 28 h 167"/>
                  <a:gd name="T4" fmla="*/ 1454 w 1454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4" h="167">
                    <a:moveTo>
                      <a:pt x="0" y="0"/>
                    </a:moveTo>
                    <a:lnTo>
                      <a:pt x="836" y="28"/>
                    </a:lnTo>
                    <a:lnTo>
                      <a:pt x="1454" y="167"/>
                    </a:lnTo>
                  </a:path>
                </a:pathLst>
              </a:custGeom>
              <a:noFill/>
              <a:ln w="57150">
                <a:solidFill>
                  <a:srgbClr val="00FF00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2576571" y="5878364"/>
                <a:ext cx="1224433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altLang="hu-HU" sz="2000" b="1" i="1" kern="0" noProof="0" dirty="0">
                    <a:solidFill>
                      <a:srgbClr val="000000"/>
                    </a:solidFill>
                    <a:latin typeface="+mj-lt"/>
                  </a:rPr>
                  <a:t>5A40E98B</a:t>
                </a:r>
                <a:endParaRPr kumimoji="0" lang="hu-HU" altLang="hu-HU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1835646" y="5086201"/>
                <a:ext cx="431800" cy="431800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8C648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altLang="hu-HU" sz="2400" b="1" kern="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kumimoji="0" lang="hu-HU" alt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7" name="Freeform 19"/>
            <p:cNvSpPr>
              <a:spLocks/>
            </p:cNvSpPr>
            <p:nvPr/>
          </p:nvSpPr>
          <p:spPr bwMode="auto">
            <a:xfrm flipV="1">
              <a:off x="2915817" y="3359251"/>
              <a:ext cx="2592287" cy="575463"/>
            </a:xfrm>
            <a:custGeom>
              <a:avLst/>
              <a:gdLst>
                <a:gd name="T0" fmla="*/ 0 w 2149"/>
                <a:gd name="T1" fmla="*/ 0 h 231"/>
                <a:gd name="T2" fmla="*/ 35 w 2149"/>
                <a:gd name="T3" fmla="*/ 231 h 231"/>
                <a:gd name="T4" fmla="*/ 2149 w 2149"/>
                <a:gd name="T5" fmla="*/ 231 h 231"/>
                <a:gd name="T6" fmla="*/ 2135 w 2149"/>
                <a:gd name="T7" fmla="*/ 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9" h="231">
                  <a:moveTo>
                    <a:pt x="0" y="0"/>
                  </a:moveTo>
                  <a:lnTo>
                    <a:pt x="35" y="231"/>
                  </a:lnTo>
                  <a:lnTo>
                    <a:pt x="2149" y="231"/>
                  </a:lnTo>
                  <a:lnTo>
                    <a:pt x="2135" y="28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5364088" y="3933304"/>
              <a:ext cx="2592114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XY | 19 | Male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1064750" y="3933056"/>
              <a:ext cx="1224433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altLang="hu-HU" sz="2000" b="1" i="1" kern="0" noProof="0" dirty="0">
                  <a:solidFill>
                    <a:srgbClr val="000000"/>
                  </a:solidFill>
                  <a:latin typeface="+mj-lt"/>
                </a:rPr>
                <a:t>5A40E98B</a:t>
              </a:r>
              <a:endParaRPr kumimoji="0" lang="hu-HU" altLang="hu-HU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971352" y="3356868"/>
              <a:ext cx="433387" cy="577850"/>
            </a:xfrm>
            <a:custGeom>
              <a:avLst/>
              <a:gdLst>
                <a:gd name="T0" fmla="*/ 0 w 1454"/>
                <a:gd name="T1" fmla="*/ 0 h 167"/>
                <a:gd name="T2" fmla="*/ 836 w 1454"/>
                <a:gd name="T3" fmla="*/ 28 h 167"/>
                <a:gd name="T4" fmla="*/ 1454 w 1454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" h="167">
                  <a:moveTo>
                    <a:pt x="0" y="0"/>
                  </a:moveTo>
                  <a:lnTo>
                    <a:pt x="836" y="28"/>
                  </a:lnTo>
                  <a:lnTo>
                    <a:pt x="1454" y="167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539552" y="3140968"/>
              <a:ext cx="431800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altLang="hu-HU" sz="2400" b="1" kern="0" noProof="0" dirty="0">
                  <a:solidFill>
                    <a:srgbClr val="000000"/>
                  </a:solidFill>
                  <a:latin typeface="+mj-lt"/>
                </a:rPr>
                <a:t>y</a:t>
              </a:r>
              <a:endPara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1691680" y="4375146"/>
              <a:ext cx="3816423" cy="710038"/>
            </a:xfrm>
            <a:custGeom>
              <a:avLst/>
              <a:gdLst>
                <a:gd name="T0" fmla="*/ 0 w 2149"/>
                <a:gd name="T1" fmla="*/ 0 h 231"/>
                <a:gd name="T2" fmla="*/ 35 w 2149"/>
                <a:gd name="T3" fmla="*/ 231 h 231"/>
                <a:gd name="T4" fmla="*/ 2149 w 2149"/>
                <a:gd name="T5" fmla="*/ 231 h 231"/>
                <a:gd name="T6" fmla="*/ 2135 w 2149"/>
                <a:gd name="T7" fmla="*/ 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9" h="231">
                  <a:moveTo>
                    <a:pt x="0" y="0"/>
                  </a:moveTo>
                  <a:lnTo>
                    <a:pt x="35" y="231"/>
                  </a:lnTo>
                  <a:lnTo>
                    <a:pt x="2149" y="231"/>
                  </a:lnTo>
                  <a:lnTo>
                    <a:pt x="2135" y="28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0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 (=</a:t>
            </a:r>
            <a:r>
              <a:rPr lang="hu-HU" dirty="0" err="1"/>
              <a:t>class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osztály egy referenciatípus.</a:t>
            </a:r>
          </a:p>
          <a:p>
            <a:pPr marL="0" indent="0">
              <a:buNone/>
            </a:pPr>
            <a:r>
              <a:rPr lang="hu-HU" dirty="0"/>
              <a:t>Ugyanúgy használható, mint egy </a:t>
            </a:r>
            <a:r>
              <a:rPr lang="hu-HU" dirty="0" err="1"/>
              <a:t>struct</a:t>
            </a:r>
            <a:r>
              <a:rPr lang="hu-HU" dirty="0"/>
              <a:t>, de memóriát kell foglaltatnod a </a:t>
            </a:r>
            <a:r>
              <a:rPr lang="hu-HU" b="1" dirty="0" err="1"/>
              <a:t>new</a:t>
            </a:r>
            <a:r>
              <a:rPr lang="hu-HU" dirty="0"/>
              <a:t> kulcsszóval.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04699" y="3059367"/>
            <a:ext cx="3975352" cy="2047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byte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081162" y="3059367"/>
            <a:ext cx="4288133" cy="2047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x.name = „XY";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19;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x.gender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Genders.Male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1565910" y="5345922"/>
            <a:ext cx="8684514" cy="1300992"/>
            <a:chOff x="971550" y="5373141"/>
            <a:chExt cx="7235825" cy="1300992"/>
          </a:xfrm>
        </p:grpSpPr>
        <p:grpSp>
          <p:nvGrpSpPr>
            <p:cNvPr id="18" name="Csoportba foglalás 17"/>
            <p:cNvGrpSpPr/>
            <p:nvPr/>
          </p:nvGrpSpPr>
          <p:grpSpPr>
            <a:xfrm>
              <a:off x="971550" y="5373141"/>
              <a:ext cx="7235825" cy="1300992"/>
              <a:chOff x="971550" y="5373141"/>
              <a:chExt cx="7235825" cy="1300992"/>
            </a:xfrm>
          </p:grpSpPr>
          <p:grpSp>
            <p:nvGrpSpPr>
              <p:cNvPr id="20" name="Csoportba foglalás 19"/>
              <p:cNvGrpSpPr/>
              <p:nvPr/>
            </p:nvGrpSpPr>
            <p:grpSpPr>
              <a:xfrm>
                <a:off x="971550" y="5373141"/>
                <a:ext cx="7235825" cy="1300992"/>
                <a:chOff x="971550" y="5733901"/>
                <a:chExt cx="7235825" cy="1300992"/>
              </a:xfrm>
            </p:grpSpPr>
            <p:sp>
              <p:nvSpPr>
                <p:cNvPr id="22" name="Rectangle 11"/>
                <p:cNvSpPr>
                  <a:spLocks noChangeArrowheads="1"/>
                </p:cNvSpPr>
                <p:nvPr/>
              </p:nvSpPr>
              <p:spPr bwMode="auto">
                <a:xfrm>
                  <a:off x="971550" y="5733901"/>
                  <a:ext cx="7235825" cy="792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DAD192"/>
                    </a:gs>
                    <a:gs pos="100000">
                      <a:srgbClr val="C8C543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45791" dir="3378596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altLang="hu-HU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3959671" y="5879951"/>
                  <a:ext cx="936625" cy="4318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dist="45791" dir="3378596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altLang="hu-HU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1042988" y="5876776"/>
                  <a:ext cx="936625" cy="4318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dist="45791" dir="3378596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alt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 flipV="1">
                  <a:off x="1897309" y="6308576"/>
                  <a:ext cx="622463" cy="577528"/>
                </a:xfrm>
                <a:custGeom>
                  <a:avLst/>
                  <a:gdLst>
                    <a:gd name="T0" fmla="*/ 0 w 1454"/>
                    <a:gd name="T1" fmla="*/ 0 h 167"/>
                    <a:gd name="T2" fmla="*/ 836 w 1454"/>
                    <a:gd name="T3" fmla="*/ 28 h 167"/>
                    <a:gd name="T4" fmla="*/ 1454 w 1454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4" h="167">
                      <a:moveTo>
                        <a:pt x="0" y="0"/>
                      </a:moveTo>
                      <a:lnTo>
                        <a:pt x="836" y="28"/>
                      </a:lnTo>
                      <a:lnTo>
                        <a:pt x="1454" y="167"/>
                      </a:lnTo>
                    </a:path>
                  </a:pathLst>
                </a:custGeom>
                <a:noFill/>
                <a:ln w="57150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6" name="Rectangle 20"/>
                <p:cNvSpPr>
                  <a:spLocks noChangeArrowheads="1"/>
                </p:cNvSpPr>
                <p:nvPr/>
              </p:nvSpPr>
              <p:spPr bwMode="auto">
                <a:xfrm>
                  <a:off x="5004222" y="5878364"/>
                  <a:ext cx="3096170" cy="4318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dist="45791" dir="3378596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u-HU" altLang="hu-HU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</a:rPr>
                    <a:t>XY | 19 | Male</a:t>
                  </a:r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1465509" y="6603093"/>
                  <a:ext cx="431800" cy="43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8C648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45791" dir="3378596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hu-HU" altLang="hu-HU" sz="2400" b="1" kern="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kumimoji="0" lang="hu-HU" altLang="hu-H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159583" y="5519191"/>
                <a:ext cx="1224433" cy="431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45791" dir="337859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altLang="hu-HU" sz="2000" b="1" i="1" kern="0" noProof="0" dirty="0">
                    <a:solidFill>
                      <a:srgbClr val="000000"/>
                    </a:solidFill>
                    <a:latin typeface="+mj-lt"/>
                  </a:rPr>
                  <a:t>5A40E98B</a:t>
                </a:r>
                <a:endParaRPr kumimoji="0" lang="hu-HU" altLang="hu-HU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059832" y="5959322"/>
              <a:ext cx="2160240" cy="566022"/>
            </a:xfrm>
            <a:custGeom>
              <a:avLst/>
              <a:gdLst>
                <a:gd name="T0" fmla="*/ 0 w 2149"/>
                <a:gd name="T1" fmla="*/ 0 h 231"/>
                <a:gd name="T2" fmla="*/ 35 w 2149"/>
                <a:gd name="T3" fmla="*/ 231 h 231"/>
                <a:gd name="T4" fmla="*/ 2149 w 2149"/>
                <a:gd name="T5" fmla="*/ 231 h 231"/>
                <a:gd name="T6" fmla="*/ 2135 w 2149"/>
                <a:gd name="T7" fmla="*/ 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9" h="231">
                  <a:moveTo>
                    <a:pt x="0" y="0"/>
                  </a:moveTo>
                  <a:lnTo>
                    <a:pt x="35" y="231"/>
                  </a:lnTo>
                  <a:lnTo>
                    <a:pt x="2149" y="231"/>
                  </a:lnTo>
                  <a:lnTo>
                    <a:pt x="2135" y="28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73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struct</a:t>
            </a:r>
            <a:r>
              <a:rPr lang="hu-HU" dirty="0"/>
              <a:t> VS </a:t>
            </a:r>
            <a:r>
              <a:rPr lang="hu-HU" dirty="0" err="1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err="1"/>
              <a:t>struct</a:t>
            </a:r>
            <a:r>
              <a:rPr lang="hu-HU" u="sng" dirty="0"/>
              <a:t>:</a:t>
            </a:r>
            <a:r>
              <a:rPr lang="hu-HU" dirty="0"/>
              <a:t> Rövid életű és kis mennyiségű adathoz (16 bájt alatt).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u="sng"/>
          </a:p>
          <a:p>
            <a:pPr marL="0" indent="0">
              <a:buNone/>
            </a:pPr>
            <a:r>
              <a:rPr lang="hu-HU" u="sng"/>
              <a:t>class</a:t>
            </a:r>
            <a:r>
              <a:rPr lang="hu-HU" u="sng" dirty="0"/>
              <a:t>:</a:t>
            </a:r>
            <a:r>
              <a:rPr lang="hu-HU" dirty="0"/>
              <a:t> Nagyobb méretű adathoz.</a:t>
            </a:r>
          </a:p>
        </p:txBody>
      </p:sp>
    </p:spTree>
    <p:extLst>
      <p:ext uri="{BB962C8B-B14F-4D97-AF65-F5344CB8AC3E}">
        <p14:creationId xmlns:p14="http://schemas.microsoft.com/office/powerpoint/2010/main" val="325367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694</TotalTime>
  <Words>1395</Words>
  <Application>Microsoft Office PowerPoint</Application>
  <PresentationFormat>Szélesvásznú</PresentationFormat>
  <Paragraphs>339</Paragraphs>
  <Slides>28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3" baseType="lpstr"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Érték és referencia típusok</vt:lpstr>
      <vt:lpstr>Érték típusok</vt:lpstr>
      <vt:lpstr>Érték típusok – Értékadás</vt:lpstr>
      <vt:lpstr>Struct</vt:lpstr>
      <vt:lpstr>Referenciatípusok </vt:lpstr>
      <vt:lpstr>Referenciatípusok – Értékadás</vt:lpstr>
      <vt:lpstr>Osztály (=class)</vt:lpstr>
      <vt:lpstr>struct VS class</vt:lpstr>
      <vt:lpstr>A null érték</vt:lpstr>
      <vt:lpstr>Érték és referencia típusok</vt:lpstr>
      <vt:lpstr>Létező osztályok</vt:lpstr>
      <vt:lpstr>Tömbök</vt:lpstr>
      <vt:lpstr>Rekordok tömbje</vt:lpstr>
      <vt:lpstr>Sztringek</vt:lpstr>
      <vt:lpstr>Sztringek</vt:lpstr>
      <vt:lpstr>Sztringek</vt:lpstr>
      <vt:lpstr>StringBuilder</vt:lpstr>
      <vt:lpstr>Élettartam</vt:lpstr>
      <vt:lpstr>Stack és heap</vt:lpstr>
      <vt:lpstr>Stackben memória felszabadítás</vt:lpstr>
      <vt:lpstr>Változó hatásköre</vt:lpstr>
      <vt:lpstr>Változó hatásköre</vt:lpstr>
      <vt:lpstr>Változó újradeklarálása</vt:lpstr>
      <vt:lpstr>Globális változók</vt:lpstr>
      <vt:lpstr>Globális változók</vt:lpstr>
      <vt:lpstr>Heapben memória felszabadítás</vt:lpstr>
      <vt:lpstr>Memória újrafelhasználása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kovasznai.gergely@uni-eszterhazy.hu</cp:lastModifiedBy>
  <cp:revision>230</cp:revision>
  <dcterms:created xsi:type="dcterms:W3CDTF">2018-09-19T12:45:33Z</dcterms:created>
  <dcterms:modified xsi:type="dcterms:W3CDTF">2022-11-09T16:18:09Z</dcterms:modified>
</cp:coreProperties>
</file>