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l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72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2022. 11. 16.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2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2022. 11. 16.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Metódusok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Minden lehetséges végrehajtási ágon legyen </a:t>
            </a:r>
            <a:r>
              <a:rPr lang="hu-HU" dirty="0" err="1"/>
              <a:t>return</a:t>
            </a:r>
            <a:r>
              <a:rPr lang="hu-HU" dirty="0"/>
              <a:t>!</a:t>
            </a: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24831" y="1417638"/>
            <a:ext cx="8229600" cy="52517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(y != 0)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x / y;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("Illegális 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osztó!");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x = 134.6;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= 23.1;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eredmény {0}",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84128" y="1844825"/>
            <a:ext cx="3847496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Globális változók arra, hogy a metódusnak értékeket adjunk át.</a:t>
            </a:r>
            <a:endParaRPr lang="hu-HU" altLang="hu-HU" b="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flipH="1">
            <a:off x="3235694" y="1600200"/>
            <a:ext cx="3355386" cy="50623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4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12800" y="1481646"/>
            <a:ext cx="8229600" cy="52517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sum = 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hu-HU" alt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ReadLine());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hu-HU" alt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ReadLine());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összeg {0}",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40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12800" y="1481646"/>
            <a:ext cx="8229600" cy="52517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Sum()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&lt;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összeg {0}", Sum());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7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24831" y="1417638"/>
            <a:ext cx="8229600" cy="52517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Sum() { …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 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int[10];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[i] = int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összeg {0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}", Sum());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086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Metódusok más osztályokban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24830" y="1628800"/>
            <a:ext cx="8646017" cy="46439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y =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Helper.InputData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754987" y="5143778"/>
            <a:ext cx="3127745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A metódus úgynevezett </a:t>
            </a:r>
            <a:r>
              <a:rPr lang="hu-HU" altLang="hu-HU" b="1" i="1" dirty="0">
                <a:solidFill>
                  <a:schemeClr val="bg1"/>
                </a:solidFill>
                <a:latin typeface="Arial" charset="0"/>
              </a:rPr>
              <a:t>minősített neve</a:t>
            </a: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.</a:t>
            </a:r>
            <a:endParaRPr lang="hu-HU" altLang="hu-HU" b="0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>
            <a:off x="2802662" y="5178912"/>
            <a:ext cx="2952325" cy="28803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275176" y="1443640"/>
            <a:ext cx="4420000" cy="1200329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1" i="1" dirty="0" err="1">
                <a:solidFill>
                  <a:schemeClr val="bg1"/>
                </a:solidFill>
                <a:latin typeface="Arial" charset="0"/>
              </a:rPr>
              <a:t>public</a:t>
            </a: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: a metódus legyen mindenki számára elérhető.</a:t>
            </a:r>
            <a:br>
              <a:rPr lang="hu-HU" altLang="hu-HU" i="1" dirty="0">
                <a:solidFill>
                  <a:schemeClr val="bg1"/>
                </a:solidFill>
                <a:latin typeface="Arial" charset="0"/>
              </a:rPr>
            </a:b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Következő szemeszterben erről még tanulni fogunk!</a:t>
            </a:r>
            <a:endParaRPr lang="hu-HU" altLang="hu-HU" b="0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 flipV="1">
            <a:off x="1650536" y="1628799"/>
            <a:ext cx="5624640" cy="55462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3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Metódusok más névterekben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12800" y="1457782"/>
            <a:ext cx="8229600" cy="54006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FirstNameSpace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SecondNameSpace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y =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FirstNameSpace.Helper.InputData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890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</a:t>
            </a:r>
            <a:r>
              <a:rPr lang="hu-HU" dirty="0" err="1"/>
              <a:t>osszunk</a:t>
            </a:r>
            <a:r>
              <a:rPr lang="hu-HU" dirty="0"/>
              <a:t> meg adatokat metódusok között?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Globális változók csúnyák:</a:t>
            </a:r>
          </a:p>
          <a:p>
            <a:pPr lvl="1"/>
            <a:r>
              <a:rPr lang="hu-HU" dirty="0"/>
              <a:t>Minden metódus eléri őket, ezért nehéz nyomon követni, hogy mi történik velük.</a:t>
            </a:r>
          </a:p>
          <a:p>
            <a:pPr lvl="1"/>
            <a:r>
              <a:rPr lang="hu-HU" dirty="0"/>
              <a:t>Az élettartamuk a program teljes futási ideje, ezért állandó jelleggel foglalják a memóriát.</a:t>
            </a:r>
          </a:p>
          <a:p>
            <a:r>
              <a:rPr lang="hu-HU" dirty="0"/>
              <a:t>És ha paramétereket adunk a metódusokhoz?</a:t>
            </a:r>
          </a:p>
          <a:p>
            <a:pPr lvl="1"/>
            <a:r>
              <a:rPr lang="hu-HU" dirty="0"/>
              <a:t>Mint matematikában…</a:t>
            </a:r>
          </a:p>
          <a:p>
            <a:pPr lvl="1"/>
            <a:r>
              <a:rPr lang="hu-HU" dirty="0"/>
              <a:t>A paraméter élettartama a metódus futási ideje.</a:t>
            </a:r>
          </a:p>
          <a:p>
            <a:pPr lvl="2"/>
            <a:r>
              <a:rPr lang="hu-HU" dirty="0"/>
              <a:t>Tulajdonképpen a paraméterek a metódusok lokális változói.</a:t>
            </a:r>
          </a:p>
        </p:txBody>
      </p:sp>
    </p:spTree>
    <p:extLst>
      <p:ext uri="{BB962C8B-B14F-4D97-AF65-F5344CB8AC3E}">
        <p14:creationId xmlns:p14="http://schemas.microsoft.com/office/powerpoint/2010/main" val="91389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Metódus fejléce:</a:t>
            </a:r>
          </a:p>
          <a:p>
            <a:pPr lvl="1"/>
            <a:r>
              <a:rPr lang="hu-HU" dirty="0"/>
              <a:t>() zárójelek között megadjuk az ún. </a:t>
            </a:r>
            <a:r>
              <a:rPr lang="hu-HU" b="1" dirty="0"/>
              <a:t>formális paraméterlistát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típus + paraméternév párokat sorol fel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Metódushívás:</a:t>
            </a:r>
          </a:p>
          <a:p>
            <a:pPr lvl="1"/>
            <a:r>
              <a:rPr lang="hu-HU" dirty="0"/>
              <a:t>() zárójelek között megadjuk az ún. </a:t>
            </a:r>
            <a:r>
              <a:rPr lang="hu-HU" b="1" dirty="0"/>
              <a:t>aktuális paraméterlistát</a:t>
            </a:r>
            <a:r>
              <a:rPr lang="hu-HU" dirty="0"/>
              <a:t>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84280" y="3136392"/>
            <a:ext cx="8229600" cy="14173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84280" y="5994219"/>
            <a:ext cx="8229600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3.5, 100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946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12800" y="1412776"/>
            <a:ext cx="8229600" cy="522576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("Találtam 10-et a tömbben");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3749040" y="2543184"/>
            <a:ext cx="1518468" cy="261403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727448" y="2543184"/>
            <a:ext cx="2206311" cy="261403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203748" y="3563995"/>
            <a:ext cx="3560391" cy="923330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Az aktuális paraméterek értékei automatikus </a:t>
            </a:r>
            <a:r>
              <a:rPr lang="hu-HU" altLang="hu-HU" b="1" i="1" dirty="0">
                <a:solidFill>
                  <a:schemeClr val="bg1"/>
                </a:solidFill>
                <a:latin typeface="Arial" charset="0"/>
              </a:rPr>
              <a:t>MÁSOLÓDNAK</a:t>
            </a: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 a formális paraméterekbe.</a:t>
            </a:r>
            <a:endParaRPr lang="hu-HU" altLang="hu-HU" b="0" i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Paraméterátadás szabályai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formális paraméterek és az aktuális paraméterek </a:t>
            </a:r>
            <a:r>
              <a:rPr lang="hu-HU" b="1" dirty="0"/>
              <a:t>számának egyenlőnek</a:t>
            </a:r>
            <a:r>
              <a:rPr lang="hu-HU" dirty="0"/>
              <a:t> kell lennie.</a:t>
            </a:r>
          </a:p>
          <a:p>
            <a:r>
              <a:rPr lang="hu-HU" dirty="0"/>
              <a:t>Az aktuális paraméter </a:t>
            </a:r>
            <a:r>
              <a:rPr lang="hu-HU" b="1" dirty="0"/>
              <a:t>típusa</a:t>
            </a:r>
            <a:r>
              <a:rPr lang="hu-HU" dirty="0"/>
              <a:t> </a:t>
            </a:r>
            <a:r>
              <a:rPr lang="hu-HU" b="1" dirty="0"/>
              <a:t>kompatibilis</a:t>
            </a:r>
            <a:r>
              <a:rPr lang="hu-HU" dirty="0"/>
              <a:t> kell legyen a hozzá tartozó formális paraméter típusával.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20272" y="3803904"/>
            <a:ext cx="8229600" cy="13054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20272" y="5708112"/>
            <a:ext cx="8229600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3.5, 100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06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Metódus</a:t>
            </a:r>
            <a:r>
              <a:rPr lang="hu-HU" dirty="0"/>
              <a:t> </a:t>
            </a:r>
            <a:r>
              <a:rPr lang="hu-HU" b="1" dirty="0"/>
              <a:t> =</a:t>
            </a:r>
            <a:r>
              <a:rPr lang="hu-HU" dirty="0"/>
              <a:t> alprogram = szubrutin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Fel tudjuk darabolni a programunkat kisebb kódszegmensekre? (Nem csak egy hatalmas Main?)</a:t>
            </a:r>
          </a:p>
          <a:p>
            <a:pPr marL="0" indent="0">
              <a:buNone/>
            </a:pPr>
            <a:r>
              <a:rPr lang="hu-HU" b="1" dirty="0"/>
              <a:t>IGEN.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Hogyan?</a:t>
            </a:r>
          </a:p>
          <a:p>
            <a:pPr marL="0" indent="0">
              <a:buNone/>
            </a:pPr>
            <a:r>
              <a:rPr lang="hu-HU" b="1" dirty="0"/>
              <a:t>Azzal, hogy metódusokat írunk a programunkban.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Miért?</a:t>
            </a:r>
          </a:p>
          <a:p>
            <a:pPr marL="0" indent="0">
              <a:buNone/>
            </a:pPr>
            <a:r>
              <a:rPr lang="hu-HU" b="1" dirty="0"/>
              <a:t>A kódot könnyebb olvasni és a metódusok </a:t>
            </a:r>
            <a:r>
              <a:rPr lang="hu-HU" b="1" dirty="0" err="1"/>
              <a:t>újrafelhasználhatóak</a:t>
            </a:r>
            <a:r>
              <a:rPr lang="hu-H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35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91527-8E5F-42A5-BFA5-ABD1868C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Opcionális paraméterek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A345BD-041D-4CF7-A11E-DAF2E0BB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Formális paraméterekhez lehet alapértelmezett értéket rendelni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Metódus hívásánál ezekhez nem kötelező megadnunk aktuális paramétert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0FC91C-D6B5-41AB-AAF0-0C7B2821B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79" y="2225797"/>
            <a:ext cx="10093389" cy="190587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 bool Before(ushort year1, ushort year2 </a:t>
            </a:r>
            <a:r>
              <a:rPr lang="hu-HU" altLang="hu-H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2020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B61632A-C658-4CEE-B98F-EF027741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971" y="5273999"/>
            <a:ext cx="3985149" cy="104276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Before(2003, 2010);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Before(2018);</a:t>
            </a:r>
          </a:p>
        </p:txBody>
      </p:sp>
    </p:spTree>
    <p:extLst>
      <p:ext uri="{BB962C8B-B14F-4D97-AF65-F5344CB8AC3E}">
        <p14:creationId xmlns:p14="http://schemas.microsoft.com/office/powerpoint/2010/main" val="348325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91527-8E5F-42A5-BFA5-ABD1868C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Nevesített aktuális paraméterek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A345BD-041D-4CF7-A11E-DAF2E0BB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Aktuális paramétereket név alapján is lehet formálisokhoz rendelni. Ilyenkor a sorrend nem számít.</a:t>
            </a:r>
          </a:p>
          <a:p>
            <a:endParaRPr lang="hu-HU"/>
          </a:p>
          <a:p>
            <a:pPr marL="109728" indent="0">
              <a:buNone/>
            </a:pPr>
            <a:endParaRPr lang="hu-HU"/>
          </a:p>
          <a:p>
            <a:r>
              <a:rPr lang="hu-HU"/>
              <a:t>Főleg akkor előnyös, ha több opcionális paraméter is van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0FC91C-D6B5-41AB-AAF0-0C7B2821B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00" y="4142638"/>
            <a:ext cx="9852823" cy="2118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 void AddStudent(string name,</a:t>
            </a:r>
            <a:b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byte age = 18,</a:t>
            </a:r>
            <a:b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string branch = "Computer Science")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B61632A-C658-4CEE-B98F-EF027741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192" y="2523065"/>
            <a:ext cx="6513615" cy="104276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Before(year1: 2003, year2: 2010);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Before(year2: 2010, year1: 2003);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0B9F048-0E0C-4E5F-A5F1-0EF81E35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638" y="5672581"/>
            <a:ext cx="10144362" cy="104276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AddStudent("Teszt Elek", age: 20);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AddStudent("Programo Zoltán", branch: "Psychology");</a:t>
            </a:r>
          </a:p>
        </p:txBody>
      </p:sp>
    </p:spTree>
    <p:extLst>
      <p:ext uri="{BB962C8B-B14F-4D97-AF65-F5344CB8AC3E}">
        <p14:creationId xmlns:p14="http://schemas.microsoft.com/office/powerpoint/2010/main" val="259317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28FD5-63C6-4E7E-9F27-A07B0C0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Más nyelvekben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AEE37-EC38-4B8F-84DD-C9B12339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u="sng"/>
              <a:t>C, C++, Java:</a:t>
            </a:r>
            <a:r>
              <a:rPr lang="hu-HU"/>
              <a:t> nagyon hasonló a C#-hoz</a:t>
            </a:r>
          </a:p>
          <a:p>
            <a:r>
              <a:rPr lang="hu-HU"/>
              <a:t>C-ben nincsenek opcionális és nevesített paraméterek</a:t>
            </a:r>
          </a:p>
          <a:p>
            <a:r>
              <a:rPr lang="hu-HU"/>
              <a:t>Java-ban nincsenek nevesített paraméterek</a:t>
            </a:r>
          </a:p>
          <a:p>
            <a:pPr marL="109728" indent="0">
              <a:buNone/>
            </a:pPr>
            <a:endParaRPr lang="hu-HU" i="1"/>
          </a:p>
          <a:p>
            <a:pPr marL="109728" indent="0">
              <a:buNone/>
            </a:pPr>
            <a:r>
              <a:rPr lang="hu-HU" u="sng"/>
              <a:t>Python:</a:t>
            </a:r>
            <a:r>
              <a:rPr lang="hu-HU"/>
              <a:t> más szintaxis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A645E4A-84D4-44DC-8B4A-BE124256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06" y="3267756"/>
            <a:ext cx="5717177" cy="35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3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metódusokat könnyebb olvasni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628800"/>
            <a:ext cx="8229600" cy="50405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("********************");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 Teszt program **");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("Fejlesztő: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("2015.04.27.");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másik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989319" y="1415809"/>
            <a:ext cx="6053329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Minden metódusnak van egy általad választott neve.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4323904" y="1628800"/>
            <a:ext cx="1665415" cy="20698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08614" y="4149080"/>
            <a:ext cx="3533518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Itt </a:t>
            </a:r>
            <a:r>
              <a:rPr lang="hu-HU" altLang="hu-HU" b="1" i="1" dirty="0">
                <a:solidFill>
                  <a:schemeClr val="bg1"/>
                </a:solidFill>
                <a:latin typeface="+mj-lt"/>
              </a:rPr>
              <a:t>hívod</a:t>
            </a: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 meg a metódust.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 flipV="1">
            <a:off x="2827271" y="4302968"/>
            <a:ext cx="2481343" cy="16674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Jobb oldali kapcsos zárójel 8"/>
          <p:cNvSpPr/>
          <p:nvPr/>
        </p:nvSpPr>
        <p:spPr>
          <a:xfrm>
            <a:off x="6805248" y="1970877"/>
            <a:ext cx="504056" cy="137912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571606" y="2475772"/>
            <a:ext cx="2541051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A metódus törzse</a:t>
            </a:r>
          </a:p>
        </p:txBody>
      </p:sp>
    </p:spTree>
    <p:extLst>
      <p:ext uri="{BB962C8B-B14F-4D97-AF65-F5344CB8AC3E}">
        <p14:creationId xmlns:p14="http://schemas.microsoft.com/office/powerpoint/2010/main" val="7565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hajtódnak végre a metódusok?</a:t>
            </a:r>
          </a:p>
        </p:txBody>
      </p:sp>
      <p:cxnSp>
        <p:nvCxnSpPr>
          <p:cNvPr id="4" name="Egyenes összekötő 3"/>
          <p:cNvCxnSpPr/>
          <p:nvPr/>
        </p:nvCxnSpPr>
        <p:spPr>
          <a:xfrm>
            <a:off x="2527208" y="1985542"/>
            <a:ext cx="0" cy="1656184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1205179" y="1585432"/>
            <a:ext cx="343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 Main metódus törzse</a:t>
            </a:r>
          </a:p>
        </p:txBody>
      </p:sp>
      <p:sp>
        <p:nvSpPr>
          <p:cNvPr id="6" name="Ellipszis 5"/>
          <p:cNvSpPr/>
          <p:nvPr/>
        </p:nvSpPr>
        <p:spPr>
          <a:xfrm>
            <a:off x="2383192" y="3438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cxnSp>
        <p:nvCxnSpPr>
          <p:cNvPr id="7" name="Egyenes összekötő 6"/>
          <p:cNvCxnSpPr/>
          <p:nvPr/>
        </p:nvCxnSpPr>
        <p:spPr>
          <a:xfrm>
            <a:off x="2531888" y="4950312"/>
            <a:ext cx="0" cy="1656184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6174487" y="2682059"/>
            <a:ext cx="0" cy="8876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5193862" y="2239425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Metódustörzs</a:t>
            </a:r>
          </a:p>
        </p:txBody>
      </p:sp>
      <p:sp>
        <p:nvSpPr>
          <p:cNvPr id="10" name="Ellipszis 9"/>
          <p:cNvSpPr/>
          <p:nvPr/>
        </p:nvSpPr>
        <p:spPr>
          <a:xfrm>
            <a:off x="6030471" y="3425701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cxnSp>
        <p:nvCxnSpPr>
          <p:cNvPr id="11" name="Egyenes összekötő 10"/>
          <p:cNvCxnSpPr/>
          <p:nvPr/>
        </p:nvCxnSpPr>
        <p:spPr>
          <a:xfrm>
            <a:off x="9598880" y="3081425"/>
            <a:ext cx="0" cy="2028005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8611957" y="2594276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Metódustörzs</a:t>
            </a:r>
          </a:p>
        </p:txBody>
      </p:sp>
      <p:sp>
        <p:nvSpPr>
          <p:cNvPr id="13" name="Ellipszis 12"/>
          <p:cNvSpPr/>
          <p:nvPr/>
        </p:nvSpPr>
        <p:spPr>
          <a:xfrm>
            <a:off x="2387872" y="4806296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cxnSp>
        <p:nvCxnSpPr>
          <p:cNvPr id="14" name="Egyenes összekötő 13"/>
          <p:cNvCxnSpPr/>
          <p:nvPr/>
        </p:nvCxnSpPr>
        <p:spPr>
          <a:xfrm>
            <a:off x="6174487" y="4590038"/>
            <a:ext cx="0" cy="122436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zis 14"/>
          <p:cNvSpPr/>
          <p:nvPr/>
        </p:nvSpPr>
        <p:spPr>
          <a:xfrm>
            <a:off x="6030471" y="4446022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015040" y="320254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Metódus-hívás</a:t>
            </a:r>
          </a:p>
        </p:txBody>
      </p:sp>
      <p:cxnSp>
        <p:nvCxnSpPr>
          <p:cNvPr id="17" name="Egyenes összekötő nyíllal 16"/>
          <p:cNvCxnSpPr>
            <a:stCxn id="6" idx="6"/>
            <a:endCxn id="9" idx="1"/>
          </p:cNvCxnSpPr>
          <p:nvPr/>
        </p:nvCxnSpPr>
        <p:spPr>
          <a:xfrm flipV="1">
            <a:off x="2671224" y="2470258"/>
            <a:ext cx="2522638" cy="11119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10" idx="6"/>
            <a:endCxn id="12" idx="1"/>
          </p:cNvCxnSpPr>
          <p:nvPr/>
        </p:nvCxnSpPr>
        <p:spPr>
          <a:xfrm flipV="1">
            <a:off x="6318503" y="2825109"/>
            <a:ext cx="2293454" cy="7446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endCxn id="15" idx="6"/>
          </p:cNvCxnSpPr>
          <p:nvPr/>
        </p:nvCxnSpPr>
        <p:spPr>
          <a:xfrm flipH="1" flipV="1">
            <a:off x="6318503" y="4590038"/>
            <a:ext cx="3280375" cy="5193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endCxn id="13" idx="6"/>
          </p:cNvCxnSpPr>
          <p:nvPr/>
        </p:nvCxnSpPr>
        <p:spPr>
          <a:xfrm flipH="1" flipV="1">
            <a:off x="2675904" y="4950312"/>
            <a:ext cx="3498582" cy="8640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475488" y="4317431"/>
            <a:ext cx="207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Metódus-hívás utáni utasítás</a:t>
            </a:r>
          </a:p>
        </p:txBody>
      </p:sp>
    </p:spTree>
    <p:extLst>
      <p:ext uri="{BB962C8B-B14F-4D97-AF65-F5344CB8AC3E}">
        <p14:creationId xmlns:p14="http://schemas.microsoft.com/office/powerpoint/2010/main" val="364116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Metódusok fajtái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Kétfajta metódus: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u="sng" dirty="0"/>
              <a:t>Eljárás:</a:t>
            </a:r>
            <a:r>
              <a:rPr lang="hu-HU" dirty="0"/>
              <a:t> Az előző diákon.</a:t>
            </a:r>
          </a:p>
          <a:p>
            <a:pPr lvl="1"/>
            <a:r>
              <a:rPr lang="hu-HU" dirty="0"/>
              <a:t>Csak utasítások </a:t>
            </a:r>
            <a:r>
              <a:rPr lang="hu-HU" b="1" dirty="0"/>
              <a:t>végrehajtására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Nem számol ki egy kérdéses értéket.</a:t>
            </a:r>
          </a:p>
          <a:p>
            <a:pPr lvl="1"/>
            <a:r>
              <a:rPr lang="hu-HU" dirty="0"/>
              <a:t>Írd a </a:t>
            </a:r>
            <a:r>
              <a:rPr lang="hu-HU" b="1" dirty="0" err="1"/>
              <a:t>void</a:t>
            </a:r>
            <a:r>
              <a:rPr lang="hu-HU" dirty="0"/>
              <a:t> kulcsszót a metódus neve elé!</a:t>
            </a:r>
          </a:p>
          <a:p>
            <a:pPr lvl="1"/>
            <a:endParaRPr lang="hu-HU" dirty="0"/>
          </a:p>
          <a:p>
            <a:r>
              <a:rPr lang="hu-HU" b="1" u="sng" dirty="0"/>
              <a:t>Függvény:</a:t>
            </a:r>
          </a:p>
          <a:p>
            <a:pPr lvl="1"/>
            <a:r>
              <a:rPr lang="hu-HU" dirty="0"/>
              <a:t>Egy kérdéses érték </a:t>
            </a:r>
            <a:r>
              <a:rPr lang="hu-HU" b="1" dirty="0"/>
              <a:t>kiszámítására</a:t>
            </a:r>
            <a:r>
              <a:rPr lang="hu-HU" dirty="0"/>
              <a:t> és visszaadására.</a:t>
            </a:r>
          </a:p>
          <a:p>
            <a:pPr lvl="1"/>
            <a:r>
              <a:rPr lang="hu-HU" dirty="0"/>
              <a:t>Írd </a:t>
            </a:r>
            <a:r>
              <a:rPr lang="hu-HU" b="1" dirty="0"/>
              <a:t>a visszatérési érték típusát</a:t>
            </a:r>
            <a:r>
              <a:rPr lang="hu-HU" dirty="0"/>
              <a:t> a metódus neve elé!</a:t>
            </a:r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5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Eljárás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628800"/>
            <a:ext cx="8229600" cy="50405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("********************");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 Teszt program **");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("Fejlesztő: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("2015.04.27.");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másik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98472" y="1321023"/>
            <a:ext cx="3485024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1" i="1" dirty="0" err="1">
                <a:solidFill>
                  <a:schemeClr val="bg1"/>
                </a:solidFill>
                <a:latin typeface="+mj-lt"/>
              </a:rPr>
              <a:t>void</a:t>
            </a: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 = nincs visszatérési érték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2094016" y="1499616"/>
            <a:ext cx="4104456" cy="25655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40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5577840"/>
            <a:ext cx="11376000" cy="986212"/>
          </a:xfrm>
        </p:spPr>
        <p:txBody>
          <a:bodyPr/>
          <a:lstStyle/>
          <a:p>
            <a:pPr marL="109728" indent="0">
              <a:buNone/>
            </a:pPr>
            <a:r>
              <a:rPr lang="hu-HU" dirty="0"/>
              <a:t>Vedd észre, hogy a két x két különböző változó, mivel különböző metódusokra nézve lokálisak!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03823" y="1525455"/>
            <a:ext cx="8229600" cy="388843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75128" y="1289686"/>
            <a:ext cx="2268871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Visszatérési típus.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2990088" y="1433824"/>
            <a:ext cx="3918110" cy="346561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930420" y="2821599"/>
            <a:ext cx="3137124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Írd a </a:t>
            </a:r>
            <a:r>
              <a:rPr lang="hu-HU" altLang="hu-HU" b="1" i="1" dirty="0" err="1">
                <a:solidFill>
                  <a:schemeClr val="bg1"/>
                </a:solidFill>
                <a:latin typeface="+mj-lt"/>
              </a:rPr>
              <a:t>return</a:t>
            </a: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 kulcsszót a visszatérési érték elé!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3191255" y="2821599"/>
            <a:ext cx="3716941" cy="216023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17480" y="4045735"/>
            <a:ext cx="3529439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Hívd a függvényt és </a:t>
            </a: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használd a visszatérési értékét!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flipH="1">
            <a:off x="4626863" y="4167103"/>
            <a:ext cx="1489245" cy="70554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4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Szintaktikai szabályok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Metódus fejléce:</a:t>
            </a:r>
          </a:p>
          <a:p>
            <a:r>
              <a:rPr lang="hu-HU" dirty="0"/>
              <a:t>Használd a </a:t>
            </a:r>
            <a:r>
              <a:rPr lang="hu-HU" b="1" dirty="0" err="1"/>
              <a:t>static</a:t>
            </a:r>
            <a:r>
              <a:rPr lang="hu-HU" dirty="0"/>
              <a:t> kulcsszót!</a:t>
            </a:r>
          </a:p>
          <a:p>
            <a:r>
              <a:rPr lang="hu-HU" u="sng" dirty="0"/>
              <a:t>Eljárás:</a:t>
            </a:r>
            <a:r>
              <a:rPr lang="hu-HU" dirty="0"/>
              <a:t> használd a </a:t>
            </a:r>
            <a:r>
              <a:rPr lang="hu-HU" b="1" dirty="0" err="1"/>
              <a:t>void</a:t>
            </a:r>
            <a:r>
              <a:rPr lang="hu-HU" dirty="0"/>
              <a:t> kulcsszót!</a:t>
            </a:r>
          </a:p>
          <a:p>
            <a:r>
              <a:rPr lang="hu-HU" u="sng" dirty="0"/>
              <a:t>Függvény:</a:t>
            </a:r>
            <a:r>
              <a:rPr lang="hu-HU" dirty="0"/>
              <a:t> add meg a visszatérési típust!</a:t>
            </a:r>
          </a:p>
          <a:p>
            <a:r>
              <a:rPr lang="hu-HU" dirty="0"/>
              <a:t>Írj () zárójeleket!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459954" y="1881400"/>
            <a:ext cx="3024910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Következő szemeszterben megtanuljuk, miért.</a:t>
            </a:r>
            <a:endParaRPr lang="hu-HU" altLang="hu-HU" b="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5543568" y="2143010"/>
            <a:ext cx="2923338" cy="170438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0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Szintaktikai szabályok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dirty="0" err="1"/>
              <a:t>return</a:t>
            </a:r>
            <a:r>
              <a:rPr lang="hu-HU" dirty="0"/>
              <a:t> kulcsszó:</a:t>
            </a:r>
          </a:p>
          <a:p>
            <a:r>
              <a:rPr lang="hu-HU" u="sng" dirty="0"/>
              <a:t>Függvény:</a:t>
            </a:r>
          </a:p>
          <a:p>
            <a:pPr lvl="1"/>
            <a:r>
              <a:rPr lang="hu-HU" dirty="0"/>
              <a:t>A visszatérési értéknek megfelelő típusúnak kell lennie!</a:t>
            </a:r>
          </a:p>
          <a:p>
            <a:pPr lvl="1"/>
            <a:r>
              <a:rPr lang="hu-HU" dirty="0"/>
              <a:t>Minden lehetséges végrehajtási ágon legyen </a:t>
            </a:r>
            <a:r>
              <a:rPr lang="hu-HU" dirty="0" err="1"/>
              <a:t>return</a:t>
            </a:r>
            <a:r>
              <a:rPr lang="hu-HU" dirty="0"/>
              <a:t>!</a:t>
            </a:r>
          </a:p>
          <a:p>
            <a:pPr lvl="1"/>
            <a:r>
              <a:rPr lang="hu-HU" dirty="0"/>
              <a:t>Egyébként: "</a:t>
            </a:r>
            <a:r>
              <a:rPr lang="en-US" dirty="0"/>
              <a:t>Not all code paths return a value</a:t>
            </a:r>
            <a:r>
              <a:rPr lang="hu-HU" dirty="0"/>
              <a:t>"</a:t>
            </a:r>
          </a:p>
          <a:p>
            <a:r>
              <a:rPr lang="hu-HU" u="sng" dirty="0"/>
              <a:t>Eljárás:</a:t>
            </a:r>
          </a:p>
          <a:p>
            <a:pPr lvl="1"/>
            <a:r>
              <a:rPr lang="hu-HU" dirty="0" err="1"/>
              <a:t>Return</a:t>
            </a:r>
            <a:r>
              <a:rPr lang="hu-HU" dirty="0"/>
              <a:t> egyedül áll. (Nincs mögötte kifejezés.)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return</a:t>
            </a:r>
            <a:r>
              <a:rPr lang="hu-HU" dirty="0"/>
              <a:t> használata nem kötelező. (De néha hasznos.)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910429" y="1325979"/>
            <a:ext cx="3326884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A metódusból azonnal kilép.</a:t>
            </a:r>
            <a:endParaRPr lang="hu-HU" altLang="hu-HU" b="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3537151" y="1535097"/>
            <a:ext cx="2373278" cy="26161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71797" y="1953333"/>
            <a:ext cx="6488204" cy="214280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== 0)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16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695</TotalTime>
  <Words>1478</Words>
  <Application>Microsoft Office PowerPoint</Application>
  <PresentationFormat>Szélesvásznú</PresentationFormat>
  <Paragraphs>274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Metódus  = alprogram = szubrutin</vt:lpstr>
      <vt:lpstr>A metódusokat könnyebb olvasni</vt:lpstr>
      <vt:lpstr>Hogyan hajtódnak végre a metódusok?</vt:lpstr>
      <vt:lpstr>Metódusok fajtái</vt:lpstr>
      <vt:lpstr>Eljárás</vt:lpstr>
      <vt:lpstr>Függvény</vt:lpstr>
      <vt:lpstr>Szintaktikai szabályok</vt:lpstr>
      <vt:lpstr>Szintaktikai szabályok</vt:lpstr>
      <vt:lpstr>Minden lehetséges végrehajtási ágon legyen return!</vt:lpstr>
      <vt:lpstr>Példa</vt:lpstr>
      <vt:lpstr>Példa</vt:lpstr>
      <vt:lpstr>Példa</vt:lpstr>
      <vt:lpstr>Metódusok más osztályokban</vt:lpstr>
      <vt:lpstr>Metódusok más névterekben</vt:lpstr>
      <vt:lpstr>Hogyan osszunk meg adatokat metódusok között?</vt:lpstr>
      <vt:lpstr>Paraméterek</vt:lpstr>
      <vt:lpstr>Példa</vt:lpstr>
      <vt:lpstr>Paraméterátadás szabályai</vt:lpstr>
      <vt:lpstr>Opcionális paraméterek</vt:lpstr>
      <vt:lpstr>Nevesített aktuális paraméterek</vt:lpstr>
      <vt:lpstr>Más nyelvekben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kovasznai.gergely@uni-eszterhazy.hu</cp:lastModifiedBy>
  <cp:revision>223</cp:revision>
  <dcterms:created xsi:type="dcterms:W3CDTF">2018-09-19T12:45:33Z</dcterms:created>
  <dcterms:modified xsi:type="dcterms:W3CDTF">2022-11-16T17:22:10Z</dcterms:modified>
</cp:coreProperties>
</file>