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églalap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Lekerekített téglalap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Cím 7"/>
          <p:cNvSpPr>
            <a:spLocks noGrp="1"/>
          </p:cNvSpPr>
          <p:nvPr>
            <p:ph type="ctrTitle" hasCustomPrompt="1"/>
          </p:nvPr>
        </p:nvSpPr>
        <p:spPr>
          <a:xfrm>
            <a:off x="609600" y="2401888"/>
            <a:ext cx="11277600" cy="1046440"/>
          </a:xfrm>
        </p:spPr>
        <p:txBody>
          <a:bodyPr anchor="t" anchorCtr="0">
            <a:sp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hu-HU" dirty="0"/>
              <a:t>Magasszintű programozási nyelvek</a:t>
            </a:r>
            <a:r>
              <a:rPr lang="en-US" dirty="0"/>
              <a:t> I.</a:t>
            </a:r>
            <a:endParaRPr kumimoji="0" lang="en-US" dirty="0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609600" y="4149080"/>
            <a:ext cx="6604000" cy="1752600"/>
          </a:xfrm>
          <a:solidFill>
            <a:srgbClr val="E2F0D7">
              <a:alpha val="50196"/>
            </a:srgbClr>
          </a:solidFill>
        </p:spPr>
        <p:txBody>
          <a:bodyPr>
            <a:normAutofit/>
          </a:bodyPr>
          <a:lstStyle>
            <a:lvl1pPr marL="64008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/>
              <a:t>Kattintson ide az alcím mintájának szerkesztéséhez</a:t>
            </a:r>
            <a:endParaRPr kumimoji="0" lang="en-US" dirty="0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9753600" y="6492240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Alcím 8"/>
          <p:cNvSpPr txBox="1">
            <a:spLocks/>
          </p:cNvSpPr>
          <p:nvPr/>
        </p:nvSpPr>
        <p:spPr>
          <a:xfrm>
            <a:off x="479376" y="232750"/>
            <a:ext cx="535432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000" i="1" dirty="0" err="1"/>
              <a:t>Kovásznai</a:t>
            </a:r>
            <a:r>
              <a:rPr lang="hu-HU" sz="2000" i="1" dirty="0"/>
              <a:t> Gergely</a:t>
            </a:r>
          </a:p>
          <a:p>
            <a:pPr algn="l"/>
            <a:r>
              <a:rPr lang="hu-HU" sz="2000" i="1" dirty="0"/>
              <a:t>Eszterházy</a:t>
            </a:r>
            <a:r>
              <a:rPr lang="hu-HU" sz="2000" i="1" baseline="0" dirty="0"/>
              <a:t> Károly Egyetem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08728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04801"/>
            <a:ext cx="9855200" cy="984885"/>
          </a:xfrm>
        </p:spPr>
        <p:txBody>
          <a:bodyPr rIns="365760">
            <a:normAutofit/>
          </a:bodyPr>
          <a:lstStyle>
            <a:lvl1pPr>
              <a:defRPr sz="3200"/>
            </a:lvl1pPr>
          </a:lstStyle>
          <a:p>
            <a:r>
              <a:rPr kumimoji="0" lang="hu-HU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1584001"/>
            <a:ext cx="11376000" cy="4980051"/>
          </a:xfrm>
          <a:solidFill>
            <a:srgbClr val="E2F0D7">
              <a:alpha val="50196"/>
            </a:srgbClr>
          </a:solidFill>
        </p:spPr>
        <p:txBody>
          <a:bodyPr lIns="0" tIns="0" rIns="0" bIns="0">
            <a:normAutofit/>
          </a:bodyPr>
          <a:lstStyle>
            <a:lvl1pPr>
              <a:spcAft>
                <a:spcPts val="600"/>
              </a:spcAft>
              <a:defRPr sz="2800"/>
            </a:lvl1pPr>
            <a:lvl2pPr>
              <a:spcAft>
                <a:spcPts val="6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2400"/>
            </a:lvl3pPr>
            <a:lvl4pPr>
              <a:spcAft>
                <a:spcPts val="600"/>
              </a:spcAft>
              <a:defRPr sz="2400"/>
            </a:lvl4pPr>
            <a:lvl5pPr>
              <a:spcAft>
                <a:spcPts val="600"/>
              </a:spcAft>
              <a:defRPr sz="20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94DD-33E5-42F6-9305-21152E3D2FB9}" type="datetimeFigureOut">
              <a:rPr lang="en-US" smtClean="0"/>
              <a:pPr/>
              <a:t>11/18/2022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11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04801"/>
            <a:ext cx="9855200" cy="98488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hu-HU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35360" y="1600201"/>
            <a:ext cx="5664629" cy="5175187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689600" cy="5175187"/>
          </a:xfrm>
        </p:spPr>
        <p:txBody>
          <a:bodyPr/>
          <a:lstStyle>
            <a:lvl1pPr marL="365760" marR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 sz="2000"/>
            </a:lvl1pPr>
            <a:lvl2pPr marL="658368" marR="0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Tx/>
              <a:buFont typeface="Georgia"/>
              <a:buChar char="▫"/>
              <a:tabLst/>
              <a:defRPr sz="1900"/>
            </a:lvl2pPr>
            <a:lvl3pPr marL="923544" marR="0" indent="-219456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3pPr>
            <a:lvl4pPr marL="1179576" marR="0" indent="-20116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4pPr>
            <a:lvl5pPr marL="1389888" marR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▫"/>
              <a:tabLst/>
              <a:defRPr sz="1800"/>
            </a:lvl5pPr>
          </a:lstStyle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Mintaszöveg szerkesztése</a:t>
            </a:r>
          </a:p>
          <a:p>
            <a:pPr marL="365760" marR="0" lvl="1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Második szint</a:t>
            </a:r>
          </a:p>
          <a:p>
            <a:pPr marL="365760" marR="0" lvl="2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Harmadik szint</a:t>
            </a:r>
          </a:p>
          <a:p>
            <a:pPr marL="365760" marR="0" lvl="3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Negyedik szint</a:t>
            </a:r>
          </a:p>
          <a:p>
            <a:pPr marL="365760" marR="0" lvl="4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Ötödik szint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A04DA3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2022. 11. 18.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9855200" y="6439774"/>
            <a:ext cx="1016000" cy="418226"/>
          </a:xfrm>
        </p:spPr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424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églalap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Téglalap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Téglalap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Téglalap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Téglalap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Téglalap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0" y="304801"/>
            <a:ext cx="11887200" cy="98488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vert="horz" lIns="640080" tIns="0" bIns="365760" anchor="t" anchorCtr="0">
            <a:normAutofit/>
          </a:bodyPr>
          <a:lstStyle/>
          <a:p>
            <a:r>
              <a:rPr kumimoji="0" lang="hu-HU" dirty="0"/>
              <a:t>Mintacím szerkesztése</a:t>
            </a:r>
            <a:endParaRPr kumimoji="0" lang="en-US" dirty="0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10972800" cy="48981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dirty="0"/>
              <a:t>Mintaszöveg szerkesztése</a:t>
            </a:r>
          </a:p>
          <a:p>
            <a:pPr lvl="1" eaLnBrk="1" latinLnBrk="0" hangingPunct="1"/>
            <a:r>
              <a:rPr kumimoji="0" lang="hu-HU" dirty="0"/>
              <a:t>Második szint</a:t>
            </a:r>
          </a:p>
          <a:p>
            <a:pPr lvl="2" eaLnBrk="1" latinLnBrk="0" hangingPunct="1"/>
            <a:r>
              <a:rPr kumimoji="0" lang="hu-HU" dirty="0"/>
              <a:t>Harmadik szint</a:t>
            </a:r>
          </a:p>
          <a:p>
            <a:pPr lvl="3" eaLnBrk="1" latinLnBrk="0" hangingPunct="1"/>
            <a:r>
              <a:rPr kumimoji="0" lang="hu-HU" dirty="0"/>
              <a:t>Negyedik szint</a:t>
            </a:r>
          </a:p>
          <a:p>
            <a:pPr lvl="4" eaLnBrk="1" latinLnBrk="0" hangingPunct="1"/>
            <a:r>
              <a:rPr kumimoji="0" lang="hu-HU" dirty="0"/>
              <a:t>Ötödik szint</a:t>
            </a:r>
            <a:endParaRPr kumimoji="0" lang="en-US" dirty="0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10915648" y="0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D4EFC-0492-4253-AD6B-DA73CA1A4DEF}" type="datetimeFigureOut">
              <a:rPr lang="hu-HU" smtClean="0"/>
              <a:t>2022. 11. 18.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9144000" y="0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9855200" y="6492240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59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accent2">
              <a:lumMod val="50000"/>
            </a:schemeClr>
          </a:solidFill>
          <a:latin typeface="+mj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j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j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j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Magasszintű programozási nyelvek</a:t>
            </a:r>
            <a:r>
              <a:rPr lang="en-US" dirty="0"/>
              <a:t> I.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A programozási nyelvek evolúciója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6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Procedurális</a:t>
            </a:r>
            <a:r>
              <a:rPr lang="en-US" dirty="0"/>
              <a:t> </a:t>
            </a:r>
            <a:r>
              <a:rPr lang="hu-HU" dirty="0"/>
              <a:t>nyelvek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u="sng" dirty="0"/>
              <a:t>3 alapvető programozási szerkezet:</a:t>
            </a:r>
          </a:p>
          <a:p>
            <a:r>
              <a:rPr lang="hu-HU" dirty="0"/>
              <a:t>Szekvencia</a:t>
            </a:r>
          </a:p>
          <a:p>
            <a:r>
              <a:rPr lang="hu-HU" dirty="0"/>
              <a:t>Szelekció</a:t>
            </a:r>
          </a:p>
          <a:p>
            <a:r>
              <a:rPr lang="hu-HU" dirty="0"/>
              <a:t>Ciklus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b="1" dirty="0"/>
              <a:t>Utasításblokkokat</a:t>
            </a:r>
            <a:r>
              <a:rPr lang="hu-HU" dirty="0"/>
              <a:t> is ki tudunk alakítani a változók élettartam- és hatáskör-menedzsmentjéhez.</a:t>
            </a:r>
          </a:p>
        </p:txBody>
      </p:sp>
    </p:spTree>
    <p:extLst>
      <p:ext uri="{BB962C8B-B14F-4D97-AF65-F5344CB8AC3E}">
        <p14:creationId xmlns:p14="http://schemas.microsoft.com/office/powerpoint/2010/main" val="285584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Procedurális</a:t>
            </a:r>
            <a:r>
              <a:rPr lang="en-US" dirty="0"/>
              <a:t> </a:t>
            </a:r>
            <a:r>
              <a:rPr lang="hu-HU" dirty="0"/>
              <a:t>nyelvek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Megjelennek az „igazi” </a:t>
            </a:r>
            <a:r>
              <a:rPr lang="hu-HU" b="1" dirty="0"/>
              <a:t>típusok</a:t>
            </a:r>
            <a:r>
              <a:rPr lang="hu-HU" dirty="0"/>
              <a:t>: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Alaptípusok, mint pl. </a:t>
            </a:r>
            <a:r>
              <a:rPr lang="hu-HU" dirty="0" err="1"/>
              <a:t>bool</a:t>
            </a:r>
            <a:r>
              <a:rPr lang="hu-HU" dirty="0"/>
              <a:t>, </a:t>
            </a:r>
            <a:r>
              <a:rPr lang="hu-HU" dirty="0" err="1"/>
              <a:t>char</a:t>
            </a:r>
            <a:r>
              <a:rPr lang="hu-HU" dirty="0"/>
              <a:t>, int, </a:t>
            </a:r>
            <a:r>
              <a:rPr lang="hu-HU" dirty="0" err="1"/>
              <a:t>float</a:t>
            </a:r>
            <a:r>
              <a:rPr lang="hu-HU" dirty="0"/>
              <a:t>, stb.</a:t>
            </a:r>
          </a:p>
          <a:p>
            <a:endParaRPr lang="hu-HU" dirty="0"/>
          </a:p>
          <a:p>
            <a:r>
              <a:rPr lang="hu-HU" dirty="0"/>
              <a:t>Összetett típusok, mint pl. tömbök, rekordok, stb.</a:t>
            </a:r>
          </a:p>
          <a:p>
            <a:endParaRPr lang="hu-HU" dirty="0"/>
          </a:p>
          <a:p>
            <a:r>
              <a:rPr lang="hu-HU" dirty="0"/>
              <a:t>Minden egyes változóhoz típust kell rendelnünk (ezt </a:t>
            </a:r>
            <a:r>
              <a:rPr lang="hu-HU" b="1" dirty="0"/>
              <a:t>változódeklarációnak </a:t>
            </a:r>
            <a:r>
              <a:rPr lang="hu-HU" dirty="0"/>
              <a:t>nevezzük)</a:t>
            </a:r>
          </a:p>
          <a:p>
            <a:endParaRPr lang="hu-HU" dirty="0"/>
          </a:p>
          <a:p>
            <a:r>
              <a:rPr lang="hu-HU" dirty="0"/>
              <a:t>Változók értékadásakor típusellenőrzés</a:t>
            </a:r>
          </a:p>
        </p:txBody>
      </p:sp>
    </p:spTree>
    <p:extLst>
      <p:ext uri="{BB962C8B-B14F-4D97-AF65-F5344CB8AC3E}">
        <p14:creationId xmlns:p14="http://schemas.microsoft.com/office/powerpoint/2010/main" val="698527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Procedurális</a:t>
            </a:r>
            <a:r>
              <a:rPr lang="en-US" dirty="0"/>
              <a:t> </a:t>
            </a:r>
            <a:r>
              <a:rPr lang="hu-HU" dirty="0"/>
              <a:t>nyelvek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Megjelennek az „igazi” </a:t>
            </a:r>
            <a:r>
              <a:rPr lang="hu-HU" b="1" dirty="0"/>
              <a:t>eljárások/függvények</a:t>
            </a:r>
            <a:r>
              <a:rPr lang="hu-HU" dirty="0"/>
              <a:t>:</a:t>
            </a:r>
          </a:p>
          <a:p>
            <a:endParaRPr lang="hu-HU" b="1" dirty="0"/>
          </a:p>
          <a:p>
            <a:r>
              <a:rPr lang="hu-HU" b="1" dirty="0"/>
              <a:t>Formális paramétereket</a:t>
            </a:r>
            <a:r>
              <a:rPr lang="hu-HU" dirty="0"/>
              <a:t> lehet megadni</a:t>
            </a:r>
          </a:p>
          <a:p>
            <a:endParaRPr lang="hu-HU" dirty="0"/>
          </a:p>
          <a:p>
            <a:r>
              <a:rPr lang="hu-HU" dirty="0"/>
              <a:t>Automatikusan ellenőrzi a rendszer, hogy vajon az </a:t>
            </a:r>
            <a:r>
              <a:rPr lang="hu-HU" b="1" dirty="0"/>
              <a:t>aktuális paraméterek</a:t>
            </a:r>
            <a:r>
              <a:rPr lang="hu-HU" dirty="0"/>
              <a:t> illeszkednek-e a formális paraméterekre</a:t>
            </a:r>
          </a:p>
          <a:p>
            <a:pPr marL="109728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217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Procedurális</a:t>
            </a:r>
            <a:r>
              <a:rPr lang="en-US" dirty="0"/>
              <a:t> </a:t>
            </a:r>
            <a:r>
              <a:rPr lang="hu-HU" dirty="0"/>
              <a:t>nyelvek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Könnyebben olvasható</a:t>
            </a:r>
          </a:p>
          <a:p>
            <a:endParaRPr lang="hu-HU" dirty="0"/>
          </a:p>
          <a:p>
            <a:r>
              <a:rPr lang="hu-HU" dirty="0"/>
              <a:t>Gyorsabban írható és módosítható, hiszen általános célú eljárásokat használunk</a:t>
            </a:r>
          </a:p>
          <a:p>
            <a:endParaRPr lang="hu-HU" dirty="0"/>
          </a:p>
          <a:p>
            <a:r>
              <a:rPr lang="hu-HU" dirty="0"/>
              <a:t>Biztonságosabb</a:t>
            </a:r>
          </a:p>
          <a:p>
            <a:endParaRPr lang="hu-HU" dirty="0"/>
          </a:p>
          <a:p>
            <a:r>
              <a:rPr lang="hu-HU" dirty="0"/>
              <a:t>(Elméletileg) CPU-független</a:t>
            </a:r>
          </a:p>
        </p:txBody>
      </p:sp>
    </p:spTree>
    <p:extLst>
      <p:ext uri="{BB962C8B-B14F-4D97-AF65-F5344CB8AC3E}">
        <p14:creationId xmlns:p14="http://schemas.microsoft.com/office/powerpoint/2010/main" val="1494711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3.5.</a:t>
            </a:r>
            <a:r>
              <a:rPr lang="en-US" dirty="0"/>
              <a:t> </a:t>
            </a:r>
            <a:r>
              <a:rPr lang="en-US" dirty="0" err="1"/>
              <a:t>gener</a:t>
            </a:r>
            <a:r>
              <a:rPr lang="hu-HU" dirty="0" err="1"/>
              <a:t>áció</a:t>
            </a:r>
            <a:r>
              <a:rPr lang="en-US" dirty="0"/>
              <a:t> =</a:t>
            </a:r>
            <a:r>
              <a:rPr lang="hu-HU" dirty="0"/>
              <a:t> Objektum-orientált </a:t>
            </a:r>
            <a:r>
              <a:rPr lang="hu-HU" dirty="0" err="1"/>
              <a:t>prog</a:t>
            </a:r>
            <a:r>
              <a:rPr lang="hu-HU" dirty="0"/>
              <a:t>. (OOP) ny.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/>
              <a:t>PARADIGMAVÁLTÁS!</a:t>
            </a:r>
          </a:p>
          <a:p>
            <a:pPr marL="0" indent="0">
              <a:buNone/>
            </a:pPr>
            <a:r>
              <a:rPr lang="hu-HU" dirty="0"/>
              <a:t>De ez nem egy új generáció.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Adatok és eljárások/függvények szorosan integrálódnak</a:t>
            </a:r>
          </a:p>
          <a:p>
            <a:r>
              <a:rPr lang="hu-HU" dirty="0"/>
              <a:t>Saját típusok </a:t>
            </a:r>
            <a:r>
              <a:rPr lang="hu-HU" dirty="0" err="1"/>
              <a:t>definiálhatóak</a:t>
            </a:r>
            <a:r>
              <a:rPr lang="hu-HU" dirty="0"/>
              <a:t>, korlátok nélkül</a:t>
            </a:r>
          </a:p>
          <a:p>
            <a:r>
              <a:rPr lang="hu-HU" dirty="0"/>
              <a:t>Könnyebb a való világot modellezni</a:t>
            </a:r>
          </a:p>
          <a:p>
            <a:endParaRPr lang="hu-HU" dirty="0"/>
          </a:p>
          <a:p>
            <a:r>
              <a:rPr lang="hu-HU" dirty="0"/>
              <a:t>Példák: </a:t>
            </a:r>
            <a:r>
              <a:rPr lang="hu-HU" dirty="0" err="1"/>
              <a:t>SmallTalk</a:t>
            </a:r>
            <a:r>
              <a:rPr lang="hu-HU" dirty="0"/>
              <a:t>, C++, </a:t>
            </a:r>
            <a:r>
              <a:rPr lang="hu-HU" dirty="0" err="1"/>
              <a:t>Objective</a:t>
            </a:r>
            <a:r>
              <a:rPr lang="hu-HU" dirty="0"/>
              <a:t>-C, Java, C#</a:t>
            </a:r>
          </a:p>
        </p:txBody>
      </p:sp>
    </p:spTree>
    <p:extLst>
      <p:ext uri="{BB962C8B-B14F-4D97-AF65-F5344CB8AC3E}">
        <p14:creationId xmlns:p14="http://schemas.microsoft.com/office/powerpoint/2010/main" val="833395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4.</a:t>
            </a:r>
            <a:r>
              <a:rPr lang="en-US" dirty="0"/>
              <a:t> gene</a:t>
            </a:r>
            <a:r>
              <a:rPr lang="hu-HU" dirty="0"/>
              <a:t>ráció</a:t>
            </a:r>
            <a:r>
              <a:rPr lang="en-US" dirty="0"/>
              <a:t> =</a:t>
            </a:r>
            <a:r>
              <a:rPr lang="hu-HU" dirty="0"/>
              <a:t> Specializált nyelvek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Speciális célra való nyelvek</a:t>
            </a:r>
          </a:p>
          <a:p>
            <a:pPr lvl="1"/>
            <a:r>
              <a:rPr lang="hu-HU" dirty="0"/>
              <a:t>pl. adatbázis-kezelés, matematika, grafika</a:t>
            </a:r>
          </a:p>
          <a:p>
            <a:r>
              <a:rPr lang="hu-HU" dirty="0"/>
              <a:t>A szintaxis hasonló a természetes nyelvekéhez (pl. angol)</a:t>
            </a:r>
          </a:p>
          <a:p>
            <a:r>
              <a:rPr lang="hu-HU" dirty="0"/>
              <a:t>Könnyű olvasni és megtanulni</a:t>
            </a:r>
          </a:p>
          <a:p>
            <a:r>
              <a:rPr lang="hu-HU" dirty="0"/>
              <a:t>(Elméletileg) még nem hozzáértők is felfogják</a:t>
            </a:r>
          </a:p>
          <a:p>
            <a:endParaRPr lang="hu-HU" dirty="0"/>
          </a:p>
          <a:p>
            <a:r>
              <a:rPr lang="hu-HU" dirty="0"/>
              <a:t>Példák: SQL, </a:t>
            </a:r>
            <a:r>
              <a:rPr lang="hu-HU" dirty="0" err="1"/>
              <a:t>Mathlab</a:t>
            </a:r>
            <a:r>
              <a:rPr lang="hu-HU" dirty="0"/>
              <a:t>, R</a:t>
            </a:r>
          </a:p>
          <a:p>
            <a:endParaRPr lang="hu-HU" dirty="0"/>
          </a:p>
          <a:p>
            <a:r>
              <a:rPr lang="hu-HU" dirty="0"/>
              <a:t>Bizonyos 3. generációs </a:t>
            </a:r>
            <a:r>
              <a:rPr lang="hu-HU" dirty="0" err="1"/>
              <a:t>szkriptnyelvek</a:t>
            </a:r>
            <a:r>
              <a:rPr lang="hu-HU" dirty="0"/>
              <a:t> rendelkeznek 4. generációs képességekkel. Példák: </a:t>
            </a:r>
            <a:r>
              <a:rPr lang="hu-HU" dirty="0" err="1"/>
              <a:t>Perl</a:t>
            </a:r>
            <a:r>
              <a:rPr lang="hu-HU" dirty="0"/>
              <a:t>, Python, </a:t>
            </a:r>
            <a:r>
              <a:rPr lang="hu-HU" dirty="0" err="1"/>
              <a:t>Ruby</a:t>
            </a:r>
            <a:r>
              <a:rPr lang="hu-HU" dirty="0"/>
              <a:t>, Swift</a:t>
            </a:r>
          </a:p>
        </p:txBody>
      </p:sp>
    </p:spTree>
    <p:extLst>
      <p:ext uri="{BB962C8B-B14F-4D97-AF65-F5344CB8AC3E}">
        <p14:creationId xmlns:p14="http://schemas.microsoft.com/office/powerpoint/2010/main" val="947734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5.</a:t>
            </a:r>
            <a:r>
              <a:rPr lang="en-US" dirty="0"/>
              <a:t> </a:t>
            </a:r>
            <a:r>
              <a:rPr lang="en-US" dirty="0" err="1"/>
              <a:t>gener</a:t>
            </a:r>
            <a:r>
              <a:rPr lang="hu-HU" dirty="0" err="1"/>
              <a:t>áció</a:t>
            </a:r>
            <a:r>
              <a:rPr lang="en-US" dirty="0"/>
              <a:t> =</a:t>
            </a:r>
            <a:r>
              <a:rPr lang="hu-HU" dirty="0"/>
              <a:t> Mesterséges intelligencia (MI) nyelvek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Majdnem mint a természetes nyelvek</a:t>
            </a:r>
          </a:p>
          <a:p>
            <a:r>
              <a:rPr lang="hu-HU" dirty="0"/>
              <a:t>Egy tudásbázist kell megadnod</a:t>
            </a:r>
          </a:p>
          <a:p>
            <a:r>
              <a:rPr lang="hu-HU" dirty="0"/>
              <a:t>Aztán lekérdezéseket írnod</a:t>
            </a:r>
          </a:p>
          <a:p>
            <a:endParaRPr lang="hu-HU" dirty="0"/>
          </a:p>
          <a:p>
            <a:r>
              <a:rPr lang="hu-HU" dirty="0"/>
              <a:t>Fejlesztés alatt: specializált CPU-k direktben értelmezik a forráskódot</a:t>
            </a:r>
          </a:p>
          <a:p>
            <a:endParaRPr lang="hu-HU" dirty="0"/>
          </a:p>
          <a:p>
            <a:r>
              <a:rPr lang="hu-HU" dirty="0"/>
              <a:t>Példa: </a:t>
            </a:r>
            <a:r>
              <a:rPr lang="hu-HU" dirty="0" err="1"/>
              <a:t>Prolog</a:t>
            </a:r>
            <a:endParaRPr lang="hu-HU" dirty="0"/>
          </a:p>
          <a:p>
            <a:pPr marL="109728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65121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Programozási paradigma szerinti osztályozás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b="1" u="sng" dirty="0"/>
              <a:t>Imperatív nyelvek:</a:t>
            </a:r>
            <a:r>
              <a:rPr lang="hu-HU" dirty="0"/>
              <a:t> A forráskód utasítások sorozata, melyet a számítógép végrehajt. Példák: procedurális és OOP nyelvek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b="1" u="sng" dirty="0"/>
              <a:t>Deklaratív nyelvek:</a:t>
            </a:r>
            <a:r>
              <a:rPr lang="hu-HU" b="1" dirty="0"/>
              <a:t> </a:t>
            </a:r>
            <a:r>
              <a:rPr lang="hu-HU" dirty="0"/>
              <a:t>A forráskód azt specifikálja, hogy </a:t>
            </a:r>
            <a:r>
              <a:rPr lang="hu-HU" b="1" dirty="0"/>
              <a:t>mit</a:t>
            </a:r>
            <a:r>
              <a:rPr lang="hu-HU" dirty="0"/>
              <a:t> akarunk megoldani. (És nem azt, hogy hogyan.)</a:t>
            </a:r>
          </a:p>
          <a:p>
            <a:r>
              <a:rPr lang="hu-HU" u="sng" dirty="0"/>
              <a:t>Funkcionális programozás:</a:t>
            </a:r>
            <a:r>
              <a:rPr lang="hu-HU" dirty="0"/>
              <a:t>  A program egy hatalmas kiértékelendő függvény. Példa</a:t>
            </a:r>
            <a:r>
              <a:rPr lang="hu-HU"/>
              <a:t>: LISP, Haskell, Scheme, Erlang, …</a:t>
            </a:r>
            <a:endParaRPr lang="hu-HU" dirty="0"/>
          </a:p>
          <a:p>
            <a:r>
              <a:rPr lang="hu-HU" u="sng" dirty="0"/>
              <a:t>Logikai programozás:</a:t>
            </a:r>
            <a:r>
              <a:rPr lang="hu-HU" dirty="0"/>
              <a:t> A program logikai kifejezésekből áll. Példa: </a:t>
            </a:r>
            <a:r>
              <a:rPr lang="hu-HU" dirty="0" err="1"/>
              <a:t>Prolog</a:t>
            </a:r>
            <a:endParaRPr lang="hu-HU" dirty="0"/>
          </a:p>
          <a:p>
            <a:endParaRPr lang="hu-HU" u="sng" dirty="0"/>
          </a:p>
          <a:p>
            <a:pPr marL="0" indent="0">
              <a:buNone/>
            </a:pPr>
            <a:r>
              <a:rPr lang="hu-HU" b="1" u="sng" dirty="0"/>
              <a:t>Multi-paradigmás nyelvek:</a:t>
            </a:r>
            <a:r>
              <a:rPr lang="hu-HU" dirty="0"/>
              <a:t> A fenti paradigmák keverednek. Példák: Python, R, stb. (C#, Java, …)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153208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1. generáció = Gépi kód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program </a:t>
            </a:r>
            <a:r>
              <a:rPr lang="hu-HU" b="1" dirty="0"/>
              <a:t>számok</a:t>
            </a:r>
            <a:r>
              <a:rPr lang="hu-HU" dirty="0"/>
              <a:t> sorozata</a:t>
            </a:r>
          </a:p>
          <a:p>
            <a:r>
              <a:rPr lang="hu-HU" dirty="0"/>
              <a:t>1 utasítás = 1 szám</a:t>
            </a:r>
          </a:p>
          <a:p>
            <a:r>
              <a:rPr lang="hu-HU" dirty="0"/>
              <a:t>1 memória cím = 1 szám</a:t>
            </a:r>
          </a:p>
          <a:p>
            <a:r>
              <a:rPr lang="hu-HU" dirty="0"/>
              <a:t>Nincsenek változók</a:t>
            </a:r>
          </a:p>
          <a:p>
            <a:r>
              <a:rPr lang="hu-HU" dirty="0"/>
              <a:t>Nincsenek ciklusok</a:t>
            </a:r>
          </a:p>
          <a:p>
            <a:r>
              <a:rPr lang="hu-HU" dirty="0"/>
              <a:t>Nincsenek eljárások</a:t>
            </a:r>
          </a:p>
        </p:txBody>
      </p:sp>
    </p:spTree>
    <p:extLst>
      <p:ext uri="{BB962C8B-B14F-4D97-AF65-F5344CB8AC3E}">
        <p14:creationId xmlns:p14="http://schemas.microsoft.com/office/powerpoint/2010/main" val="342435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Gépi kód</a:t>
            </a:r>
          </a:p>
        </p:txBody>
      </p:sp>
      <p:graphicFrame>
        <p:nvGraphicFramePr>
          <p:cNvPr id="8" name="Objektum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901220"/>
              </p:ext>
            </p:extLst>
          </p:nvPr>
        </p:nvGraphicFramePr>
        <p:xfrm>
          <a:off x="1442520" y="1927757"/>
          <a:ext cx="8314128" cy="474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8990476" imgH="5130159" progId="Photoshop.Image.8">
                  <p:embed/>
                </p:oleObj>
              </mc:Choice>
              <mc:Fallback>
                <p:oleObj name="Image" r:id="rId2" imgW="8990476" imgH="5130159" progId="Photoshop.Image.8">
                  <p:embed/>
                  <p:pic>
                    <p:nvPicPr>
                      <p:cNvPr id="5" name="Objektum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2520" y="1927757"/>
                        <a:ext cx="8314128" cy="4744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442520" y="1440670"/>
            <a:ext cx="78809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hu-HU" sz="2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hu-HU" altLang="hu-HU" sz="2000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Mem.cím</a:t>
            </a:r>
            <a:r>
              <a:rPr lang="hu-HU" altLang="hu-HU" sz="2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        Gépi kód                          Assembly utasítás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53636" y="1921098"/>
            <a:ext cx="2697356" cy="4750946"/>
          </a:xfrm>
          <a:prstGeom prst="rect">
            <a:avLst/>
          </a:prstGeom>
          <a:solidFill>
            <a:srgbClr val="FF0000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30827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Gépi kód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u="sng" dirty="0"/>
              <a:t>Előnyök</a:t>
            </a:r>
            <a:r>
              <a:rPr lang="en-US" u="sng" dirty="0"/>
              <a:t>:</a:t>
            </a:r>
          </a:p>
          <a:p>
            <a:r>
              <a:rPr lang="hu-HU" dirty="0"/>
              <a:t>Szuper gyors</a:t>
            </a:r>
            <a:endParaRPr lang="en-US" dirty="0"/>
          </a:p>
          <a:p>
            <a:r>
              <a:rPr lang="en-US" dirty="0"/>
              <a:t>(</a:t>
            </a:r>
            <a:r>
              <a:rPr lang="hu-HU" dirty="0"/>
              <a:t>Elméletileg</a:t>
            </a:r>
            <a:r>
              <a:rPr lang="en-US" dirty="0"/>
              <a:t>) minim</a:t>
            </a:r>
            <a:r>
              <a:rPr lang="hu-HU" dirty="0" err="1"/>
              <a:t>ális</a:t>
            </a:r>
            <a:r>
              <a:rPr lang="en-US" dirty="0"/>
              <a:t> mem</a:t>
            </a:r>
            <a:r>
              <a:rPr lang="hu-HU" dirty="0" err="1"/>
              <a:t>ória</a:t>
            </a:r>
            <a:r>
              <a:rPr lang="hu-HU" dirty="0"/>
              <a:t> felhasználás</a:t>
            </a:r>
            <a:endParaRPr lang="en-US" dirty="0"/>
          </a:p>
          <a:p>
            <a:r>
              <a:rPr lang="hu-HU" dirty="0"/>
              <a:t>Adott CPU-hoz és hardver elemekhez optimalizálható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u="sng" dirty="0"/>
              <a:t>Hátrányok:</a:t>
            </a:r>
          </a:p>
          <a:p>
            <a:r>
              <a:rPr lang="hu-HU" dirty="0"/>
              <a:t>Nehéz olvasni, módosítani és </a:t>
            </a:r>
            <a:r>
              <a:rPr lang="hu-HU" dirty="0" err="1"/>
              <a:t>bug-okat</a:t>
            </a:r>
            <a:r>
              <a:rPr lang="hu-HU" dirty="0"/>
              <a:t> keresni</a:t>
            </a:r>
          </a:p>
          <a:p>
            <a:r>
              <a:rPr lang="hu-HU" dirty="0"/>
              <a:t>A program CPU-függő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9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hu-HU" dirty="0"/>
              <a:t>.</a:t>
            </a:r>
            <a:r>
              <a:rPr lang="en-US" dirty="0"/>
              <a:t> </a:t>
            </a:r>
            <a:r>
              <a:rPr lang="en-US" dirty="0" err="1"/>
              <a:t>gener</a:t>
            </a:r>
            <a:r>
              <a:rPr lang="hu-HU" dirty="0" err="1"/>
              <a:t>áció</a:t>
            </a:r>
            <a:r>
              <a:rPr lang="en-US" dirty="0"/>
              <a:t> =</a:t>
            </a:r>
            <a:r>
              <a:rPr lang="hu-HU" dirty="0"/>
              <a:t> </a:t>
            </a:r>
            <a:r>
              <a:rPr lang="en-US" dirty="0" err="1"/>
              <a:t>Assem</a:t>
            </a:r>
            <a:r>
              <a:rPr lang="hu-HU" dirty="0"/>
              <a:t>b</a:t>
            </a:r>
            <a:r>
              <a:rPr lang="en-US" dirty="0" err="1"/>
              <a:t>ly</a:t>
            </a:r>
            <a:r>
              <a:rPr lang="en-US" dirty="0"/>
              <a:t> </a:t>
            </a:r>
            <a:r>
              <a:rPr lang="hu-HU" dirty="0"/>
              <a:t>nyelvek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/>
              <a:t>PARADIGMAVÁLTÁS!</a:t>
            </a:r>
          </a:p>
          <a:p>
            <a:pPr marL="0" indent="0">
              <a:buNone/>
            </a:pPr>
            <a:endParaRPr lang="hu-HU" b="1" dirty="0"/>
          </a:p>
          <a:p>
            <a:r>
              <a:rPr lang="hu-HU" b="1" dirty="0" err="1"/>
              <a:t>Mnemonikok</a:t>
            </a:r>
            <a:r>
              <a:rPr lang="hu-HU" dirty="0"/>
              <a:t> kódolják az utasításokat</a:t>
            </a:r>
            <a:br>
              <a:rPr lang="hu-HU" dirty="0"/>
            </a:br>
            <a:r>
              <a:rPr lang="hu-HU" dirty="0"/>
              <a:t>(rövid, könnyen megjegyezhető szócskák)</a:t>
            </a:r>
          </a:p>
          <a:p>
            <a:pPr lvl="1"/>
            <a:r>
              <a:rPr lang="hu-HU" dirty="0"/>
              <a:t>pl. MOV = „</a:t>
            </a:r>
            <a:r>
              <a:rPr lang="hu-HU" dirty="0" err="1"/>
              <a:t>move</a:t>
            </a:r>
            <a:r>
              <a:rPr lang="hu-HU" dirty="0"/>
              <a:t>”</a:t>
            </a:r>
            <a:endParaRPr lang="en-US" dirty="0"/>
          </a:p>
          <a:p>
            <a:r>
              <a:rPr lang="en-US" dirty="0"/>
              <a:t>1 </a:t>
            </a:r>
            <a:r>
              <a:rPr lang="hu-HU" dirty="0"/>
              <a:t>utasítás = 1 </a:t>
            </a:r>
            <a:r>
              <a:rPr lang="hu-HU" dirty="0" err="1"/>
              <a:t>mnemonik</a:t>
            </a:r>
            <a:endParaRPr lang="hu-HU" dirty="0"/>
          </a:p>
          <a:p>
            <a:r>
              <a:rPr lang="hu-HU" dirty="0"/>
              <a:t>Könnyebb olvasni a forráskódot és könnyebb a </a:t>
            </a:r>
            <a:r>
              <a:rPr lang="hu-HU" dirty="0" err="1"/>
              <a:t>bug</a:t>
            </a:r>
            <a:r>
              <a:rPr lang="hu-HU" dirty="0"/>
              <a:t>-okra/elírásokra rátalálni</a:t>
            </a:r>
          </a:p>
        </p:txBody>
      </p:sp>
    </p:spTree>
    <p:extLst>
      <p:ext uri="{BB962C8B-B14F-4D97-AF65-F5344CB8AC3E}">
        <p14:creationId xmlns:p14="http://schemas.microsoft.com/office/powerpoint/2010/main" val="2052667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Assembly nyelvek</a:t>
            </a:r>
          </a:p>
        </p:txBody>
      </p:sp>
      <p:graphicFrame>
        <p:nvGraphicFramePr>
          <p:cNvPr id="8" name="Objektum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901220"/>
              </p:ext>
            </p:extLst>
          </p:nvPr>
        </p:nvGraphicFramePr>
        <p:xfrm>
          <a:off x="1442520" y="1927757"/>
          <a:ext cx="8314128" cy="474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8990476" imgH="5130159" progId="Photoshop.Image.8">
                  <p:embed/>
                </p:oleObj>
              </mc:Choice>
              <mc:Fallback>
                <p:oleObj name="Image" r:id="rId2" imgW="8990476" imgH="5130159" progId="Photoshop.Image.8">
                  <p:embed/>
                  <p:pic>
                    <p:nvPicPr>
                      <p:cNvPr id="8" name="Objektum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2520" y="1927757"/>
                        <a:ext cx="8314128" cy="4744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442520" y="1440670"/>
            <a:ext cx="78809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hu-HU" sz="2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hu-HU" altLang="hu-HU" sz="2000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Mem.cím</a:t>
            </a:r>
            <a:r>
              <a:rPr lang="hu-HU" altLang="hu-HU" sz="2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        Gépi kód                          Assembly utasítás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99584" y="1921098"/>
            <a:ext cx="4157064" cy="4750946"/>
          </a:xfrm>
          <a:prstGeom prst="rect">
            <a:avLst/>
          </a:prstGeom>
          <a:solidFill>
            <a:srgbClr val="FF0000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845686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Assem</a:t>
            </a:r>
            <a:r>
              <a:rPr lang="hu-HU" dirty="0"/>
              <a:t>b</a:t>
            </a:r>
            <a:r>
              <a:rPr lang="en-US" dirty="0" err="1"/>
              <a:t>ly</a:t>
            </a:r>
            <a:r>
              <a:rPr lang="en-US" dirty="0"/>
              <a:t> </a:t>
            </a:r>
            <a:r>
              <a:rPr lang="hu-HU" dirty="0"/>
              <a:t>nyelvek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/>
              <a:t>Új fogalmak</a:t>
            </a:r>
            <a:r>
              <a:rPr lang="hu-HU" dirty="0"/>
              <a:t> jelennek meg:</a:t>
            </a:r>
          </a:p>
          <a:p>
            <a:r>
              <a:rPr lang="hu-HU" b="1" u="sng" dirty="0"/>
              <a:t>Forráskód:</a:t>
            </a:r>
            <a:r>
              <a:rPr lang="hu-HU" dirty="0"/>
              <a:t> a program szöveges specifikációja</a:t>
            </a:r>
          </a:p>
          <a:p>
            <a:r>
              <a:rPr lang="hu-HU" b="1" u="sng" dirty="0"/>
              <a:t>Fordító:</a:t>
            </a:r>
            <a:r>
              <a:rPr lang="hu-HU" dirty="0"/>
              <a:t> alkalmazás, mely lefordítja a forráskódot</a:t>
            </a:r>
          </a:p>
          <a:p>
            <a:r>
              <a:rPr lang="hu-HU" b="1" u="sng" dirty="0"/>
              <a:t>Tárgykód:</a:t>
            </a:r>
            <a:r>
              <a:rPr lang="hu-HU" dirty="0"/>
              <a:t> a forráskód fordításának eredményeképp előálló (gépi) kód</a:t>
            </a:r>
          </a:p>
        </p:txBody>
      </p:sp>
      <p:sp>
        <p:nvSpPr>
          <p:cNvPr id="4" name="Lekerekített téglalap 3"/>
          <p:cNvSpPr/>
          <p:nvPr/>
        </p:nvSpPr>
        <p:spPr>
          <a:xfrm>
            <a:off x="2670048" y="5021168"/>
            <a:ext cx="1944216" cy="936104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  <a:latin typeface="+mj-lt"/>
              </a:rPr>
              <a:t>Forráskód</a:t>
            </a:r>
          </a:p>
        </p:txBody>
      </p:sp>
      <p:sp>
        <p:nvSpPr>
          <p:cNvPr id="5" name="Lekerekített téglalap 4"/>
          <p:cNvSpPr/>
          <p:nvPr/>
        </p:nvSpPr>
        <p:spPr>
          <a:xfrm>
            <a:off x="6928864" y="5021168"/>
            <a:ext cx="1944216" cy="936104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  <a:latin typeface="+mj-lt"/>
              </a:rPr>
              <a:t>Tárgykód</a:t>
            </a:r>
          </a:p>
        </p:txBody>
      </p:sp>
      <p:sp>
        <p:nvSpPr>
          <p:cNvPr id="6" name="Jobbra nyíl 5"/>
          <p:cNvSpPr/>
          <p:nvPr/>
        </p:nvSpPr>
        <p:spPr>
          <a:xfrm>
            <a:off x="4840632" y="5093176"/>
            <a:ext cx="1944216" cy="79208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1"/>
                </a:solidFill>
                <a:latin typeface="+mj-lt"/>
              </a:rPr>
              <a:t>fordítás</a:t>
            </a:r>
          </a:p>
        </p:txBody>
      </p:sp>
    </p:spTree>
    <p:extLst>
      <p:ext uri="{BB962C8B-B14F-4D97-AF65-F5344CB8AC3E}">
        <p14:creationId xmlns:p14="http://schemas.microsoft.com/office/powerpoint/2010/main" val="3191176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Assem</a:t>
            </a:r>
            <a:r>
              <a:rPr lang="hu-HU" dirty="0"/>
              <a:t>b</a:t>
            </a:r>
            <a:r>
              <a:rPr lang="en-US" dirty="0" err="1"/>
              <a:t>ly</a:t>
            </a:r>
            <a:r>
              <a:rPr lang="en-US" dirty="0"/>
              <a:t> </a:t>
            </a:r>
            <a:r>
              <a:rPr lang="hu-HU" dirty="0"/>
              <a:t>nyelvek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Megjelennek:</a:t>
            </a:r>
          </a:p>
          <a:p>
            <a:r>
              <a:rPr lang="hu-HU" b="1" dirty="0"/>
              <a:t>Primitív típusok:</a:t>
            </a:r>
            <a:r>
              <a:rPr lang="hu-HU" dirty="0"/>
              <a:t> csak memóriaigény, nincs szemantika</a:t>
            </a:r>
          </a:p>
          <a:p>
            <a:r>
              <a:rPr lang="hu-HU" b="1" dirty="0"/>
              <a:t>Primitív változók:</a:t>
            </a:r>
            <a:r>
              <a:rPr lang="hu-HU" dirty="0"/>
              <a:t> nincs típusellenőrzés, hatáskör és élettartam menedzsment</a:t>
            </a:r>
          </a:p>
          <a:p>
            <a:r>
              <a:rPr lang="hu-HU" b="1" dirty="0"/>
              <a:t>Primitív ciklusok:</a:t>
            </a:r>
            <a:r>
              <a:rPr lang="hu-HU" dirty="0"/>
              <a:t> feltételes ugrás a kód egy korábbi pontjára</a:t>
            </a:r>
          </a:p>
          <a:p>
            <a:r>
              <a:rPr lang="hu-HU" b="1" dirty="0"/>
              <a:t>Primitív eljárások:</a:t>
            </a:r>
            <a:r>
              <a:rPr lang="hu-HU" dirty="0"/>
              <a:t> hívás, visszatérés, nincs standard paraméterátadás</a:t>
            </a:r>
          </a:p>
          <a:p>
            <a:endParaRPr lang="hu-HU" dirty="0"/>
          </a:p>
          <a:p>
            <a:pPr marL="109728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7881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3.</a:t>
            </a:r>
            <a:r>
              <a:rPr lang="en-US" dirty="0"/>
              <a:t> </a:t>
            </a:r>
            <a:r>
              <a:rPr lang="en-US" dirty="0" err="1"/>
              <a:t>gener</a:t>
            </a:r>
            <a:r>
              <a:rPr lang="hu-HU" dirty="0" err="1"/>
              <a:t>áció</a:t>
            </a:r>
            <a:r>
              <a:rPr lang="en-US" dirty="0"/>
              <a:t> =</a:t>
            </a:r>
            <a:r>
              <a:rPr lang="hu-HU" dirty="0"/>
              <a:t> Procedurális</a:t>
            </a:r>
            <a:r>
              <a:rPr lang="en-US" dirty="0"/>
              <a:t> </a:t>
            </a:r>
            <a:r>
              <a:rPr lang="hu-HU" dirty="0"/>
              <a:t>nyelvek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/>
              <a:t>PARADIGMAVÁLTÁS!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A cél, hogy általános célú eljárásokat/függvényeket írjunk</a:t>
            </a:r>
          </a:p>
          <a:p>
            <a:r>
              <a:rPr lang="hu-HU" dirty="0"/>
              <a:t>Standard mód a paraméterezésre</a:t>
            </a:r>
          </a:p>
          <a:p>
            <a:r>
              <a:rPr lang="hu-HU" dirty="0"/>
              <a:t>Standard mód az értékkel való visszatérésre</a:t>
            </a:r>
          </a:p>
          <a:p>
            <a:endParaRPr lang="hu-HU" dirty="0"/>
          </a:p>
          <a:p>
            <a:r>
              <a:rPr lang="hu-HU" dirty="0"/>
              <a:t>Példák: Basic, Pascal, C</a:t>
            </a:r>
          </a:p>
        </p:txBody>
      </p:sp>
    </p:spTree>
    <p:extLst>
      <p:ext uri="{BB962C8B-B14F-4D97-AF65-F5344CB8AC3E}">
        <p14:creationId xmlns:p14="http://schemas.microsoft.com/office/powerpoint/2010/main" val="3494428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mutató1_sablon">
  <a:themeElements>
    <a:clrScheme name="Urbánus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ánu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ánu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mutató1" id="{810C2D1E-E208-4C93-85D0-4CF5A7F153C8}" vid="{85951685-8E03-47CF-9D5A-9804F7BAAD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</Template>
  <TotalTime>644</TotalTime>
  <Words>624</Words>
  <Application>Microsoft Office PowerPoint</Application>
  <PresentationFormat>Szélesvásznú</PresentationFormat>
  <Paragraphs>117</Paragraphs>
  <Slides>17</Slides>
  <Notes>0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3" baseType="lpstr">
      <vt:lpstr>Arial</vt:lpstr>
      <vt:lpstr>Georgia</vt:lpstr>
      <vt:lpstr>Trebuchet MS</vt:lpstr>
      <vt:lpstr>Wingdings 2</vt:lpstr>
      <vt:lpstr>Bemutató1_sablon</vt:lpstr>
      <vt:lpstr>Image</vt:lpstr>
      <vt:lpstr>Magasszintű programozási nyelvek I.</vt:lpstr>
      <vt:lpstr>1. generáció = Gépi kód</vt:lpstr>
      <vt:lpstr>Gépi kód</vt:lpstr>
      <vt:lpstr>Gépi kód</vt:lpstr>
      <vt:lpstr>2. generáció = Assembly nyelvek</vt:lpstr>
      <vt:lpstr>Assembly nyelvek</vt:lpstr>
      <vt:lpstr>Assembly nyelvek</vt:lpstr>
      <vt:lpstr>Assembly nyelvek</vt:lpstr>
      <vt:lpstr>3. generáció = Procedurális nyelvek</vt:lpstr>
      <vt:lpstr>Procedurális nyelvek</vt:lpstr>
      <vt:lpstr>Procedurális nyelvek</vt:lpstr>
      <vt:lpstr>Procedurális nyelvek</vt:lpstr>
      <vt:lpstr>Procedurális nyelvek</vt:lpstr>
      <vt:lpstr>3.5. generáció = Objektum-orientált prog. (OOP) ny.</vt:lpstr>
      <vt:lpstr>4. generáció = Specializált nyelvek</vt:lpstr>
      <vt:lpstr>5. generáció = Mesterséges intelligencia (MI) nyelvek</vt:lpstr>
      <vt:lpstr>Programozási paradigma szerinti osztályozás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Magasszintű programozási nyelvek I.</dc:title>
  <dc:creator>Gergely Kovasznai</dc:creator>
  <cp:lastModifiedBy>kovasznai.gergely@uni-eszterhazy.hu</cp:lastModifiedBy>
  <cp:revision>241</cp:revision>
  <dcterms:created xsi:type="dcterms:W3CDTF">2018-09-19T12:45:33Z</dcterms:created>
  <dcterms:modified xsi:type="dcterms:W3CDTF">2022-11-18T15:31:12Z</dcterms:modified>
</cp:coreProperties>
</file>