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1"/>
  </p:notes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92" r:id="rId12"/>
    <p:sldId id="276" r:id="rId13"/>
    <p:sldId id="277" r:id="rId14"/>
    <p:sldId id="278" r:id="rId15"/>
    <p:sldId id="293" r:id="rId16"/>
    <p:sldId id="279" r:id="rId17"/>
    <p:sldId id="280" r:id="rId18"/>
    <p:sldId id="281" r:id="rId19"/>
    <p:sldId id="282" r:id="rId20"/>
    <p:sldId id="294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 snapToObjects="1">
      <p:cViewPr varScale="1">
        <p:scale>
          <a:sx n="79" d="100"/>
          <a:sy n="79" d="100"/>
        </p:scale>
        <p:origin x="744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230F8-2015-46AC-9C15-B08EDE877F5D}" type="datetimeFigureOut">
              <a:rPr lang="hu-HU" smtClean="0"/>
              <a:pPr/>
              <a:t>2020. 02. 18.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C11E-540C-488B-B718-84796C0B45F1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58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églalap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Lekerekített téglalap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Cím 7"/>
          <p:cNvSpPr>
            <a:spLocks noGrp="1"/>
          </p:cNvSpPr>
          <p:nvPr>
            <p:ph type="ctrTitle" hasCustomPrompt="1"/>
          </p:nvPr>
        </p:nvSpPr>
        <p:spPr>
          <a:xfrm>
            <a:off x="609600" y="2401887"/>
            <a:ext cx="11277600" cy="1046440"/>
          </a:xfrm>
        </p:spPr>
        <p:txBody>
          <a:bodyPr anchor="t" anchorCtr="0">
            <a:sp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hu-HU" dirty="0" smtClean="0"/>
              <a:t>Számításelmélet</a:t>
            </a:r>
            <a:endParaRPr kumimoji="0" lang="en-US" dirty="0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609600" y="4149080"/>
            <a:ext cx="6604000" cy="1752600"/>
          </a:xfrm>
          <a:solidFill>
            <a:srgbClr val="E2F0D7">
              <a:alpha val="50196"/>
            </a:srgbClr>
          </a:solidFill>
        </p:spPr>
        <p:txBody>
          <a:bodyPr>
            <a:normAutofit/>
          </a:bodyPr>
          <a:lstStyle>
            <a:lvl1pPr marL="64008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Kattintson ide az alcím mintájának szerkesztéséhez</a:t>
            </a:r>
            <a:endParaRPr kumimoji="0" lang="en-US" dirty="0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9753600" y="6492240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BDC4B96-EF54-4894-A47C-293FC800FE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Alcím 8"/>
          <p:cNvSpPr txBox="1">
            <a:spLocks/>
          </p:cNvSpPr>
          <p:nvPr/>
        </p:nvSpPr>
        <p:spPr>
          <a:xfrm>
            <a:off x="6532880" y="207850"/>
            <a:ext cx="535432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 sz="2000" i="1" dirty="0" err="1" smtClean="0"/>
              <a:t>Kovásznai</a:t>
            </a:r>
            <a:r>
              <a:rPr lang="hu-HU" sz="2000" i="1" dirty="0" smtClean="0"/>
              <a:t> Gergely</a:t>
            </a:r>
          </a:p>
          <a:p>
            <a:pPr algn="r"/>
            <a:r>
              <a:rPr lang="hu-HU" sz="2000" i="1" dirty="0" smtClean="0"/>
              <a:t>Eszterházy</a:t>
            </a:r>
            <a:r>
              <a:rPr lang="hu-HU" sz="2000" i="1" baseline="0" dirty="0" smtClean="0"/>
              <a:t> Károly Egyetem</a:t>
            </a:r>
            <a:endParaRPr lang="en-US" sz="2000" i="1" dirty="0"/>
          </a:p>
        </p:txBody>
      </p:sp>
      <p:sp>
        <p:nvSpPr>
          <p:cNvPr id="11" name="Alcím 8"/>
          <p:cNvSpPr txBox="1">
            <a:spLocks/>
          </p:cNvSpPr>
          <p:nvPr userDrawn="1"/>
        </p:nvSpPr>
        <p:spPr>
          <a:xfrm>
            <a:off x="6532880" y="207850"/>
            <a:ext cx="535432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 sz="2000" i="1" dirty="0" err="1" smtClean="0"/>
              <a:t>Kovásznai</a:t>
            </a:r>
            <a:r>
              <a:rPr lang="hu-HU" sz="2000" i="1" dirty="0" smtClean="0"/>
              <a:t> Gergely</a:t>
            </a:r>
          </a:p>
          <a:p>
            <a:pPr algn="r"/>
            <a:r>
              <a:rPr lang="hu-HU" sz="2000" i="1" dirty="0" smtClean="0"/>
              <a:t>Eszterházy</a:t>
            </a:r>
            <a:r>
              <a:rPr lang="hu-HU" sz="2000" i="1" baseline="0" dirty="0" smtClean="0"/>
              <a:t> Károly Egyetem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3700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2020. 02. 18.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629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2020. 02. 18.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575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Ins="365760">
            <a:normAutofit/>
          </a:bodyPr>
          <a:lstStyle>
            <a:lvl1pPr>
              <a:defRPr sz="3200"/>
            </a:lvl1pPr>
          </a:lstStyle>
          <a:p>
            <a:r>
              <a:rPr kumimoji="0" lang="hu-HU" smtClean="0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1584001"/>
            <a:ext cx="11376000" cy="4980051"/>
          </a:xfrm>
          <a:solidFill>
            <a:srgbClr val="E2F0D7">
              <a:alpha val="50196"/>
            </a:srgbClr>
          </a:solidFill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800">
                <a:solidFill>
                  <a:schemeClr val="tx2"/>
                </a:solidFill>
              </a:defRPr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94DD-33E5-42F6-9305-21152E3D2FB9}" type="datetimeFigureOut">
              <a:rPr lang="en-US" smtClean="0"/>
              <a:pPr/>
              <a:t>2/18/2020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4B96-EF54-4894-A47C-293FC800FE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6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t" anchorCtr="0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2020. 02. 18.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377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hu-HU" smtClean="0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35360" y="1600201"/>
            <a:ext cx="5664629" cy="5175187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689600" cy="5175187"/>
          </a:xfrm>
        </p:spPr>
        <p:txBody>
          <a:bodyPr/>
          <a:lstStyle>
            <a:lvl1pPr marL="365760" marR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 sz="2000"/>
            </a:lvl1pPr>
            <a:lvl2pPr marL="658368" marR="0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Tx/>
              <a:buFont typeface="Georgia"/>
              <a:buChar char="▫"/>
              <a:tabLst/>
              <a:defRPr sz="1900"/>
            </a:lvl2pPr>
            <a:lvl3pPr marL="923544" marR="0" indent="-219456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Wingdings 2"/>
              <a:buChar char=""/>
              <a:tabLst/>
              <a:defRPr sz="1800"/>
            </a:lvl3pPr>
            <a:lvl4pPr marL="1179576" marR="0" indent="-20116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Wingdings 2"/>
              <a:buChar char=""/>
              <a:tabLst/>
              <a:defRPr sz="1800"/>
            </a:lvl4pPr>
            <a:lvl5pPr marL="1389888" marR="0" indent="-18288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▫"/>
              <a:tabLst/>
              <a:defRPr sz="1800"/>
            </a:lvl5pPr>
          </a:lstStyle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Mintaszöveg szerkesztése</a:t>
            </a:r>
          </a:p>
          <a:p>
            <a:pPr marL="365760" marR="0" lvl="1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Második szint</a:t>
            </a:r>
          </a:p>
          <a:p>
            <a:pPr marL="365760" marR="0" lvl="2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Harmadik szint</a:t>
            </a:r>
          </a:p>
          <a:p>
            <a:pPr marL="365760" marR="0" lvl="3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Negyedik szint</a:t>
            </a:r>
          </a:p>
          <a:p>
            <a:pPr marL="365760" marR="0" lvl="4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Ötödik szint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A04DA3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2020. 02. 18.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9855200" y="6439774"/>
            <a:ext cx="1016000" cy="418226"/>
          </a:xfrm>
        </p:spPr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360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26" name="Dátum hely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DD05FFA-4383-4574-9830-A5FF25BE8406}" type="datetimeFigureOut">
              <a:rPr lang="hu-HU" smtClean="0"/>
              <a:pPr/>
              <a:t>2020. 02. 18.</a:t>
            </a:fld>
            <a:endParaRPr lang="hu-HU"/>
          </a:p>
        </p:txBody>
      </p:sp>
      <p:sp>
        <p:nvSpPr>
          <p:cNvPr id="27" name="Dia számának hely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8" name="Élőláb hely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361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0DD05FFA-4383-4574-9830-A5FF25BE8406}" type="datetimeFigureOut">
              <a:rPr lang="hu-HU" smtClean="0"/>
              <a:pPr/>
              <a:t>2020. 02. 18.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855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2020. 02. 18.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308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2020. 02. 18.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071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2020. 02. 18.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756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églalap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Téglalap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Téglalap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Téglalap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Téglalap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Téglalap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0" y="304801"/>
            <a:ext cx="11887200" cy="984885"/>
          </a:xfrm>
          <a:prstGeom prst="rect">
            <a:avLst/>
          </a:prstGeom>
          <a:blipFill>
            <a:blip r:embed="rId14"/>
            <a:stretch>
              <a:fillRect/>
            </a:stretch>
          </a:blipFill>
        </p:spPr>
        <p:txBody>
          <a:bodyPr vert="horz" lIns="640080" tIns="0" bIns="365760" anchor="t" anchorCtr="0">
            <a:normAutofit/>
          </a:bodyPr>
          <a:lstStyle/>
          <a:p>
            <a:r>
              <a:rPr kumimoji="0" lang="hu-HU" dirty="0" smtClean="0"/>
              <a:t>Mintacím szerkesztése</a:t>
            </a:r>
            <a:endParaRPr kumimoji="0" lang="en-US" dirty="0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10972800" cy="48981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dirty="0" smtClean="0"/>
              <a:t>Mintaszöveg szerkesztése</a:t>
            </a:r>
          </a:p>
          <a:p>
            <a:pPr lvl="1" eaLnBrk="1" latinLnBrk="0" hangingPunct="1"/>
            <a:r>
              <a:rPr kumimoji="0" lang="hu-HU" dirty="0" smtClean="0"/>
              <a:t>Második szint</a:t>
            </a:r>
          </a:p>
          <a:p>
            <a:pPr lvl="2" eaLnBrk="1" latinLnBrk="0" hangingPunct="1"/>
            <a:r>
              <a:rPr kumimoji="0" lang="hu-HU" dirty="0" smtClean="0"/>
              <a:t>Harmadik szint</a:t>
            </a:r>
          </a:p>
          <a:p>
            <a:pPr lvl="3" eaLnBrk="1" latinLnBrk="0" hangingPunct="1"/>
            <a:r>
              <a:rPr kumimoji="0" lang="hu-HU" dirty="0" smtClean="0"/>
              <a:t>Negyedik szint</a:t>
            </a:r>
          </a:p>
          <a:p>
            <a:pPr lvl="4" eaLnBrk="1" latinLnBrk="0" hangingPunct="1"/>
            <a:r>
              <a:rPr kumimoji="0" lang="hu-HU" dirty="0" smtClean="0"/>
              <a:t>Ötödik szint</a:t>
            </a:r>
            <a:endParaRPr kumimoji="0" lang="en-US" dirty="0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10915648" y="0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DD05FFA-4383-4574-9830-A5FF25BE8406}" type="datetimeFigureOut">
              <a:rPr lang="hu-HU" smtClean="0"/>
              <a:pPr/>
              <a:t>2020. 02. 18.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9144000" y="0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u-HU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9855200" y="6492240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893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accent2">
              <a:lumMod val="50000"/>
            </a:schemeClr>
          </a:solidFill>
          <a:latin typeface="+mj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j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j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j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981200" y="2401887"/>
            <a:ext cx="8458200" cy="1046440"/>
          </a:xfrm>
        </p:spPr>
        <p:txBody>
          <a:bodyPr>
            <a:spAutoFit/>
          </a:bodyPr>
          <a:lstStyle/>
          <a:p>
            <a:r>
              <a:rPr lang="hu-HU" dirty="0" smtClean="0"/>
              <a:t>Számításelmélet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Algoritmusok bonyolultsága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976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Buborék rendezés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460" y="1289686"/>
            <a:ext cx="7230932" cy="5465240"/>
          </a:xfrm>
        </p:spPr>
      </p:pic>
    </p:spTree>
    <p:extLst>
      <p:ext uri="{BB962C8B-B14F-4D97-AF65-F5344CB8AC3E}">
        <p14:creationId xmlns:p14="http://schemas.microsoft.com/office/powerpoint/2010/main" val="364162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Buborék rendezés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981200" y="1628800"/>
            <a:ext cx="8229600" cy="4493096"/>
          </a:xfrm>
          <a:solidFill>
            <a:srgbClr val="FFC000"/>
          </a:solidFill>
        </p:spPr>
        <p:txBody>
          <a:bodyPr anchor="ctr"/>
          <a:lstStyle/>
          <a:p>
            <a:pPr marL="0" indent="0">
              <a:buNone/>
            </a:pP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(i=n-1; i&gt;0;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i--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(j=0; j&lt;i; j++)</a:t>
            </a:r>
            <a:b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{</a:t>
            </a:r>
            <a:b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   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(T[j+1] &lt; T[j])</a:t>
            </a:r>
            <a:b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       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(T[j+1], T[j]);</a:t>
            </a:r>
            <a:b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}</a:t>
            </a:r>
            <a:b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974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Buborék rendezés időbonyolultsága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dirty="0" smtClean="0"/>
                  <a:t>Összehasonlítások száma:</a:t>
                </a:r>
              </a:p>
              <a:p>
                <a:pPr marL="0" indent="0" algn="ctr">
                  <a:buNone/>
                </a:pPr>
                <a:r>
                  <a:rPr lang="hu-HU" dirty="0" smtClean="0"/>
                  <a:t>minden esetben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/>
                          </a:rPr>
                          <m:t>𝑛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hu-HU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hu-HU" dirty="0" smtClean="0"/>
              </a:p>
              <a:p>
                <a:endParaRPr lang="hu-HU" dirty="0" smtClean="0"/>
              </a:p>
              <a:p>
                <a:r>
                  <a:rPr lang="hu-HU" dirty="0" smtClean="0"/>
                  <a:t>Elemcserék száma:</a:t>
                </a:r>
              </a:p>
              <a:p>
                <a:pPr marL="0" indent="0" algn="ctr">
                  <a:buNone/>
                </a:pPr>
                <a:r>
                  <a:rPr lang="hu-HU" dirty="0" smtClean="0"/>
                  <a:t>legrosszabb </a:t>
                </a:r>
                <a:r>
                  <a:rPr lang="hu-HU" dirty="0"/>
                  <a:t>esetben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i="1">
                            <a:latin typeface="Cambria Math"/>
                          </a:rPr>
                          <m:t>𝑛</m:t>
                        </m:r>
                        <m:r>
                          <a:rPr lang="hu-HU" i="1">
                            <a:latin typeface="Cambria Math"/>
                            <a:ea typeface="Cambria Math"/>
                          </a:rPr>
                          <m:t>∙</m:t>
                        </m:r>
                        <m:d>
                          <m:dPr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hu-HU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hu-HU" dirty="0"/>
              </a:p>
              <a:p>
                <a:endParaRPr lang="hu-HU" dirty="0" smtClean="0"/>
              </a:p>
              <a:p>
                <a:r>
                  <a:rPr lang="hu-HU" u="sng" dirty="0" smtClean="0"/>
                  <a:t>Összesen:</a:t>
                </a:r>
                <a:r>
                  <a:rPr lang="hu-HU" dirty="0" smtClean="0"/>
                  <a:t> legrosszabb esetben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𝑛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</m:d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5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56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Buborék rendezés </a:t>
            </a:r>
            <a:r>
              <a:rPr lang="hu-HU" dirty="0" smtClean="0"/>
              <a:t>időbonyolultsága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dirty="0" smtClean="0"/>
                  <a:t>Buborék rendezés időbonyolultsága: </a:t>
                </a:r>
                <a14:m>
                  <m:oMath xmlns:m="http://schemas.openxmlformats.org/officeDocument/2006/math">
                    <m:r>
                      <a:rPr lang="hu-HU" b="1" i="1" smtClean="0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hu-HU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u-HU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1" i="1" smtClean="0"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hu-HU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lang="hu-HU" b="1" dirty="0" smtClean="0"/>
              </a:p>
              <a:p>
                <a:pPr marL="0" indent="0">
                  <a:buNone/>
                </a:pPr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7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1" y="2364419"/>
            <a:ext cx="4348413" cy="434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9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Beszúrásos rendezés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891" y="1289686"/>
            <a:ext cx="5249417" cy="5314802"/>
          </a:xfrm>
        </p:spPr>
      </p:pic>
    </p:spTree>
    <p:extLst>
      <p:ext uri="{BB962C8B-B14F-4D97-AF65-F5344CB8AC3E}">
        <p14:creationId xmlns:p14="http://schemas.microsoft.com/office/powerpoint/2010/main" val="290842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Beszúrásos rendezés</a:t>
            </a:r>
            <a:endParaRPr lang="hu-HU" dirty="0"/>
          </a:p>
        </p:txBody>
      </p:sp>
      <p:sp>
        <p:nvSpPr>
          <p:cNvPr id="4" name="Tartalom helye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565104"/>
          </a:xfrm>
          <a:solidFill>
            <a:srgbClr val="FFC000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u-HU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 = 1; i &lt; n; i++)</a:t>
            </a:r>
          </a:p>
          <a:p>
            <a:pPr marL="0" indent="0">
              <a:buNone/>
            </a:pP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x = T[i];</a:t>
            </a:r>
          </a:p>
          <a:p>
            <a:pPr marL="0" indent="0">
              <a:buNone/>
            </a:pP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j =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(T, i-1, x);</a:t>
            </a:r>
          </a:p>
          <a:p>
            <a:pPr marL="0" indent="0">
              <a:buNone/>
            </a:pP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shift_right(T,j,i-1</a:t>
            </a:r>
            <a:r>
              <a:rPr lang="hu-HU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T[j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x;</a:t>
            </a:r>
          </a:p>
          <a:p>
            <a:pPr marL="0" indent="0">
              <a:buNone/>
            </a:pP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018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Beszúrásos rendezés variánsai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A </a:t>
            </a:r>
            <a:r>
              <a:rPr lang="hu-HU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hu-HU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hu-HU" sz="3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place</a:t>
            </a:r>
            <a:r>
              <a:rPr lang="hu-HU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hu-HU" dirty="0" smtClean="0"/>
              <a:t> függvény keresi meg az </a:t>
            </a:r>
            <a:r>
              <a:rPr lang="hu-HU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hu-HU" dirty="0" smtClean="0"/>
              <a:t> elem helyét a tömb elején.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smtClean="0"/>
              <a:t>Kétfajta keresést alkalmazhatunk:</a:t>
            </a:r>
          </a:p>
          <a:p>
            <a:r>
              <a:rPr lang="hu-HU" dirty="0" smtClean="0"/>
              <a:t>Lineáris keresést</a:t>
            </a:r>
          </a:p>
          <a:p>
            <a:r>
              <a:rPr lang="hu-HU" dirty="0" smtClean="0"/>
              <a:t>Bináris keresést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0073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Beszúrásos</a:t>
            </a:r>
            <a:r>
              <a:rPr lang="hu-HU" dirty="0" smtClean="0"/>
              <a:t> rendezés időbonyolultsága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hu-HU" dirty="0" smtClean="0"/>
                  <a:t>Lineáris kereséssel:</a:t>
                </a:r>
              </a:p>
              <a:p>
                <a:pPr lvl="1"/>
                <a:r>
                  <a:rPr lang="hu-HU" dirty="0" smtClean="0"/>
                  <a:t>Összehasonlítások száma:</a:t>
                </a:r>
              </a:p>
              <a:p>
                <a:pPr marL="457200" lvl="1" indent="0" algn="ctr">
                  <a:buNone/>
                </a:pPr>
                <a:r>
                  <a:rPr lang="hu-HU" dirty="0" smtClean="0"/>
                  <a:t>legrosszabb esetben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/>
                          </a:rPr>
                          <m:t>𝑛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hu-HU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hu-HU" dirty="0" smtClean="0"/>
              </a:p>
              <a:p>
                <a:endParaRPr lang="hu-HU" dirty="0" smtClean="0"/>
              </a:p>
              <a:p>
                <a:pPr lvl="1"/>
                <a:r>
                  <a:rPr lang="hu-HU" dirty="0" smtClean="0"/>
                  <a:t>Elemcserék száma:</a:t>
                </a:r>
              </a:p>
              <a:p>
                <a:pPr marL="457200" lvl="1" indent="0" algn="ctr">
                  <a:buNone/>
                </a:pPr>
                <a:r>
                  <a:rPr lang="hu-HU" dirty="0" smtClean="0"/>
                  <a:t>legrosszabb </a:t>
                </a:r>
                <a:r>
                  <a:rPr lang="hu-HU" dirty="0"/>
                  <a:t>esetben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i="1">
                            <a:latin typeface="Cambria Math"/>
                          </a:rPr>
                          <m:t>𝑛</m:t>
                        </m:r>
                        <m:r>
                          <a:rPr lang="hu-HU" i="1">
                            <a:latin typeface="Cambria Math"/>
                            <a:ea typeface="Cambria Math"/>
                          </a:rPr>
                          <m:t>∙</m:t>
                        </m:r>
                        <m:d>
                          <m:dPr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hu-HU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hu-HU" dirty="0"/>
              </a:p>
              <a:p>
                <a:endParaRPr lang="hu-HU" dirty="0" smtClean="0"/>
              </a:p>
              <a:p>
                <a:pPr lvl="1"/>
                <a:r>
                  <a:rPr lang="hu-HU" u="sng" dirty="0" smtClean="0"/>
                  <a:t>Összesen:</a:t>
                </a:r>
                <a:endParaRPr lang="hu-HU" dirty="0" smtClean="0"/>
              </a:p>
              <a:p>
                <a:pPr marL="457200" lvl="1" indent="0" algn="ctr">
                  <a:buNone/>
                </a:pPr>
                <a:r>
                  <a:rPr lang="hu-HU" dirty="0" smtClean="0"/>
                  <a:t>legrosszabb esetben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/>
                        </a:rPr>
                        <m:t>𝑛</m:t>
                      </m:r>
                      <m:r>
                        <a:rPr lang="hu-HU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hu-HU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  <m:r>
                        <a:rPr lang="hu-HU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hu-HU" b="1" i="1" smtClean="0">
                          <a:latin typeface="Cambria Math"/>
                          <a:ea typeface="Cambria Math"/>
                        </a:rPr>
                        <m:t>𝑶</m:t>
                      </m:r>
                      <m:d>
                        <m:dPr>
                          <m:ctrlPr>
                            <a:rPr lang="hu-HU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hu-HU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hu-HU" b="1" i="1" smtClean="0"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hu-HU" b="1" i="1" smtClean="0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1" t="-293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64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Beszúrásos</a:t>
            </a:r>
            <a:r>
              <a:rPr lang="hu-HU" dirty="0" smtClean="0"/>
              <a:t> rendezés időbonyolultsága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hu-HU" dirty="0" smtClean="0"/>
                  <a:t>Bináris kereséssel:</a:t>
                </a:r>
              </a:p>
              <a:p>
                <a:pPr lvl="1"/>
                <a:r>
                  <a:rPr lang="hu-HU" dirty="0" smtClean="0"/>
                  <a:t>Összehasonlítások száma:</a:t>
                </a:r>
              </a:p>
              <a:p>
                <a:pPr marL="457200" lvl="1" indent="0" algn="ctr">
                  <a:buNone/>
                </a:pPr>
                <a:r>
                  <a:rPr lang="hu-HU" dirty="0" smtClean="0"/>
                  <a:t>legrosszabb esetben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hu-H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hu-HU" b="0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⌈"/>
                          <m:endChr m:val="⌉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hu-HU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hu-HU" b="0" i="1" smtClean="0">
                          <a:latin typeface="Cambria Math"/>
                        </a:rPr>
                        <m:t>+…+</m:t>
                      </m:r>
                      <m:d>
                        <m:dPr>
                          <m:begChr m:val="⌈"/>
                          <m:endChr m:val="⌉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hu-HU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hu-HU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hu-HU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hu-HU" b="0" i="1" smtClean="0">
                          <a:latin typeface="Cambria Math"/>
                        </a:rPr>
                        <m:t>≤</m:t>
                      </m:r>
                      <m:r>
                        <a:rPr lang="hu-HU" b="0" i="1" smtClean="0">
                          <a:latin typeface="Cambria Math"/>
                        </a:rPr>
                        <m:t>𝑛</m:t>
                      </m:r>
                      <m:r>
                        <a:rPr lang="hu-HU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⌈"/>
                          <m:endChr m:val="⌉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hu-HU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hu-HU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hu-HU" i="1">
                              <a:latin typeface="Cambria Math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hu-HU" dirty="0" smtClean="0"/>
              </a:p>
              <a:p>
                <a:endParaRPr lang="hu-HU" dirty="0" smtClean="0"/>
              </a:p>
              <a:p>
                <a:pPr lvl="1"/>
                <a:r>
                  <a:rPr lang="hu-HU" dirty="0" smtClean="0"/>
                  <a:t>Elemcserék száma:</a:t>
                </a:r>
              </a:p>
              <a:p>
                <a:pPr marL="457200" lvl="1" indent="0" algn="ctr">
                  <a:buNone/>
                </a:pPr>
                <a:r>
                  <a:rPr lang="hu-HU" dirty="0" smtClean="0"/>
                  <a:t>legrosszabb </a:t>
                </a:r>
                <a:r>
                  <a:rPr lang="hu-HU" dirty="0"/>
                  <a:t>esetben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i="1">
                            <a:latin typeface="Cambria Math"/>
                          </a:rPr>
                          <m:t>𝑛</m:t>
                        </m:r>
                        <m:r>
                          <a:rPr lang="hu-HU" i="1">
                            <a:latin typeface="Cambria Math"/>
                            <a:ea typeface="Cambria Math"/>
                          </a:rPr>
                          <m:t>∙</m:t>
                        </m:r>
                        <m:d>
                          <m:dPr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hu-HU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hu-HU" dirty="0"/>
              </a:p>
              <a:p>
                <a:endParaRPr lang="hu-HU" dirty="0" smtClean="0"/>
              </a:p>
              <a:p>
                <a:pPr lvl="1"/>
                <a:r>
                  <a:rPr lang="hu-HU" u="sng" dirty="0" smtClean="0"/>
                  <a:t>Összesen:</a:t>
                </a:r>
                <a:endParaRPr lang="hu-HU" dirty="0"/>
              </a:p>
              <a:p>
                <a:pPr marL="457200" lvl="1" indent="0" algn="ctr">
                  <a:buNone/>
                </a:pPr>
                <a:r>
                  <a:rPr lang="hu-HU" dirty="0" smtClean="0"/>
                  <a:t>legrosszabb esetben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latin typeface="Cambria Math"/>
                            </a:rPr>
                            <m:t>𝑛</m:t>
                          </m:r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∙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hu-HU" i="1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hu-HU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hu-HU" b="0" i="1" smtClean="0">
                          <a:latin typeface="Cambria Math"/>
                        </a:rPr>
                        <m:t>+</m:t>
                      </m:r>
                      <m:r>
                        <a:rPr lang="hu-HU" b="0" i="1" smtClean="0">
                          <a:latin typeface="Cambria Math"/>
                        </a:rPr>
                        <m:t>𝑛</m:t>
                      </m:r>
                      <m:d>
                        <m:dPr>
                          <m:begChr m:val="⌈"/>
                          <m:endChr m:val="⌉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hu-HU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hu-HU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hu-HU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hu-HU" b="0" i="1" smtClean="0">
                          <a:latin typeface="Cambria Math"/>
                        </a:rPr>
                        <m:t>=</m:t>
                      </m:r>
                      <m:r>
                        <a:rPr lang="hu-HU" b="1" i="1" smtClean="0">
                          <a:latin typeface="Cambria Math"/>
                        </a:rPr>
                        <m:t>𝑶</m:t>
                      </m:r>
                      <m:d>
                        <m:dPr>
                          <m:ctrlPr>
                            <a:rPr lang="hu-HU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1" i="1" smtClean="0">
                                  <a:latin typeface="Cambria Math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hu-HU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9" t="-293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93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Összefésüléses rendezés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437" y="1289686"/>
            <a:ext cx="5592326" cy="5384198"/>
          </a:xfrm>
        </p:spPr>
      </p:pic>
    </p:spTree>
    <p:extLst>
      <p:ext uri="{BB962C8B-B14F-4D97-AF65-F5344CB8AC3E}">
        <p14:creationId xmlns:p14="http://schemas.microsoft.com/office/powerpoint/2010/main" val="167449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0" y="304801"/>
            <a:ext cx="8915400" cy="861774"/>
          </a:xfrm>
        </p:spPr>
        <p:txBody>
          <a:bodyPr>
            <a:spAutoFit/>
          </a:bodyPr>
          <a:lstStyle/>
          <a:p>
            <a:r>
              <a:rPr lang="hu-HU" dirty="0" smtClean="0"/>
              <a:t>Bonyolultságelmélet (</a:t>
            </a:r>
            <a:r>
              <a:rPr lang="hu-HU" dirty="0" err="1" smtClean="0"/>
              <a:t>Complexity</a:t>
            </a:r>
            <a:r>
              <a:rPr lang="hu-HU" dirty="0" smtClean="0"/>
              <a:t> </a:t>
            </a:r>
            <a:r>
              <a:rPr lang="hu-HU" dirty="0" err="1" smtClean="0"/>
              <a:t>Theory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dirty="0"/>
              <a:t>Algoritmusok bonyolultsága</a:t>
            </a:r>
          </a:p>
          <a:p>
            <a:pPr lvl="1"/>
            <a:r>
              <a:rPr lang="hu-HU" altLang="hu-HU" dirty="0"/>
              <a:t>időbonyolultság </a:t>
            </a:r>
            <a:r>
              <a:rPr lang="hu-HU" altLang="hu-HU" dirty="0">
                <a:sym typeface="Symbol" pitchFamily="18" charset="2"/>
              </a:rPr>
              <a:t> elemi lépések száma</a:t>
            </a:r>
          </a:p>
          <a:p>
            <a:pPr lvl="1"/>
            <a:r>
              <a:rPr lang="hu-HU" altLang="hu-HU" dirty="0"/>
              <a:t>tárbonyolultság </a:t>
            </a:r>
            <a:r>
              <a:rPr lang="hu-HU" altLang="hu-HU" dirty="0">
                <a:sym typeface="Symbol" pitchFamily="18" charset="2"/>
              </a:rPr>
              <a:t> </a:t>
            </a:r>
            <a:r>
              <a:rPr lang="hu-HU" altLang="hu-HU" dirty="0" smtClean="0">
                <a:sym typeface="Symbol" pitchFamily="18" charset="2"/>
              </a:rPr>
              <a:t>memóriaigény</a:t>
            </a:r>
          </a:p>
          <a:p>
            <a:endParaRPr lang="hu-HU" dirty="0" smtClean="0">
              <a:sym typeface="Symbol" pitchFamily="18" charset="2"/>
            </a:endParaRPr>
          </a:p>
          <a:p>
            <a:r>
              <a:rPr lang="hu-HU" dirty="0" smtClean="0">
                <a:sym typeface="Symbol" pitchFamily="18" charset="2"/>
              </a:rPr>
              <a:t>Minden lehetséges inputra?</a:t>
            </a:r>
          </a:p>
          <a:p>
            <a:pPr lvl="1"/>
            <a:r>
              <a:rPr lang="hu-HU" dirty="0" smtClean="0">
                <a:sym typeface="Symbol" pitchFamily="18" charset="2"/>
              </a:rPr>
              <a:t>És ha végtelen sok input létezik?</a:t>
            </a:r>
          </a:p>
          <a:p>
            <a:r>
              <a:rPr lang="hu-HU" b="1" u="sng" dirty="0" smtClean="0">
                <a:sym typeface="Symbol" pitchFamily="18" charset="2"/>
              </a:rPr>
              <a:t>Legrosszabb esetre</a:t>
            </a:r>
          </a:p>
          <a:p>
            <a:pPr lvl="1"/>
            <a:r>
              <a:rPr lang="hu-HU" dirty="0" smtClean="0">
                <a:sym typeface="Symbol" pitchFamily="18" charset="2"/>
              </a:rPr>
              <a:t>"</a:t>
            </a:r>
            <a:r>
              <a:rPr lang="hu-HU" dirty="0" err="1" smtClean="0">
                <a:sym typeface="Symbol" pitchFamily="18" charset="2"/>
              </a:rPr>
              <a:t>Worst-case</a:t>
            </a:r>
            <a:r>
              <a:rPr lang="hu-HU" dirty="0" smtClean="0">
                <a:sym typeface="Symbol" pitchFamily="18" charset="2"/>
              </a:rPr>
              <a:t> </a:t>
            </a:r>
            <a:r>
              <a:rPr lang="hu-HU" dirty="0" err="1" smtClean="0">
                <a:sym typeface="Symbol" pitchFamily="18" charset="2"/>
              </a:rPr>
              <a:t>complexity</a:t>
            </a:r>
            <a:r>
              <a:rPr lang="hu-HU" dirty="0" smtClean="0">
                <a:sym typeface="Symbol" pitchFamily="18" charset="2"/>
              </a:rPr>
              <a:t>"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88658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Összefésüléses rendezés</a:t>
            </a:r>
            <a:endParaRPr lang="hu-HU" dirty="0"/>
          </a:p>
        </p:txBody>
      </p:sp>
      <p:sp>
        <p:nvSpPr>
          <p:cNvPr id="4" name="Tartalom helye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637112"/>
          </a:xfrm>
          <a:solidFill>
            <a:srgbClr val="FFC000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sort(T,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imin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m) {</a:t>
            </a:r>
          </a:p>
          <a:p>
            <a:pPr marL="0" indent="0">
              <a:buNone/>
            </a:pP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(m==1)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T;</a:t>
            </a:r>
          </a:p>
          <a:p>
            <a:pPr marL="0" indent="0">
              <a:buNone/>
            </a:pPr>
            <a:endParaRPr lang="hu-HU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A=sort(T,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imin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m/2);</a:t>
            </a:r>
          </a:p>
          <a:p>
            <a:pPr marL="0" indent="0">
              <a:buNone/>
            </a:pP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B=sort(T, m/2+1</a:t>
            </a:r>
            <a:r>
              <a:rPr lang="hu-HU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m);</a:t>
            </a:r>
            <a:endParaRPr lang="hu-HU" b="1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u-HU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(A,B);</a:t>
            </a:r>
          </a:p>
          <a:p>
            <a:pPr marL="0" indent="0">
              <a:buNone/>
            </a:pPr>
            <a:r>
              <a:rPr lang="hu-HU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989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Összefésüléses rendezés időbonyolultsága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dirty="0" smtClean="0"/>
                  <a:t>Összehasonlítások száma:</a:t>
                </a:r>
              </a:p>
              <a:p>
                <a:pPr marL="0" indent="0" algn="ctr">
                  <a:buNone/>
                </a:pPr>
                <a:r>
                  <a:rPr lang="hu-HU" dirty="0" smtClean="0"/>
                  <a:t>legrosszabb esetben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𝑛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begChr m:val="⌈"/>
                        <m:endChr m:val="⌉"/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hu-HU" i="0">
                                <a:latin typeface="Cambria Math"/>
                                <a:ea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hu-HU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hu-HU" dirty="0" smtClean="0"/>
              </a:p>
              <a:p>
                <a:endParaRPr lang="hu-HU" dirty="0" smtClean="0"/>
              </a:p>
              <a:p>
                <a:r>
                  <a:rPr lang="hu-HU" dirty="0" smtClean="0"/>
                  <a:t>Elemcserék száma:</a:t>
                </a:r>
              </a:p>
              <a:p>
                <a:pPr marL="0" indent="0" algn="ctr">
                  <a:buNone/>
                </a:pPr>
                <a:r>
                  <a:rPr lang="hu-HU" dirty="0" smtClean="0"/>
                  <a:t>legrosszabb </a:t>
                </a:r>
                <a:r>
                  <a:rPr lang="hu-HU" dirty="0"/>
                  <a:t>esetben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𝑛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begChr m:val="⌈"/>
                        <m:endChr m:val="⌉"/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hu-HU" i="0">
                                <a:latin typeface="Cambria Math"/>
                                <a:ea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hu-HU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hu-HU" dirty="0"/>
              </a:p>
              <a:p>
                <a:endParaRPr lang="hu-HU" dirty="0" smtClean="0"/>
              </a:p>
              <a:p>
                <a:r>
                  <a:rPr lang="hu-HU" u="sng" dirty="0" smtClean="0"/>
                  <a:t>Összesen:</a:t>
                </a:r>
                <a:endParaRPr lang="hu-HU" dirty="0"/>
              </a:p>
              <a:p>
                <a:pPr marL="0" indent="0" algn="ctr">
                  <a:buNone/>
                </a:pPr>
                <a:r>
                  <a:rPr lang="hu-HU" dirty="0" smtClean="0"/>
                  <a:t>legrosszabb </a:t>
                </a:r>
                <a:r>
                  <a:rPr lang="hu-HU" dirty="0"/>
                  <a:t>esetben</a:t>
                </a:r>
                <a:endParaRPr lang="hu-HU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0" smtClean="0">
                          <a:latin typeface="Cambria Math"/>
                        </a:rPr>
                        <m:t>2</m:t>
                      </m:r>
                      <m:r>
                        <a:rPr lang="hu-HU" i="1">
                          <a:latin typeface="Cambria Math"/>
                        </a:rPr>
                        <m:t>𝑛</m:t>
                      </m:r>
                      <m:r>
                        <a:rPr lang="hu-HU" i="1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⌈"/>
                          <m:endChr m:val="⌉"/>
                          <m:ctrlPr>
                            <a:rPr lang="hu-HU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hu-HU" i="0"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hu-HU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hu-HU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hu-HU" b="1" i="1" smtClean="0">
                          <a:latin typeface="Cambria Math"/>
                          <a:ea typeface="Cambria Math"/>
                        </a:rPr>
                        <m:t>𝑶</m:t>
                      </m:r>
                      <m:d>
                        <m:dPr>
                          <m:ctrlPr>
                            <a:rPr lang="hu-HU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hu-HU" b="1" i="1" smtClean="0">
                                  <a:latin typeface="Cambria Math"/>
                                  <a:ea typeface="Cambria Math"/>
                                </a:rPr>
                                <m:t>𝒏</m:t>
                              </m:r>
                              <m:r>
                                <a:rPr lang="hu-HU" b="1" i="1" smtClea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hu-HU" b="1" i="0">
                                  <a:latin typeface="Cambria Math"/>
                                  <a:ea typeface="Cambria Math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hu-HU" b="1" i="1"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hu-HU" b="1" i="1">
                              <a:latin typeface="Cambria Math"/>
                              <a:ea typeface="Cambria Math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hu-HU" b="1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1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03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Rendezési algoritmusok időbonyolultsága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Buborék rendezés: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hu-HU" dirty="0" smtClean="0"/>
              </a:p>
              <a:p>
                <a:endParaRPr lang="hu-HU" dirty="0"/>
              </a:p>
              <a:p>
                <a:r>
                  <a:rPr lang="hu-HU" dirty="0" smtClean="0"/>
                  <a:t>Beszúrásos rendezés</a:t>
                </a:r>
              </a:p>
              <a:p>
                <a:pPr lvl="1"/>
                <a:r>
                  <a:rPr lang="hu-HU" dirty="0" smtClean="0"/>
                  <a:t>lineáris kereséssel: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hu-HU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hu-HU" dirty="0" smtClean="0"/>
              </a:p>
              <a:p>
                <a:pPr lvl="1"/>
                <a:r>
                  <a:rPr lang="hu-HU" dirty="0" smtClean="0"/>
                  <a:t>bináris kereséssel: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hu-HU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hu-HU" dirty="0" smtClean="0"/>
              </a:p>
              <a:p>
                <a:endParaRPr lang="hu-HU" dirty="0"/>
              </a:p>
              <a:p>
                <a:r>
                  <a:rPr lang="hu-HU" dirty="0" smtClean="0"/>
                  <a:t>Összefésüléses rendezés: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</a:rPr>
                          <m:t>𝑛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hu-HU" b="0" i="0" smtClean="0">
                                <a:latin typeface="Cambria Math"/>
                                <a:ea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44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7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Gráfok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dirty="0" smtClean="0"/>
                  <a:t>Gráf: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</a:rPr>
                          <m:t>𝑉</m:t>
                        </m:r>
                        <m:r>
                          <a:rPr lang="hu-HU" b="0" i="1" smtClean="0">
                            <a:latin typeface="Cambria Math"/>
                          </a:rPr>
                          <m:t>,</m:t>
                        </m:r>
                        <m:r>
                          <a:rPr lang="hu-HU" b="0" i="1" smtClean="0">
                            <a:latin typeface="Cambria Math"/>
                          </a:rPr>
                          <m:t>𝐸</m:t>
                        </m:r>
                      </m:e>
                    </m:d>
                  </m:oMath>
                </a14:m>
                <a:endParaRPr lang="hu-HU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hu-HU" dirty="0" smtClean="0"/>
                  <a:t>: csúcsok (</a:t>
                </a:r>
                <a:r>
                  <a:rPr lang="hu-HU" i="1" dirty="0" err="1" smtClean="0"/>
                  <a:t>vertices</a:t>
                </a:r>
                <a:r>
                  <a:rPr lang="hu-HU" dirty="0" smtClean="0"/>
                  <a:t>) halmaza,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𝑉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≠∅</m:t>
                    </m:r>
                  </m:oMath>
                </a14:m>
                <a:endParaRPr lang="hu-HU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hu-HU" dirty="0" smtClean="0"/>
                  <a:t>: élek (</a:t>
                </a:r>
                <a:r>
                  <a:rPr lang="hu-HU" i="1" dirty="0" err="1" smtClean="0"/>
                  <a:t>edges</a:t>
                </a:r>
                <a:r>
                  <a:rPr lang="hu-HU" dirty="0" smtClean="0"/>
                  <a:t>) halmaza,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𝐸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⊆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𝑉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endParaRPr lang="hu-HU" b="0" dirty="0" smtClean="0">
                  <a:ea typeface="Cambria Math"/>
                </a:endParaRPr>
              </a:p>
              <a:p>
                <a:endParaRPr lang="hu-HU" dirty="0" smtClean="0"/>
              </a:p>
              <a:p>
                <a:r>
                  <a:rPr lang="hu-HU" dirty="0" smtClean="0"/>
                  <a:t>Élekhez költség: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𝑐</m:t>
                    </m:r>
                    <m:r>
                      <a:rPr lang="hu-HU" b="0" i="1" smtClean="0">
                        <a:latin typeface="Cambria Math"/>
                      </a:rPr>
                      <m:t>:</m:t>
                    </m:r>
                    <m:r>
                      <a:rPr lang="hu-HU" b="0" i="1" smtClean="0">
                        <a:latin typeface="Cambria Math"/>
                      </a:rPr>
                      <m:t>𝐸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↦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ℕ</m:t>
                        </m:r>
                      </m:e>
                      <m:sup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</m:e>
                        </m:d>
                      </m:sup>
                    </m:sSup>
                  </m:oMath>
                </a14:m>
                <a:endParaRPr lang="hu-HU" b="0" i="1" dirty="0" smtClean="0">
                  <a:latin typeface="Cambria Math"/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  <a:ea typeface="Cambria Math"/>
                      </a:rPr>
                      <m:t>𝑐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</m:d>
                  </m:oMath>
                </a14:m>
                <a:r>
                  <a:rPr lang="hu-HU" b="0" dirty="0" smtClean="0">
                    <a:ea typeface="Cambria Math"/>
                  </a:rPr>
                  <a:t>, ahol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𝑤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)∈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𝐸</m:t>
                    </m:r>
                  </m:oMath>
                </a14:m>
                <a:endParaRPr lang="hu-HU" b="0" dirty="0" smtClean="0">
                  <a:ea typeface="Cambria Math"/>
                </a:endParaRPr>
              </a:p>
              <a:p>
                <a:endParaRPr lang="hu-HU" dirty="0" smtClean="0">
                  <a:ea typeface="Cambria Math"/>
                </a:endParaRPr>
              </a:p>
              <a:p>
                <a:r>
                  <a:rPr lang="hu-HU" dirty="0" smtClean="0">
                    <a:ea typeface="Cambria Math"/>
                  </a:rPr>
                  <a:t>Út: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hu-HU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hu-HU" b="0" i="1" smtClean="0">
                        <a:latin typeface="Cambria Math"/>
                        <a:ea typeface="Cambria Math"/>
                      </a:rPr>
                      <m:t>,⋯,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/>
                      </a:rPr>
                      <m:t>𝑉</m:t>
                    </m:r>
                  </m:oMath>
                </a14:m>
                <a:endParaRPr lang="hu-HU" b="0" dirty="0" smtClean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=1,⋯,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𝑘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r>
                  <a:rPr lang="hu-HU" b="0" dirty="0" smtClean="0">
                    <a:ea typeface="Cambria Math"/>
                  </a:rPr>
                  <a:t> esetén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</m:sSub>
                    <m:r>
                      <a:rPr lang="hu-HU" b="0" i="1" smtClean="0">
                        <a:latin typeface="Cambria Math"/>
                        <a:ea typeface="Cambria Math"/>
                      </a:rPr>
                      <m:t>)∈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𝐸</m:t>
                    </m:r>
                  </m:oMath>
                </a14:m>
                <a:endParaRPr lang="hu-HU" b="0" dirty="0" smtClean="0">
                  <a:ea typeface="Cambria Math"/>
                </a:endParaRPr>
              </a:p>
              <a:p>
                <a:pPr lvl="1"/>
                <a:r>
                  <a:rPr lang="hu-HU" dirty="0" smtClean="0">
                    <a:ea typeface="Cambria Math"/>
                  </a:rPr>
                  <a:t>költsége: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hu-HU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hu-HU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sub>
                    </m:sSub>
                    <m:r>
                      <a:rPr lang="hu-HU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hu-HU" b="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1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800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368" y="1052737"/>
            <a:ext cx="3805057" cy="3260493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Elérhetőség problémája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hu-HU" dirty="0" smtClean="0"/>
                  <a:t> csúcsú gráfban:</a:t>
                </a:r>
              </a:p>
              <a:p>
                <a:r>
                  <a:rPr lang="hu-HU" dirty="0" smtClean="0"/>
                  <a:t>Van-e út két adott csúcs között?</a:t>
                </a:r>
              </a:p>
              <a:p>
                <a:pPr lvl="1"/>
                <a:r>
                  <a:rPr lang="hu-HU" dirty="0" smtClean="0"/>
                  <a:t>mélységi keresés</a:t>
                </a:r>
              </a:p>
              <a:p>
                <a:pPr lvl="1"/>
                <a:r>
                  <a:rPr lang="hu-HU" dirty="0" smtClean="0"/>
                  <a:t>szélességi keresés</a:t>
                </a:r>
              </a:p>
              <a:p>
                <a:r>
                  <a:rPr lang="hu-HU" dirty="0" smtClean="0"/>
                  <a:t>Melyik a legolcsóbb út?</a:t>
                </a:r>
              </a:p>
              <a:p>
                <a:pPr lvl="1"/>
                <a:r>
                  <a:rPr lang="hu-HU" dirty="0" smtClean="0"/>
                  <a:t>két adott csúcs között?</a:t>
                </a:r>
              </a:p>
              <a:p>
                <a:pPr lvl="1"/>
                <a:r>
                  <a:rPr lang="hu-HU" dirty="0" smtClean="0"/>
                  <a:t>egy adott csúcsból az összes többibe?</a:t>
                </a:r>
              </a:p>
              <a:p>
                <a:pPr lvl="2"/>
                <a:r>
                  <a:rPr lang="hu-HU" dirty="0" err="1" smtClean="0"/>
                  <a:t>Dijsktra</a:t>
                </a:r>
                <a:r>
                  <a:rPr lang="hu-HU" dirty="0" smtClean="0"/>
                  <a:t> algoritmus</a:t>
                </a:r>
              </a:p>
              <a:p>
                <a:pPr lvl="1"/>
                <a:r>
                  <a:rPr lang="hu-HU" dirty="0" smtClean="0"/>
                  <a:t>bármely két csúcs között?</a:t>
                </a:r>
              </a:p>
              <a:p>
                <a:pPr lvl="2"/>
                <a:r>
                  <a:rPr lang="hu-HU" dirty="0" smtClean="0"/>
                  <a:t>Floyd-</a:t>
                </a:r>
                <a:r>
                  <a:rPr lang="hu-HU" dirty="0" err="1" smtClean="0"/>
                  <a:t>Warshall</a:t>
                </a:r>
                <a:r>
                  <a:rPr lang="hu-HU" smtClean="0"/>
                  <a:t> algoritmus</a:t>
                </a:r>
                <a:endParaRPr lang="hu-HU" dirty="0" smtClean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71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/>
              <p:cNvSpPr txBox="1"/>
              <p:nvPr/>
            </p:nvSpPr>
            <p:spPr>
              <a:xfrm>
                <a:off x="10081567" y="2572162"/>
                <a:ext cx="1195520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800" i="1">
                          <a:latin typeface="Cambria Math"/>
                        </a:rPr>
                        <m:t>𝑂</m:t>
                      </m:r>
                      <m:r>
                        <a:rPr lang="hu-HU" sz="2800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hu-H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8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hu-HU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hu-HU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hu-HU" sz="2800" dirty="0"/>
              </a:p>
            </p:txBody>
          </p:sp>
        </mc:Choice>
        <mc:Fallback xmlns="">
          <p:sp>
            <p:nvSpPr>
              <p:cNvPr id="8" name="Szövegdoboz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1567" y="2572162"/>
                <a:ext cx="119552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zövegdoboz 8"/>
              <p:cNvSpPr txBox="1"/>
              <p:nvPr/>
            </p:nvSpPr>
            <p:spPr>
              <a:xfrm>
                <a:off x="10085055" y="3871489"/>
                <a:ext cx="1195520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800" i="1">
                          <a:latin typeface="Cambria Math"/>
                        </a:rPr>
                        <m:t>𝑂</m:t>
                      </m:r>
                      <m:r>
                        <a:rPr lang="hu-HU" sz="2800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hu-H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8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hu-HU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hu-HU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hu-HU" sz="2800" dirty="0"/>
              </a:p>
            </p:txBody>
          </p:sp>
        </mc:Choice>
        <mc:Fallback xmlns="">
          <p:sp>
            <p:nvSpPr>
              <p:cNvPr id="9" name="Szövegdoboz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5055" y="3871489"/>
                <a:ext cx="119552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zövegdoboz 9"/>
              <p:cNvSpPr txBox="1"/>
              <p:nvPr/>
            </p:nvSpPr>
            <p:spPr>
              <a:xfrm>
                <a:off x="10081567" y="4752973"/>
                <a:ext cx="1195520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800" i="1">
                          <a:latin typeface="Cambria Math"/>
                        </a:rPr>
                        <m:t>𝑂</m:t>
                      </m:r>
                      <m:r>
                        <a:rPr lang="hu-HU" sz="2800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hu-H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8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hu-HU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hu-HU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hu-HU" sz="2800" dirty="0"/>
              </a:p>
            </p:txBody>
          </p:sp>
        </mc:Choice>
        <mc:Fallback xmlns="">
          <p:sp>
            <p:nvSpPr>
              <p:cNvPr id="10" name="Szövegdoboz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1567" y="4752973"/>
                <a:ext cx="119552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zövegdoboz 10"/>
              <p:cNvSpPr txBox="1"/>
              <p:nvPr/>
            </p:nvSpPr>
            <p:spPr>
              <a:xfrm>
                <a:off x="10085057" y="5641782"/>
                <a:ext cx="1195519" cy="5232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800" i="1">
                          <a:latin typeface="Cambria Math"/>
                        </a:rPr>
                        <m:t>𝑂</m:t>
                      </m:r>
                      <m:r>
                        <a:rPr lang="hu-HU" sz="2800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hu-H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8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hu-HU" sz="2800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hu-HU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hu-HU" sz="2800" dirty="0"/>
              </a:p>
            </p:txBody>
          </p:sp>
        </mc:Choice>
        <mc:Fallback xmlns="">
          <p:sp>
            <p:nvSpPr>
              <p:cNvPr id="11" name="Szövegdoboz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5057" y="5641782"/>
                <a:ext cx="119551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84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432" y="2060849"/>
            <a:ext cx="3805057" cy="3260493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Hamilton-kör probléma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/>
                  <a:t>Több, mint 100 éve tanulmányozzák</a:t>
                </a:r>
              </a:p>
              <a:p>
                <a:endParaRPr lang="hu-HU" dirty="0" smtClean="0"/>
              </a:p>
              <a:p>
                <a:r>
                  <a:rPr lang="hu-HU" dirty="0" smtClean="0"/>
                  <a:t>"</a:t>
                </a:r>
                <a:r>
                  <a:rPr lang="hu-HU" dirty="0" err="1" smtClean="0"/>
                  <a:t>Naív</a:t>
                </a:r>
                <a:r>
                  <a:rPr lang="hu-HU" dirty="0" smtClean="0"/>
                  <a:t>" algoritmus:</a:t>
                </a:r>
              </a:p>
              <a:p>
                <a:pPr lvl="1"/>
                <a:r>
                  <a:rPr lang="hu-HU" dirty="0" smtClean="0"/>
                  <a:t>csúcsok permutációja kör-e?</a:t>
                </a:r>
              </a:p>
              <a:p>
                <a:pPr lvl="1"/>
                <a:r>
                  <a:rPr lang="hu-HU" dirty="0" smtClean="0"/>
                  <a:t>időbonyolultság: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</a:rPr>
                          <m:t>𝑛</m:t>
                        </m:r>
                        <m:r>
                          <a:rPr lang="hu-HU" b="0" i="1" smtClean="0">
                            <a:latin typeface="Cambria Math"/>
                          </a:rPr>
                          <m:t>!</m:t>
                        </m:r>
                      </m:e>
                    </m:d>
                  </m:oMath>
                </a14:m>
                <a:endParaRPr lang="hu-HU" b="0" dirty="0" smtClean="0"/>
              </a:p>
              <a:p>
                <a:endParaRPr lang="hu-HU" b="0" dirty="0" smtClean="0"/>
              </a:p>
              <a:p>
                <a:r>
                  <a:rPr lang="hu-HU" b="0" dirty="0" smtClean="0"/>
                  <a:t>Van-e </a:t>
                </a:r>
                <a:r>
                  <a:rPr lang="hu-HU" b="0" dirty="0" err="1" smtClean="0"/>
                  <a:t>polinomiális</a:t>
                </a:r>
                <a:r>
                  <a:rPr lang="hu-HU" b="0" dirty="0" smtClean="0"/>
                  <a:t> algoritmus?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5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28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Bonyolultsági függvények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dirty="0" smtClean="0"/>
                  <a:t>Logaritmikus: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hu-HU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hu-HU" b="0" dirty="0" smtClean="0"/>
              </a:p>
              <a:p>
                <a:r>
                  <a:rPr lang="hu-HU" dirty="0" smtClean="0"/>
                  <a:t>Lineáris: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hu-HU" dirty="0" smtClean="0"/>
              </a:p>
              <a:p>
                <a:r>
                  <a:rPr lang="hu-HU" dirty="0" err="1" smtClean="0"/>
                  <a:t>Polinomiális</a:t>
                </a:r>
                <a:r>
                  <a:rPr lang="hu-HU" dirty="0" smtClean="0"/>
                  <a:t>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hu-HU" dirty="0" smtClean="0"/>
              </a:p>
              <a:p>
                <a:pPr lvl="1"/>
                <a:r>
                  <a:rPr lang="hu-HU" dirty="0" smtClean="0"/>
                  <a:t>Négyzetes: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hu-HU" dirty="0" smtClean="0"/>
              </a:p>
              <a:p>
                <a:pPr lvl="1"/>
                <a:r>
                  <a:rPr lang="hu-HU" dirty="0" smtClean="0"/>
                  <a:t>Köbös: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hu-HU" dirty="0" smtClean="0"/>
              </a:p>
              <a:p>
                <a:pPr marL="0" indent="0">
                  <a:buNone/>
                </a:pPr>
                <a:endParaRPr lang="hu-HU" dirty="0" smtClean="0"/>
              </a:p>
              <a:p>
                <a:r>
                  <a:rPr lang="hu-HU" dirty="0" smtClean="0"/>
                  <a:t>Exponenciális: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hu-HU" dirty="0" smtClean="0"/>
              </a:p>
              <a:p>
                <a:r>
                  <a:rPr lang="hu-HU" dirty="0" smtClean="0"/>
                  <a:t>Faktoriális: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</a:rPr>
                          <m:t>𝑛</m:t>
                        </m:r>
                        <m:r>
                          <a:rPr lang="hu-HU" b="0" i="1" smtClean="0">
                            <a:latin typeface="Cambria Math"/>
                          </a:rPr>
                          <m:t>!</m:t>
                        </m:r>
                      </m:e>
                    </m:d>
                  </m:oMath>
                </a14:m>
                <a:endParaRPr lang="hu-HU" dirty="0" smtClean="0"/>
              </a:p>
              <a:p>
                <a:r>
                  <a:rPr lang="hu-HU" dirty="0" smtClean="0"/>
                  <a:t>Dupla exponenciális: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i="1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d>
                              <m:dPr>
                                <m:ctrlPr>
                                  <a:rPr lang="hu-HU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hu-H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u-HU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hu-HU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hu-HU" dirty="0" smtClean="0"/>
              </a:p>
              <a:p>
                <a:r>
                  <a:rPr lang="hu-HU" dirty="0" smtClean="0"/>
                  <a:t>stb.</a:t>
                </a:r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1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Egyenes összekötő 4"/>
          <p:cNvCxnSpPr/>
          <p:nvPr/>
        </p:nvCxnSpPr>
        <p:spPr>
          <a:xfrm>
            <a:off x="623392" y="4293096"/>
            <a:ext cx="619268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7752185" y="1772816"/>
            <a:ext cx="792163" cy="4536504"/>
          </a:xfrm>
          <a:prstGeom prst="downArrow">
            <a:avLst>
              <a:gd name="adj1" fmla="val 50000"/>
              <a:gd name="adj2" fmla="val 134068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hu-HU" altLang="hu-HU" sz="2400" b="1" dirty="0"/>
              <a:t>bonyolultság növekszik</a:t>
            </a:r>
          </a:p>
        </p:txBody>
      </p:sp>
    </p:spTree>
    <p:extLst>
      <p:ext uri="{BB962C8B-B14F-4D97-AF65-F5344CB8AC3E}">
        <p14:creationId xmlns:p14="http://schemas.microsoft.com/office/powerpoint/2010/main" val="407519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Közlekedési lámpák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𝑙</m:t>
                    </m:r>
                    <m:r>
                      <a:rPr lang="hu-HU" b="0" i="1" smtClean="0">
                        <a:latin typeface="Cambria Math"/>
                      </a:rPr>
                      <m:t>á</m:t>
                    </m:r>
                    <m:r>
                      <a:rPr lang="hu-HU" b="0" i="1" smtClean="0">
                        <a:latin typeface="Cambria Math"/>
                      </a:rPr>
                      <m:t>𝑚𝑝</m:t>
                    </m:r>
                    <m:r>
                      <a:rPr lang="hu-HU" b="0" i="1" smtClean="0">
                        <a:latin typeface="Cambria Math"/>
                      </a:rPr>
                      <m:t>á</m:t>
                    </m:r>
                    <m:r>
                      <a:rPr lang="hu-HU" b="0" i="1" smtClean="0">
                        <a:latin typeface="Cambria Math"/>
                      </a:rPr>
                      <m:t>𝑘</m:t>
                    </m:r>
                    <m:r>
                      <a:rPr lang="hu-HU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</a:rPr>
                          <m:t>𝑎𝑐</m:t>
                        </m:r>
                        <m:r>
                          <a:rPr lang="hu-HU" b="0" i="1" smtClean="0">
                            <a:latin typeface="Cambria Math"/>
                          </a:rPr>
                          <m:t>,</m:t>
                        </m:r>
                        <m:r>
                          <a:rPr lang="hu-HU" b="0" i="1" smtClean="0">
                            <a:latin typeface="Cambria Math"/>
                          </a:rPr>
                          <m:t>𝑎𝑑</m:t>
                        </m:r>
                        <m:r>
                          <a:rPr lang="hu-HU" b="0" i="1" smtClean="0">
                            <a:latin typeface="Cambria Math"/>
                          </a:rPr>
                          <m:t>,</m:t>
                        </m:r>
                        <m:r>
                          <a:rPr lang="hu-HU" b="0" i="1" smtClean="0">
                            <a:latin typeface="Cambria Math"/>
                          </a:rPr>
                          <m:t>𝑏𝑐</m:t>
                        </m:r>
                        <m:r>
                          <a:rPr lang="hu-HU" b="0" i="1" smtClean="0">
                            <a:latin typeface="Cambria Math"/>
                          </a:rPr>
                          <m:t>,</m:t>
                        </m:r>
                        <m:r>
                          <a:rPr lang="hu-HU" b="0" i="1" smtClean="0">
                            <a:latin typeface="Cambria Math"/>
                          </a:rPr>
                          <m:t>𝑏𝑑</m:t>
                        </m:r>
                        <m:r>
                          <a:rPr lang="hu-HU" b="0" i="1" smtClean="0">
                            <a:latin typeface="Cambria Math"/>
                          </a:rPr>
                          <m:t>,</m:t>
                        </m:r>
                        <m:r>
                          <a:rPr lang="hu-HU" b="0" i="1" smtClean="0">
                            <a:latin typeface="Cambria Math"/>
                          </a:rPr>
                          <m:t>𝑒𝑐</m:t>
                        </m:r>
                        <m:r>
                          <a:rPr lang="hu-HU" b="0" i="1" smtClean="0">
                            <a:latin typeface="Cambria Math"/>
                          </a:rPr>
                          <m:t>,</m:t>
                        </m:r>
                        <m:r>
                          <a:rPr lang="hu-HU" b="0" i="1" smtClean="0">
                            <a:latin typeface="Cambria Math"/>
                          </a:rPr>
                          <m:t>𝑒𝑑</m:t>
                        </m:r>
                      </m:e>
                    </m:d>
                  </m:oMath>
                </a14:m>
                <a:endParaRPr lang="hu-HU" dirty="0" smtClean="0"/>
              </a:p>
              <a:p>
                <a:endParaRPr lang="hu-HU" dirty="0" smtClean="0"/>
              </a:p>
              <a:p>
                <a:r>
                  <a:rPr lang="hu-HU" dirty="0" smtClean="0"/>
                  <a:t>konfliktuslehetőségek, pl.: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(</m:t>
                    </m:r>
                    <m:r>
                      <a:rPr lang="hu-HU" b="0" i="1" smtClean="0">
                        <a:latin typeface="Cambria Math"/>
                      </a:rPr>
                      <m:t>𝑎𝑐</m:t>
                    </m:r>
                    <m:r>
                      <a:rPr lang="hu-HU" b="0" i="1" smtClean="0">
                        <a:latin typeface="Cambria Math"/>
                      </a:rPr>
                      <m:t>,</m:t>
                    </m:r>
                    <m:r>
                      <a:rPr lang="hu-HU" b="0" i="1" smtClean="0">
                        <a:latin typeface="Cambria Math"/>
                      </a:rPr>
                      <m:t>𝑏𝑑</m:t>
                    </m:r>
                    <m:r>
                      <a:rPr lang="hu-HU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hu-HU" dirty="0" smtClean="0"/>
                  <a:t> tiltott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(</m:t>
                    </m:r>
                    <m:r>
                      <a:rPr lang="hu-HU" b="0" i="1" smtClean="0">
                        <a:latin typeface="Cambria Math"/>
                      </a:rPr>
                      <m:t>𝑒𝑑</m:t>
                    </m:r>
                    <m:r>
                      <a:rPr lang="hu-HU" i="1">
                        <a:latin typeface="Cambria Math"/>
                      </a:rPr>
                      <m:t>,</m:t>
                    </m:r>
                    <m:r>
                      <a:rPr lang="hu-HU" b="0" i="1" smtClean="0">
                        <a:latin typeface="Cambria Math"/>
                      </a:rPr>
                      <m:t>𝑏𝑐</m:t>
                    </m:r>
                    <m:r>
                      <a:rPr lang="hu-HU" i="1">
                        <a:latin typeface="Cambria Math"/>
                      </a:rPr>
                      <m:t>)</m:t>
                    </m:r>
                  </m:oMath>
                </a14:m>
                <a:r>
                  <a:rPr lang="hu-HU" dirty="0"/>
                  <a:t> </a:t>
                </a:r>
                <a:r>
                  <a:rPr lang="hu-HU" dirty="0" smtClean="0"/>
                  <a:t>nem tiltott</a:t>
                </a:r>
                <a:endParaRPr lang="hu-HU" dirty="0"/>
              </a:p>
              <a:p>
                <a:pPr lvl="1"/>
                <a:endParaRPr lang="hu-HU" dirty="0" smtClean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37" y="2276872"/>
            <a:ext cx="4351257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8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Közlekedési lámpák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>
                    <a:latin typeface="Cambria Math"/>
                  </a:rPr>
                  <a:t>Gráffal ábrázolás:</a:t>
                </a:r>
                <a:endParaRPr lang="hu-HU" b="0" dirty="0" smtClean="0">
                  <a:latin typeface="Cambria Math"/>
                </a:endParaRPr>
              </a:p>
              <a:p>
                <a:pPr lvl="1"/>
                <a:r>
                  <a:rPr lang="hu-HU" b="0" dirty="0" smtClean="0"/>
                  <a:t>csúcsok: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𝑎𝑐</m:t>
                    </m:r>
                    <m:r>
                      <a:rPr lang="hu-HU" i="1">
                        <a:latin typeface="Cambria Math"/>
                      </a:rPr>
                      <m:t>,</m:t>
                    </m:r>
                    <m:r>
                      <a:rPr lang="hu-HU" i="1">
                        <a:latin typeface="Cambria Math"/>
                      </a:rPr>
                      <m:t>𝑎𝑑</m:t>
                    </m:r>
                    <m:r>
                      <a:rPr lang="hu-HU" i="1">
                        <a:latin typeface="Cambria Math"/>
                      </a:rPr>
                      <m:t>,</m:t>
                    </m:r>
                    <m:r>
                      <a:rPr lang="hu-HU" i="1">
                        <a:latin typeface="Cambria Math"/>
                      </a:rPr>
                      <m:t>𝑏𝑐</m:t>
                    </m:r>
                    <m:r>
                      <a:rPr lang="hu-HU" i="1">
                        <a:latin typeface="Cambria Math"/>
                      </a:rPr>
                      <m:t>,</m:t>
                    </m:r>
                    <m:r>
                      <a:rPr lang="hu-HU" i="1">
                        <a:latin typeface="Cambria Math"/>
                      </a:rPr>
                      <m:t>𝑏𝑑</m:t>
                    </m:r>
                    <m:r>
                      <a:rPr lang="hu-HU" i="1">
                        <a:latin typeface="Cambria Math"/>
                      </a:rPr>
                      <m:t>,</m:t>
                    </m:r>
                    <m:r>
                      <a:rPr lang="hu-HU" i="1">
                        <a:latin typeface="Cambria Math"/>
                      </a:rPr>
                      <m:t>𝑒𝑐</m:t>
                    </m:r>
                    <m:r>
                      <a:rPr lang="hu-HU" i="1">
                        <a:latin typeface="Cambria Math"/>
                      </a:rPr>
                      <m:t>,</m:t>
                    </m:r>
                    <m:r>
                      <a:rPr lang="hu-HU" i="1">
                        <a:latin typeface="Cambria Math"/>
                      </a:rPr>
                      <m:t>𝑒𝑑</m:t>
                    </m:r>
                  </m:oMath>
                </a14:m>
                <a:endParaRPr lang="hu-HU" dirty="0" smtClean="0"/>
              </a:p>
              <a:p>
                <a:pPr lvl="1"/>
                <a:r>
                  <a:rPr lang="hu-HU" dirty="0" smtClean="0"/>
                  <a:t>élek: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(</m:t>
                    </m:r>
                    <m:r>
                      <a:rPr lang="hu-HU" b="0" i="1" smtClean="0">
                        <a:latin typeface="Cambria Math"/>
                      </a:rPr>
                      <m:t>𝑣</m:t>
                    </m:r>
                    <m:r>
                      <a:rPr lang="hu-HU" b="0" i="1" smtClean="0">
                        <a:latin typeface="Cambria Math"/>
                      </a:rPr>
                      <m:t>,</m:t>
                    </m:r>
                    <m:r>
                      <a:rPr lang="hu-HU" b="0" i="1" smtClean="0">
                        <a:latin typeface="Cambria Math"/>
                      </a:rPr>
                      <m:t>𝑤</m:t>
                    </m:r>
                    <m:r>
                      <a:rPr lang="hu-HU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hu-HU" dirty="0" smtClean="0"/>
                  <a:t> él, ha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hu-HU" dirty="0" smtClean="0"/>
                  <a:t> és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hu-HU" dirty="0" smtClean="0"/>
                  <a:t> konfliktusos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5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2658749" y="3947348"/>
            <a:ext cx="2933195" cy="2505988"/>
            <a:chOff x="385" y="2024"/>
            <a:chExt cx="1814" cy="1587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85" y="2160"/>
              <a:ext cx="272" cy="272"/>
            </a:xfrm>
            <a:prstGeom prst="rect">
              <a:avLst/>
            </a:prstGeom>
            <a:noFill/>
            <a:ln w="28575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hu-HU" altLang="hu-HU" sz="2400" b="1" dirty="0" err="1">
                  <a:solidFill>
                    <a:srgbClr val="006600"/>
                  </a:solidFill>
                </a:rPr>
                <a:t>ac</a:t>
              </a:r>
              <a:endParaRPr lang="hu-HU" altLang="hu-HU" sz="2400" b="1" dirty="0">
                <a:solidFill>
                  <a:srgbClr val="006600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157" y="2160"/>
              <a:ext cx="272" cy="272"/>
            </a:xfrm>
            <a:prstGeom prst="rect">
              <a:avLst/>
            </a:prstGeom>
            <a:noFill/>
            <a:ln w="28575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hu-HU" altLang="hu-HU" sz="2400" b="1" dirty="0" err="1">
                  <a:solidFill>
                    <a:srgbClr val="006600"/>
                  </a:solidFill>
                </a:rPr>
                <a:t>bc</a:t>
              </a:r>
              <a:endParaRPr lang="hu-HU" altLang="hu-HU" sz="2400" b="1" dirty="0">
                <a:solidFill>
                  <a:srgbClr val="006600"/>
                </a:solidFill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927" y="2160"/>
              <a:ext cx="272" cy="272"/>
            </a:xfrm>
            <a:prstGeom prst="rect">
              <a:avLst/>
            </a:prstGeom>
            <a:noFill/>
            <a:ln w="28575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hu-HU" altLang="hu-HU" sz="2400" b="1" dirty="0" err="1">
                  <a:solidFill>
                    <a:srgbClr val="006600"/>
                  </a:solidFill>
                </a:rPr>
                <a:t>ec</a:t>
              </a:r>
              <a:endParaRPr lang="hu-HU" altLang="hu-HU" sz="2400" b="1" dirty="0">
                <a:solidFill>
                  <a:srgbClr val="006600"/>
                </a:solidFill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85" y="3203"/>
              <a:ext cx="272" cy="272"/>
            </a:xfrm>
            <a:prstGeom prst="rect">
              <a:avLst/>
            </a:prstGeom>
            <a:noFill/>
            <a:ln w="28575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hu-HU" altLang="hu-HU" sz="2400" b="1">
                  <a:solidFill>
                    <a:srgbClr val="006600"/>
                  </a:solidFill>
                </a:rPr>
                <a:t>ad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157" y="3203"/>
              <a:ext cx="272" cy="272"/>
            </a:xfrm>
            <a:prstGeom prst="rect">
              <a:avLst/>
            </a:prstGeom>
            <a:noFill/>
            <a:ln w="28575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hu-HU" altLang="hu-HU" sz="2400" b="1">
                  <a:solidFill>
                    <a:srgbClr val="006600"/>
                  </a:solidFill>
                </a:rPr>
                <a:t>bd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927" y="3203"/>
              <a:ext cx="272" cy="272"/>
            </a:xfrm>
            <a:prstGeom prst="rect">
              <a:avLst/>
            </a:prstGeom>
            <a:noFill/>
            <a:ln w="28575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hu-HU" altLang="hu-HU" sz="2400" b="1">
                  <a:solidFill>
                    <a:srgbClr val="006600"/>
                  </a:solidFill>
                </a:rPr>
                <a:t>ed</a:t>
              </a: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657" y="2432"/>
              <a:ext cx="499" cy="771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u-HU">
                <a:solidFill>
                  <a:srgbClr val="006600"/>
                </a:solidFill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1429" y="2432"/>
              <a:ext cx="498" cy="771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u-HU">
                <a:solidFill>
                  <a:srgbClr val="006600"/>
                </a:solidFill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657" y="2387"/>
              <a:ext cx="1270" cy="816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u-HU">
                <a:solidFill>
                  <a:srgbClr val="006600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567" y="2024"/>
              <a:ext cx="1406" cy="136"/>
            </a:xfrm>
            <a:custGeom>
              <a:avLst/>
              <a:gdLst>
                <a:gd name="T0" fmla="*/ 0 w 1406"/>
                <a:gd name="T1" fmla="*/ 136 h 136"/>
                <a:gd name="T2" fmla="*/ 725 w 1406"/>
                <a:gd name="T3" fmla="*/ 0 h 136"/>
                <a:gd name="T4" fmla="*/ 1406 w 1406"/>
                <a:gd name="T5" fmla="*/ 136 h 136"/>
                <a:gd name="T6" fmla="*/ 0 60000 65536"/>
                <a:gd name="T7" fmla="*/ 0 60000 65536"/>
                <a:gd name="T8" fmla="*/ 0 60000 65536"/>
                <a:gd name="T9" fmla="*/ 0 w 1406"/>
                <a:gd name="T10" fmla="*/ 0 h 136"/>
                <a:gd name="T11" fmla="*/ 1406 w 1406"/>
                <a:gd name="T12" fmla="*/ 136 h 1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6" h="136">
                  <a:moveTo>
                    <a:pt x="0" y="136"/>
                  </a:moveTo>
                  <a:cubicBezTo>
                    <a:pt x="245" y="68"/>
                    <a:pt x="491" y="0"/>
                    <a:pt x="725" y="0"/>
                  </a:cubicBezTo>
                  <a:cubicBezTo>
                    <a:pt x="959" y="0"/>
                    <a:pt x="1293" y="113"/>
                    <a:pt x="1406" y="136"/>
                  </a:cubicBezTo>
                </a:path>
              </a:pathLst>
            </a:custGeom>
            <a:noFill/>
            <a:ln w="2857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hu-HU" altLang="hu-HU">
                <a:solidFill>
                  <a:srgbClr val="006600"/>
                </a:solidFill>
              </a:endParaRPr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657" y="2160"/>
              <a:ext cx="499" cy="91"/>
            </a:xfrm>
            <a:custGeom>
              <a:avLst/>
              <a:gdLst>
                <a:gd name="T0" fmla="*/ 0 w 499"/>
                <a:gd name="T1" fmla="*/ 91 h 91"/>
                <a:gd name="T2" fmla="*/ 273 w 499"/>
                <a:gd name="T3" fmla="*/ 0 h 91"/>
                <a:gd name="T4" fmla="*/ 499 w 499"/>
                <a:gd name="T5" fmla="*/ 91 h 91"/>
                <a:gd name="T6" fmla="*/ 0 60000 65536"/>
                <a:gd name="T7" fmla="*/ 0 60000 65536"/>
                <a:gd name="T8" fmla="*/ 0 60000 65536"/>
                <a:gd name="T9" fmla="*/ 0 w 499"/>
                <a:gd name="T10" fmla="*/ 0 h 91"/>
                <a:gd name="T11" fmla="*/ 499 w 499"/>
                <a:gd name="T12" fmla="*/ 91 h 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9" h="91">
                  <a:moveTo>
                    <a:pt x="0" y="91"/>
                  </a:moveTo>
                  <a:cubicBezTo>
                    <a:pt x="95" y="45"/>
                    <a:pt x="190" y="0"/>
                    <a:pt x="273" y="0"/>
                  </a:cubicBezTo>
                  <a:cubicBezTo>
                    <a:pt x="356" y="0"/>
                    <a:pt x="461" y="76"/>
                    <a:pt x="499" y="91"/>
                  </a:cubicBezTo>
                </a:path>
              </a:pathLst>
            </a:custGeom>
            <a:noFill/>
            <a:ln w="2857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hu-HU" altLang="hu-HU">
                <a:solidFill>
                  <a:srgbClr val="006600"/>
                </a:solidFill>
              </a:endParaRPr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1428" y="2160"/>
              <a:ext cx="499" cy="91"/>
            </a:xfrm>
            <a:custGeom>
              <a:avLst/>
              <a:gdLst>
                <a:gd name="T0" fmla="*/ 0 w 499"/>
                <a:gd name="T1" fmla="*/ 91 h 91"/>
                <a:gd name="T2" fmla="*/ 273 w 499"/>
                <a:gd name="T3" fmla="*/ 0 h 91"/>
                <a:gd name="T4" fmla="*/ 499 w 499"/>
                <a:gd name="T5" fmla="*/ 91 h 91"/>
                <a:gd name="T6" fmla="*/ 0 60000 65536"/>
                <a:gd name="T7" fmla="*/ 0 60000 65536"/>
                <a:gd name="T8" fmla="*/ 0 60000 65536"/>
                <a:gd name="T9" fmla="*/ 0 w 499"/>
                <a:gd name="T10" fmla="*/ 0 h 91"/>
                <a:gd name="T11" fmla="*/ 499 w 499"/>
                <a:gd name="T12" fmla="*/ 91 h 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9" h="91">
                  <a:moveTo>
                    <a:pt x="0" y="91"/>
                  </a:moveTo>
                  <a:cubicBezTo>
                    <a:pt x="95" y="45"/>
                    <a:pt x="190" y="0"/>
                    <a:pt x="273" y="0"/>
                  </a:cubicBezTo>
                  <a:cubicBezTo>
                    <a:pt x="356" y="0"/>
                    <a:pt x="461" y="76"/>
                    <a:pt x="499" y="91"/>
                  </a:cubicBezTo>
                </a:path>
              </a:pathLst>
            </a:custGeom>
            <a:noFill/>
            <a:ln w="2857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hu-HU" altLang="hu-HU">
                <a:solidFill>
                  <a:srgbClr val="006600"/>
                </a:solidFill>
              </a:endParaRPr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 rot="10800000">
              <a:off x="567" y="3475"/>
              <a:ext cx="1406" cy="136"/>
            </a:xfrm>
            <a:custGeom>
              <a:avLst/>
              <a:gdLst>
                <a:gd name="T0" fmla="*/ 0 w 1406"/>
                <a:gd name="T1" fmla="*/ 136 h 136"/>
                <a:gd name="T2" fmla="*/ 725 w 1406"/>
                <a:gd name="T3" fmla="*/ 0 h 136"/>
                <a:gd name="T4" fmla="*/ 1406 w 1406"/>
                <a:gd name="T5" fmla="*/ 136 h 136"/>
                <a:gd name="T6" fmla="*/ 0 60000 65536"/>
                <a:gd name="T7" fmla="*/ 0 60000 65536"/>
                <a:gd name="T8" fmla="*/ 0 60000 65536"/>
                <a:gd name="T9" fmla="*/ 0 w 1406"/>
                <a:gd name="T10" fmla="*/ 0 h 136"/>
                <a:gd name="T11" fmla="*/ 1406 w 1406"/>
                <a:gd name="T12" fmla="*/ 136 h 1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6" h="136">
                  <a:moveTo>
                    <a:pt x="0" y="136"/>
                  </a:moveTo>
                  <a:cubicBezTo>
                    <a:pt x="245" y="68"/>
                    <a:pt x="491" y="0"/>
                    <a:pt x="725" y="0"/>
                  </a:cubicBezTo>
                  <a:cubicBezTo>
                    <a:pt x="959" y="0"/>
                    <a:pt x="1293" y="113"/>
                    <a:pt x="1406" y="136"/>
                  </a:cubicBezTo>
                </a:path>
              </a:pathLst>
            </a:custGeom>
            <a:noFill/>
            <a:ln w="2857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hu-HU" altLang="hu-HU">
                <a:solidFill>
                  <a:srgbClr val="006600"/>
                </a:solidFill>
              </a:endParaRPr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 rot="10800000">
              <a:off x="657" y="3384"/>
              <a:ext cx="499" cy="91"/>
            </a:xfrm>
            <a:custGeom>
              <a:avLst/>
              <a:gdLst>
                <a:gd name="T0" fmla="*/ 0 w 499"/>
                <a:gd name="T1" fmla="*/ 91 h 91"/>
                <a:gd name="T2" fmla="*/ 273 w 499"/>
                <a:gd name="T3" fmla="*/ 0 h 91"/>
                <a:gd name="T4" fmla="*/ 499 w 499"/>
                <a:gd name="T5" fmla="*/ 91 h 91"/>
                <a:gd name="T6" fmla="*/ 0 60000 65536"/>
                <a:gd name="T7" fmla="*/ 0 60000 65536"/>
                <a:gd name="T8" fmla="*/ 0 60000 65536"/>
                <a:gd name="T9" fmla="*/ 0 w 499"/>
                <a:gd name="T10" fmla="*/ 0 h 91"/>
                <a:gd name="T11" fmla="*/ 499 w 499"/>
                <a:gd name="T12" fmla="*/ 91 h 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9" h="91">
                  <a:moveTo>
                    <a:pt x="0" y="91"/>
                  </a:moveTo>
                  <a:cubicBezTo>
                    <a:pt x="95" y="45"/>
                    <a:pt x="190" y="0"/>
                    <a:pt x="273" y="0"/>
                  </a:cubicBezTo>
                  <a:cubicBezTo>
                    <a:pt x="356" y="0"/>
                    <a:pt x="461" y="76"/>
                    <a:pt x="499" y="91"/>
                  </a:cubicBezTo>
                </a:path>
              </a:pathLst>
            </a:custGeom>
            <a:noFill/>
            <a:ln w="2857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hu-HU" altLang="hu-HU">
                <a:solidFill>
                  <a:srgbClr val="006600"/>
                </a:solidFill>
              </a:endParaRPr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 rot="10800000">
              <a:off x="1428" y="3385"/>
              <a:ext cx="499" cy="91"/>
            </a:xfrm>
            <a:custGeom>
              <a:avLst/>
              <a:gdLst>
                <a:gd name="T0" fmla="*/ 0 w 499"/>
                <a:gd name="T1" fmla="*/ 91 h 91"/>
                <a:gd name="T2" fmla="*/ 273 w 499"/>
                <a:gd name="T3" fmla="*/ 0 h 91"/>
                <a:gd name="T4" fmla="*/ 499 w 499"/>
                <a:gd name="T5" fmla="*/ 91 h 91"/>
                <a:gd name="T6" fmla="*/ 0 60000 65536"/>
                <a:gd name="T7" fmla="*/ 0 60000 65536"/>
                <a:gd name="T8" fmla="*/ 0 60000 65536"/>
                <a:gd name="T9" fmla="*/ 0 w 499"/>
                <a:gd name="T10" fmla="*/ 0 h 91"/>
                <a:gd name="T11" fmla="*/ 499 w 499"/>
                <a:gd name="T12" fmla="*/ 91 h 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9" h="91">
                  <a:moveTo>
                    <a:pt x="0" y="91"/>
                  </a:moveTo>
                  <a:cubicBezTo>
                    <a:pt x="95" y="45"/>
                    <a:pt x="190" y="0"/>
                    <a:pt x="273" y="0"/>
                  </a:cubicBezTo>
                  <a:cubicBezTo>
                    <a:pt x="356" y="0"/>
                    <a:pt x="461" y="76"/>
                    <a:pt x="499" y="91"/>
                  </a:cubicBezTo>
                </a:path>
              </a:pathLst>
            </a:custGeom>
            <a:noFill/>
            <a:ln w="2857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hu-HU" altLang="hu-HU">
                <a:solidFill>
                  <a:srgbClr val="006600"/>
                </a:solidFill>
              </a:endParaRPr>
            </a:p>
          </p:txBody>
        </p:sp>
      </p:grpSp>
      <p:pic>
        <p:nvPicPr>
          <p:cNvPr id="22" name="Kép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015" y="2966668"/>
            <a:ext cx="3328510" cy="324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4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Gráfszínezési</a:t>
            </a:r>
            <a:r>
              <a:rPr lang="hu-HU" dirty="0" smtClean="0"/>
              <a:t> probléma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 smtClean="0">
                    <a:latin typeface="Cambria Math"/>
                  </a:rPr>
                  <a:t>Gráf színezése:</a:t>
                </a:r>
              </a:p>
              <a:p>
                <a:pPr lvl="1"/>
                <a:r>
                  <a:rPr lang="hu-HU" b="0" dirty="0" smtClean="0">
                    <a:latin typeface="Cambria Math"/>
                  </a:rPr>
                  <a:t>a csúcsokat beszínezzük</a:t>
                </a:r>
              </a:p>
              <a:p>
                <a:pPr lvl="1"/>
                <a:r>
                  <a:rPr lang="hu-HU" dirty="0" smtClean="0"/>
                  <a:t>ha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(</m:t>
                    </m:r>
                    <m:r>
                      <a:rPr lang="hu-HU" b="0" i="1" smtClean="0">
                        <a:latin typeface="Cambria Math"/>
                      </a:rPr>
                      <m:t>𝑣</m:t>
                    </m:r>
                    <m:r>
                      <a:rPr lang="hu-HU" b="0" i="1" smtClean="0">
                        <a:latin typeface="Cambria Math"/>
                      </a:rPr>
                      <m:t>,</m:t>
                    </m:r>
                    <m:r>
                      <a:rPr lang="hu-HU" b="0" i="1" smtClean="0">
                        <a:latin typeface="Cambria Math"/>
                      </a:rPr>
                      <m:t>𝑤</m:t>
                    </m:r>
                    <m:r>
                      <a:rPr lang="hu-HU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hu-HU" dirty="0" smtClean="0"/>
                  <a:t> él, akkor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hu-HU" dirty="0" smtClean="0"/>
                  <a:t> és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hu-HU" dirty="0" smtClean="0"/>
                  <a:t> színe különböző legyen!</a:t>
                </a:r>
              </a:p>
              <a:p>
                <a:r>
                  <a:rPr lang="hu-HU" dirty="0" smtClean="0"/>
                  <a:t>Nem ismert </a:t>
                </a:r>
                <a:r>
                  <a:rPr lang="hu-HU" dirty="0" err="1" smtClean="0"/>
                  <a:t>polinomiális</a:t>
                </a:r>
                <a:r>
                  <a:rPr lang="hu-HU" dirty="0" smtClean="0"/>
                  <a:t> algoritmus!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5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5"/>
          <p:cNvGrpSpPr>
            <a:grpSpLocks/>
          </p:cNvGrpSpPr>
          <p:nvPr/>
        </p:nvGrpSpPr>
        <p:grpSpPr bwMode="auto">
          <a:xfrm>
            <a:off x="2640212" y="3933974"/>
            <a:ext cx="2879725" cy="2519363"/>
            <a:chOff x="385" y="2024"/>
            <a:chExt cx="1814" cy="1587"/>
          </a:xfrm>
        </p:grpSpPr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385" y="2160"/>
              <a:ext cx="272" cy="27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hu-HU" altLang="hu-HU" sz="2400" b="1">
                  <a:solidFill>
                    <a:schemeClr val="bg1"/>
                  </a:solidFill>
                </a:rPr>
                <a:t>ac</a:t>
              </a:r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1157" y="2160"/>
              <a:ext cx="272" cy="272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hu-HU" altLang="hu-HU" sz="2400" b="1" dirty="0" err="1"/>
                <a:t>bc</a:t>
              </a:r>
              <a:endParaRPr lang="hu-HU" altLang="hu-HU" sz="2400" b="1" dirty="0"/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1927" y="2160"/>
              <a:ext cx="272" cy="27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hu-HU" altLang="hu-HU" sz="2400" b="1">
                  <a:solidFill>
                    <a:schemeClr val="bg1"/>
                  </a:solidFill>
                </a:rPr>
                <a:t>ec</a:t>
              </a:r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385" y="3203"/>
              <a:ext cx="272" cy="27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hu-HU" altLang="hu-HU" sz="2400" b="1">
                  <a:solidFill>
                    <a:schemeClr val="bg1"/>
                  </a:solidFill>
                </a:rPr>
                <a:t>ad</a:t>
              </a:r>
            </a:p>
          </p:txBody>
        </p: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1157" y="3203"/>
              <a:ext cx="272" cy="272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hu-HU" altLang="hu-HU" sz="2400" b="1" dirty="0" err="1"/>
                <a:t>bd</a:t>
              </a:r>
              <a:endParaRPr lang="hu-HU" altLang="hu-HU" sz="2400" b="1" dirty="0"/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1927" y="3203"/>
              <a:ext cx="272" cy="27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00206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hu-HU" altLang="hu-HU" sz="2400" b="1">
                  <a:solidFill>
                    <a:schemeClr val="bg1"/>
                  </a:solidFill>
                </a:rPr>
                <a:t>ed</a:t>
              </a:r>
            </a:p>
          </p:txBody>
        </p:sp>
        <p:sp>
          <p:nvSpPr>
            <p:cNvPr id="29" name="Line 12"/>
            <p:cNvSpPr>
              <a:spLocks noChangeShapeType="1"/>
            </p:cNvSpPr>
            <p:nvPr/>
          </p:nvSpPr>
          <p:spPr bwMode="auto">
            <a:xfrm>
              <a:off x="657" y="2432"/>
              <a:ext cx="499" cy="771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u-HU">
                <a:solidFill>
                  <a:schemeClr val="bg1"/>
                </a:solidFill>
              </a:endParaRPr>
            </a:p>
          </p:txBody>
        </p:sp>
        <p:sp>
          <p:nvSpPr>
            <p:cNvPr id="30" name="Line 13"/>
            <p:cNvSpPr>
              <a:spLocks noChangeShapeType="1"/>
            </p:cNvSpPr>
            <p:nvPr/>
          </p:nvSpPr>
          <p:spPr bwMode="auto">
            <a:xfrm flipH="1">
              <a:off x="1429" y="2432"/>
              <a:ext cx="498" cy="771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u-HU">
                <a:solidFill>
                  <a:schemeClr val="bg1"/>
                </a:solidFill>
              </a:endParaRPr>
            </a:p>
          </p:txBody>
        </p:sp>
        <p:sp>
          <p:nvSpPr>
            <p:cNvPr id="31" name="Line 14"/>
            <p:cNvSpPr>
              <a:spLocks noChangeShapeType="1"/>
            </p:cNvSpPr>
            <p:nvPr/>
          </p:nvSpPr>
          <p:spPr bwMode="auto">
            <a:xfrm flipH="1">
              <a:off x="657" y="2387"/>
              <a:ext cx="1270" cy="816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hu-HU">
                <a:solidFill>
                  <a:schemeClr val="bg1"/>
                </a:solidFill>
              </a:endParaRPr>
            </a:p>
          </p:txBody>
        </p:sp>
        <p:sp>
          <p:nvSpPr>
            <p:cNvPr id="32" name="Freeform 15"/>
            <p:cNvSpPr>
              <a:spLocks/>
            </p:cNvSpPr>
            <p:nvPr/>
          </p:nvSpPr>
          <p:spPr bwMode="auto">
            <a:xfrm>
              <a:off x="567" y="2024"/>
              <a:ext cx="1406" cy="136"/>
            </a:xfrm>
            <a:custGeom>
              <a:avLst/>
              <a:gdLst>
                <a:gd name="T0" fmla="*/ 0 w 1406"/>
                <a:gd name="T1" fmla="*/ 136 h 136"/>
                <a:gd name="T2" fmla="*/ 725 w 1406"/>
                <a:gd name="T3" fmla="*/ 0 h 136"/>
                <a:gd name="T4" fmla="*/ 1406 w 1406"/>
                <a:gd name="T5" fmla="*/ 136 h 136"/>
                <a:gd name="T6" fmla="*/ 0 60000 65536"/>
                <a:gd name="T7" fmla="*/ 0 60000 65536"/>
                <a:gd name="T8" fmla="*/ 0 60000 65536"/>
                <a:gd name="T9" fmla="*/ 0 w 1406"/>
                <a:gd name="T10" fmla="*/ 0 h 136"/>
                <a:gd name="T11" fmla="*/ 1406 w 1406"/>
                <a:gd name="T12" fmla="*/ 136 h 1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6" h="136">
                  <a:moveTo>
                    <a:pt x="0" y="136"/>
                  </a:moveTo>
                  <a:cubicBezTo>
                    <a:pt x="245" y="68"/>
                    <a:pt x="491" y="0"/>
                    <a:pt x="725" y="0"/>
                  </a:cubicBezTo>
                  <a:cubicBezTo>
                    <a:pt x="959" y="0"/>
                    <a:pt x="1293" y="113"/>
                    <a:pt x="1406" y="136"/>
                  </a:cubicBezTo>
                </a:path>
              </a:pathLst>
            </a:custGeom>
            <a:noFill/>
            <a:ln w="2857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hu-HU" altLang="hu-HU">
                <a:solidFill>
                  <a:schemeClr val="bg1"/>
                </a:solidFill>
              </a:endParaRPr>
            </a:p>
          </p:txBody>
        </p:sp>
        <p:sp>
          <p:nvSpPr>
            <p:cNvPr id="33" name="Freeform 16"/>
            <p:cNvSpPr>
              <a:spLocks/>
            </p:cNvSpPr>
            <p:nvPr/>
          </p:nvSpPr>
          <p:spPr bwMode="auto">
            <a:xfrm>
              <a:off x="657" y="2160"/>
              <a:ext cx="499" cy="91"/>
            </a:xfrm>
            <a:custGeom>
              <a:avLst/>
              <a:gdLst>
                <a:gd name="T0" fmla="*/ 0 w 499"/>
                <a:gd name="T1" fmla="*/ 91 h 91"/>
                <a:gd name="T2" fmla="*/ 273 w 499"/>
                <a:gd name="T3" fmla="*/ 0 h 91"/>
                <a:gd name="T4" fmla="*/ 499 w 499"/>
                <a:gd name="T5" fmla="*/ 91 h 91"/>
                <a:gd name="T6" fmla="*/ 0 60000 65536"/>
                <a:gd name="T7" fmla="*/ 0 60000 65536"/>
                <a:gd name="T8" fmla="*/ 0 60000 65536"/>
                <a:gd name="T9" fmla="*/ 0 w 499"/>
                <a:gd name="T10" fmla="*/ 0 h 91"/>
                <a:gd name="T11" fmla="*/ 499 w 499"/>
                <a:gd name="T12" fmla="*/ 91 h 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9" h="91">
                  <a:moveTo>
                    <a:pt x="0" y="91"/>
                  </a:moveTo>
                  <a:cubicBezTo>
                    <a:pt x="95" y="45"/>
                    <a:pt x="190" y="0"/>
                    <a:pt x="273" y="0"/>
                  </a:cubicBezTo>
                  <a:cubicBezTo>
                    <a:pt x="356" y="0"/>
                    <a:pt x="461" y="76"/>
                    <a:pt x="499" y="91"/>
                  </a:cubicBezTo>
                </a:path>
              </a:pathLst>
            </a:custGeom>
            <a:noFill/>
            <a:ln w="2857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hu-HU" altLang="hu-HU">
                <a:solidFill>
                  <a:schemeClr val="bg1"/>
                </a:solidFill>
              </a:endParaRPr>
            </a:p>
          </p:txBody>
        </p:sp>
        <p:sp>
          <p:nvSpPr>
            <p:cNvPr id="34" name="Freeform 17"/>
            <p:cNvSpPr>
              <a:spLocks/>
            </p:cNvSpPr>
            <p:nvPr/>
          </p:nvSpPr>
          <p:spPr bwMode="auto">
            <a:xfrm>
              <a:off x="1428" y="2160"/>
              <a:ext cx="499" cy="91"/>
            </a:xfrm>
            <a:custGeom>
              <a:avLst/>
              <a:gdLst>
                <a:gd name="T0" fmla="*/ 0 w 499"/>
                <a:gd name="T1" fmla="*/ 91 h 91"/>
                <a:gd name="T2" fmla="*/ 273 w 499"/>
                <a:gd name="T3" fmla="*/ 0 h 91"/>
                <a:gd name="T4" fmla="*/ 499 w 499"/>
                <a:gd name="T5" fmla="*/ 91 h 91"/>
                <a:gd name="T6" fmla="*/ 0 60000 65536"/>
                <a:gd name="T7" fmla="*/ 0 60000 65536"/>
                <a:gd name="T8" fmla="*/ 0 60000 65536"/>
                <a:gd name="T9" fmla="*/ 0 w 499"/>
                <a:gd name="T10" fmla="*/ 0 h 91"/>
                <a:gd name="T11" fmla="*/ 499 w 499"/>
                <a:gd name="T12" fmla="*/ 91 h 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9" h="91">
                  <a:moveTo>
                    <a:pt x="0" y="91"/>
                  </a:moveTo>
                  <a:cubicBezTo>
                    <a:pt x="95" y="45"/>
                    <a:pt x="190" y="0"/>
                    <a:pt x="273" y="0"/>
                  </a:cubicBezTo>
                  <a:cubicBezTo>
                    <a:pt x="356" y="0"/>
                    <a:pt x="461" y="76"/>
                    <a:pt x="499" y="91"/>
                  </a:cubicBezTo>
                </a:path>
              </a:pathLst>
            </a:custGeom>
            <a:noFill/>
            <a:ln w="2857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hu-HU" altLang="hu-HU">
                <a:solidFill>
                  <a:schemeClr val="bg1"/>
                </a:solidFill>
              </a:endParaRPr>
            </a:p>
          </p:txBody>
        </p:sp>
        <p:sp>
          <p:nvSpPr>
            <p:cNvPr id="35" name="Freeform 18"/>
            <p:cNvSpPr>
              <a:spLocks/>
            </p:cNvSpPr>
            <p:nvPr/>
          </p:nvSpPr>
          <p:spPr bwMode="auto">
            <a:xfrm rot="10800000">
              <a:off x="567" y="3475"/>
              <a:ext cx="1406" cy="136"/>
            </a:xfrm>
            <a:custGeom>
              <a:avLst/>
              <a:gdLst>
                <a:gd name="T0" fmla="*/ 0 w 1406"/>
                <a:gd name="T1" fmla="*/ 136 h 136"/>
                <a:gd name="T2" fmla="*/ 725 w 1406"/>
                <a:gd name="T3" fmla="*/ 0 h 136"/>
                <a:gd name="T4" fmla="*/ 1406 w 1406"/>
                <a:gd name="T5" fmla="*/ 136 h 136"/>
                <a:gd name="T6" fmla="*/ 0 60000 65536"/>
                <a:gd name="T7" fmla="*/ 0 60000 65536"/>
                <a:gd name="T8" fmla="*/ 0 60000 65536"/>
                <a:gd name="T9" fmla="*/ 0 w 1406"/>
                <a:gd name="T10" fmla="*/ 0 h 136"/>
                <a:gd name="T11" fmla="*/ 1406 w 1406"/>
                <a:gd name="T12" fmla="*/ 136 h 1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6" h="136">
                  <a:moveTo>
                    <a:pt x="0" y="136"/>
                  </a:moveTo>
                  <a:cubicBezTo>
                    <a:pt x="245" y="68"/>
                    <a:pt x="491" y="0"/>
                    <a:pt x="725" y="0"/>
                  </a:cubicBezTo>
                  <a:cubicBezTo>
                    <a:pt x="959" y="0"/>
                    <a:pt x="1293" y="113"/>
                    <a:pt x="1406" y="136"/>
                  </a:cubicBezTo>
                </a:path>
              </a:pathLst>
            </a:custGeom>
            <a:noFill/>
            <a:ln w="2857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hu-HU" altLang="hu-HU">
                <a:solidFill>
                  <a:schemeClr val="bg1"/>
                </a:solidFill>
              </a:endParaRPr>
            </a:p>
          </p:txBody>
        </p:sp>
        <p:sp>
          <p:nvSpPr>
            <p:cNvPr id="36" name="Freeform 19"/>
            <p:cNvSpPr>
              <a:spLocks/>
            </p:cNvSpPr>
            <p:nvPr/>
          </p:nvSpPr>
          <p:spPr bwMode="auto">
            <a:xfrm rot="10800000">
              <a:off x="657" y="3384"/>
              <a:ext cx="499" cy="91"/>
            </a:xfrm>
            <a:custGeom>
              <a:avLst/>
              <a:gdLst>
                <a:gd name="T0" fmla="*/ 0 w 499"/>
                <a:gd name="T1" fmla="*/ 91 h 91"/>
                <a:gd name="T2" fmla="*/ 273 w 499"/>
                <a:gd name="T3" fmla="*/ 0 h 91"/>
                <a:gd name="T4" fmla="*/ 499 w 499"/>
                <a:gd name="T5" fmla="*/ 91 h 91"/>
                <a:gd name="T6" fmla="*/ 0 60000 65536"/>
                <a:gd name="T7" fmla="*/ 0 60000 65536"/>
                <a:gd name="T8" fmla="*/ 0 60000 65536"/>
                <a:gd name="T9" fmla="*/ 0 w 499"/>
                <a:gd name="T10" fmla="*/ 0 h 91"/>
                <a:gd name="T11" fmla="*/ 499 w 499"/>
                <a:gd name="T12" fmla="*/ 91 h 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9" h="91">
                  <a:moveTo>
                    <a:pt x="0" y="91"/>
                  </a:moveTo>
                  <a:cubicBezTo>
                    <a:pt x="95" y="45"/>
                    <a:pt x="190" y="0"/>
                    <a:pt x="273" y="0"/>
                  </a:cubicBezTo>
                  <a:cubicBezTo>
                    <a:pt x="356" y="0"/>
                    <a:pt x="461" y="76"/>
                    <a:pt x="499" y="91"/>
                  </a:cubicBezTo>
                </a:path>
              </a:pathLst>
            </a:custGeom>
            <a:noFill/>
            <a:ln w="2857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hu-HU" altLang="hu-HU">
                <a:solidFill>
                  <a:schemeClr val="bg1"/>
                </a:solidFill>
              </a:endParaRPr>
            </a:p>
          </p:txBody>
        </p:sp>
        <p:sp>
          <p:nvSpPr>
            <p:cNvPr id="37" name="Freeform 20"/>
            <p:cNvSpPr>
              <a:spLocks/>
            </p:cNvSpPr>
            <p:nvPr/>
          </p:nvSpPr>
          <p:spPr bwMode="auto">
            <a:xfrm rot="10800000">
              <a:off x="1428" y="3385"/>
              <a:ext cx="499" cy="91"/>
            </a:xfrm>
            <a:custGeom>
              <a:avLst/>
              <a:gdLst>
                <a:gd name="T0" fmla="*/ 0 w 499"/>
                <a:gd name="T1" fmla="*/ 91 h 91"/>
                <a:gd name="T2" fmla="*/ 273 w 499"/>
                <a:gd name="T3" fmla="*/ 0 h 91"/>
                <a:gd name="T4" fmla="*/ 499 w 499"/>
                <a:gd name="T5" fmla="*/ 91 h 91"/>
                <a:gd name="T6" fmla="*/ 0 60000 65536"/>
                <a:gd name="T7" fmla="*/ 0 60000 65536"/>
                <a:gd name="T8" fmla="*/ 0 60000 65536"/>
                <a:gd name="T9" fmla="*/ 0 w 499"/>
                <a:gd name="T10" fmla="*/ 0 h 91"/>
                <a:gd name="T11" fmla="*/ 499 w 499"/>
                <a:gd name="T12" fmla="*/ 91 h 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9" h="91">
                  <a:moveTo>
                    <a:pt x="0" y="91"/>
                  </a:moveTo>
                  <a:cubicBezTo>
                    <a:pt x="95" y="45"/>
                    <a:pt x="190" y="0"/>
                    <a:pt x="273" y="0"/>
                  </a:cubicBezTo>
                  <a:cubicBezTo>
                    <a:pt x="356" y="0"/>
                    <a:pt x="461" y="76"/>
                    <a:pt x="499" y="91"/>
                  </a:cubicBezTo>
                </a:path>
              </a:pathLst>
            </a:custGeom>
            <a:noFill/>
            <a:ln w="28575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hu-HU" altLang="hu-HU">
                <a:solidFill>
                  <a:schemeClr val="bg1"/>
                </a:solidFill>
              </a:endParaRPr>
            </a:p>
          </p:txBody>
        </p:sp>
      </p:grpSp>
      <p:pic>
        <p:nvPicPr>
          <p:cNvPr id="38" name="Kép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015" y="2966668"/>
            <a:ext cx="3328510" cy="324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8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8915400" cy="861774"/>
          </a:xfrm>
        </p:spPr>
        <p:txBody>
          <a:bodyPr>
            <a:spAutoFit/>
          </a:bodyPr>
          <a:lstStyle/>
          <a:p>
            <a:r>
              <a:rPr lang="hu-HU" dirty="0" smtClean="0"/>
              <a:t>Keresési algoritmusok időbonyolultsága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altLang="hu-HU" dirty="0" smtClean="0"/>
              <a:t>Pl. lineáris keresés, bináris keresés</a:t>
            </a:r>
          </a:p>
          <a:p>
            <a:pPr>
              <a:lnSpc>
                <a:spcPct val="90000"/>
              </a:lnSpc>
            </a:pPr>
            <a:endParaRPr lang="hu-HU" altLang="hu-HU" dirty="0" smtClean="0"/>
          </a:p>
          <a:p>
            <a:pPr>
              <a:lnSpc>
                <a:spcPct val="90000"/>
              </a:lnSpc>
            </a:pPr>
            <a:r>
              <a:rPr lang="hu-HU" altLang="hu-HU" dirty="0" smtClean="0"/>
              <a:t>Legrosszabb esetben hány elemi lépés?</a:t>
            </a:r>
          </a:p>
          <a:p>
            <a:pPr>
              <a:lnSpc>
                <a:spcPct val="90000"/>
              </a:lnSpc>
            </a:pPr>
            <a:endParaRPr lang="hu-HU" altLang="hu-HU" dirty="0" smtClean="0"/>
          </a:p>
          <a:p>
            <a:pPr>
              <a:lnSpc>
                <a:spcPct val="90000"/>
              </a:lnSpc>
            </a:pPr>
            <a:r>
              <a:rPr lang="hu-HU" altLang="hu-HU" dirty="0" smtClean="0"/>
              <a:t>Elemi lépés = összehasonlítás</a:t>
            </a:r>
            <a:endParaRPr lang="hu-HU" altLang="hu-HU" dirty="0"/>
          </a:p>
        </p:txBody>
      </p:sp>
    </p:spTree>
    <p:extLst>
      <p:ext uri="{BB962C8B-B14F-4D97-AF65-F5344CB8AC3E}">
        <p14:creationId xmlns:p14="http://schemas.microsoft.com/office/powerpoint/2010/main" val="396313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8915400" cy="861774"/>
          </a:xfrm>
        </p:spPr>
        <p:txBody>
          <a:bodyPr>
            <a:spAutoFit/>
          </a:bodyPr>
          <a:lstStyle/>
          <a:p>
            <a:r>
              <a:rPr lang="hu-HU" dirty="0" smtClean="0"/>
              <a:t>Keresési algoritmusok időbonyolultsága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hu-HU" altLang="hu-HU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hu-HU" altLang="hu-HU" dirty="0" smtClean="0"/>
                  <a:t> adatelemre = </a:t>
                </a:r>
                <a14:m>
                  <m:oMath xmlns:m="http://schemas.openxmlformats.org/officeDocument/2006/math">
                    <m:r>
                      <a:rPr lang="hu-HU" altLang="hu-HU" b="0" i="1">
                        <a:latin typeface="Cambria Math"/>
                      </a:rPr>
                      <m:t>𝑛</m:t>
                    </m:r>
                  </m:oMath>
                </a14:m>
                <a:r>
                  <a:rPr lang="hu-HU" altLang="hu-HU" dirty="0" smtClean="0"/>
                  <a:t> hosszúságú </a:t>
                </a:r>
                <a:r>
                  <a:rPr lang="hu-HU" altLang="hu-HU" b="1" u="sng" dirty="0" smtClean="0"/>
                  <a:t>inputra</a:t>
                </a:r>
              </a:p>
              <a:p>
                <a:pPr>
                  <a:lnSpc>
                    <a:spcPct val="90000"/>
                  </a:lnSpc>
                </a:pPr>
                <a:endParaRPr lang="hu-HU" altLang="hu-HU" dirty="0" smtClean="0"/>
              </a:p>
              <a:p>
                <a:pPr>
                  <a:lnSpc>
                    <a:spcPct val="90000"/>
                  </a:lnSpc>
                </a:pPr>
                <a:r>
                  <a:rPr lang="hu-HU" altLang="hu-HU" dirty="0" smtClean="0"/>
                  <a:t>Lineáris keresés: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hu-HU" altLang="hu-HU" dirty="0" smtClean="0"/>
                  <a:t>legrosszabb esetben: </a:t>
                </a:r>
                <a14:m>
                  <m:oMath xmlns:m="http://schemas.openxmlformats.org/officeDocument/2006/math">
                    <m:r>
                      <a:rPr lang="hu-HU" altLang="hu-HU" i="1">
                        <a:latin typeface="Cambria Math"/>
                      </a:rPr>
                      <m:t>𝑛</m:t>
                    </m:r>
                  </m:oMath>
                </a14:m>
                <a:r>
                  <a:rPr lang="hu-HU" altLang="hu-HU" dirty="0"/>
                  <a:t> </a:t>
                </a:r>
                <a:r>
                  <a:rPr lang="hu-HU" altLang="hu-HU" dirty="0" smtClean="0"/>
                  <a:t>összehasonlítás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hu-HU" altLang="hu-HU" b="1" u="sng" dirty="0" smtClean="0"/>
                  <a:t>időbonyolultság:</a:t>
                </a:r>
                <a:r>
                  <a:rPr lang="hu-HU" altLang="hu-HU" dirty="0" smtClean="0"/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hu-HU" altLang="hu-HU" dirty="0" smtClean="0"/>
              </a:p>
              <a:p>
                <a:pPr>
                  <a:lnSpc>
                    <a:spcPct val="90000"/>
                  </a:lnSpc>
                </a:pPr>
                <a:endParaRPr lang="hu-HU" altLang="hu-HU" dirty="0" smtClean="0"/>
              </a:p>
              <a:p>
                <a:pPr>
                  <a:lnSpc>
                    <a:spcPct val="90000"/>
                  </a:lnSpc>
                </a:pPr>
                <a:r>
                  <a:rPr lang="hu-HU" altLang="hu-HU" dirty="0" smtClean="0"/>
                  <a:t>Bináris </a:t>
                </a:r>
                <a:r>
                  <a:rPr lang="hu-HU" altLang="hu-HU" dirty="0"/>
                  <a:t>keresés: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hu-HU" altLang="hu-HU" dirty="0"/>
                  <a:t>legrosszabb esetben: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hu-HU" altLang="hu-H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altLang="hu-H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hu-HU" altLang="hu-HU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hu-HU" altLang="hu-HU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hu-HU" altLang="hu-HU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altLang="hu-HU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hu-HU" altLang="hu-HU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r>
                  <a:rPr lang="hu-HU" altLang="hu-HU" dirty="0"/>
                  <a:t> összehasonlítás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hu-HU" altLang="hu-HU" b="1" u="sng" dirty="0"/>
                  <a:t>időbonyolultság:</a:t>
                </a:r>
                <a:r>
                  <a:rPr lang="hu-HU" altLang="hu-HU" dirty="0"/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alt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hu-HU" altLang="hu-HU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hu-HU" altLang="hu-HU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hu-HU" alt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altLang="hu-HU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hu-HU" alt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7" t="-293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kerekített téglalap 4"/>
          <p:cNvSpPr/>
          <p:nvPr/>
        </p:nvSpPr>
        <p:spPr>
          <a:xfrm>
            <a:off x="7032104" y="5636727"/>
            <a:ext cx="4464496" cy="672593"/>
          </a:xfrm>
          <a:prstGeom prst="roundRect">
            <a:avLst>
              <a:gd name="adj" fmla="val 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/>
                </a:solidFill>
              </a:rPr>
              <a:t>A bonyolultság az input hosszának egy függvénye.</a:t>
            </a:r>
          </a:p>
        </p:txBody>
      </p:sp>
      <p:cxnSp>
        <p:nvCxnSpPr>
          <p:cNvPr id="7" name="Szögletes összekötő 6"/>
          <p:cNvCxnSpPr>
            <a:stCxn id="5" idx="0"/>
          </p:cNvCxnSpPr>
          <p:nvPr/>
        </p:nvCxnSpPr>
        <p:spPr>
          <a:xfrm rot="16200000" flipV="1">
            <a:off x="5856233" y="2228608"/>
            <a:ext cx="2207727" cy="4608512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zögletes összekötő 7"/>
          <p:cNvCxnSpPr>
            <a:stCxn id="5" idx="1"/>
          </p:cNvCxnSpPr>
          <p:nvPr/>
        </p:nvCxnSpPr>
        <p:spPr>
          <a:xfrm rot="10800000">
            <a:off x="5663952" y="5219300"/>
            <a:ext cx="1368153" cy="753724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"Ordó" jelölés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𝑂</m:t>
                    </m:r>
                    <m:r>
                      <a:rPr lang="hu-HU" b="0" i="1" smtClean="0">
                        <a:latin typeface="Cambria Math"/>
                      </a:rPr>
                      <m:t>(</m:t>
                    </m:r>
                    <m:r>
                      <a:rPr lang="hu-HU" b="0" i="1" smtClean="0">
                        <a:latin typeface="Cambria Math"/>
                      </a:rPr>
                      <m:t>𝑓</m:t>
                    </m:r>
                    <m:r>
                      <a:rPr lang="hu-HU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hu-HU" dirty="0" smtClean="0"/>
                  <a:t>: </a:t>
                </a:r>
                <a14:m>
                  <m:oMath xmlns:m="http://schemas.openxmlformats.org/officeDocument/2006/math">
                    <m:r>
                      <a:rPr lang="hu-HU" b="0" i="1" dirty="0" smtClean="0">
                        <a:latin typeface="Cambria Math"/>
                      </a:rPr>
                      <m:t>𝑓</m:t>
                    </m:r>
                  </m:oMath>
                </a14:m>
                <a:r>
                  <a:rPr lang="hu-HU" dirty="0" smtClean="0"/>
                  <a:t> függvény növekedésének mértékét jelöli</a:t>
                </a:r>
              </a:p>
              <a:p>
                <a:pPr marL="0" indent="0">
                  <a:buNone/>
                </a:pPr>
                <a:endParaRPr lang="hu-HU" dirty="0" smtClean="0"/>
              </a:p>
              <a:p>
                <a:pPr marL="0" indent="0">
                  <a:buNone/>
                </a:pPr>
                <a:endParaRPr lang="hu-HU" dirty="0" smtClean="0"/>
              </a:p>
              <a:p>
                <a:pPr marL="0" indent="0">
                  <a:buNone/>
                </a:pPr>
                <a:r>
                  <a:rPr lang="hu-HU" dirty="0" smtClean="0"/>
                  <a:t>Adottak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𝑓</m:t>
                    </m:r>
                    <m:r>
                      <a:rPr lang="hu-HU" b="0" i="1" smtClean="0">
                        <a:latin typeface="Cambria Math"/>
                      </a:rPr>
                      <m:t>,</m:t>
                    </m:r>
                    <m:r>
                      <a:rPr lang="hu-HU" b="0" i="1" smtClean="0">
                        <a:latin typeface="Cambria Math"/>
                      </a:rPr>
                      <m:t>𝑔</m:t>
                    </m:r>
                    <m:r>
                      <a:rPr lang="hu-HU" b="0" i="1" smtClean="0">
                        <a:latin typeface="Cambria Math"/>
                      </a:rPr>
                      <m:t>: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ℕ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↦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ℕ</m:t>
                    </m:r>
                  </m:oMath>
                </a14:m>
                <a:r>
                  <a:rPr lang="hu-HU" dirty="0" smtClean="0"/>
                  <a:t> függvények.</a:t>
                </a:r>
              </a:p>
              <a:p>
                <a:pPr marL="0" indent="0">
                  <a:buNone/>
                </a:pPr>
                <a:endParaRPr lang="hu-HU" dirty="0" smtClean="0"/>
              </a:p>
              <a:p>
                <a:pPr marL="0" indent="0">
                  <a:buNone/>
                </a:pPr>
                <a:endParaRPr lang="hu-H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hu-HU" i="1" smtClean="0">
                        <a:latin typeface="Cambria Math"/>
                        <a:ea typeface="Cambria Math"/>
                      </a:rPr>
                      <m:t>∃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&gt;0 é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 ∃</m:t>
                    </m:r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hu-HU" i="1">
                        <a:latin typeface="Cambria Math"/>
                        <a:ea typeface="Cambria Math"/>
                      </a:rPr>
                      <m:t>&gt;0</m:t>
                    </m:r>
                  </m:oMath>
                </a14:m>
                <a:r>
                  <a:rPr lang="hu-HU" dirty="0" smtClean="0"/>
                  <a:t>, hogy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hu-HU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≥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hu-HU" dirty="0" smtClean="0"/>
                  <a:t> esetén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hu-HU" b="0" i="1" smtClean="0">
                        <a:latin typeface="Cambria Math"/>
                      </a:rPr>
                      <m:t>≤</m:t>
                    </m:r>
                    <m:r>
                      <a:rPr lang="hu-HU" b="0" i="1" smtClean="0">
                        <a:latin typeface="Cambria Math"/>
                      </a:rPr>
                      <m:t>𝑐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𝑔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444" r="-14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Lekerekített téglalap 3"/>
              <p:cNvSpPr/>
              <p:nvPr/>
            </p:nvSpPr>
            <p:spPr>
              <a:xfrm>
                <a:off x="2063552" y="3501008"/>
                <a:ext cx="4464496" cy="792088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hu-H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hu-H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hu-H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sz="3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hu-HU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Lekerekített téglalap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3501008"/>
                <a:ext cx="4464496" cy="792088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526" y="2486980"/>
            <a:ext cx="3650978" cy="3822341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87727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Bonyolultsági függvények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dirty="0" smtClean="0"/>
                  <a:t>Logaritmikus: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hu-HU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hu-HU" b="0" dirty="0" smtClean="0"/>
              </a:p>
              <a:p>
                <a:r>
                  <a:rPr lang="hu-HU" dirty="0" smtClean="0"/>
                  <a:t>Lineáris: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hu-HU" dirty="0" smtClean="0"/>
              </a:p>
              <a:p>
                <a:r>
                  <a:rPr lang="hu-HU" dirty="0" err="1" smtClean="0"/>
                  <a:t>Polinomiális</a:t>
                </a:r>
                <a:r>
                  <a:rPr lang="hu-HU" dirty="0" smtClean="0"/>
                  <a:t>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hu-HU" dirty="0" smtClean="0"/>
              </a:p>
              <a:p>
                <a:pPr lvl="1"/>
                <a:r>
                  <a:rPr lang="hu-HU" dirty="0" smtClean="0"/>
                  <a:t>Négyzetes: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hu-HU" dirty="0" smtClean="0"/>
              </a:p>
              <a:p>
                <a:pPr lvl="1"/>
                <a:r>
                  <a:rPr lang="hu-HU" dirty="0" smtClean="0"/>
                  <a:t>Köbös: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hu-HU" dirty="0" smtClean="0"/>
              </a:p>
              <a:p>
                <a:pPr marL="0" indent="0">
                  <a:buNone/>
                </a:pPr>
                <a:endParaRPr lang="hu-HU" dirty="0" smtClean="0"/>
              </a:p>
              <a:p>
                <a:r>
                  <a:rPr lang="hu-HU" dirty="0" smtClean="0"/>
                  <a:t>Exponenciális: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hu-HU" dirty="0" smtClean="0"/>
              </a:p>
              <a:p>
                <a:r>
                  <a:rPr lang="hu-HU" dirty="0" smtClean="0"/>
                  <a:t>Faktoriális: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</a:rPr>
                          <m:t>𝑛</m:t>
                        </m:r>
                        <m:r>
                          <a:rPr lang="hu-HU" b="0" i="1" smtClean="0">
                            <a:latin typeface="Cambria Math"/>
                          </a:rPr>
                          <m:t>!</m:t>
                        </m:r>
                      </m:e>
                    </m:d>
                  </m:oMath>
                </a14:m>
                <a:endParaRPr lang="hu-HU" dirty="0" smtClean="0"/>
              </a:p>
              <a:p>
                <a:r>
                  <a:rPr lang="hu-HU" dirty="0" smtClean="0"/>
                  <a:t>Dupla exponenciális: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i="1">
                                <a:latin typeface="Cambria Math"/>
                              </a:rPr>
                              <m:t>𝑐</m:t>
                            </m:r>
                          </m:e>
                          <m:sup>
                            <m:d>
                              <m:dPr>
                                <m:ctrlPr>
                                  <a:rPr lang="hu-HU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hu-H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u-HU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hu-HU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hu-HU" dirty="0" smtClean="0"/>
              </a:p>
              <a:p>
                <a:r>
                  <a:rPr lang="hu-HU" dirty="0" smtClean="0"/>
                  <a:t>stb.</a:t>
                </a:r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1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Egyenes összekötő 4"/>
          <p:cNvCxnSpPr/>
          <p:nvPr/>
        </p:nvCxnSpPr>
        <p:spPr>
          <a:xfrm>
            <a:off x="479376" y="4221088"/>
            <a:ext cx="633670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7752185" y="1628800"/>
            <a:ext cx="792163" cy="4608512"/>
          </a:xfrm>
          <a:prstGeom prst="downArrow">
            <a:avLst>
              <a:gd name="adj1" fmla="val 50000"/>
              <a:gd name="adj2" fmla="val 134068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hu-HU" altLang="hu-HU" sz="2400" b="1" dirty="0"/>
              <a:t>bonyolultság növekszik</a:t>
            </a:r>
          </a:p>
        </p:txBody>
      </p:sp>
    </p:spTree>
    <p:extLst>
      <p:ext uri="{BB962C8B-B14F-4D97-AF65-F5344CB8AC3E}">
        <p14:creationId xmlns:p14="http://schemas.microsoft.com/office/powerpoint/2010/main" val="159459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Bonyolultsági függvények</a:t>
            </a:r>
            <a:endParaRPr lang="hu-HU" dirty="0"/>
          </a:p>
        </p:txBody>
      </p:sp>
      <p:pic>
        <p:nvPicPr>
          <p:cNvPr id="7" name="Tartalom helye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840" y="1584325"/>
            <a:ext cx="7749809" cy="4979988"/>
          </a:xfrm>
        </p:spPr>
      </p:pic>
    </p:spTree>
    <p:extLst>
      <p:ext uri="{BB962C8B-B14F-4D97-AF65-F5344CB8AC3E}">
        <p14:creationId xmlns:p14="http://schemas.microsoft.com/office/powerpoint/2010/main" val="221912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0" y="304800"/>
            <a:ext cx="8915400" cy="861774"/>
          </a:xfrm>
        </p:spPr>
        <p:txBody>
          <a:bodyPr>
            <a:spAutoFit/>
          </a:bodyPr>
          <a:lstStyle/>
          <a:p>
            <a:r>
              <a:rPr lang="hu-HU" dirty="0" smtClean="0"/>
              <a:t>Rendezési algoritmusok időbonyolultsága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hu-HU" altLang="hu-HU" dirty="0" smtClean="0"/>
                  <a:t>Probléma: Rendezzük egy </a:t>
                </a:r>
                <a14:m>
                  <m:oMath xmlns:m="http://schemas.openxmlformats.org/officeDocument/2006/math">
                    <m:r>
                      <a:rPr lang="hu-HU" altLang="hu-HU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hu-HU" altLang="hu-HU" dirty="0" smtClean="0"/>
                  <a:t> elemű tömb elemeit (növekvő) sorrendbe!</a:t>
                </a:r>
              </a:p>
              <a:p>
                <a:pPr>
                  <a:lnSpc>
                    <a:spcPct val="90000"/>
                  </a:lnSpc>
                </a:pPr>
                <a:endParaRPr lang="hu-HU" altLang="hu-HU" dirty="0" smtClean="0"/>
              </a:p>
              <a:p>
                <a:pPr>
                  <a:lnSpc>
                    <a:spcPct val="90000"/>
                  </a:lnSpc>
                </a:pPr>
                <a:r>
                  <a:rPr lang="hu-HU" altLang="hu-HU" dirty="0"/>
                  <a:t>Legrosszabb esetben hány elemi lépés?</a:t>
                </a:r>
              </a:p>
              <a:p>
                <a:pPr>
                  <a:lnSpc>
                    <a:spcPct val="90000"/>
                  </a:lnSpc>
                </a:pPr>
                <a:endParaRPr lang="hu-HU" altLang="hu-HU" dirty="0" smtClean="0"/>
              </a:p>
              <a:p>
                <a:pPr>
                  <a:lnSpc>
                    <a:spcPct val="90000"/>
                  </a:lnSpc>
                </a:pPr>
                <a:r>
                  <a:rPr lang="hu-HU" altLang="hu-HU" dirty="0" smtClean="0"/>
                  <a:t>Elemi lépések: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hu-HU" altLang="hu-HU" dirty="0" smtClean="0"/>
                  <a:t>összehasonlítások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hu-HU" altLang="hu-HU" dirty="0" smtClean="0"/>
                  <a:t>elemcserék</a:t>
                </a:r>
              </a:p>
              <a:p>
                <a:pPr>
                  <a:lnSpc>
                    <a:spcPct val="90000"/>
                  </a:lnSpc>
                </a:pPr>
                <a:endParaRPr lang="hu-HU" altLang="hu-HU" dirty="0"/>
              </a:p>
              <a:p>
                <a:pPr>
                  <a:lnSpc>
                    <a:spcPct val="90000"/>
                  </a:lnSpc>
                </a:pPr>
                <a:endParaRPr lang="hu-HU" alt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4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11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Rendezési algoritmusok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hu-HU" altLang="hu-HU" dirty="0" smtClean="0"/>
              <a:t>Az alábbi algoritmusokat vizsgáljuk:</a:t>
            </a:r>
          </a:p>
          <a:p>
            <a:pPr>
              <a:lnSpc>
                <a:spcPct val="90000"/>
              </a:lnSpc>
            </a:pPr>
            <a:endParaRPr lang="hu-HU" altLang="hu-HU" dirty="0" smtClean="0"/>
          </a:p>
          <a:p>
            <a:pPr>
              <a:lnSpc>
                <a:spcPct val="90000"/>
              </a:lnSpc>
            </a:pPr>
            <a:r>
              <a:rPr lang="hu-HU" altLang="hu-HU" dirty="0" smtClean="0"/>
              <a:t>Buborék rendezés</a:t>
            </a:r>
          </a:p>
          <a:p>
            <a:pPr>
              <a:lnSpc>
                <a:spcPct val="90000"/>
              </a:lnSpc>
            </a:pPr>
            <a:endParaRPr lang="hu-HU" altLang="hu-HU" dirty="0" smtClean="0"/>
          </a:p>
          <a:p>
            <a:pPr>
              <a:lnSpc>
                <a:spcPct val="90000"/>
              </a:lnSpc>
            </a:pPr>
            <a:r>
              <a:rPr lang="hu-HU" altLang="hu-HU" dirty="0" smtClean="0"/>
              <a:t>Beszúrásos rendezés</a:t>
            </a:r>
          </a:p>
          <a:p>
            <a:pPr lvl="1">
              <a:lnSpc>
                <a:spcPct val="90000"/>
              </a:lnSpc>
            </a:pPr>
            <a:r>
              <a:rPr lang="hu-HU" altLang="hu-HU" dirty="0" smtClean="0"/>
              <a:t>lineáris kereséssel</a:t>
            </a:r>
          </a:p>
          <a:p>
            <a:pPr lvl="1">
              <a:lnSpc>
                <a:spcPct val="90000"/>
              </a:lnSpc>
            </a:pPr>
            <a:r>
              <a:rPr lang="hu-HU" altLang="hu-HU" dirty="0" smtClean="0"/>
              <a:t>bináris kereséssel</a:t>
            </a:r>
          </a:p>
          <a:p>
            <a:pPr>
              <a:lnSpc>
                <a:spcPct val="90000"/>
              </a:lnSpc>
            </a:pPr>
            <a:endParaRPr lang="hu-HU" altLang="hu-HU" dirty="0" smtClean="0"/>
          </a:p>
          <a:p>
            <a:pPr>
              <a:lnSpc>
                <a:spcPct val="90000"/>
              </a:lnSpc>
            </a:pPr>
            <a:r>
              <a:rPr lang="hu-HU" altLang="hu-HU" dirty="0" smtClean="0"/>
              <a:t>Összefésüléses rendezés</a:t>
            </a:r>
            <a:endParaRPr lang="hu-HU" altLang="hu-HU" dirty="0"/>
          </a:p>
          <a:p>
            <a:pPr>
              <a:lnSpc>
                <a:spcPct val="90000"/>
              </a:lnSpc>
            </a:pPr>
            <a:endParaRPr lang="hu-HU" altLang="hu-HU" dirty="0"/>
          </a:p>
        </p:txBody>
      </p:sp>
    </p:spTree>
    <p:extLst>
      <p:ext uri="{BB962C8B-B14F-4D97-AF65-F5344CB8AC3E}">
        <p14:creationId xmlns:p14="http://schemas.microsoft.com/office/powerpoint/2010/main" val="10257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mutató1_sablon">
  <a:themeElements>
    <a:clrScheme name="Urbánus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ánu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ánu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blon" id="{64F76BF4-D781-48DC-85F9-EB78523AA6D1}" vid="{5D53EE3E-CD84-4D45-BEA0-6E504206BD61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sablon</Template>
  <TotalTime>912</TotalTime>
  <Words>522</Words>
  <Application>Microsoft Office PowerPoint</Application>
  <PresentationFormat>Szélesvásznú</PresentationFormat>
  <Paragraphs>221</Paragraphs>
  <Slides>29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29</vt:i4>
      </vt:variant>
    </vt:vector>
  </HeadingPairs>
  <TitlesOfParts>
    <vt:vector size="38" baseType="lpstr">
      <vt:lpstr>Arial</vt:lpstr>
      <vt:lpstr>Calibri</vt:lpstr>
      <vt:lpstr>Cambria Math</vt:lpstr>
      <vt:lpstr>Courier New</vt:lpstr>
      <vt:lpstr>Georgia</vt:lpstr>
      <vt:lpstr>Symbol</vt:lpstr>
      <vt:lpstr>Trebuchet MS</vt:lpstr>
      <vt:lpstr>Wingdings 2</vt:lpstr>
      <vt:lpstr>Bemutató1_sablon</vt:lpstr>
      <vt:lpstr>Számításelmélet</vt:lpstr>
      <vt:lpstr>Bonyolultságelmélet (Complexity Theory)</vt:lpstr>
      <vt:lpstr>Keresési algoritmusok időbonyolultsága</vt:lpstr>
      <vt:lpstr>Keresési algoritmusok időbonyolultsága</vt:lpstr>
      <vt:lpstr>"Ordó" jelölés</vt:lpstr>
      <vt:lpstr>Bonyolultsági függvények</vt:lpstr>
      <vt:lpstr>Bonyolultsági függvények</vt:lpstr>
      <vt:lpstr>Rendezési algoritmusok időbonyolultsága</vt:lpstr>
      <vt:lpstr>Rendezési algoritmusok</vt:lpstr>
      <vt:lpstr>Buborék rendezés</vt:lpstr>
      <vt:lpstr>Buborék rendezés</vt:lpstr>
      <vt:lpstr>Buborék rendezés időbonyolultsága</vt:lpstr>
      <vt:lpstr>Buborék rendezés időbonyolultsága</vt:lpstr>
      <vt:lpstr>Beszúrásos rendezés</vt:lpstr>
      <vt:lpstr>Beszúrásos rendezés</vt:lpstr>
      <vt:lpstr>Beszúrásos rendezés variánsai</vt:lpstr>
      <vt:lpstr>Beszúrásos rendezés időbonyolultsága</vt:lpstr>
      <vt:lpstr>Beszúrásos rendezés időbonyolultsága</vt:lpstr>
      <vt:lpstr>Összefésüléses rendezés</vt:lpstr>
      <vt:lpstr>Összefésüléses rendezés</vt:lpstr>
      <vt:lpstr>Összefésüléses rendezés időbonyolultsága</vt:lpstr>
      <vt:lpstr>Rendezési algoritmusok időbonyolultsága</vt:lpstr>
      <vt:lpstr>Gráfok</vt:lpstr>
      <vt:lpstr>Elérhetőség problémája</vt:lpstr>
      <vt:lpstr>Hamilton-kör probléma</vt:lpstr>
      <vt:lpstr>Bonyolultsági függvények</vt:lpstr>
      <vt:lpstr>Közlekedési lámpák</vt:lpstr>
      <vt:lpstr>Közlekedési lámpák</vt:lpstr>
      <vt:lpstr>Gráfszínezési probléma</vt:lpstr>
    </vt:vector>
  </TitlesOfParts>
  <Company>novak.adam@gmail.com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Asdfsdafa dsfasd asdf</dc:title>
  <dc:creator>Ádám Novák</dc:creator>
  <cp:lastModifiedBy>Gergely Kovasznai</cp:lastModifiedBy>
  <cp:revision>179</cp:revision>
  <dcterms:created xsi:type="dcterms:W3CDTF">2014-03-03T11:13:53Z</dcterms:created>
  <dcterms:modified xsi:type="dcterms:W3CDTF">2020-02-18T11:52:52Z</dcterms:modified>
</cp:coreProperties>
</file>