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sldIdLst>
    <p:sldId id="256" r:id="rId2"/>
    <p:sldId id="260" r:id="rId3"/>
    <p:sldId id="283" r:id="rId4"/>
    <p:sldId id="273" r:id="rId5"/>
    <p:sldId id="274" r:id="rId6"/>
    <p:sldId id="275" r:id="rId7"/>
    <p:sldId id="276" r:id="rId8"/>
    <p:sldId id="277" r:id="rId9"/>
    <p:sldId id="284" r:id="rId10"/>
    <p:sldId id="285" r:id="rId11"/>
    <p:sldId id="286" r:id="rId12"/>
    <p:sldId id="287" r:id="rId13"/>
    <p:sldId id="282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napToObjects="1">
      <p:cViewPr varScale="1">
        <p:scale>
          <a:sx n="81" d="100"/>
          <a:sy n="81" d="100"/>
        </p:scale>
        <p:origin x="648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2020. 03. 21.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609600" y="2401887"/>
            <a:ext cx="11277600" cy="1046440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u-HU" dirty="0" smtClean="0"/>
              <a:t>Számításelmélet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609600" y="4149080"/>
            <a:ext cx="6604000" cy="1752600"/>
          </a:xfrm>
          <a:solidFill>
            <a:srgbClr val="E2F0D7">
              <a:alpha val="50196"/>
            </a:srgbClr>
          </a:solidFill>
        </p:spPr>
        <p:txBody>
          <a:bodyPr>
            <a:normAutofit/>
          </a:bodyPr>
          <a:lstStyle>
            <a:lvl1pPr marL="64008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Kattintson ide az alcím mintájának szerkesztéséhez</a:t>
            </a:r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9753600" y="6492240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BDC4B96-EF54-4894-A47C-293FC800FE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Alcím 8"/>
          <p:cNvSpPr txBox="1">
            <a:spLocks/>
          </p:cNvSpPr>
          <p:nvPr/>
        </p:nvSpPr>
        <p:spPr>
          <a:xfrm>
            <a:off x="6532880" y="2078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2000" i="1" dirty="0" err="1" smtClean="0"/>
              <a:t>Kovásznai</a:t>
            </a:r>
            <a:r>
              <a:rPr lang="hu-HU" sz="2000" i="1" dirty="0" smtClean="0"/>
              <a:t> Gergely</a:t>
            </a:r>
          </a:p>
          <a:p>
            <a:pPr algn="r"/>
            <a:r>
              <a:rPr lang="hu-HU" sz="2000" i="1" dirty="0" smtClean="0"/>
              <a:t>Eszterházy</a:t>
            </a:r>
            <a:r>
              <a:rPr lang="hu-HU" sz="2000" i="1" baseline="0" dirty="0" smtClean="0"/>
              <a:t> Károly Egyetem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627145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2020. 03. 21.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7724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2020. 03. 21.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332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  <a:solidFill>
            <a:srgbClr val="E2F0D7">
              <a:alpha val="50196"/>
            </a:srgbClr>
          </a:solidFill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800">
                <a:solidFill>
                  <a:schemeClr val="tx2"/>
                </a:solidFill>
              </a:defRPr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94DD-33E5-42F6-9305-21152E3D2FB9}" type="datetimeFigureOut">
              <a:rPr lang="en-US" smtClean="0"/>
              <a:pPr/>
              <a:t>3/21/2020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4B96-EF54-4894-A47C-293FC800F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0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t" anchorCtr="0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2020. 03. 21.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375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35360" y="1600201"/>
            <a:ext cx="5664629" cy="517518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5175187"/>
          </a:xfrm>
        </p:spPr>
        <p:txBody>
          <a:bodyPr/>
          <a:lstStyle>
            <a:lvl1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 sz="2000"/>
            </a:lvl1pPr>
            <a:lvl2pPr marL="658368" marR="0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Tx/>
              <a:buFont typeface="Georgia"/>
              <a:buChar char="▫"/>
              <a:tabLst/>
              <a:defRPr sz="1900"/>
            </a:lvl2pPr>
            <a:lvl3pPr marL="923544" marR="0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3pPr>
            <a:lvl4pPr marL="1179576" marR="0" indent="-20116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4pPr>
            <a:lvl5pPr marL="1389888" marR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▫"/>
              <a:tabLst/>
              <a:defRPr sz="1800"/>
            </a:lvl5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Mintaszöveg szerkesztése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Második szint</a:t>
            </a:r>
          </a:p>
          <a:p>
            <a:pPr marL="365760" marR="0" lvl="2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Harmadik szint</a:t>
            </a:r>
          </a:p>
          <a:p>
            <a:pPr marL="365760" marR="0" lvl="3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Negyedik szint</a:t>
            </a:r>
          </a:p>
          <a:p>
            <a:pPr marL="365760" marR="0" lvl="4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04DA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2020. 03. 21.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55200" y="6439774"/>
            <a:ext cx="1016000" cy="418226"/>
          </a:xfrm>
        </p:spPr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73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26" name="Dátum hely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D05FFA-4383-4574-9830-A5FF25BE8406}" type="datetimeFigureOut">
              <a:rPr lang="hu-HU" smtClean="0"/>
              <a:pPr/>
              <a:t>2020. 03. 21.</a:t>
            </a:fld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8" name="Élőláb hely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787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0DD05FFA-4383-4574-9830-A5FF25BE8406}" type="datetimeFigureOut">
              <a:rPr lang="hu-HU" smtClean="0"/>
              <a:pPr/>
              <a:t>2020. 03. 21.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831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2020. 03. 21.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184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2020. 03. 21.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039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2020. 03. 21.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907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Téglalap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églalap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Téglalap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984885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vert="horz" lIns="640080" tIns="0" bIns="365760" anchor="t" anchorCtr="0">
            <a:normAutofit/>
          </a:bodyPr>
          <a:lstStyle/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 smtClean="0"/>
              <a:t>Mintaszöveg szerkesztése</a:t>
            </a:r>
          </a:p>
          <a:p>
            <a:pPr lvl="1" eaLnBrk="1" latinLnBrk="0" hangingPunct="1"/>
            <a:r>
              <a:rPr kumimoji="0" lang="hu-HU" dirty="0" smtClean="0"/>
              <a:t>Második szint</a:t>
            </a:r>
          </a:p>
          <a:p>
            <a:pPr lvl="2" eaLnBrk="1" latinLnBrk="0" hangingPunct="1"/>
            <a:r>
              <a:rPr kumimoji="0" lang="hu-HU" dirty="0" smtClean="0"/>
              <a:t>Harmadik szint</a:t>
            </a:r>
          </a:p>
          <a:p>
            <a:pPr lvl="3" eaLnBrk="1" latinLnBrk="0" hangingPunct="1"/>
            <a:r>
              <a:rPr kumimoji="0" lang="hu-HU" dirty="0" smtClean="0"/>
              <a:t>Negyedik szint</a:t>
            </a:r>
          </a:p>
          <a:p>
            <a:pPr lvl="4" eaLnBrk="1" latinLnBrk="0" hangingPunct="1"/>
            <a:r>
              <a:rPr kumimoji="0" lang="hu-HU" dirty="0" smtClean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10915648" y="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2020. 03. 21.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0" y="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9855200" y="64922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56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accent2">
              <a:lumMod val="50000"/>
            </a:schemeClr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0.jpe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Számításelmélet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Időbonyolultsági osztályok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1354217"/>
          </a:xfrm>
        </p:spPr>
        <p:txBody>
          <a:bodyPr>
            <a:spAutoFit/>
          </a:bodyPr>
          <a:lstStyle/>
          <a:p>
            <a:r>
              <a:rPr lang="hu-HU"/>
              <a:t>Többszalagos Turing-gép szimulációja</a:t>
            </a:r>
            <a:br>
              <a:rPr lang="hu-HU"/>
            </a:br>
            <a:r>
              <a:rPr lang="hu-HU" i="1"/>
              <a:t>2. fázis</a:t>
            </a:r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hu-HU" b="1" i="1">
                        <a:latin typeface="Cambria Math"/>
                      </a:rPr>
                      <m:t>𝑻</m:t>
                    </m:r>
                  </m:oMath>
                </a14:m>
                <a:r>
                  <a:rPr lang="hu-HU" b="1" dirty="0"/>
                  <a:t> egyetlen lépésének </a:t>
                </a:r>
                <a:r>
                  <a:rPr lang="hu-HU" b="1"/>
                  <a:t>szimulálása</a:t>
                </a:r>
                <a:r>
                  <a:rPr lang="hu-HU" b="1" smtClean="0"/>
                  <a:t>:</a:t>
                </a:r>
              </a:p>
              <a:p>
                <a:pPr marL="0" indent="0">
                  <a:buNone/>
                </a:pPr>
                <a:endParaRPr lang="hu-HU" b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dirty="0"/>
                  <a:t>Balról jobbra haladva 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⎽</m:t>
                    </m:r>
                  </m:oMath>
                </a14:m>
                <a:r>
                  <a:rPr lang="hu-HU" dirty="0"/>
                  <a:t> alatti betűk eltárolása.</a:t>
                </a:r>
                <a:br>
                  <a:rPr lang="hu-HU" dirty="0"/>
                </a:br>
                <a:r>
                  <a:rPr lang="hu-HU" u="sng" dirty="0"/>
                  <a:t>Lépésszám: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hu-HU" dirty="0"/>
              </a:p>
              <a:p>
                <a:pPr marL="514350" indent="-514350">
                  <a:buFont typeface="+mj-lt"/>
                  <a:buAutoNum type="arabicPeriod"/>
                </a:pPr>
                <a:endParaRPr lang="hu-H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dirty="0"/>
                  <a:t>Jobbról balra haladva 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(</m:t>
                    </m:r>
                    <m:r>
                      <a:rPr lang="hu-HU" i="1">
                        <a:latin typeface="Cambria Math"/>
                      </a:rPr>
                      <m:t>𝑞</m:t>
                    </m:r>
                    <m:r>
                      <a:rPr lang="hu-HU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hu-HU" i="1">
                        <a:latin typeface="Cambria Math"/>
                      </a:rPr>
                      <m:t>)</m:t>
                    </m:r>
                  </m:oMath>
                </a14:m>
                <a:r>
                  <a:rPr lang="hu-HU" dirty="0"/>
                  <a:t> állapot alapján 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hu-HU" dirty="0"/>
                  <a:t> által meghatározott változtatások elvégzése.</a:t>
                </a:r>
                <a:br>
                  <a:rPr lang="hu-HU" dirty="0"/>
                </a:br>
                <a:r>
                  <a:rPr lang="hu-HU" u="sng" dirty="0"/>
                  <a:t>Lépésszám: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2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925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1354217"/>
          </a:xfrm>
        </p:spPr>
        <p:txBody>
          <a:bodyPr>
            <a:spAutoFit/>
          </a:bodyPr>
          <a:lstStyle/>
          <a:p>
            <a:r>
              <a:rPr lang="hu-HU"/>
              <a:t>Többszalagos Turing-gép szimulációja</a:t>
            </a:r>
            <a:br>
              <a:rPr lang="hu-HU"/>
            </a:br>
            <a:r>
              <a:rPr lang="hu-HU" i="1"/>
              <a:t>2. fázis</a:t>
            </a:r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hu-HU" b="1" i="1">
                        <a:latin typeface="Cambria Math"/>
                      </a:rPr>
                      <m:t>𝑻</m:t>
                    </m:r>
                  </m:oMath>
                </a14:m>
                <a:r>
                  <a:rPr lang="hu-HU" b="1" dirty="0"/>
                  <a:t> összes, azaz </a:t>
                </a:r>
                <a14:m>
                  <m:oMath xmlns:m="http://schemas.openxmlformats.org/officeDocument/2006/math">
                    <m:r>
                      <a:rPr lang="hu-HU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hu-HU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hu-HU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hu-HU" b="1" dirty="0"/>
                  <a:t> lépésének szimulálása:</a:t>
                </a:r>
              </a:p>
              <a:p>
                <a:pPr marL="0" indent="0">
                  <a:buNone/>
                </a:pPr>
                <a:endParaRPr lang="hu-HU" u="sng" dirty="0"/>
              </a:p>
              <a:p>
                <a:pPr marL="0" indent="0">
                  <a:buNone/>
                </a:pPr>
                <a:endParaRPr lang="hu-HU" u="sng" dirty="0"/>
              </a:p>
              <a:p>
                <a:pPr marL="0" indent="0">
                  <a:buNone/>
                </a:pPr>
                <a:r>
                  <a:rPr lang="hu-HU" u="sng" dirty="0"/>
                  <a:t>Lépésszám:</a:t>
                </a:r>
                <a:r>
                  <a:rPr lang="hu-HU" dirty="0"/>
                  <a:t>    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hu-HU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528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1354217"/>
          </a:xfrm>
        </p:spPr>
        <p:txBody>
          <a:bodyPr>
            <a:spAutoFit/>
          </a:bodyPr>
          <a:lstStyle/>
          <a:p>
            <a:r>
              <a:rPr lang="hu-HU"/>
              <a:t>Többszalagos Turing-gép szimulációja</a:t>
            </a:r>
            <a:br>
              <a:rPr lang="hu-HU"/>
            </a:br>
            <a:r>
              <a:rPr lang="hu-HU" i="1"/>
              <a:t>3. fázis</a:t>
            </a:r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b="1" dirty="0"/>
                  <a:t>Dekódolás:</a:t>
                </a:r>
              </a:p>
              <a:p>
                <a:pPr marL="0" indent="0">
                  <a:buNone/>
                </a:pPr>
                <a:endParaRPr lang="hu-HU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  <m:r>
                      <a:rPr lang="hu-HU" i="1">
                        <a:latin typeface="Cambria Math"/>
                      </a:rPr>
                      <m:t>′</m:t>
                    </m:r>
                  </m:oMath>
                </a14:m>
                <a:r>
                  <a:rPr lang="hu-HU" dirty="0"/>
                  <a:t> szalagjának minden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hu-HU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hu-HU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hu-HU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hu-HU" dirty="0"/>
                  <a:t> betűjére: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hu-HU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hu-HU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hu-HU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hu-HU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hu-HU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hu-HU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hu-HU" i="1">
                          <a:latin typeface="Cambria Math"/>
                        </a:rPr>
                        <m:t> 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⟶ 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u="sng" dirty="0"/>
                  <a:t>Lépésszám:</a:t>
                </a:r>
                <a:r>
                  <a:rPr lang="hu-HU" dirty="0"/>
                  <a:t> 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3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Többszalagos Turing-gép szimulációja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u="sng" dirty="0" smtClean="0"/>
                  <a:t>Lépésszám összesítve: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hu-HU" b="0" i="1" smtClean="0">
                          <a:latin typeface="Cambria Math"/>
                        </a:rPr>
                        <m:t>+</m:t>
                      </m:r>
                      <m:r>
                        <a:rPr lang="hu-HU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hu-HU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hu-HU" b="0" i="1" smtClean="0">
                          <a:latin typeface="Cambria Math"/>
                        </a:rPr>
                        <m:t>+</m:t>
                      </m:r>
                      <m:r>
                        <a:rPr lang="hu-HU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hu-HU" b="0" dirty="0" smtClean="0"/>
              </a:p>
              <a:p>
                <a:pPr marL="0" indent="0">
                  <a:buNone/>
                </a:pPr>
                <a:endParaRPr lang="hu-H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/>
                        </a:rPr>
                        <m:t>𝑂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hu-HU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hu-HU" b="0" dirty="0" smtClean="0"/>
              </a:p>
              <a:p>
                <a:pPr marL="0" indent="0">
                  <a:buNone/>
                </a:pPr>
                <a:endParaRPr lang="hu-HU" dirty="0" smtClean="0"/>
              </a:p>
            </p:txBody>
          </p:sp>
        </mc:Choice>
        <mc:Fallback>
          <p:sp>
            <p:nvSpPr>
              <p:cNvPr id="4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26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Lineáris felgyorsítás</a:t>
            </a:r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hu-HU" b="1" u="sng" smtClean="0"/>
              </a:p>
              <a:p>
                <a:pPr marL="0" indent="0">
                  <a:buNone/>
                </a:pPr>
                <a:r>
                  <a:rPr lang="hu-HU" b="1" u="sng" smtClean="0"/>
                  <a:t>Tétel</a:t>
                </a:r>
                <a:r>
                  <a:rPr lang="hu-HU" b="1" u="sng" dirty="0"/>
                  <a:t>:</a:t>
                </a:r>
                <a:r>
                  <a:rPr lang="hu-HU" dirty="0"/>
                  <a:t> Legyen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𝐿</m:t>
                    </m:r>
                  </m:oMath>
                </a14:m>
                <a:r>
                  <a:rPr lang="hu-HU" dirty="0"/>
                  <a:t> eldönthető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𝑓</m:t>
                    </m:r>
                    <m:r>
                      <a:rPr lang="hu-HU" i="1">
                        <a:latin typeface="Cambria Math"/>
                      </a:rPr>
                      <m:t>(</m:t>
                    </m:r>
                    <m:r>
                      <a:rPr lang="hu-HU" i="1">
                        <a:latin typeface="Cambria Math"/>
                      </a:rPr>
                      <m:t>𝑛</m:t>
                    </m:r>
                    <m:r>
                      <a:rPr lang="hu-HU" i="1">
                        <a:latin typeface="Cambria Math"/>
                      </a:rPr>
                      <m:t>)</m:t>
                    </m:r>
                  </m:oMath>
                </a14:m>
                <a:r>
                  <a:rPr lang="hu-HU" dirty="0"/>
                  <a:t> időkorlátos Turing-géppel.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𝑐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r>
                  <a:rPr lang="hu-HU" dirty="0"/>
                  <a:t> valós számra: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𝐿</m:t>
                    </m:r>
                  </m:oMath>
                </a14:m>
                <a:r>
                  <a:rPr lang="hu-HU" dirty="0"/>
                  <a:t> eldönthető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/>
                        </a:rPr>
                        <m:t>𝑐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</m:d>
                      <m:r>
                        <a:rPr lang="hu-HU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+2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időkorlátos Turing-géppel is.</a:t>
                </a:r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kerekített téglalap 3"/>
          <p:cNvSpPr/>
          <p:nvPr/>
        </p:nvSpPr>
        <p:spPr>
          <a:xfrm>
            <a:off x="2351584" y="4797152"/>
            <a:ext cx="7632848" cy="1656184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000" u="sng" dirty="0">
                <a:solidFill>
                  <a:schemeClr val="tx1"/>
                </a:solidFill>
              </a:rPr>
              <a:t>Következmény:</a:t>
            </a:r>
            <a:r>
              <a:rPr lang="hu-HU" sz="3000" dirty="0">
                <a:solidFill>
                  <a:schemeClr val="tx1"/>
                </a:solidFill>
              </a:rPr>
              <a:t> a </a:t>
            </a:r>
            <a:r>
              <a:rPr lang="hu-HU" sz="3000" dirty="0" err="1">
                <a:solidFill>
                  <a:schemeClr val="tx1"/>
                </a:solidFill>
              </a:rPr>
              <a:t>multiplikatív</a:t>
            </a:r>
            <a:r>
              <a:rPr lang="hu-HU" sz="3000" dirty="0">
                <a:solidFill>
                  <a:schemeClr val="tx1"/>
                </a:solidFill>
              </a:rPr>
              <a:t> és additív konstansok </a:t>
            </a:r>
            <a:r>
              <a:rPr lang="hu-HU" sz="3000" dirty="0" err="1">
                <a:solidFill>
                  <a:schemeClr val="tx1"/>
                </a:solidFill>
              </a:rPr>
              <a:t>elhanyagolhatóak</a:t>
            </a:r>
            <a:r>
              <a:rPr lang="hu-HU" sz="3000" dirty="0">
                <a:solidFill>
                  <a:schemeClr val="tx1"/>
                </a:solidFill>
              </a:rPr>
              <a:t> az időbonyolultságban.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Lekerekített téglalap 4"/>
              <p:cNvSpPr/>
              <p:nvPr/>
            </p:nvSpPr>
            <p:spPr>
              <a:xfrm>
                <a:off x="7904584" y="1124744"/>
                <a:ext cx="2583904" cy="576064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3000" dirty="0">
                    <a:solidFill>
                      <a:schemeClr val="tx1"/>
                    </a:solidFill>
                  </a:rPr>
                  <a:t>tfh.: </a:t>
                </a:r>
                <a14:m>
                  <m:oMath xmlns:m="http://schemas.openxmlformats.org/officeDocument/2006/math">
                    <m:r>
                      <a:rPr lang="hu-HU" sz="3000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hu-HU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hu-HU" sz="3000" i="1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hu-HU" sz="3000" i="1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hu-HU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Lekerekített téglalap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584" y="1124744"/>
                <a:ext cx="2583904" cy="576064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l="-3044" t="-9278" b="-2886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84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Lineáris felgyorsítás</a:t>
            </a:r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/>
                  <a:t>Legyen adott (egy később meghatározandó)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𝑚</m:t>
                    </m:r>
                    <m:r>
                      <a:rPr lang="hu-HU" i="1">
                        <a:latin typeface="Cambria Math"/>
                      </a:rPr>
                      <m:t>≥1</m:t>
                    </m:r>
                  </m:oMath>
                </a14:m>
                <a:r>
                  <a:rPr lang="hu-HU" dirty="0"/>
                  <a:t> csak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𝑐</m:t>
                    </m:r>
                  </m:oMath>
                </a14:m>
                <a:r>
                  <a:rPr lang="hu-HU" dirty="0" err="1"/>
                  <a:t>-től</a:t>
                </a:r>
                <a:r>
                  <a:rPr lang="hu-HU" dirty="0"/>
                  <a:t> függő egész szám.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linearis_felgyorsitas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780928"/>
            <a:ext cx="6572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rtalom helye 2"/>
              <p:cNvSpPr txBox="1">
                <a:spLocks/>
              </p:cNvSpPr>
              <p:nvPr/>
            </p:nvSpPr>
            <p:spPr>
              <a:xfrm>
                <a:off x="1991544" y="3550070"/>
                <a:ext cx="8229600" cy="59036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hu-HU" sz="3000" dirty="0">
                    <a:solidFill>
                      <a:schemeClr val="tx1"/>
                    </a:solidFill>
                  </a:rPr>
                  <a:t>Pl. ha </a:t>
                </a:r>
                <a14:m>
                  <m:oMath xmlns:m="http://schemas.openxmlformats.org/officeDocument/2006/math">
                    <m:r>
                      <a:rPr lang="hu-HU" sz="3000" i="1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  <m:r>
                      <a:rPr lang="hu-HU" sz="3000" i="1">
                        <a:solidFill>
                          <a:schemeClr val="tx1"/>
                        </a:solidFill>
                        <a:latin typeface="Cambria Math"/>
                      </a:rPr>
                      <m:t>=5</m:t>
                    </m:r>
                  </m:oMath>
                </a14:m>
                <a:r>
                  <a:rPr lang="hu-HU" sz="30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hu-HU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3550070"/>
                <a:ext cx="8229600" cy="590364"/>
              </a:xfrm>
              <a:prstGeom prst="rect">
                <a:avLst/>
              </a:prstGeom>
              <a:blipFill>
                <a:blip r:embed="rId4"/>
                <a:stretch>
                  <a:fillRect l="-1701" t="-11111" b="-242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10" descr="linearis_felgyorsitas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4438278"/>
            <a:ext cx="6572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artalom helye 2"/>
              <p:cNvSpPr txBox="1">
                <a:spLocks/>
              </p:cNvSpPr>
              <p:nvPr/>
            </p:nvSpPr>
            <p:spPr>
              <a:xfrm>
                <a:off x="1991544" y="5790964"/>
                <a:ext cx="8229600" cy="59036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hu-HU" i="1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/>
                          </a:rPr>
                          <m:t>1, 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𝑄</m:t>
                        </m:r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hu-H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hu-HU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𝐹</m:t>
                        </m:r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</m:d>
                  </m:oMath>
                </a14:m>
                <a:r>
                  <a:rPr lang="hu-HU" dirty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hu-HU" i="1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  <m:r>
                      <a:rPr lang="hu-HU" i="1">
                        <a:solidFill>
                          <a:schemeClr val="tx1"/>
                        </a:solidFill>
                        <a:latin typeface="Cambria Math"/>
                      </a:rPr>
                      <m:t>′=</m:t>
                    </m:r>
                    <m:d>
                      <m:dPr>
                        <m:begChr m:val="⟨"/>
                        <m:endChr m:val="⟩"/>
                        <m:ctrlPr>
                          <a:rPr lang="hu-HU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/>
                          </a:rPr>
                          <m:t>2, 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Σ</m:t>
                        </m:r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′,</m:t>
                        </m:r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𝑄</m:t>
                        </m:r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′,</m:t>
                        </m:r>
                        <m:sSub>
                          <m:sSubPr>
                            <m:ctrlPr>
                              <a:rPr lang="hu-HU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hu-HU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𝐹</m:t>
                        </m:r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hu-HU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</m:d>
                  </m:oMath>
                </a14:m>
                <a:endParaRPr lang="hu-H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hu-HU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hu-H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5790964"/>
                <a:ext cx="8229600" cy="5903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411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1354217"/>
          </a:xfrm>
        </p:spPr>
        <p:txBody>
          <a:bodyPr>
            <a:spAutoFit/>
          </a:bodyPr>
          <a:lstStyle/>
          <a:p>
            <a:r>
              <a:rPr lang="hu-HU" altLang="hu-HU"/>
              <a:t>Lineáris felgyorsítás</a:t>
            </a:r>
            <a:br>
              <a:rPr lang="hu-HU" altLang="hu-HU"/>
            </a:br>
            <a:r>
              <a:rPr lang="hu-HU" altLang="hu-HU" i="1"/>
              <a:t>1. fázis</a:t>
            </a:r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b="1"/>
                  <a:t>Kódolás</a:t>
                </a:r>
                <a:r>
                  <a:rPr lang="hu-HU" b="1" smtClean="0"/>
                  <a:t>:</a:t>
                </a:r>
              </a:p>
              <a:p>
                <a:pPr marL="0" indent="0">
                  <a:buNone/>
                </a:pPr>
                <a:endParaRPr lang="hu-HU" b="1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dirty="0"/>
                  <a:t>Balról jobbra haladva a betű-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𝑚</m:t>
                    </m:r>
                  </m:oMath>
                </a14:m>
                <a:r>
                  <a:rPr lang="hu-HU" dirty="0" err="1"/>
                  <a:t>-esek</a:t>
                </a:r>
                <a:r>
                  <a:rPr lang="hu-HU" dirty="0"/>
                  <a:t> letárolása a 2. szalagra (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⌴</m:t>
                    </m:r>
                  </m:oMath>
                </a14:m>
                <a:r>
                  <a:rPr lang="hu-HU" dirty="0"/>
                  <a:t> betűk hozzáfűzése).</a:t>
                </a:r>
                <a:br>
                  <a:rPr lang="hu-HU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p>
                        <m:r>
                          <a:rPr lang="hu-HU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hu-HU" i="1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  <m:r>
                      <a:rPr lang="el-GR" i="1">
                        <a:latin typeface="Cambria Math"/>
                        <a:ea typeface="Cambria Math"/>
                      </a:rPr>
                      <m:t>∪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p>
                        <m:r>
                          <a:rPr lang="hu-HU" i="1"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u-HU" dirty="0"/>
                  <a:t/>
                </a:r>
                <a:br>
                  <a:rPr lang="hu-HU" dirty="0"/>
                </a:br>
                <a:r>
                  <a:rPr lang="hu-HU" u="sng" dirty="0"/>
                  <a:t>Lépésszám: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hu-HU" i="1">
                        <a:latin typeface="Cambria Math"/>
                      </a:rPr>
                      <m:t>+2</m:t>
                    </m:r>
                  </m:oMath>
                </a14:m>
                <a:endParaRPr lang="hu-HU" dirty="0"/>
              </a:p>
              <a:p>
                <a:pPr marL="514350" indent="-514350">
                  <a:buFont typeface="+mj-lt"/>
                  <a:buAutoNum type="arabicPeriod"/>
                </a:pPr>
                <a:endParaRPr lang="hu-HU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smtClean="0"/>
                  <a:t>Jobbról </a:t>
                </a:r>
                <a:r>
                  <a:rPr lang="hu-HU" dirty="0"/>
                  <a:t>balra haladva a betű-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𝑚</m:t>
                    </m:r>
                  </m:oMath>
                </a14:m>
                <a:r>
                  <a:rPr lang="hu-HU" dirty="0" err="1"/>
                  <a:t>-esek</a:t>
                </a:r>
                <a:r>
                  <a:rPr lang="hu-HU" dirty="0"/>
                  <a:t> átmásolása az 1. szalagra, és elé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⊳</m:t>
                    </m:r>
                  </m:oMath>
                </a14:m>
                <a:r>
                  <a:rPr lang="hu-HU" dirty="0"/>
                  <a:t> írása.</a:t>
                </a:r>
                <a:br>
                  <a:rPr lang="hu-HU" dirty="0"/>
                </a:br>
                <a:r>
                  <a:rPr lang="hu-HU" u="sng" dirty="0"/>
                  <a:t>Lépésszám: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hu-HU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hu-HU" i="1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hu-HU" dirty="0"/>
              </a:p>
              <a:p>
                <a:pPr marL="514350" indent="-514350">
                  <a:buFont typeface="+mj-lt"/>
                  <a:buAutoNum type="arabicPeriod"/>
                </a:pPr>
                <a:endParaRPr lang="hu-HU" dirty="0"/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 r="-42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90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1354217"/>
          </a:xfrm>
        </p:spPr>
        <p:txBody>
          <a:bodyPr>
            <a:spAutoFit/>
          </a:bodyPr>
          <a:lstStyle/>
          <a:p>
            <a:r>
              <a:rPr lang="hu-HU" altLang="hu-HU"/>
              <a:t>Lineáris felgyorsítás</a:t>
            </a:r>
            <a:br>
              <a:rPr lang="hu-HU" altLang="hu-HU"/>
            </a:br>
            <a:r>
              <a:rPr lang="hu-HU" altLang="hu-HU" i="1"/>
              <a:t>2. fázis</a:t>
            </a:r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/>
                        </a:rPr>
                        <m:t>𝑄</m:t>
                      </m:r>
                      <m:r>
                        <a:rPr lang="hu-HU" i="1">
                          <a:latin typeface="Cambria Math"/>
                        </a:rPr>
                        <m:t>′⊇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𝑄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{"/>
                          <m:endChr m:val="}"/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1,…,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u-HU" i="1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endParaRPr lang="hu-HU" i="1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/>
                            </a:rPr>
                            <m:t>𝑞</m:t>
                          </m:r>
                          <m:r>
                            <a:rPr lang="hu-HU" i="1">
                              <a:latin typeface="Cambria Math"/>
                            </a:rPr>
                            <m:t>,4</m:t>
                          </m:r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Csoportba foglalás 3"/>
          <p:cNvGrpSpPr/>
          <p:nvPr/>
        </p:nvGrpSpPr>
        <p:grpSpPr>
          <a:xfrm>
            <a:off x="3268166" y="3429000"/>
            <a:ext cx="6572250" cy="865634"/>
            <a:chOff x="1428750" y="3573016"/>
            <a:chExt cx="6572250" cy="865634"/>
          </a:xfrm>
        </p:grpSpPr>
        <p:pic>
          <p:nvPicPr>
            <p:cNvPr id="5" name="Picture 10" descr="linearis_felgyorsitas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50" y="3857625"/>
              <a:ext cx="657225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efelé nyíl 5"/>
            <p:cNvSpPr/>
            <p:nvPr/>
          </p:nvSpPr>
          <p:spPr>
            <a:xfrm>
              <a:off x="5786438" y="3573016"/>
              <a:ext cx="142875" cy="214312"/>
            </a:xfrm>
            <a:prstGeom prst="down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hu-HU"/>
            </a:p>
          </p:txBody>
        </p:sp>
      </p:grpSp>
      <p:grpSp>
        <p:nvGrpSpPr>
          <p:cNvPr id="7" name="Csoportba foglalás 6"/>
          <p:cNvGrpSpPr/>
          <p:nvPr/>
        </p:nvGrpSpPr>
        <p:grpSpPr>
          <a:xfrm>
            <a:off x="3935761" y="5229200"/>
            <a:ext cx="5172075" cy="936104"/>
            <a:chOff x="2428875" y="5013176"/>
            <a:chExt cx="5172075" cy="936104"/>
          </a:xfrm>
        </p:grpSpPr>
        <p:pic>
          <p:nvPicPr>
            <p:cNvPr id="8" name="Kép 8" descr="linearis_felgyorsitas3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75" y="5282530"/>
              <a:ext cx="5172075" cy="666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efelé nyíl 8"/>
            <p:cNvSpPr/>
            <p:nvPr/>
          </p:nvSpPr>
          <p:spPr>
            <a:xfrm>
              <a:off x="5508104" y="5013176"/>
              <a:ext cx="142875" cy="214312"/>
            </a:xfrm>
            <a:prstGeom prst="down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64458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1354217"/>
          </a:xfrm>
        </p:spPr>
        <p:txBody>
          <a:bodyPr>
            <a:spAutoFit/>
          </a:bodyPr>
          <a:lstStyle/>
          <a:p>
            <a:r>
              <a:rPr lang="hu-HU" altLang="hu-HU"/>
              <a:t>Lineáris felgyorsítás</a:t>
            </a:r>
            <a:br>
              <a:rPr lang="hu-HU" altLang="hu-HU"/>
            </a:br>
            <a:r>
              <a:rPr lang="hu-HU" altLang="hu-HU" i="1"/>
              <a:t>2. fázis</a:t>
            </a:r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hu-HU" b="1" i="1">
                        <a:latin typeface="Cambria Math"/>
                      </a:rPr>
                      <m:t>𝑻</m:t>
                    </m:r>
                  </m:oMath>
                </a14:m>
                <a:r>
                  <a:rPr lang="hu-HU" b="1" dirty="0"/>
                  <a:t> </a:t>
                </a:r>
                <a14:m>
                  <m:oMath xmlns:m="http://schemas.openxmlformats.org/officeDocument/2006/math">
                    <m:r>
                      <a:rPr lang="hu-HU" b="1" i="1" dirty="0">
                        <a:latin typeface="Cambria Math"/>
                      </a:rPr>
                      <m:t>𝒎</m:t>
                    </m:r>
                  </m:oMath>
                </a14:m>
                <a:r>
                  <a:rPr lang="hu-HU" b="1" dirty="0"/>
                  <a:t> db. lépését </a:t>
                </a:r>
                <a:r>
                  <a:rPr lang="hu-HU" dirty="0"/>
                  <a:t>egyszerre </a:t>
                </a:r>
                <a:r>
                  <a:rPr lang="hu-HU" b="1" dirty="0"/>
                  <a:t>szimuláljuk</a:t>
                </a:r>
                <a:r>
                  <a:rPr lang="hu-HU" dirty="0"/>
                  <a:t>: 6 lépésben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dirty="0"/>
                  <a:t>4 lépésben a szomszédos cellák beolvasása:</a:t>
                </a:r>
              </a:p>
              <a:p>
                <a:pPr marL="914400" lvl="1" indent="-514350"/>
                <a:r>
                  <a:rPr lang="hu-HU" dirty="0"/>
                  <a:t>1 lépés balra</a:t>
                </a:r>
              </a:p>
              <a:p>
                <a:pPr marL="914400" lvl="1" indent="-514350"/>
                <a:r>
                  <a:rPr lang="hu-HU" dirty="0"/>
                  <a:t>2 lépés jobbra</a:t>
                </a:r>
              </a:p>
              <a:p>
                <a:pPr marL="914400" lvl="1" indent="-514350"/>
                <a:r>
                  <a:rPr lang="hu-HU" dirty="0"/>
                  <a:t>1 lépés balra</a:t>
                </a:r>
              </a:p>
              <a:p>
                <a:pPr marL="400050" lvl="1" indent="0">
                  <a:buNone/>
                </a:pPr>
                <a:endParaRPr lang="hu-HU" dirty="0"/>
              </a:p>
              <a:p>
                <a:pPr marL="400050" lvl="1" indent="0">
                  <a:buNone/>
                </a:pPr>
                <a:r>
                  <a:rPr lang="hu-HU" dirty="0"/>
                  <a:t>Eközben 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3</m:t>
                    </m:r>
                    <m:r>
                      <a:rPr lang="hu-HU" i="1">
                        <a:latin typeface="Cambria Math"/>
                      </a:rPr>
                      <m:t>𝑚</m:t>
                    </m:r>
                  </m:oMath>
                </a14:m>
                <a:r>
                  <a:rPr lang="hu-HU" dirty="0"/>
                  <a:t> betűt az állapotban letároljuk.</a:t>
                </a:r>
              </a:p>
              <a:p>
                <a:pPr marL="400050" lvl="1" indent="0">
                  <a:buNone/>
                </a:pPr>
                <a:endParaRPr lang="hu-HU" sz="36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3200" i="1">
                          <a:latin typeface="Cambria Math"/>
                        </a:rPr>
                        <m:t>𝑄</m:t>
                      </m:r>
                      <m:r>
                        <a:rPr lang="hu-HU" sz="3200" i="1">
                          <a:latin typeface="Cambria Math"/>
                        </a:rPr>
                        <m:t>′⊇</m:t>
                      </m:r>
                      <m:r>
                        <a:rPr lang="hu-HU" sz="3200" i="1">
                          <a:latin typeface="Cambria Math"/>
                          <a:ea typeface="Cambria Math"/>
                        </a:rPr>
                        <m:t>𝑄</m:t>
                      </m:r>
                      <m:r>
                        <a:rPr lang="hu-HU" sz="3200" i="1"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{"/>
                          <m:endChr m:val="}"/>
                          <m:ctrlPr>
                            <a:rPr lang="hu-HU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sz="3200" i="1">
                              <a:latin typeface="Cambria Math"/>
                              <a:ea typeface="Cambria Math"/>
                            </a:rPr>
                            <m:t>1,…,</m:t>
                          </m:r>
                          <m:r>
                            <a:rPr lang="hu-HU" sz="3200" i="1">
                              <a:latin typeface="Cambria Math"/>
                              <a:ea typeface="Cambria Math"/>
                            </a:rPr>
                            <m:t>𝑚</m:t>
                          </m:r>
                        </m:e>
                      </m:d>
                      <m:r>
                        <a:rPr lang="hu-HU" sz="32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hu-HU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p>
                          <m:r>
                            <a:rPr lang="hu-HU" sz="3200" i="1"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hu-HU" sz="3200" i="1">
                              <a:latin typeface="Cambria Math"/>
                              <a:ea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hu-HU" sz="3200" dirty="0"/>
              </a:p>
              <a:p>
                <a:pPr marL="0" indent="0">
                  <a:buNone/>
                </a:pPr>
                <a:endParaRPr lang="hu-HU" dirty="0"/>
              </a:p>
              <a:p>
                <a:pPr marL="400050" lvl="1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2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55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1354217"/>
          </a:xfrm>
        </p:spPr>
        <p:txBody>
          <a:bodyPr>
            <a:spAutoFit/>
          </a:bodyPr>
          <a:lstStyle/>
          <a:p>
            <a:r>
              <a:rPr lang="hu-HU" altLang="hu-HU"/>
              <a:t>Lineáris felgyorsítás</a:t>
            </a:r>
            <a:br>
              <a:rPr lang="hu-HU" altLang="hu-HU"/>
            </a:br>
            <a:r>
              <a:rPr lang="hu-HU" altLang="hu-HU" i="1"/>
              <a:t>2. fázis</a:t>
            </a:r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hu-HU" b="1" i="1">
                        <a:latin typeface="Cambria Math"/>
                      </a:rPr>
                      <m:t>𝑻</m:t>
                    </m:r>
                  </m:oMath>
                </a14:m>
                <a:r>
                  <a:rPr lang="hu-HU" b="1" dirty="0"/>
                  <a:t> </a:t>
                </a:r>
                <a14:m>
                  <m:oMath xmlns:m="http://schemas.openxmlformats.org/officeDocument/2006/math">
                    <m:r>
                      <a:rPr lang="hu-HU" b="1" i="1" dirty="0">
                        <a:latin typeface="Cambria Math"/>
                      </a:rPr>
                      <m:t>𝒎</m:t>
                    </m:r>
                  </m:oMath>
                </a14:m>
                <a:r>
                  <a:rPr lang="hu-HU" b="1" dirty="0"/>
                  <a:t> db. lépését </a:t>
                </a:r>
                <a:r>
                  <a:rPr lang="hu-HU" dirty="0"/>
                  <a:t>egyszerre </a:t>
                </a:r>
                <a:r>
                  <a:rPr lang="hu-HU" b="1" dirty="0"/>
                  <a:t>szimuláljuk</a:t>
                </a:r>
                <a:r>
                  <a:rPr lang="hu-HU" dirty="0"/>
                  <a:t>: 6 lépésben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hu-HU" dirty="0"/>
                  <a:t>Max. 2 lépésben 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/>
                      </a:rPr>
                      <m:t>𝑚</m:t>
                    </m:r>
                  </m:oMath>
                </a14:m>
                <a:r>
                  <a:rPr lang="hu-HU" dirty="0"/>
                  <a:t> db. lépésének hatását érvényesítjük:</a:t>
                </a:r>
                <a:br>
                  <a:rPr lang="hu-HU" dirty="0"/>
                </a:br>
                <a:r>
                  <a:rPr lang="hu-HU" dirty="0"/>
                  <a:t>Karaktereket átírjuk és a fej pozícióját léptetjük az aktuális és a bal/jobb szomszéd cellán</a:t>
                </a:r>
              </a:p>
              <a:p>
                <a:pPr marL="400050" lvl="1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2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34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altLang="hu-HU" dirty="0"/>
              <a:t>Időbonyolultsági osztályok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altLang="hu-HU" dirty="0"/>
              <a:t>A nyelveket (=számítási problémákat) időbonyolultsági osztályokba soroljuk.</a:t>
            </a:r>
          </a:p>
          <a:p>
            <a:pPr lvl="1"/>
            <a:r>
              <a:rPr lang="hu-HU" altLang="hu-HU" dirty="0"/>
              <a:t>Melyik nyelvet lehet gyorsan eldönteni?</a:t>
            </a:r>
          </a:p>
          <a:p>
            <a:pPr lvl="1"/>
            <a:r>
              <a:rPr lang="hu-HU" altLang="hu-HU" dirty="0"/>
              <a:t>Melyik nyelv esetén esélytelen az </a:t>
            </a:r>
            <a:r>
              <a:rPr lang="hu-HU" altLang="hu-HU"/>
              <a:t>eldöntés</a:t>
            </a:r>
            <a:r>
              <a:rPr lang="hu-HU" altLang="hu-HU" smtClean="0"/>
              <a:t>?</a:t>
            </a:r>
          </a:p>
          <a:p>
            <a:pPr lvl="1"/>
            <a:endParaRPr lang="hu-HU" altLang="hu-HU" dirty="0"/>
          </a:p>
          <a:p>
            <a:r>
              <a:rPr lang="hu-HU" altLang="hu-HU" dirty="0"/>
              <a:t>A nyelveket eldöntő Turing-gépek </a:t>
            </a:r>
            <a:r>
              <a:rPr lang="hu-HU" altLang="hu-HU" i="1" dirty="0"/>
              <a:t>időkorlátja</a:t>
            </a:r>
            <a:r>
              <a:rPr lang="hu-HU" altLang="hu-HU" dirty="0"/>
              <a:t> </a:t>
            </a:r>
            <a:r>
              <a:rPr lang="hu-HU" altLang="hu-HU"/>
              <a:t>alapján</a:t>
            </a:r>
            <a:r>
              <a:rPr lang="hu-HU" altLang="hu-HU" smtClean="0"/>
              <a:t>.</a:t>
            </a:r>
          </a:p>
          <a:p>
            <a:endParaRPr lang="hu-HU" altLang="hu-HU" dirty="0"/>
          </a:p>
          <a:p>
            <a:r>
              <a:rPr lang="hu-HU" altLang="hu-HU" dirty="0"/>
              <a:t>A </a:t>
            </a:r>
            <a:r>
              <a:rPr lang="hu-HU" altLang="hu-HU" i="1" dirty="0"/>
              <a:t>többszalagos</a:t>
            </a:r>
            <a:r>
              <a:rPr lang="hu-HU" altLang="hu-HU" dirty="0"/>
              <a:t> Turing-gépet vesszük </a:t>
            </a:r>
            <a:r>
              <a:rPr lang="hu-HU" altLang="hu-HU" dirty="0" smtClean="0"/>
              <a:t>alapul.</a:t>
            </a:r>
          </a:p>
          <a:p>
            <a:pPr lvl="1"/>
            <a:r>
              <a:rPr lang="hu-HU" altLang="hu-HU" dirty="0" smtClean="0"/>
              <a:t>Megtehetjük, mert bebizonyítjuk, hogy bármely többszalagos Turing-gép "szimulálható" egyszalagossal.</a:t>
            </a:r>
            <a:endParaRPr lang="hu-HU" altLang="hu-HU" dirty="0"/>
          </a:p>
        </p:txBody>
      </p:sp>
    </p:spTree>
    <p:extLst>
      <p:ext uri="{BB962C8B-B14F-4D97-AF65-F5344CB8AC3E}">
        <p14:creationId xmlns:p14="http://schemas.microsoft.com/office/powerpoint/2010/main" val="166837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1354217"/>
          </a:xfrm>
        </p:spPr>
        <p:txBody>
          <a:bodyPr>
            <a:spAutoFit/>
          </a:bodyPr>
          <a:lstStyle/>
          <a:p>
            <a:r>
              <a:rPr lang="hu-HU" altLang="hu-HU"/>
              <a:t>Lineáris felgyorsítás</a:t>
            </a:r>
            <a:br>
              <a:rPr lang="hu-HU" altLang="hu-HU"/>
            </a:br>
            <a:r>
              <a:rPr lang="hu-HU" altLang="hu-HU" i="1"/>
              <a:t>2. fázis</a:t>
            </a:r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hu-HU" b="1" i="1">
                        <a:latin typeface="Cambria Math"/>
                      </a:rPr>
                      <m:t>𝑻</m:t>
                    </m:r>
                  </m:oMath>
                </a14:m>
                <a:r>
                  <a:rPr lang="hu-HU" b="1" dirty="0"/>
                  <a:t> összes lépésének szimulálása: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dirty="0"/>
                  <a:t>Max. lépésszám: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6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⋅</m:t>
                    </m:r>
                    <m:d>
                      <m:dPr>
                        <m:begChr m:val="⌈"/>
                        <m:endChr m:val="⌉"/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hu-HU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hu-HU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hu-HU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92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Lineáris felgyorsítás</a:t>
            </a:r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hu-HU" u="sng" dirty="0"/>
                  <a:t>Lépésszám összesen:</a:t>
                </a:r>
              </a:p>
              <a:p>
                <a:pPr marL="0" indent="0" algn="just">
                  <a:buNone/>
                </a:pPr>
                <a:endParaRPr lang="hu-HU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hu-HU" i="1">
                          <a:latin typeface="Cambria Math"/>
                        </a:rPr>
                        <m:t>+2+</m:t>
                      </m:r>
                      <m:d>
                        <m:dPr>
                          <m:begChr m:val="⌈"/>
                          <m:endChr m:val="⌉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hu-H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hu-HU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hu-HU" i="1">
                                  <a:latin typeface="Cambria Math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hu-HU" i="1">
                          <a:latin typeface="Cambria Math"/>
                        </a:rPr>
                        <m:t>+6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⋅</m:t>
                      </m:r>
                      <m:d>
                        <m:dPr>
                          <m:begChr m:val="⌈"/>
                          <m:endChr m:val="⌉"/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u-HU" i="1">
                          <a:latin typeface="Cambria Math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hu-HU" i="1">
                          <a:latin typeface="Cambria Math"/>
                        </a:rPr>
                        <m:t>+2+7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⋅</m:t>
                      </m:r>
                      <m:d>
                        <m:dPr>
                          <m:begChr m:val="⌈"/>
                          <m:endChr m:val="⌉"/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hu-HU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hu-HU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hu-HU" i="1">
                                          <a:latin typeface="Cambria Math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 algn="just">
                  <a:buNone/>
                </a:pPr>
                <a:endParaRPr lang="hu-HU" dirty="0"/>
              </a:p>
              <a:p>
                <a:pPr marL="0" indent="0" algn="just">
                  <a:buNone/>
                </a:pPr>
                <a:r>
                  <a:rPr lang="hu-HU" dirty="0"/>
                  <a:t>Eredeti állításban: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𝑐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hu-HU" i="1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hu-HU" i="1">
                        <a:latin typeface="Cambria Math"/>
                        <a:ea typeface="Cambria Math"/>
                      </a:rPr>
                      <m:t>+2</m:t>
                    </m:r>
                  </m:oMath>
                </a14:m>
                <a:endParaRPr lang="hu-HU" dirty="0">
                  <a:ea typeface="Cambria Math"/>
                </a:endParaRPr>
              </a:p>
              <a:p>
                <a:pPr marL="0" indent="0" algn="just">
                  <a:buNone/>
                </a:pPr>
                <a:endParaRPr lang="hu-HU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hu-HU" i="1">
                          <a:latin typeface="Cambria Math"/>
                        </a:rPr>
                        <m:t>𝑚</m:t>
                      </m:r>
                      <m:r>
                        <a:rPr lang="hu-HU" i="1">
                          <a:latin typeface="Cambria Math"/>
                        </a:rPr>
                        <m:t>≔</m:t>
                      </m:r>
                      <m:d>
                        <m:dPr>
                          <m:begChr m:val="⌈"/>
                          <m:endChr m:val="⌉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hu-H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hu-HU" i="1"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hu-HU" i="1">
                                  <a:latin typeface="Cambria Math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 algn="just">
                  <a:buNone/>
                </a:pPr>
                <a:endParaRPr lang="hu-HU" dirty="0"/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9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Lekerekített téglalap 3"/>
              <p:cNvSpPr/>
              <p:nvPr/>
            </p:nvSpPr>
            <p:spPr>
              <a:xfrm>
                <a:off x="7904584" y="1268760"/>
                <a:ext cx="2583904" cy="576064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3000" dirty="0">
                    <a:solidFill>
                      <a:schemeClr val="tx1"/>
                    </a:solidFill>
                  </a:rPr>
                  <a:t>tfh.: </a:t>
                </a:r>
                <a14:m>
                  <m:oMath xmlns:m="http://schemas.openxmlformats.org/officeDocument/2006/math">
                    <m:r>
                      <a:rPr lang="hu-HU" sz="3000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hu-HU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hu-HU" sz="3000" i="1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hu-HU" sz="3000" i="1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hu-HU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Lekerekített 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584" y="1268760"/>
                <a:ext cx="2583904" cy="576064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l="-3044" t="-9184" b="-2755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30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Időbonyolultsági osztályok</a:t>
            </a:r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endParaRPr lang="hu-HU" smtClean="0"/>
              </a:p>
              <a:p>
                <a:pPr marL="109728" indent="0">
                  <a:buNone/>
                </a:pPr>
                <a:endParaRPr lang="hu-HU"/>
              </a:p>
              <a:p>
                <a:pPr marL="109728" indent="0">
                  <a:buNone/>
                </a:pPr>
                <a:endParaRPr lang="hu-HU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𝐿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1">
                        <a:latin typeface="Cambria Math"/>
                        <a:ea typeface="Cambria Math"/>
                      </a:rPr>
                      <m:t>𝐓𝐈𝐌𝐄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(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(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))</m:t>
                    </m:r>
                  </m:oMath>
                </a14:m>
                <a:r>
                  <a:rPr lang="hu-HU" altLang="hu-HU" dirty="0"/>
                  <a:t>:</a:t>
                </a:r>
              </a:p>
              <a:p>
                <a:pPr marL="463550" indent="0">
                  <a:buNone/>
                </a:pPr>
                <a:r>
                  <a:rPr lang="hu-HU" altLang="hu-HU" dirty="0"/>
                  <a:t>ha van olyan </a:t>
                </a:r>
                <a14:m>
                  <m:oMath xmlns:m="http://schemas.openxmlformats.org/officeDocument/2006/math">
                    <m:r>
                      <a:rPr lang="hu-HU" alt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altLang="hu-HU" i="1">
                            <a:latin typeface="Cambria Math"/>
                          </a:rPr>
                          <m:t>𝑓</m:t>
                        </m:r>
                        <m:r>
                          <a:rPr lang="hu-HU" altLang="hu-HU" i="1">
                            <a:latin typeface="Cambria Math"/>
                          </a:rPr>
                          <m:t>(</m:t>
                        </m:r>
                        <m:r>
                          <a:rPr lang="hu-HU" altLang="hu-HU" i="1">
                            <a:latin typeface="Cambria Math"/>
                          </a:rPr>
                          <m:t>𝑛</m:t>
                        </m:r>
                        <m:r>
                          <a:rPr lang="hu-HU" altLang="hu-HU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hu-HU" altLang="hu-HU" dirty="0"/>
                  <a:t> időkorlátos (többszalagos) Turing-gép, mely eldönti </a:t>
                </a:r>
                <a14:m>
                  <m:oMath xmlns:m="http://schemas.openxmlformats.org/officeDocument/2006/math">
                    <m:r>
                      <a:rPr lang="hu-HU" altLang="hu-HU" i="1">
                        <a:latin typeface="Cambria Math"/>
                      </a:rPr>
                      <m:t>𝐿</m:t>
                    </m:r>
                  </m:oMath>
                </a14:m>
                <a:r>
                  <a:rPr lang="hu-HU" altLang="hu-HU" dirty="0" err="1"/>
                  <a:t>-t</a:t>
                </a:r>
                <a:r>
                  <a:rPr lang="hu-HU" altLang="hu-HU" dirty="0"/>
                  <a:t>.</a:t>
                </a:r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Lekerekített téglalap 3"/>
              <p:cNvSpPr/>
              <p:nvPr/>
            </p:nvSpPr>
            <p:spPr>
              <a:xfrm>
                <a:off x="3791744" y="1412776"/>
                <a:ext cx="4608512" cy="936104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hu-HU" sz="3000" b="1">
                        <a:solidFill>
                          <a:schemeClr val="tx1"/>
                        </a:solidFill>
                        <a:latin typeface="Cambria Math"/>
                      </a:rPr>
                      <m:t>𝐓𝐈𝐌𝐄</m:t>
                    </m:r>
                    <m:d>
                      <m:dPr>
                        <m:ctrlPr>
                          <a:rPr lang="hu-HU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hu-HU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hu-HU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hu-HU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hu-HU" sz="3000" dirty="0">
                    <a:solidFill>
                      <a:schemeClr val="tx1"/>
                    </a:solidFill>
                  </a:rPr>
                  <a:t> osztály</a:t>
                </a:r>
              </a:p>
            </p:txBody>
          </p:sp>
        </mc:Choice>
        <mc:Fallback xmlns="">
          <p:sp>
            <p:nvSpPr>
              <p:cNvPr id="4" name="Lekerekített 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44" y="1412776"/>
                <a:ext cx="4608512" cy="936104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Lekerekített téglalap 4"/>
              <p:cNvSpPr/>
              <p:nvPr/>
            </p:nvSpPr>
            <p:spPr>
              <a:xfrm>
                <a:off x="1800064" y="4914710"/>
                <a:ext cx="8591872" cy="1728192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hu-HU" sz="3000" u="sng" dirty="0">
                    <a:solidFill>
                      <a:schemeClr val="tx1"/>
                    </a:solidFill>
                  </a:rPr>
                  <a:t>Kérdés:</a:t>
                </a:r>
                <a:r>
                  <a:rPr lang="hu-HU" sz="3000" dirty="0">
                    <a:solidFill>
                      <a:schemeClr val="tx1"/>
                    </a:solidFill>
                  </a:rPr>
                  <a:t> van-e jogosultsági alapja az </a:t>
                </a:r>
                <a14:m>
                  <m:oMath xmlns:m="http://schemas.openxmlformats.org/officeDocument/2006/math">
                    <m:r>
                      <a:rPr lang="hu-HU" sz="3000" i="1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</m:oMath>
                </a14:m>
                <a:r>
                  <a:rPr lang="hu-HU" sz="3000" dirty="0">
                    <a:solidFill>
                      <a:schemeClr val="tx1"/>
                    </a:solidFill>
                  </a:rPr>
                  <a:t> jelölésnek</a:t>
                </a:r>
                <a:r>
                  <a:rPr lang="hu-HU" altLang="hu-HU" sz="2800" dirty="0">
                    <a:solidFill>
                      <a:srgbClr val="000000"/>
                    </a:solidFill>
                    <a:latin typeface="Arial" charset="0"/>
                  </a:rPr>
                  <a:t>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hu-HU" altLang="hu-HU" sz="2800" dirty="0">
                    <a:solidFill>
                      <a:srgbClr val="000000"/>
                    </a:solidFill>
                    <a:latin typeface="Arial" charset="0"/>
                  </a:rPr>
                  <a:t>Bebizonyítjuk, hogy igen!</a:t>
                </a:r>
                <a:br>
                  <a:rPr lang="hu-HU" altLang="hu-HU" sz="2800" dirty="0">
                    <a:solidFill>
                      <a:srgbClr val="000000"/>
                    </a:solidFill>
                    <a:latin typeface="Arial" charset="0"/>
                  </a:rPr>
                </a:br>
                <a:r>
                  <a:rPr lang="hu-HU" altLang="hu-HU" sz="2800" dirty="0">
                    <a:solidFill>
                      <a:srgbClr val="000000"/>
                    </a:solidFill>
                    <a:latin typeface="Arial" charset="0"/>
                  </a:rPr>
                  <a:t>("Lineáris felgyorsítás")</a:t>
                </a:r>
              </a:p>
            </p:txBody>
          </p:sp>
        </mc:Choice>
        <mc:Fallback xmlns="">
          <p:sp>
            <p:nvSpPr>
              <p:cNvPr id="5" name="Lekerekített téglalap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064" y="4914710"/>
                <a:ext cx="8591872" cy="1728192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 l="-1557" r="-7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55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b="1">
                        <a:latin typeface="Cambria Math"/>
                      </a:rPr>
                      <m:t>𝐏</m:t>
                    </m:r>
                  </m:oMath>
                </a14:m>
                <a:r>
                  <a:rPr lang="hu-HU" dirty="0"/>
                  <a:t> osztály</a:t>
                </a:r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hu-HU" b="1" smtClean="0"/>
                  <a:t>Polinomiális </a:t>
                </a:r>
                <a:r>
                  <a:rPr lang="hu-HU" b="1" dirty="0"/>
                  <a:t>időkorlátos </a:t>
                </a:r>
                <a:r>
                  <a:rPr lang="hu-HU" dirty="0"/>
                  <a:t>Turing-géppel eldönthető nyelvek </a:t>
                </a:r>
                <a:r>
                  <a:rPr lang="hu-HU" dirty="0" smtClean="0"/>
                  <a:t>osztálya</a:t>
                </a:r>
              </a:p>
              <a:p>
                <a:endParaRPr lang="hu-HU" altLang="hu-HU" dirty="0"/>
              </a:p>
              <a:p>
                <a:endParaRPr lang="hu-HU" alt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altLang="hu-HU" b="1">
                          <a:latin typeface="Cambria Math"/>
                        </a:rPr>
                        <m:t>𝐏</m:t>
                      </m:r>
                      <m:r>
                        <a:rPr lang="hu-HU" altLang="hu-HU" i="1">
                          <a:latin typeface="Cambria Math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hu-HU" alt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hu-HU" altLang="hu-HU" i="1">
                              <a:latin typeface="Cambria Math"/>
                            </a:rPr>
                            <m:t>𝑘</m:t>
                          </m:r>
                          <m:r>
                            <a:rPr lang="hu-HU" altLang="hu-HU" i="1">
                              <a:latin typeface="Cambria Math"/>
                            </a:rPr>
                            <m:t>≥1</m:t>
                          </m:r>
                        </m:sub>
                        <m:sup/>
                        <m:e>
                          <m:r>
                            <a:rPr lang="hu-HU" altLang="hu-HU" b="1">
                              <a:latin typeface="Cambria Math"/>
                            </a:rPr>
                            <m:t>𝐓𝐈𝐌𝐄</m:t>
                          </m:r>
                          <m:d>
                            <m:dPr>
                              <m:ctrlPr>
                                <a:rPr lang="hu-HU" alt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hu-HU" alt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altLang="hu-HU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hu-HU" altLang="hu-HU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hu-HU" altLang="hu-HU" dirty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4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03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b="1">
                        <a:latin typeface="Cambria Math"/>
                      </a:rPr>
                      <m:t>𝐄𝐗𝐏𝐓𝐈𝐌𝐄</m:t>
                    </m:r>
                  </m:oMath>
                </a14:m>
                <a:r>
                  <a:rPr lang="hu-HU" dirty="0"/>
                  <a:t> osztály</a:t>
                </a:r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hu-HU" b="1" dirty="0" smtClean="0"/>
                  <a:t>Exponenciális </a:t>
                </a:r>
                <a:r>
                  <a:rPr lang="hu-HU" b="1" dirty="0"/>
                  <a:t>időkorlátos </a:t>
                </a:r>
                <a:r>
                  <a:rPr lang="hu-HU" dirty="0"/>
                  <a:t>Turing-géppel eldönthető nyelvek </a:t>
                </a:r>
                <a:r>
                  <a:rPr lang="hu-HU" dirty="0" smtClean="0"/>
                  <a:t>osztálya</a:t>
                </a:r>
              </a:p>
              <a:p>
                <a:endParaRPr lang="hu-HU" altLang="hu-HU" dirty="0"/>
              </a:p>
              <a:p>
                <a:endParaRPr lang="hu-HU" alt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altLang="hu-HU" b="1" i="0" smtClean="0">
                          <a:latin typeface="Cambria Math"/>
                        </a:rPr>
                        <m:t>𝐄𝐗</m:t>
                      </m:r>
                      <m:r>
                        <a:rPr lang="hu-HU" altLang="hu-HU" b="1">
                          <a:latin typeface="Cambria Math"/>
                        </a:rPr>
                        <m:t>𝐏</m:t>
                      </m:r>
                      <m:r>
                        <a:rPr lang="hu-HU" altLang="hu-HU" b="1" i="0" smtClean="0">
                          <a:latin typeface="Cambria Math"/>
                        </a:rPr>
                        <m:t>𝐓𝐈𝐌𝐄</m:t>
                      </m:r>
                      <m:r>
                        <a:rPr lang="hu-HU" altLang="hu-HU" i="1">
                          <a:latin typeface="Cambria Math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hu-HU" alt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hu-HU" altLang="hu-HU" i="1">
                              <a:latin typeface="Cambria Math"/>
                            </a:rPr>
                            <m:t>𝑘</m:t>
                          </m:r>
                          <m:r>
                            <a:rPr lang="hu-HU" altLang="hu-HU" i="1">
                              <a:latin typeface="Cambria Math"/>
                            </a:rPr>
                            <m:t>≥1</m:t>
                          </m:r>
                        </m:sub>
                        <m:sup/>
                        <m:e>
                          <m:r>
                            <a:rPr lang="hu-HU" altLang="hu-HU" b="1">
                              <a:latin typeface="Cambria Math"/>
                            </a:rPr>
                            <m:t>𝐓𝐈𝐌𝐄</m:t>
                          </m:r>
                          <m:d>
                            <m:dPr>
                              <m:ctrlPr>
                                <a:rPr lang="hu-HU" alt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hu-HU" alt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altLang="hu-HU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hu-HU" altLang="hu-H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altLang="hu-HU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hu-HU" altLang="hu-HU" i="1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hu-HU" altLang="hu-HU" dirty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4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4" t="-2081" r="-292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36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Szimuláció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dirty="0" smtClean="0"/>
                  <a:t>Egy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𝑇</m:t>
                    </m:r>
                    <m:r>
                      <a:rPr lang="hu-HU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hu-HU" dirty="0" smtClean="0"/>
                  <a:t> Turing-gép </a:t>
                </a:r>
                <a:r>
                  <a:rPr lang="hu-HU" b="1" dirty="0" smtClean="0"/>
                  <a:t>szimulál</a:t>
                </a:r>
                <a:r>
                  <a:rPr lang="hu-HU" dirty="0" smtClean="0"/>
                  <a:t> egy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 smtClean="0"/>
                  <a:t> Turing-gépet</a:t>
                </a:r>
                <a:r>
                  <a:rPr lang="hu-HU" dirty="0"/>
                  <a:t>, ha minden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smtClean="0"/>
                  <a:t> input esetén:</a:t>
                </a:r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dirty="0" smtClean="0"/>
                  <a:t>Ha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 smtClean="0"/>
                  <a:t> nem áll meg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err="1" smtClean="0"/>
                  <a:t>-en</a:t>
                </a:r>
                <a:r>
                  <a:rPr lang="hu-HU" dirty="0" smtClean="0"/>
                  <a:t>, akkor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  <m:r>
                      <a:rPr lang="hu-HU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smtClean="0"/>
                  <a:t>sem </a:t>
                </a:r>
                <a:r>
                  <a:rPr lang="hu-HU" dirty="0"/>
                  <a:t>áll meg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err="1"/>
                  <a:t>-</a:t>
                </a:r>
                <a:r>
                  <a:rPr lang="hu-HU" err="1" smtClean="0"/>
                  <a:t>en</a:t>
                </a:r>
                <a:r>
                  <a:rPr lang="hu-HU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hu-H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dirty="0"/>
                  <a:t>Ha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smtClean="0"/>
                  <a:t>elutasítja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err="1"/>
                  <a:t>-</a:t>
                </a:r>
                <a:r>
                  <a:rPr lang="hu-HU" dirty="0" err="1" smtClean="0"/>
                  <a:t>et</a:t>
                </a:r>
                <a:r>
                  <a:rPr lang="hu-HU" dirty="0" smtClean="0"/>
                  <a:t>, </a:t>
                </a:r>
                <a:r>
                  <a:rPr lang="hu-HU" dirty="0"/>
                  <a:t>akkor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  <m:r>
                      <a:rPr lang="hu-HU" i="1">
                        <a:latin typeface="Cambria Math"/>
                      </a:rPr>
                      <m:t>′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smtClean="0"/>
                  <a:t>is elutasítja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err="1"/>
                  <a:t>-</a:t>
                </a:r>
                <a:r>
                  <a:rPr lang="hu-HU" err="1" smtClean="0"/>
                  <a:t>et</a:t>
                </a:r>
                <a:r>
                  <a:rPr lang="hu-HU" smtClean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hu-HU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dirty="0"/>
                  <a:t>Ha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smtClean="0"/>
                  <a:t>elfogadja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err="1"/>
                  <a:t>-</a:t>
                </a:r>
                <a:r>
                  <a:rPr lang="hu-HU" dirty="0" err="1" smtClean="0"/>
                  <a:t>et</a:t>
                </a:r>
                <a:r>
                  <a:rPr lang="hu-HU" dirty="0" smtClean="0"/>
                  <a:t> </a:t>
                </a:r>
                <a:r>
                  <a:rPr lang="hu-HU" dirty="0"/>
                  <a:t>és az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𝑦</m:t>
                    </m:r>
                  </m:oMath>
                </a14:m>
                <a:r>
                  <a:rPr lang="hu-HU" dirty="0"/>
                  <a:t> </a:t>
                </a:r>
                <a:r>
                  <a:rPr lang="hu-HU" altLang="hu-HU" dirty="0"/>
                  <a:t>kimenetet állítja elő</a:t>
                </a:r>
                <a:r>
                  <a:rPr lang="hu-HU" dirty="0" smtClean="0"/>
                  <a:t>, </a:t>
                </a:r>
                <a:r>
                  <a:rPr lang="hu-HU" dirty="0"/>
                  <a:t>akkor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  <m:r>
                      <a:rPr lang="hu-HU" i="1">
                        <a:latin typeface="Cambria Math"/>
                      </a:rPr>
                      <m:t>′</m:t>
                    </m:r>
                  </m:oMath>
                </a14:m>
                <a:r>
                  <a:rPr lang="hu-HU" dirty="0"/>
                  <a:t> is </a:t>
                </a:r>
                <a:r>
                  <a:rPr lang="hu-HU" dirty="0" smtClean="0"/>
                  <a:t>elfogadja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err="1"/>
                  <a:t>-</a:t>
                </a:r>
                <a:r>
                  <a:rPr lang="hu-HU" dirty="0" err="1" smtClean="0"/>
                  <a:t>et</a:t>
                </a:r>
                <a:r>
                  <a:rPr lang="hu-HU" dirty="0" smtClean="0"/>
                  <a:t> és az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hu-HU" dirty="0" smtClean="0"/>
                  <a:t> </a:t>
                </a:r>
                <a:r>
                  <a:rPr lang="hu-HU" altLang="hu-HU" dirty="0"/>
                  <a:t>kimenetet állítja elő.</a:t>
                </a:r>
                <a:endParaRPr lang="hu-HU" dirty="0"/>
              </a:p>
              <a:p>
                <a:pPr marL="514350" indent="-514350">
                  <a:buFont typeface="+mj-lt"/>
                  <a:buAutoNum type="arabicPeriod"/>
                </a:pPr>
                <a:endParaRPr lang="hu-HU" dirty="0"/>
              </a:p>
              <a:p>
                <a:pPr marL="514350" indent="-514350">
                  <a:buFont typeface="+mj-lt"/>
                  <a:buAutoNum type="arabicPeriod"/>
                </a:pPr>
                <a:endParaRPr lang="hu-HU" dirty="0"/>
              </a:p>
            </p:txBody>
          </p:sp>
        </mc:Choice>
        <mc:Fallback xmlns="">
          <p:sp>
            <p:nvSpPr>
              <p:cNvPr id="4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556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Többszalagos Turing-gép szimulációja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b="1" u="sng" dirty="0" smtClean="0"/>
                  <a:t>Tétel:</a:t>
                </a:r>
                <a:r>
                  <a:rPr lang="hu-HU" dirty="0" smtClean="0"/>
                  <a:t> Bármely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𝑓</m:t>
                    </m:r>
                    <m:r>
                      <a:rPr lang="hu-HU" b="0" i="1" smtClean="0">
                        <a:latin typeface="Cambria Math"/>
                      </a:rPr>
                      <m:t>(</m:t>
                    </m:r>
                    <m:r>
                      <a:rPr lang="hu-HU" b="0" i="1" smtClean="0">
                        <a:latin typeface="Cambria Math"/>
                      </a:rPr>
                      <m:t>𝑛</m:t>
                    </m:r>
                    <m:r>
                      <a:rPr lang="hu-HU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 időkorlátos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 smtClean="0"/>
                  <a:t> Turing-gép szimulálható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hu-HU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hu-H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hu-HU" dirty="0" smtClean="0"/>
                  <a:t> időkorlátos </a:t>
                </a:r>
                <a:r>
                  <a:rPr lang="hu-HU" b="1" dirty="0" smtClean="0"/>
                  <a:t>egyszalagos</a:t>
                </a:r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𝑇</m:t>
                    </m:r>
                    <m:r>
                      <a:rPr lang="hu-HU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hu-HU" dirty="0" smtClean="0"/>
                  <a:t> Turing-géppel.</a:t>
                </a:r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/>
                        </a:rPr>
                        <m:t>𝑇</m:t>
                      </m:r>
                      <m:r>
                        <a:rPr lang="hu-HU" i="1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/>
                            </a:rPr>
                            <m:t>𝑘</m:t>
                          </m:r>
                          <m:r>
                            <a:rPr lang="hu-HU" i="1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Σ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𝑄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𝐹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/>
                        </a:rPr>
                        <m:t>𝑇</m:t>
                      </m:r>
                      <m:r>
                        <a:rPr lang="hu-HU" b="0" i="1" smtClean="0">
                          <a:latin typeface="Cambria Math"/>
                        </a:rPr>
                        <m:t>′</m:t>
                      </m:r>
                      <m:r>
                        <a:rPr lang="hu-HU" i="1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Σ</m:t>
                          </m:r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𝑄</m:t>
                          </m:r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𝐹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𝛿</m:t>
                          </m:r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4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44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2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Többszalagos Turing-gép szimulációja</a:t>
            </a:r>
          </a:p>
        </p:txBody>
      </p:sp>
      <p:pic>
        <p:nvPicPr>
          <p:cNvPr id="10" name="Picture 9" descr="tobbszalagos_szimulaci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024063"/>
            <a:ext cx="30480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Jobb oldali kapcsos zárójel 10"/>
          <p:cNvSpPr/>
          <p:nvPr/>
        </p:nvSpPr>
        <p:spPr>
          <a:xfrm>
            <a:off x="5519936" y="1917006"/>
            <a:ext cx="652264" cy="280813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artalom helye 6"/>
              <p:cNvSpPr>
                <a:spLocks noGrp="1"/>
              </p:cNvSpPr>
              <p:nvPr/>
            </p:nvSpPr>
            <p:spPr>
              <a:xfrm>
                <a:off x="6445696" y="3040360"/>
                <a:ext cx="3898776" cy="532656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1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hu-HU" sz="30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hu-HU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3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hu-HU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u-HU" sz="3000" i="1">
                        <a:solidFill>
                          <a:schemeClr val="tx1"/>
                        </a:solidFill>
                        <a:latin typeface="Cambria Math"/>
                      </a:rPr>
                      <m:t>,⎽ ,</m:t>
                    </m:r>
                    <m:sSub>
                      <m:sSubPr>
                        <m:ctrlPr>
                          <a:rPr lang="hu-HU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3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hu-HU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hu-HU" sz="30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hu-HU" sz="30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⌴</m:t>
                    </m:r>
                  </m:oMath>
                </a14:m>
                <a:r>
                  <a:rPr lang="hu-HU" sz="3000" dirty="0">
                    <a:solidFill>
                      <a:schemeClr val="tx1"/>
                    </a:solidFill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3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hu-HU" sz="3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hu-HU" sz="3000" i="1">
                        <a:solidFill>
                          <a:schemeClr val="tx1"/>
                        </a:solidFill>
                        <a:latin typeface="Cambria Math"/>
                      </a:rPr>
                      <m:t>,⎽)</m:t>
                    </m:r>
                  </m:oMath>
                </a14:m>
                <a:endParaRPr lang="hu-HU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artalom helye 6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696" y="3040360"/>
                <a:ext cx="3898776" cy="532656"/>
              </a:xfrm>
              <a:prstGeom prst="rect">
                <a:avLst/>
              </a:prstGeom>
              <a:blipFill>
                <a:blip r:embed="rId3"/>
                <a:stretch>
                  <a:fillRect t="-12360" b="-382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48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1354217"/>
          </a:xfrm>
        </p:spPr>
        <p:txBody>
          <a:bodyPr>
            <a:spAutoFit/>
          </a:bodyPr>
          <a:lstStyle/>
          <a:p>
            <a:r>
              <a:rPr lang="hu-HU"/>
              <a:t>Többszalagos Turing-gép szimulációja</a:t>
            </a:r>
            <a:br>
              <a:rPr lang="hu-HU"/>
            </a:br>
            <a:r>
              <a:rPr lang="hu-HU" i="1"/>
              <a:t>1. fázis</a:t>
            </a:r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b="1"/>
                  <a:t>Kódolás</a:t>
                </a:r>
                <a:r>
                  <a:rPr lang="hu-HU" b="1" smtClean="0"/>
                  <a:t>:</a:t>
                </a:r>
              </a:p>
              <a:p>
                <a:pPr marL="0" indent="0">
                  <a:buNone/>
                </a:pPr>
                <a:endParaRPr lang="hu-HU" b="1" dirty="0"/>
              </a:p>
              <a:p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/>
                  <a:t> minden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𝜎</m:t>
                    </m:r>
                  </m:oMath>
                </a14:m>
                <a:r>
                  <a:rPr lang="hu-HU" dirty="0"/>
                  <a:t> betűjére: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 ⟶ </m:t>
                      </m:r>
                      <m:d>
                        <m:dPr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,⌴,⌴,⌴,…,⌴,⌴</m:t>
                          </m:r>
                        </m:e>
                      </m:d>
                    </m:oMath>
                  </m:oMathPara>
                </a14:m>
                <a:endParaRPr lang="hu-HU" dirty="0"/>
              </a:p>
              <a:p>
                <a:endParaRPr lang="hu-HU" dirty="0"/>
              </a:p>
              <a:p>
                <a:r>
                  <a:rPr lang="hu-HU" dirty="0"/>
                  <a:t>kezdőszimbólumra: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⊳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⟶ 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⊳,⎽ ,⊳,⎽ ,…,⊳,⎽</m:t>
                        </m:r>
                      </m:e>
                    </m:d>
                  </m:oMath>
                </a14:m>
                <a:r>
                  <a:rPr lang="hu-HU" dirty="0"/>
                  <a:t> 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u="sng" dirty="0"/>
                  <a:t>Kódolás lépésszáma:</a:t>
                </a:r>
                <a:r>
                  <a:rPr lang="hu-HU" dirty="0"/>
                  <a:t> 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hu-HU" dirty="0"/>
              </a:p>
              <a:p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900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mutató1_sablon">
  <a:themeElements>
    <a:clrScheme name="Urbánus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lon" id="{64F76BF4-D781-48DC-85F9-EB78523AA6D1}" vid="{5D53EE3E-CD84-4D45-BEA0-6E504206BD61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982</TotalTime>
  <Words>466</Words>
  <Application>Microsoft Office PowerPoint</Application>
  <PresentationFormat>Szélesvásznú</PresentationFormat>
  <Paragraphs>140</Paragraphs>
  <Slides>21</Slides>
  <Notes>0</Notes>
  <HiddenSlides>5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Georgia</vt:lpstr>
      <vt:lpstr>Trebuchet MS</vt:lpstr>
      <vt:lpstr>Wingdings 2</vt:lpstr>
      <vt:lpstr>Bemutató1_sablon</vt:lpstr>
      <vt:lpstr>Számításelmélet</vt:lpstr>
      <vt:lpstr>Időbonyolultsági osztályok</vt:lpstr>
      <vt:lpstr>Időbonyolultsági osztályok</vt:lpstr>
      <vt:lpstr>P osztály</vt:lpstr>
      <vt:lpstr>EXPTIME osztály</vt:lpstr>
      <vt:lpstr>Szimuláció</vt:lpstr>
      <vt:lpstr>Többszalagos Turing-gép szimulációja</vt:lpstr>
      <vt:lpstr>Többszalagos Turing-gép szimulációja</vt:lpstr>
      <vt:lpstr>Többszalagos Turing-gép szimulációja 1. fázis</vt:lpstr>
      <vt:lpstr>Többszalagos Turing-gép szimulációja 2. fázis</vt:lpstr>
      <vt:lpstr>Többszalagos Turing-gép szimulációja 2. fázis</vt:lpstr>
      <vt:lpstr>Többszalagos Turing-gép szimulációja 3. fázis</vt:lpstr>
      <vt:lpstr>Többszalagos Turing-gép szimulációja</vt:lpstr>
      <vt:lpstr>Lineáris felgyorsítás</vt:lpstr>
      <vt:lpstr>Lineáris felgyorsítás</vt:lpstr>
      <vt:lpstr>Lineáris felgyorsítás 1. fázis</vt:lpstr>
      <vt:lpstr>Lineáris felgyorsítás 2. fázis</vt:lpstr>
      <vt:lpstr>Lineáris felgyorsítás 2. fázis</vt:lpstr>
      <vt:lpstr>Lineáris felgyorsítás 2. fázis</vt:lpstr>
      <vt:lpstr>Lineáris felgyorsítás 2. fázis</vt:lpstr>
      <vt:lpstr>Lineáris felgyorsítás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Gergely Kovasznai</cp:lastModifiedBy>
  <cp:revision>193</cp:revision>
  <dcterms:created xsi:type="dcterms:W3CDTF">2014-03-03T11:13:53Z</dcterms:created>
  <dcterms:modified xsi:type="dcterms:W3CDTF">2020-03-21T13:59:24Z</dcterms:modified>
</cp:coreProperties>
</file>