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84" r:id="rId3"/>
    <p:sldId id="285" r:id="rId4"/>
    <p:sldId id="278" r:id="rId5"/>
    <p:sldId id="286" r:id="rId6"/>
    <p:sldId id="287" r:id="rId7"/>
    <p:sldId id="288" r:id="rId8"/>
    <p:sldId id="289" r:id="rId9"/>
    <p:sldId id="290" r:id="rId10"/>
    <p:sldId id="291" r:id="rId11"/>
    <p:sldId id="262" r:id="rId12"/>
    <p:sldId id="263" r:id="rId13"/>
    <p:sldId id="264" r:id="rId14"/>
    <p:sldId id="265" r:id="rId15"/>
    <p:sldId id="266" r:id="rId16"/>
    <p:sldId id="267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187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4600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0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21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1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06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05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81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7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8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0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2020. 04. 13.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5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lcím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 osztály</a:t>
                </a:r>
                <a:endParaRPr lang="en-US" dirty="0"/>
              </a:p>
            </p:txBody>
          </p:sp>
        </mc:Choice>
        <mc:Fallback xmlns="">
          <p:sp>
            <p:nvSpPr>
              <p:cNvPr id="3" name="Alcím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Tanú-tétel összeállítása:</a:t>
            </a:r>
            <a:br>
              <a:rPr lang="hu-HU"/>
            </a:br>
            <a:r>
              <a:rPr lang="hu-HU"/>
              <a:t>Összegzés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El akarjuk dönteni, hogy 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benne van-e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-ben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r>
                  <a:rPr lang="hu-HU" dirty="0"/>
                  <a:t>Minden(!)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  <m:r>
                      <a:rPr lang="hu-HU" i="1" dirty="0">
                        <a:latin typeface="Cambria Math"/>
                      </a:rPr>
                      <m:t>∈</m:t>
                    </m:r>
                    <m:r>
                      <a:rPr lang="hu-HU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szóhoz tudnunk kell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tanút találni.</a:t>
                </a:r>
              </a:p>
              <a:p>
                <a:endParaRPr lang="hu-HU" smtClean="0"/>
              </a:p>
              <a:p>
                <a:r>
                  <a:rPr lang="hu-HU" smtClean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|</m:t>
                    </m:r>
                    <m:r>
                      <a:rPr lang="hu-HU" i="1" dirty="0">
                        <a:latin typeface="Cambria Math"/>
                      </a:rPr>
                      <m:t>𝑦</m:t>
                    </m:r>
                    <m:r>
                      <a:rPr lang="hu-HU" i="1" dirty="0">
                        <a:latin typeface="Cambria Math"/>
                      </a:rPr>
                      <m:t>|≤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/>
                          </a:rPr>
                          <m:t>|</m:t>
                        </m:r>
                        <m:r>
                          <a:rPr lang="hu-HU" i="1" dirty="0">
                            <a:latin typeface="Cambria Math"/>
                          </a:rPr>
                          <m:t>𝑥</m:t>
                        </m:r>
                        <m:r>
                          <a:rPr lang="hu-HU" i="1" dirty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hu-HU" i="1" dirty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hu-HU" dirty="0"/>
                  <a:t>, ahol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hu-HU" dirty="0"/>
                  <a:t> egy konstans.</a:t>
                </a:r>
              </a:p>
              <a:p>
                <a:endParaRPr lang="hu-HU" dirty="0"/>
              </a:p>
              <a:p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  <m:r>
                      <a:rPr lang="hu-HU" i="1" dirty="0">
                        <a:latin typeface="Cambria Math"/>
                      </a:rPr>
                      <m:t>∈</m:t>
                    </m:r>
                    <m:r>
                      <a:rPr lang="hu-HU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eldöntését „átfordítjuk” erre: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(</m:t>
                    </m:r>
                    <m:r>
                      <a:rPr lang="es-ES" i="1" dirty="0">
                        <a:latin typeface="Cambria Math"/>
                      </a:rPr>
                      <m:t>𝑥</m:t>
                    </m:r>
                    <m:r>
                      <a:rPr lang="es-ES" i="1" dirty="0">
                        <a:latin typeface="Cambria Math"/>
                      </a:rPr>
                      <m:t>,</m:t>
                    </m:r>
                    <m:r>
                      <a:rPr lang="es-ES" i="1" dirty="0">
                        <a:latin typeface="Cambria Math"/>
                      </a:rPr>
                      <m:t>𝑦</m:t>
                    </m:r>
                    <m:r>
                      <a:rPr lang="es-ES" i="1" dirty="0">
                        <a:latin typeface="Cambria Math"/>
                      </a:rPr>
                      <m:t>)∈</m:t>
                    </m:r>
                    <m:r>
                      <a:rPr lang="es-ES" i="1" dirty="0">
                        <a:latin typeface="Cambria Math"/>
                      </a:rPr>
                      <m:t>𝐿</m:t>
                    </m:r>
                    <m:r>
                      <a:rPr lang="es-E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s-ES" dirty="0"/>
                  <a:t>, ahol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</a:rPr>
                      <m:t>𝐿</m:t>
                    </m:r>
                    <m:r>
                      <a:rPr lang="es-ES" i="1" dirty="0">
                        <a:latin typeface="Cambria Math"/>
                      </a:rPr>
                      <m:t>′∈</m:t>
                    </m:r>
                    <m:r>
                      <a:rPr lang="es-ES" b="1" dirty="0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Tanú-tétel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dirty="0" smtClean="0"/>
                  <a:t>Tétel:</a:t>
                </a:r>
                <a:r>
                  <a:rPr lang="hu-HU" dirty="0" smtClean="0"/>
                  <a:t> Legyen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 smtClean="0"/>
                  <a:t> egy nyelv.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𝐿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hu-HU" b="1">
                          <a:latin typeface="Cambria Math"/>
                        </a:rPr>
                        <m:t>𝐍𝐏</m:t>
                      </m:r>
                    </m:oMath>
                  </m:oMathPara>
                </a14:m>
                <a:endParaRPr lang="hu-HU" b="1" dirty="0" smtClean="0"/>
              </a:p>
              <a:p>
                <a:pPr marL="0" indent="0" algn="ctr">
                  <a:buNone/>
                </a:pPr>
                <a:endParaRPr lang="hu-H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/>
                          <a:ea typeface="Cambria Math"/>
                        </a:rPr>
                        <m:t>⇕</m:t>
                      </m:r>
                    </m:oMath>
                  </m:oMathPara>
                </a14:m>
                <a:endParaRPr lang="hu-HU" dirty="0" smtClean="0"/>
              </a:p>
              <a:p>
                <a:pPr marL="0" indent="0" algn="ctr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hu-HU" dirty="0" smtClean="0">
                    <a:ea typeface="Cambria Math"/>
                  </a:rPr>
                  <a:t> és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′∈</m:t>
                    </m:r>
                    <m:r>
                      <a:rPr lang="hu-HU" b="1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 smtClean="0"/>
                  <a:t>, hogy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szó esetén: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 ⇔   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hu-HU" dirty="0" smtClean="0"/>
                  <a:t> szó, hogy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hu-HU" b="0" dirty="0" smtClean="0"/>
                  <a:t> és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2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Tanú-tétel bizonyítás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hu-HU" dirty="0" smtClean="0"/>
                  <a:t>Tegyük fel: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endParaRPr lang="hu-HU" b="1" dirty="0" smtClean="0"/>
              </a:p>
              <a:p>
                <a:pPr marL="0" indent="0" algn="ctr">
                  <a:buNone/>
                </a:pPr>
                <a:endParaRPr lang="hu-H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/>
                          <a:ea typeface="Cambria Math"/>
                        </a:rPr>
                        <m:t>⇕</m:t>
                      </m:r>
                    </m:oMath>
                  </m:oMathPara>
                </a14:m>
                <a:endParaRPr lang="hu-H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hu-HU" b="0" dirty="0" smtClean="0"/>
                  <a:t> polinom időkorlátos </a:t>
                </a:r>
                <a:r>
                  <a:rPr lang="hu-HU" b="0" dirty="0" err="1" smtClean="0"/>
                  <a:t>nemdeterminisztikus</a:t>
                </a:r>
                <a:r>
                  <a:rPr lang="hu-HU" dirty="0"/>
                  <a:t> </a:t>
                </a:r>
                <a:r>
                  <a:rPr lang="hu-HU" b="0" dirty="0" smtClean="0"/>
                  <a:t>Turing-gép, mely eldönti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b="0" dirty="0" err="1" smtClean="0"/>
                  <a:t>-t</a:t>
                </a:r>
                <a:endParaRPr lang="hu-HU" dirty="0"/>
              </a:p>
              <a:p>
                <a:pPr marL="0" indent="0" algn="ctr">
                  <a:buNone/>
                </a:pPr>
                <a:endParaRPr lang="hu-H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⇓</m:t>
                      </m:r>
                    </m:oMath>
                  </m:oMathPara>
                </a14:m>
                <a:endParaRPr lang="hu-HU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b="0" dirty="0" smtClean="0"/>
                  <a:t> inputon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b="0" dirty="0" smtClean="0"/>
                  <a:t> számítási fája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b="0" dirty="0" smtClean="0"/>
                  <a:t> mélységű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Tanú-tétel bizonyítása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Egy számítási sorozat: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𝑡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0≤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hu-HU" i="1">
                          <a:latin typeface="Cambria Math"/>
                        </a:rPr>
                        <m:t>≤</m:t>
                      </m:r>
                      <m:r>
                        <a:rPr lang="hu-HU" i="1">
                          <a:latin typeface="Cambria Math"/>
                        </a:rPr>
                        <m:t>𝑑</m:t>
                      </m:r>
                      <m:r>
                        <a:rPr lang="hu-HU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𝑑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e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𝜎𝜖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 descr="nemdet_f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66" y="2557364"/>
            <a:ext cx="43211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Tanú-tétel bizonyítása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hu-HU" b="0" dirty="0" smtClean="0"/>
                  <a:t>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b="0" dirty="0" smtClean="0"/>
                  <a:t>-t 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hu-HU" b="0" dirty="0" smtClean="0"/>
                  <a:t> ábécé felett írunk fel:</a:t>
                </a:r>
              </a:p>
              <a:p>
                <a:pPr marL="0" indent="0" algn="ctr">
                  <a:buNone/>
                </a:pPr>
                <a:endParaRPr lang="hu-HU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⇓</m:t>
                      </m:r>
                    </m:oMath>
                  </m:oMathPara>
                </a14:m>
                <a:endParaRPr lang="hu-HU" b="0" dirty="0" smtClean="0"/>
              </a:p>
              <a:p>
                <a:pPr marL="0" indent="0" algn="ctr">
                  <a:buNone/>
                </a:pPr>
                <a:r>
                  <a:rPr lang="hu-HU" dirty="0" smtClean="0"/>
                  <a:t>1 db.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 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⟶   </m:t>
                    </m:r>
                    <m:d>
                      <m:dPr>
                        <m:begChr m:val="⌈"/>
                        <m:endChr m:val="⌉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hu-HU" b="0" dirty="0" smtClean="0"/>
                  <a:t> db. számjegy</a:t>
                </a:r>
              </a:p>
              <a:p>
                <a:pPr marL="0" indent="0" algn="ctr">
                  <a:buNone/>
                </a:pPr>
                <a:endParaRPr lang="hu-HU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  <a:ea typeface="Cambria Math"/>
                        </a:rPr>
                        <m:t>⇓</m:t>
                      </m:r>
                    </m:oMath>
                  </m:oMathPara>
                </a14:m>
                <a:endParaRPr lang="hu-HU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hu-HU" b="0" i="0" smtClean="0">
                        <a:latin typeface="Cambria Math"/>
                      </a:rPr>
                      <m:t> 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hu-HU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⌈"/>
                        <m:endChr m:val="⌉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hu-HU" b="0" dirty="0" smtClean="0"/>
                  <a:t> db. számjegy</a:t>
                </a:r>
              </a:p>
              <a:p>
                <a:pPr marL="0" indent="0" algn="ctr">
                  <a:buNone/>
                </a:pPr>
                <a:endParaRPr lang="hu-H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hu-HU" b="0" i="0" smtClean="0">
                          <a:latin typeface="Cambria Math"/>
                          <a:ea typeface="Cambria Math"/>
                        </a:rPr>
                        <m:t>  ≤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Tanú-tétel bizonyítása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hu-HU" b="0" dirty="0" smtClean="0"/>
                  <a:t>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b="0" dirty="0" smtClean="0"/>
                  <a:t> inputhoz tanú: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𝑦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hu-HU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u-HU" b="0" dirty="0" smtClean="0"/>
              </a:p>
              <a:p>
                <a:pPr marL="0" indent="0" algn="ctr">
                  <a:buNone/>
                </a:pPr>
                <a:endParaRPr lang="hu-HU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hu-HU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hu-HU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hu-HU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hu-HU" b="0" i="0" smtClean="0">
                        <a:latin typeface="Cambria Math"/>
                      </a:rPr>
                      <m:t> 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hu-HU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⌈"/>
                        <m:endChr m:val="⌉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hu-HU" b="0" dirty="0" smtClean="0"/>
                  <a:t> db. számjegy</a:t>
                </a:r>
              </a:p>
              <a:p>
                <a:pPr marL="0" indent="0" algn="ctr">
                  <a:buNone/>
                </a:pPr>
                <a:endParaRPr lang="hu-H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hu-HU" b="0" i="0" smtClean="0">
                          <a:latin typeface="Cambria Math"/>
                          <a:ea typeface="Cambria Math"/>
                        </a:rPr>
                        <m:t>  ≤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3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Tanú-tétel bizonyítása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0" dirty="0" smtClean="0"/>
                  <a:t>Konstruáljunk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b="0" dirty="0" smtClean="0"/>
                  <a:t> </a:t>
                </a:r>
                <a:r>
                  <a:rPr lang="hu-HU" b="1" dirty="0" smtClean="0"/>
                  <a:t>determinisztikus </a:t>
                </a:r>
                <a:r>
                  <a:rPr lang="hu-HU" b="0" dirty="0" smtClean="0"/>
                  <a:t>Turing-gépet, mely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𝑦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b="0" dirty="0" smtClean="0"/>
                  <a:t> inputokat kap.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b="0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  ⇒   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hu-HU" b="0" dirty="0" smtClean="0"/>
                  <a:t> tanú,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b="0" dirty="0" smtClean="0"/>
                  <a:t> elfogadja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𝑦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b="0" dirty="0" err="1" smtClean="0"/>
                  <a:t>-t</a:t>
                </a:r>
                <a:r>
                  <a:rPr lang="hu-HU" b="0" dirty="0" smtClean="0"/>
                  <a:t>.</a:t>
                </a:r>
              </a:p>
              <a:p>
                <a:endParaRPr lang="hu-HU" dirty="0"/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   ⇒   ¬∃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hu-HU" dirty="0"/>
                  <a:t> tanú, hogy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𝑦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 err="1"/>
                  <a:t>-t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endParaRPr lang="hu-HU" b="0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 r="-9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3 színnel színezhető gráfok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dirty="0"/>
                  <a:t>Egy gráf csúcsai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𝑘</m:t>
                    </m:r>
                    <m:r>
                      <a:rPr lang="hu-HU" i="1">
                        <a:latin typeface="Cambria Math"/>
                      </a:rPr>
                      <m:t>≥1</m:t>
                    </m:r>
                  </m:oMath>
                </a14:m>
                <a:r>
                  <a:rPr lang="hu-HU" dirty="0"/>
                  <a:t> színnel színezhetőek-e úgy, hogy minden éle két különböző színű csúcsot köt </a:t>
                </a:r>
                <a:r>
                  <a:rPr lang="hu-HU"/>
                  <a:t>össze</a:t>
                </a:r>
                <a:r>
                  <a:rPr lang="hu-HU" smtClean="0"/>
                  <a:t>?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703240" y="5104538"/>
                <a:ext cx="6480720" cy="122413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színnel színezhető gráfok nyelve: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SZIN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40" y="5104538"/>
                <a:ext cx="6480720" cy="1224136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37" y="2938218"/>
            <a:ext cx="3620725" cy="16092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62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3 színnel színezhető gráfok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hu-HU" smtClean="0"/>
              </a:p>
              <a:p>
                <a:pPr marL="109728" indent="0">
                  <a:buNone/>
                </a:pPr>
                <a:endParaRPr lang="hu-HU"/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gráf tanúja a gráf egy színezése lesz.</a:t>
                </a:r>
              </a:p>
              <a:p>
                <a:endParaRPr lang="hu-HU" dirty="0"/>
              </a:p>
              <a:p>
                <a:r>
                  <a:rPr lang="hu-HU" dirty="0"/>
                  <a:t>Egy ilyen színezés leírható </a:t>
                </a:r>
                <a:r>
                  <a:rPr lang="hu-HU" dirty="0" err="1"/>
                  <a:t>max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2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/>
                  <a:t> db. bináris számjeggyel, azaz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≤2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színezés ellenőrzése:</a:t>
                </a:r>
                <a:br>
                  <a:rPr lang="hu-HU" dirty="0"/>
                </a:br>
                <a:r>
                  <a:rPr lang="hu-HU" dirty="0"/>
                  <a:t>minden él különböző színű csúcsokat köt-e össze?</a:t>
                </a:r>
                <a:br>
                  <a:rPr lang="hu-HU" dirty="0"/>
                </a:br>
                <a:r>
                  <a:rPr lang="hu-HU" sz="2400" dirty="0"/>
                  <a:t>(polinom időkorlátos determinisztikus Turing-géppel </a:t>
                </a:r>
                <a:r>
                  <a:rPr lang="hu-HU" sz="2400"/>
                  <a:t>eldönthető</a:t>
                </a:r>
                <a:r>
                  <a:rPr lang="hu-HU" sz="2400" smtClean="0"/>
                  <a:t>)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r="-16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287416" y="1506918"/>
                <a:ext cx="3312368" cy="769955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SZIN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hu-HU" sz="4000" b="1">
                          <a:solidFill>
                            <a:schemeClr val="tx1"/>
                          </a:solidFill>
                          <a:latin typeface="Cambria Math"/>
                          <a:ea typeface="+mj-ea"/>
                          <a:cs typeface="+mj-cs"/>
                        </a:rPr>
                        <m:t>𝐍𝐏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16" y="1506918"/>
                <a:ext cx="3312368" cy="769955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8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Egész </a:t>
                </a:r>
                <a:r>
                  <a:rPr lang="hu-HU" dirty="0" err="1"/>
                  <a:t>faktorizáció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Kriptográfiai protokollok biztonságossága alapszik ezen a nehéz problémán.</a:t>
                </a:r>
              </a:p>
              <a:p>
                <a:pPr lvl="1"/>
                <a:r>
                  <a:rPr lang="hu-HU" dirty="0"/>
                  <a:t>Pl. RSA: 232-jegyű számok egész </a:t>
                </a:r>
                <a:r>
                  <a:rPr lang="hu-HU" dirty="0" err="1"/>
                  <a:t>faktorizációja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Adott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egész szám és egy másik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/>
                  <a:t> egész szám úgy, hogy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1&lt;</m:t>
                    </m:r>
                    <m:r>
                      <a:rPr lang="hu-HU" i="1" dirty="0">
                        <a:latin typeface="Cambria Math"/>
                      </a:rPr>
                      <m:t>𝑚</m:t>
                    </m:r>
                    <m:r>
                      <a:rPr lang="hu-HU" i="1" dirty="0">
                        <a:latin typeface="Cambria Math"/>
                      </a:rPr>
                      <m:t>&lt;</m:t>
                    </m:r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.</a:t>
                </a:r>
              </a:p>
              <a:p>
                <a:endParaRPr lang="hu-HU" dirty="0"/>
              </a:p>
              <a:p>
                <a:r>
                  <a:rPr lang="hu-HU" dirty="0"/>
                  <a:t>Vajon létezik olyan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szám, hogy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1&lt;</m:t>
                    </m:r>
                    <m:r>
                      <a:rPr lang="hu-HU" i="1" dirty="0">
                        <a:latin typeface="Cambria Math"/>
                      </a:rPr>
                      <m:t>𝑦</m:t>
                    </m:r>
                    <m:r>
                      <a:rPr lang="hu-HU" i="1" dirty="0">
                        <a:latin typeface="Cambria Math"/>
                      </a:rPr>
                      <m:t>≤</m:t>
                    </m:r>
                    <m:r>
                      <a:rPr lang="hu-HU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osztja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-et?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 osztály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altLang="hu-HU" dirty="0"/>
                  <a:t>Gráfelméleti nyelvek, számelméleti problémák, egyenletek megoldásai, utazóügynök probléma stb.</a:t>
                </a:r>
              </a:p>
              <a:p>
                <a:endParaRPr lang="hu-HU" b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-be tartozás bizonyítéka:</a:t>
                </a:r>
                <a:br>
                  <a:rPr lang="hu-HU" dirty="0"/>
                </a:br>
                <a:r>
                  <a:rPr lang="hu-HU" altLang="hu-HU" dirty="0"/>
                  <a:t>a nyelvet eldöntő </a:t>
                </a:r>
                <a:r>
                  <a:rPr lang="hu-HU" altLang="hu-HU" i="1" dirty="0"/>
                  <a:t>polinom időkorlátos nemdeterminisztikus </a:t>
                </a:r>
                <a:r>
                  <a:rPr lang="hu-HU" altLang="hu-HU" dirty="0"/>
                  <a:t>Turing-gép.</a:t>
                </a:r>
              </a:p>
              <a:p>
                <a:endParaRPr lang="hu-HU" altLang="hu-HU" u="sng" smtClean="0"/>
              </a:p>
              <a:p>
                <a:r>
                  <a:rPr lang="hu-HU" altLang="hu-HU" u="sng" smtClean="0"/>
                  <a:t>Ehelyett</a:t>
                </a:r>
                <a:r>
                  <a:rPr lang="hu-HU" altLang="hu-HU" u="sng" dirty="0"/>
                  <a:t>:</a:t>
                </a:r>
                <a:r>
                  <a:rPr lang="hu-HU" altLang="hu-HU" dirty="0"/>
                  <a:t> egy egyszerűbb módszer, mely visszavezetést ad a determinisztikus eldöntésre.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0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Egész </a:t>
                </a:r>
                <a:r>
                  <a:rPr lang="hu-HU" dirty="0" err="1"/>
                  <a:t>faktorizáció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egész szám tanúja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egész szám lesz.</a:t>
                </a:r>
              </a:p>
              <a:p>
                <a:endParaRPr lang="hu-HU" dirty="0"/>
              </a:p>
              <a:p>
                <a:r>
                  <a:rPr lang="hu-HU" dirty="0"/>
                  <a:t>Mivel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1&lt;</m:t>
                    </m:r>
                    <m:r>
                      <a:rPr lang="hu-HU" i="1" dirty="0">
                        <a:latin typeface="Cambria Math"/>
                      </a:rPr>
                      <m:t>𝑚</m:t>
                    </m:r>
                    <m:r>
                      <a:rPr lang="hu-HU" i="1" dirty="0">
                        <a:latin typeface="Cambria Math"/>
                      </a:rPr>
                      <m:t>&lt;</m:t>
                    </m:r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1&lt;</m:t>
                    </m:r>
                    <m:r>
                      <a:rPr lang="hu-HU" i="1" dirty="0">
                        <a:latin typeface="Cambria Math"/>
                      </a:rPr>
                      <m:t>𝑦</m:t>
                    </m:r>
                    <m:r>
                      <a:rPr lang="hu-HU" i="1" dirty="0">
                        <a:latin typeface="Cambria Math"/>
                      </a:rPr>
                      <m:t>≤</m:t>
                    </m:r>
                    <m:r>
                      <a:rPr lang="hu-HU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/>
                  <a:t>, így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  <m:r>
                      <a:rPr lang="hu-HU" i="1" dirty="0">
                        <a:latin typeface="Cambria Math"/>
                      </a:rPr>
                      <m:t>&lt;</m:t>
                    </m:r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.</a:t>
                </a:r>
                <a:br>
                  <a:rPr lang="hu-HU" dirty="0"/>
                </a:br>
                <a:r>
                  <a:rPr lang="hu-HU" dirty="0"/>
                  <a:t>Ezért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ellenőrzése: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osztja-e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r>
                  <a:rPr lang="hu-HU" dirty="0"/>
                  <a:t>?</a:t>
                </a:r>
                <a:br>
                  <a:rPr lang="hu-HU" dirty="0"/>
                </a:br>
                <a:r>
                  <a:rPr lang="hu-HU" sz="2400" dirty="0"/>
                  <a:t>(akár az általános iskolában tanult algoritmussal)</a:t>
                </a:r>
                <a:br>
                  <a:rPr lang="hu-HU" sz="2400" dirty="0"/>
                </a:br>
                <a:r>
                  <a:rPr lang="hu-HU" sz="2400" dirty="0"/>
                  <a:t>(polinom időkorlátos determinisztikus Turing-géppel </a:t>
                </a:r>
                <a:r>
                  <a:rPr lang="hu-HU" sz="2400"/>
                  <a:t>eldönthető</a:t>
                </a:r>
                <a:r>
                  <a:rPr lang="hu-HU" sz="2400" smtClean="0"/>
                  <a:t>)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2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Tanú alkalmazása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/>
              <a:t>A nemdeterminisztikus eldöntési problémát kétfelé „hasítjuk</a:t>
            </a:r>
            <a:r>
              <a:rPr lang="hu-HU" smtClean="0"/>
              <a:t>”: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4" y="2114000"/>
            <a:ext cx="9180231" cy="4608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66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Kritériumok a tanúra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Garantálni kell: </a:t>
            </a:r>
            <a:r>
              <a:rPr lang="hu-HU" i="1" dirty="0" smtClean="0"/>
              <a:t>a számítási fa polinom mélységű</a:t>
            </a:r>
            <a:r>
              <a:rPr lang="hu-HU" dirty="0" smtClean="0"/>
              <a:t>. </a:t>
            </a:r>
            <a:r>
              <a:rPr lang="hu-HU" smtClean="0"/>
              <a:t>Hogyan?</a:t>
            </a:r>
          </a:p>
          <a:p>
            <a:pPr marL="0" indent="0">
              <a:buNone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u="sng" dirty="0"/>
              <a:t>A tanú legyen polinom hosszúságú</a:t>
            </a:r>
            <a:r>
              <a:rPr lang="hu-HU" u="sng" dirty="0" smtClean="0"/>
              <a:t>!</a:t>
            </a:r>
          </a:p>
          <a:p>
            <a:pPr lvl="1"/>
            <a:r>
              <a:rPr lang="hu-HU" dirty="0"/>
              <a:t>Ez garantálja, hogy a szaggatott vonal feletti részfa polinom </a:t>
            </a:r>
            <a:r>
              <a:rPr lang="hu-HU"/>
              <a:t>mélységű</a:t>
            </a:r>
            <a:r>
              <a:rPr lang="hu-HU" smtClean="0"/>
              <a:t>.</a:t>
            </a:r>
          </a:p>
          <a:p>
            <a:pPr lvl="1"/>
            <a:endParaRPr lang="hu-HU" i="1" dirty="0" smtClean="0"/>
          </a:p>
          <a:p>
            <a:pPr marL="514350" indent="-514350">
              <a:buFont typeface="+mj-lt"/>
              <a:buAutoNum type="arabicPeriod"/>
            </a:pPr>
            <a:r>
              <a:rPr lang="hu-HU" u="sng" dirty="0"/>
              <a:t>A tanút alkalmazó számítás legyen polinom időbonyolultságú</a:t>
            </a:r>
            <a:r>
              <a:rPr lang="hu-HU" u="sng" dirty="0" smtClean="0"/>
              <a:t>!</a:t>
            </a:r>
          </a:p>
          <a:p>
            <a:pPr lvl="1"/>
            <a:r>
              <a:rPr lang="hu-HU" dirty="0"/>
              <a:t>Ez garantálja, hogy a szaggatott vonal alatti minden egyes ág polinom hosszúságú.</a:t>
            </a:r>
            <a:endParaRPr lang="hu-HU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01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Hamilton-kört tartalmazó gráfok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/>
              <a:t>Egy gráf köre Hamilton-kör, ha azon a gráf minden csúcsa pontosan egyszer szerepel.</a:t>
            </a:r>
          </a:p>
          <a:p>
            <a:pPr marL="109728" indent="0">
              <a:buNone/>
            </a:pP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2165871" y="5589240"/>
                <a:ext cx="7812257" cy="115212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000" dirty="0">
                    <a:solidFill>
                      <a:schemeClr val="tx1"/>
                    </a:solidFill>
                  </a:rPr>
                  <a:t>Hamilton-körrel rendelkező gráfok nyelve: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HAM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71" y="5589240"/>
                <a:ext cx="7812257" cy="115212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1" y="2348880"/>
            <a:ext cx="3609498" cy="31440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9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-beli</a:t>
                </a:r>
                <a:r>
                  <a:rPr lang="hu-HU" dirty="0"/>
                  <a:t> nyelvek:</a:t>
                </a:r>
                <a:br>
                  <a:rPr lang="hu-HU" dirty="0"/>
                </a:br>
                <a:r>
                  <a:rPr lang="hu-HU" dirty="0"/>
                  <a:t>Hamilton-kört tartalmazó gráfok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u-HU" smtClean="0"/>
              </a:p>
              <a:p>
                <a:pPr marL="109728" indent="0">
                  <a:buNone/>
                </a:pPr>
                <a:endParaRPr lang="hu-HU" smtClean="0"/>
              </a:p>
              <a:p>
                <a:r>
                  <a:rPr lang="hu-HU" smtClean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gráf tanúja a csúcsainak egy permutációja lesz.</a:t>
                </a:r>
              </a:p>
              <a:p>
                <a:endParaRPr lang="hu-HU" dirty="0"/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permutáció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dirty="0"/>
                  <a:t> hossza </a:t>
                </a:r>
                <a:r>
                  <a:rPr lang="hu-HU" dirty="0" err="1"/>
                  <a:t>polinomiális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 err="1"/>
                  <a:t>-hez</a:t>
                </a:r>
                <a:r>
                  <a:rPr lang="hu-HU" dirty="0"/>
                  <a:t> képest, mivel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permutáció ellenőrzése:</a:t>
                </a:r>
                <a:br>
                  <a:rPr lang="hu-HU" dirty="0"/>
                </a:br>
                <a:r>
                  <a:rPr lang="hu-HU" dirty="0"/>
                  <a:t>egymás utáni csúcsait él köti-e össze?</a:t>
                </a:r>
                <a:br>
                  <a:rPr lang="hu-HU" dirty="0"/>
                </a:br>
                <a:r>
                  <a:rPr lang="hu-HU" sz="2400" dirty="0"/>
                  <a:t>(polinom időkorlátos determinisztikus Turing-géppel </a:t>
                </a:r>
                <a:r>
                  <a:rPr lang="hu-HU" sz="2400"/>
                  <a:t>eldönthető</a:t>
                </a:r>
                <a:r>
                  <a:rPr lang="hu-HU" sz="2400" smtClean="0"/>
                  <a:t>)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Lekerekített téglalap 3"/>
              <p:cNvSpPr/>
              <p:nvPr/>
            </p:nvSpPr>
            <p:spPr>
              <a:xfrm>
                <a:off x="4583832" y="1506918"/>
                <a:ext cx="3312368" cy="769955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3000">
                          <a:solidFill>
                            <a:schemeClr val="tx1"/>
                          </a:solidFill>
                          <a:latin typeface="Cambria Math"/>
                        </a:rPr>
                        <m:t>HAM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hu-HU" sz="4000" b="1">
                          <a:solidFill>
                            <a:schemeClr val="tx1"/>
                          </a:solidFill>
                          <a:latin typeface="Cambria Math"/>
                          <a:ea typeface="+mj-ea"/>
                          <a:cs typeface="+mj-cs"/>
                        </a:rPr>
                        <m:t>𝐍𝐏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1506918"/>
                <a:ext cx="3312368" cy="769955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Tanú-tétel összeállítása:</a:t>
            </a:r>
            <a:br>
              <a:rPr lang="hu-HU"/>
            </a:br>
            <a:r>
              <a:rPr lang="hu-HU"/>
              <a:t>2 kritérium formalizálása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/>
              <a:t>A tanú legyen polinom hosszúságú!</a:t>
            </a:r>
          </a:p>
          <a:p>
            <a:pPr marL="514350" indent="-514350">
              <a:buFont typeface="+mj-lt"/>
              <a:buAutoNum type="arabicPeriod"/>
            </a:pPr>
            <a:r>
              <a:rPr lang="hu-HU"/>
              <a:t>A tanút alkalmazó számítás legyen determinisztikus és polinom időbonyolultságú</a:t>
            </a:r>
            <a:r>
              <a:rPr lang="hu-HU" smtClean="0"/>
              <a:t>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31" y="2950356"/>
            <a:ext cx="7575937" cy="3803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43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Tanú-tétel összeállítása:</a:t>
            </a:r>
            <a:br>
              <a:rPr lang="hu-HU"/>
            </a:br>
            <a:r>
              <a:rPr lang="hu-HU"/>
              <a:t>1. kritérium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dirty="0"/>
                  <a:t> az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err="1"/>
                  <a:t>-nek</a:t>
                </a:r>
                <a:r>
                  <a:rPr lang="hu-HU" dirty="0"/>
                  <a:t> legyen polinomja!</a:t>
                </a:r>
              </a:p>
              <a:p>
                <a:endParaRPr lang="hu-HU" dirty="0"/>
              </a:p>
              <a:p>
                <a:r>
                  <a:rPr lang="hu-HU" dirty="0"/>
                  <a:t>Bevezetve 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𝑐</m:t>
                    </m:r>
                    <m:r>
                      <a:rPr lang="hu-HU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hu-HU" dirty="0"/>
                  <a:t> konstanst, hogyan fejezzük ezt </a:t>
                </a:r>
                <a:r>
                  <a:rPr lang="hu-HU"/>
                  <a:t>ki</a:t>
                </a:r>
                <a:r>
                  <a:rPr lang="hu-HU" smtClean="0"/>
                  <a:t>?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1981200" y="4365104"/>
                <a:ext cx="2232248" cy="72008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65104"/>
                <a:ext cx="2232248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4898994" y="5589240"/>
                <a:ext cx="2089212" cy="72008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94" y="5589240"/>
                <a:ext cx="2089212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7608168" y="4365104"/>
                <a:ext cx="2089212" cy="72008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4365104"/>
                <a:ext cx="2089212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Tanú-tétel összeállítása:</a:t>
            </a:r>
            <a:br>
              <a:rPr lang="hu-HU"/>
            </a:br>
            <a:r>
              <a:rPr lang="hu-HU"/>
              <a:t>2. kritérium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Aminek erre a számításra teljesülnie kell:</a:t>
                </a:r>
              </a:p>
              <a:p>
                <a:pPr lvl="1"/>
                <a:r>
                  <a:rPr lang="hu-HU" dirty="0"/>
                  <a:t>Inputja: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𝑦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Determinisztikus</a:t>
                </a:r>
              </a:p>
              <a:p>
                <a:pPr lvl="1"/>
                <a:r>
                  <a:rPr lang="hu-HU" dirty="0"/>
                  <a:t>Polinom időbonyolultságú</a:t>
                </a:r>
              </a:p>
              <a:p>
                <a:endParaRPr lang="hu-HU" dirty="0"/>
              </a:p>
              <a:p>
                <a:r>
                  <a:rPr lang="hu-HU" dirty="0"/>
                  <a:t>Tehát létezik olyan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nyelv, mely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𝑦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/>
                  <a:t> szópárokból áll és eldönthető determinisztikus polinom időkorlátos </a:t>
                </a:r>
                <a:r>
                  <a:rPr lang="hu-HU"/>
                  <a:t>Turing-géppel</a:t>
                </a:r>
                <a:r>
                  <a:rPr lang="hu-HU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4898994" y="5445224"/>
                <a:ext cx="2089212" cy="72008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hu-HU" i="1">
                          <a:solidFill>
                            <a:schemeClr val="tx1"/>
                          </a:solidFill>
                          <a:latin typeface="Cambria Math"/>
                        </a:rPr>
                        <m:t>′∈</m:t>
                      </m:r>
                      <m:r>
                        <a:rPr lang="hu-HU" b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𝐏</m:t>
                      </m:r>
                    </m:oMath>
                  </m:oMathPara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94" y="5445224"/>
                <a:ext cx="2089212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1370</TotalTime>
  <Words>539</Words>
  <Application>Microsoft Office PowerPoint</Application>
  <PresentationFormat>Szélesvásznú</PresentationFormat>
  <Paragraphs>134</Paragraphs>
  <Slides>20</Slides>
  <Notes>0</Notes>
  <HiddenSlides>5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NP osztály</vt:lpstr>
      <vt:lpstr>Tanú alkalmazása</vt:lpstr>
      <vt:lpstr>Kritériumok a tanúra</vt:lpstr>
      <vt:lpstr>NP-beli nyelvek: Hamilton-kört tartalmazó gráfok</vt:lpstr>
      <vt:lpstr>NP-beli nyelvek: Hamilton-kört tartalmazó gráfok</vt:lpstr>
      <vt:lpstr>Tanú-tétel összeállítása: 2 kritérium formalizálása</vt:lpstr>
      <vt:lpstr>Tanú-tétel összeállítása: 1. kritérium</vt:lpstr>
      <vt:lpstr>Tanú-tétel összeállítása: 2. kritérium</vt:lpstr>
      <vt:lpstr>Tanú-tétel összeállítása: Összegzés</vt:lpstr>
      <vt:lpstr>Tanú-tétel</vt:lpstr>
      <vt:lpstr>Tanú-tétel bizonyítás</vt:lpstr>
      <vt:lpstr>Tanú-tétel bizonyítása</vt:lpstr>
      <vt:lpstr>Tanú-tétel bizonyítása</vt:lpstr>
      <vt:lpstr>Tanú-tétel bizonyítása</vt:lpstr>
      <vt:lpstr>Tanú-tétel bizonyítása</vt:lpstr>
      <vt:lpstr>NP-beli nyelvek: 3 színnel színezhető gráfok</vt:lpstr>
      <vt:lpstr>NP-beli nyelvek: 3 színnel színezhető gráfok</vt:lpstr>
      <vt:lpstr>NP-beli nyelvek: Egész faktorizáció</vt:lpstr>
      <vt:lpstr>NP-beli nyelvek: Egész faktorizáció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273</cp:revision>
  <dcterms:created xsi:type="dcterms:W3CDTF">2014-03-03T11:13:53Z</dcterms:created>
  <dcterms:modified xsi:type="dcterms:W3CDTF">2020-04-13T07:33:11Z</dcterms:modified>
</cp:coreProperties>
</file>