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62" r:id="rId3"/>
    <p:sldId id="278" r:id="rId4"/>
    <p:sldId id="279" r:id="rId5"/>
    <p:sldId id="280" r:id="rId6"/>
    <p:sldId id="281" r:id="rId7"/>
    <p:sldId id="267" r:id="rId8"/>
    <p:sldId id="268" r:id="rId9"/>
    <p:sldId id="282" r:id="rId10"/>
    <p:sldId id="283" r:id="rId11"/>
    <p:sldId id="272" r:id="rId12"/>
    <p:sldId id="284" r:id="rId13"/>
    <p:sldId id="285" r:id="rId14"/>
    <p:sldId id="286" r:id="rId15"/>
    <p:sldId id="274" r:id="rId16"/>
    <p:sldId id="28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22" autoAdjust="0"/>
  </p:normalViewPr>
  <p:slideViewPr>
    <p:cSldViewPr snapToObjects="1">
      <p:cViewPr>
        <p:scale>
          <a:sx n="300" d="100"/>
          <a:sy n="300" d="100"/>
        </p:scale>
        <p:origin x="-7968" y="-28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4635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3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9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94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0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2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6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8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59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2020. 04. 27.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1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Eldönthető nyelvek,</a:t>
            </a:r>
            <a:br>
              <a:rPr lang="hu-HU" dirty="0" smtClean="0"/>
            </a:br>
            <a:r>
              <a:rPr lang="hu-HU" dirty="0"/>
              <a:t>b</a:t>
            </a:r>
            <a:r>
              <a:rPr lang="hu-HU" dirty="0" smtClean="0"/>
              <a:t>onyolultsági osztályok közötti összefüggések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Bonyolultsági osztályok összefüggései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A Tár-idő tétel a következőt mondja ki: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𝐍𝐒𝐏𝐀𝐂𝐄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924944"/>
            <a:ext cx="4067348" cy="3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Klasszikus bonyolultsági osztályok</a:t>
            </a:r>
            <a:r>
              <a:rPr lang="hu-HU" sz="2700" dirty="0"/>
              <a:t> </a:t>
            </a:r>
            <a:r>
              <a:rPr lang="hu-HU" sz="3100" i="1" dirty="0"/>
              <a:t>(ismétlés)</a:t>
            </a:r>
            <a:endParaRPr lang="hu-H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altLang="hu-HU" b="1" smtClean="0">
                        <a:latin typeface="Cambria Math"/>
                      </a:rPr>
                      <m:t>𝐏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>
                            <a:latin typeface="Cambria Math"/>
                          </a:rPr>
                          <m:t>𝐓𝐈𝐌𝐄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altLang="hu-HU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/>
              </a:p>
              <a:p>
                <a14:m>
                  <m:oMath xmlns:m="http://schemas.openxmlformats.org/officeDocument/2006/math">
                    <m:r>
                      <a:rPr lang="hu-HU" altLang="hu-HU" b="1" i="0" smtClean="0">
                        <a:latin typeface="Cambria Math"/>
                      </a:rPr>
                      <m:t>𝐍</m:t>
                    </m:r>
                    <m:r>
                      <a:rPr lang="hu-HU" altLang="hu-HU" b="1">
                        <a:latin typeface="Cambria Math"/>
                      </a:rPr>
                      <m:t>𝐏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 i="0" smtClean="0">
                            <a:latin typeface="Cambria Math"/>
                          </a:rPr>
                          <m:t>𝐍</m:t>
                        </m:r>
                        <m:r>
                          <a:rPr lang="hu-HU" altLang="hu-HU" b="1">
                            <a:latin typeface="Cambria Math"/>
                          </a:rPr>
                          <m:t>𝐓𝐈𝐌𝐄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altLang="hu-HU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/>
              </a:p>
              <a:p>
                <a14:m>
                  <m:oMath xmlns:m="http://schemas.openxmlformats.org/officeDocument/2006/math">
                    <m:r>
                      <a:rPr lang="hu-HU" altLang="hu-HU" b="1">
                        <a:latin typeface="Cambria Math"/>
                      </a:rPr>
                      <m:t>𝐄𝐗𝐏𝐓𝐈𝐌𝐄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>
                            <a:latin typeface="Cambria Math"/>
                          </a:rPr>
                          <m:t>𝐓𝐈𝐌𝐄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hu-HU" alt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/>
              </a:p>
              <a:p>
                <a14:m>
                  <m:oMath xmlns:m="http://schemas.openxmlformats.org/officeDocument/2006/math">
                    <m:r>
                      <a:rPr lang="hu-HU" altLang="hu-HU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altLang="hu-HU" b="1">
                        <a:latin typeface="Cambria Math"/>
                      </a:rPr>
                      <m:t>𝐄𝐗𝐏𝐓𝐈𝐌𝐄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hu-HU" altLang="hu-HU" b="1">
                            <a:latin typeface="Cambria Math"/>
                          </a:rPr>
                          <m:t>𝐓𝐈𝐌𝐄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hu-HU" alt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/>
              </a:p>
              <a:p>
                <a14:m>
                  <m:oMath xmlns:m="http://schemas.openxmlformats.org/officeDocument/2006/math">
                    <m:r>
                      <a:rPr lang="hu-HU" b="1" kern="0" smtClean="0">
                        <a:latin typeface="Cambria Math"/>
                      </a:rPr>
                      <m:t>𝐋</m:t>
                    </m:r>
                    <m:r>
                      <a:rPr lang="hu-HU" i="1" kern="0">
                        <a:latin typeface="Cambria Math"/>
                      </a:rPr>
                      <m:t>=</m:t>
                    </m:r>
                    <m:r>
                      <a:rPr lang="hu-HU" b="1" kern="0">
                        <a:latin typeface="Cambria Math"/>
                      </a:rPr>
                      <m:t>𝐒𝐏𝐀𝐂𝐄</m:t>
                    </m:r>
                    <m:d>
                      <m:dPr>
                        <m:ctrlPr>
                          <a:rPr lang="hu-HU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 ker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ker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hu-HU" i="1" ker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hu-HU" i="1" ker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hu-HU" i="1" kern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hu-HU" b="1" i="0" kern="0" smtClean="0">
                        <a:latin typeface="Cambria Math"/>
                      </a:rPr>
                      <m:t>𝐍</m:t>
                    </m:r>
                    <m:r>
                      <a:rPr lang="hu-HU" b="1" kern="0">
                        <a:latin typeface="Cambria Math"/>
                      </a:rPr>
                      <m:t>𝐋</m:t>
                    </m:r>
                    <m:r>
                      <a:rPr lang="hu-HU" i="1" kern="0">
                        <a:latin typeface="Cambria Math"/>
                      </a:rPr>
                      <m:t>=</m:t>
                    </m:r>
                    <m:r>
                      <a:rPr lang="hu-HU" b="1" i="0" kern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b="1" kern="0">
                        <a:latin typeface="Cambria Math"/>
                      </a:rPr>
                      <m:t>𝐒𝐏𝐀𝐂𝐄</m:t>
                    </m:r>
                    <m:d>
                      <m:dPr>
                        <m:ctrlPr>
                          <a:rPr lang="hu-HU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 ker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ker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hu-HU" i="1" ker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hu-HU" i="1" ker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altLang="hu-HU" b="1">
                        <a:latin typeface="Cambria Math"/>
                      </a:rPr>
                      <m:t>𝐏𝐒𝐏𝐀𝐂𝐄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>
                            <a:latin typeface="Cambria Math"/>
                          </a:rPr>
                          <m:t>𝐒𝐏𝐀𝐂𝐄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altLang="hu-HU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altLang="hu-HU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hu-HU" altLang="hu-HU" b="1">
                        <a:latin typeface="Cambria Math"/>
                      </a:rPr>
                      <m:t>𝐏𝐒𝐏𝐀𝐂𝐄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>
                            <a:latin typeface="Cambria Math"/>
                          </a:rPr>
                          <m:t>𝐒𝐏𝐀𝐂𝐄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hu-HU" alt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dirty="0"/>
              </a:p>
              <a:p>
                <a:r>
                  <a:rPr lang="hu-HU" dirty="0" smtClean="0"/>
                  <a:t>stb.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b="-36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dirty="0"/>
                  <a:t>Bonyolultsági osztályok összefüggései: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𝐋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𝐍𝐋</m:t>
                    </m:r>
                  </m:oMath>
                </a14:m>
                <a:r>
                  <a:rPr lang="hu-HU" dirty="0"/>
                  <a:t> relációja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Mivel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𝐋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𝐍𝐋</m:t>
                      </m:r>
                    </m:oMath>
                  </m:oMathPara>
                </a14:m>
                <a:endParaRPr lang="hu-HU" b="1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1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645025"/>
            <a:ext cx="3351760" cy="30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dirty="0"/>
                  <a:t>Bonyolultsági osztályok összefüggései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𝐍𝐋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/>
                  <a:t> relációja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Tár-idő tétel: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𝐓𝐈𝐌𝐄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𝐍𝐋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𝐏</m:t>
                      </m:r>
                    </m:oMath>
                  </m:oMathPara>
                </a14:m>
                <a:endParaRPr lang="hu-HU" b="1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14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8" y="3284985"/>
            <a:ext cx="3364105" cy="33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dirty="0"/>
                  <a:t>Bonyolultsági osztályok összefüggései: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𝐏𝐒𝐏𝐀𝐂𝐄</m:t>
                    </m:r>
                  </m:oMath>
                </a14:m>
                <a:r>
                  <a:rPr lang="hu-HU" dirty="0"/>
                  <a:t> relációja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Mivel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𝐓𝐈𝐌𝐄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𝐍𝐓𝐈𝐌𝐄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:</a:t>
                </a:r>
                <a:endParaRPr lang="hu-HU" b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𝐏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𝐍𝐏</m:t>
                      </m:r>
                    </m:oMath>
                  </m:oMathPara>
                </a14:m>
                <a:endParaRPr lang="hu-HU" b="1" dirty="0"/>
              </a:p>
              <a:p>
                <a:endParaRPr lang="hu-HU" dirty="0"/>
              </a:p>
              <a:p>
                <a:r>
                  <a:rPr lang="hu-HU" dirty="0"/>
                  <a:t>Mivel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𝐍𝐓𝐈𝐌𝐄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𝐍𝐏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𝐏𝐒𝐏𝐀𝐂𝐄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1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Miért nincs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𝐍𝐏𝐒𝐏𝐀𝐂𝐄</m:t>
                    </m:r>
                  </m:oMath>
                </a14:m>
                <a:r>
                  <a:rPr lang="hu-HU" dirty="0" smtClean="0"/>
                  <a:t>?</a:t>
                </a:r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tárkorlátos </a:t>
                </a:r>
                <a:r>
                  <a:rPr lang="hu-HU" dirty="0" err="1"/>
                  <a:t>nemdeterminisztikus</a:t>
                </a:r>
                <a:r>
                  <a:rPr lang="hu-HU" dirty="0"/>
                  <a:t> Turing-gép szimulálható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tárkorlátos determinisztikus Turing-géppel.</a:t>
                </a:r>
              </a:p>
              <a:p>
                <a:pPr marL="0" indent="0">
                  <a:buNone/>
                </a:pPr>
                <a:r>
                  <a:rPr lang="hu-HU" dirty="0"/>
                  <a:t>Azaz: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𝐍𝐒𝐏𝐀𝐂𝐄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>
                        <a:latin typeface="Cambria Math" panose="02040503050406030204" pitchFamily="18" charset="0"/>
                      </a:rPr>
                      <m:t>⊆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Ezért: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𝐏</m:t>
                      </m:r>
                      <m:r>
                        <a:rPr lang="hu-HU" b="1" i="0" smtClean="0">
                          <a:latin typeface="Cambria Math"/>
                        </a:rPr>
                        <m:t>𝐒𝐏𝐀𝐂𝐄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𝐍𝐏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𝐒𝐏𝐀𝐂𝐄</m:t>
                      </m:r>
                    </m:oMath>
                  </m:oMathPara>
                </a14:m>
                <a:endParaRPr lang="hu-HU" b="1" dirty="0" smtClean="0"/>
              </a:p>
              <a:p>
                <a:pPr marL="0" indent="0">
                  <a:buNone/>
                </a:pPr>
                <a:r>
                  <a:rPr lang="hu-HU" dirty="0" smtClean="0"/>
                  <a:t>(És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𝐄𝐗</m:t>
                    </m:r>
                    <m:r>
                      <a:rPr lang="hu-HU" b="1">
                        <a:latin typeface="Cambria Math"/>
                      </a:rPr>
                      <m:t>𝐏𝐒𝐏𝐀𝐂𝐄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</m:t>
                    </m:r>
                    <m:r>
                      <a:rPr lang="hu-HU" b="1" i="0" smtClean="0">
                        <a:latin typeface="Cambria Math"/>
                        <a:ea typeface="Cambria Math"/>
                      </a:rPr>
                      <m:t>𝐄𝐗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𝐏𝐒𝐏𝐀𝐂𝐄</m:t>
                    </m:r>
                  </m:oMath>
                </a14:m>
                <a:r>
                  <a:rPr lang="hu-HU" dirty="0" smtClean="0"/>
                  <a:t> stb.)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1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dirty="0"/>
                  <a:t>Bonyolultsági osztályok összefüggései: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𝐏𝐒𝐏𝐀𝐂𝐄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𝐄𝐗𝐏𝐓𝐈𝐌𝐄</m:t>
                    </m:r>
                  </m:oMath>
                </a14:m>
                <a:r>
                  <a:rPr lang="hu-HU" dirty="0"/>
                  <a:t> relációja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Tár-idő tétel: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𝐍𝐒𝐏𝐀𝐂𝐄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𝐓𝐈𝐌𝐄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𝐏𝐒𝐏𝐀𝐂𝐄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𝐄𝐗𝐏𝐓𝐈𝐌𝐄</m:t>
                      </m:r>
                    </m:oMath>
                  </m:oMathPara>
                </a14:m>
                <a:endParaRPr lang="hu-HU" b="1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14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8" y="3354929"/>
            <a:ext cx="3364105" cy="32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Bonyolultsági osztályok „térképe”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286720"/>
            <a:ext cx="5256584" cy="5382640"/>
          </a:xfrm>
        </p:spPr>
      </p:pic>
    </p:spTree>
    <p:extLst>
      <p:ext uri="{BB962C8B-B14F-4D97-AF65-F5344CB8AC3E}">
        <p14:creationId xmlns:p14="http://schemas.microsoft.com/office/powerpoint/2010/main" val="21770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Eldönthetőség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Van olyan probléma, mely algoritmussal nem megoldható?</a:t>
            </a:r>
          </a:p>
          <a:p>
            <a:endParaRPr lang="hu-HU" dirty="0" smtClean="0"/>
          </a:p>
          <a:p>
            <a:r>
              <a:rPr lang="hu-HU" dirty="0" smtClean="0"/>
              <a:t>Azaz </a:t>
            </a:r>
            <a:r>
              <a:rPr lang="hu-HU" dirty="0"/>
              <a:t>v</a:t>
            </a:r>
            <a:r>
              <a:rPr lang="hu-HU" dirty="0" smtClean="0"/>
              <a:t>an olyan nyelv, mely Turing-géppel nem eldönthető?</a:t>
            </a:r>
          </a:p>
          <a:p>
            <a:pPr lvl="1"/>
            <a:r>
              <a:rPr lang="hu-HU" dirty="0" smtClean="0"/>
              <a:t>Igen. (sajnos)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7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Megállási probléma:</a:t>
            </a:r>
            <a:br>
              <a:rPr lang="hu-HU" altLang="hu-HU"/>
            </a:br>
            <a:r>
              <a:rPr lang="hu-HU" altLang="hu-HU"/>
              <a:t>Univerzális Turing-gép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Van-e olyan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𝑈</m:t>
                    </m:r>
                  </m:oMath>
                </a14:m>
                <a:r>
                  <a:rPr lang="hu-HU" dirty="0"/>
                  <a:t> Turing-gép, hogy</a:t>
                </a:r>
                <a:endParaRPr lang="hu-HU" dirty="0" smtClean="0"/>
              </a:p>
              <a:p>
                <a:pPr marL="358775" indent="0">
                  <a:buNone/>
                </a:pPr>
                <a:r>
                  <a:rPr 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hu-HU" dirty="0"/>
                  <a:t> Turing-gép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hu-HU" dirty="0"/>
                  <a:t> input esetén:</a:t>
                </a:r>
              </a:p>
              <a:p>
                <a:pPr marL="715963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𝑈</m:t>
                    </m:r>
                  </m:oMath>
                </a14:m>
                <a:r>
                  <a:rPr lang="hu-HU" dirty="0"/>
                  <a:t> megkapja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„programját” és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inputot, és megmondja, hogy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megállna-e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inputon?</a:t>
                </a:r>
              </a:p>
              <a:p>
                <a:pPr marL="35560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Nincs ilyen Turing-gép, ezért a megállási probléma </a:t>
                </a:r>
                <a:r>
                  <a:rPr lang="hu-HU" b="1"/>
                  <a:t>eldönthetetlen</a:t>
                </a:r>
                <a:r>
                  <a:rPr lang="hu-HU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Post megfeleltetési problémája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Adott egy min. 2 elemű ábécé: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𝐴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Adott 2 véges sorozat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hu-HU" dirty="0"/>
                  <a:t> szavaiból: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Összefűzhetőek a két sorozat szavai úgy (ismétlődésekkel), hogy összeolvasva ugyanazt a szót kapjuk?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dirty="0"/>
                  <a:t>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≤</m:t>
                    </m:r>
                    <m:r>
                      <a:rPr lang="hu-HU" i="1">
                        <a:latin typeface="Cambria Math"/>
                      </a:rPr>
                      <m:t>𝑁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Ez a probléma </a:t>
                </a:r>
                <a:r>
                  <a:rPr lang="hu-HU" b="1" dirty="0"/>
                  <a:t>eldönthetetlen</a:t>
                </a:r>
                <a:r>
                  <a:rPr 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3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Bonyolultsági osztályok összefüggései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dirty="0"/>
                  <a:t>Az eldönthető nyelveket idő- és tárbonyolultsági osztályokba soroltuk.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 panose="02040503050406030204" pitchFamily="18" charset="0"/>
                        </a:rPr>
                        <m:t>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𝐍𝐓𝐈𝐌𝐄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 panose="02040503050406030204" pitchFamily="18" charset="0"/>
                        </a:rPr>
                        <m:t>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𝐍𝐒𝐏𝐀𝐂𝐄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81" r="-13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82" y="3573016"/>
            <a:ext cx="7172325" cy="3048000"/>
          </a:xfrm>
          <a:prstGeom prst="rect">
            <a:avLst/>
          </a:prstGeom>
          <a:solidFill>
            <a:srgbClr val="E2F0D7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41922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Bonyolultsági osztályok összefüggései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dirty="0"/>
                  <a:t>Egy Turing-gép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lépésben </a:t>
                </a:r>
                <a:r>
                  <a:rPr lang="hu-HU" dirty="0" err="1"/>
                  <a:t>max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szalagcellát használ.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 panose="02040503050406030204" pitchFamily="18" charset="0"/>
                        </a:rPr>
                        <m:t>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 panose="02040503050406030204" pitchFamily="18" charset="0"/>
                        </a:rPr>
                        <m:t>𝐍𝐓𝐈𝐌𝐄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𝐍𝐒𝐏𝐀𝐂𝐄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536657"/>
            <a:ext cx="6552728" cy="3185354"/>
          </a:xfrm>
          <a:prstGeom prst="rect">
            <a:avLst/>
          </a:prstGeom>
          <a:solidFill>
            <a:srgbClr val="E2F0D7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34296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Bonyolultsági osztályok összefüggései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4" y="1682664"/>
            <a:ext cx="9557752" cy="4829075"/>
          </a:xfrm>
        </p:spPr>
      </p:pic>
    </p:spTree>
    <p:extLst>
      <p:ext uri="{BB962C8B-B14F-4D97-AF65-F5344CB8AC3E}">
        <p14:creationId xmlns:p14="http://schemas.microsoft.com/office/powerpoint/2010/main" val="1991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𝐍𝐓𝐈𝐌𝐄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𝐒𝐏𝐀𝐂𝐄</m:t>
                    </m:r>
                  </m:oMath>
                </a14:m>
                <a:r>
                  <a:rPr lang="hu-HU" dirty="0"/>
                  <a:t> relációja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időkorlátos nemdeterminisztikus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Turing-gépet szimuláljunk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𝑇</m:t>
                    </m:r>
                    <m:r>
                      <a:rPr lang="hu-HU" i="1" dirty="0">
                        <a:latin typeface="Cambria Math"/>
                      </a:rPr>
                      <m:t>’</m:t>
                    </m:r>
                  </m:oMath>
                </a14:m>
                <a:r>
                  <a:rPr lang="hu-HU" dirty="0"/>
                  <a:t> </a:t>
                </a:r>
                <a:r>
                  <a:rPr lang="hu-HU"/>
                  <a:t>determinisztikussal</a:t>
                </a:r>
                <a:r>
                  <a:rPr lang="hu-HU" smtClean="0"/>
                  <a:t>!</a:t>
                </a:r>
              </a:p>
              <a:p>
                <a:pPr marL="109728" indent="0">
                  <a:buNone/>
                </a:pPr>
                <a:endParaRPr lang="hu-HU" dirty="0"/>
              </a:p>
              <a:p>
                <a:r>
                  <a:rPr lang="hu-HU" dirty="0"/>
                  <a:t>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számítási fájának egy ágát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𝑇</m:t>
                    </m:r>
                    <m:r>
                      <a:rPr lang="hu-HU" i="1" dirty="0">
                        <a:latin typeface="Cambria Math"/>
                      </a:rPr>
                      <m:t>’</m:t>
                    </m:r>
                  </m:oMath>
                </a14:m>
                <a:r>
                  <a:rPr lang="hu-HU" dirty="0"/>
                  <a:t> végigszámolja: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lépés, </a:t>
                </a:r>
                <a:r>
                  <a:rPr lang="hu-HU" dirty="0" err="1"/>
                  <a:t>max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cella</a:t>
                </a:r>
                <a:r>
                  <a:rPr lang="hu-HU"/>
                  <a:t>.</a:t>
                </a:r>
                <a:r>
                  <a:rPr lang="hu-HU" smtClean="0"/>
                  <a:t> </a:t>
                </a:r>
                <a:endParaRPr lang="hu-HU" dirty="0" smtClean="0"/>
              </a:p>
              <a:p>
                <a:r>
                  <a:rPr lang="hu-HU" dirty="0" smtClean="0"/>
                  <a:t>Visszalép a fa gyökerébe.</a:t>
                </a:r>
              </a:p>
              <a:p>
                <a:r>
                  <a:rPr lang="hu-HU" dirty="0" smtClean="0"/>
                  <a:t>Másik ággal teszi ugyanezt.</a:t>
                </a:r>
              </a:p>
              <a:p>
                <a:r>
                  <a:rPr lang="hu-HU" dirty="0" smtClean="0"/>
                  <a:t>Közben ugyanazt a szalagot használja (újra).</a:t>
                </a:r>
              </a:p>
              <a:p>
                <a:pPr lvl="1"/>
                <a:r>
                  <a:rPr lang="hu-HU" dirty="0" smtClean="0"/>
                  <a:t>Mindvégig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 smtClean="0"/>
                  <a:t> cellát használ.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𝐍𝐓𝐈𝐌𝐄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𝐒𝐏𝐀𝐂𝐄</m:t>
                    </m:r>
                  </m:oMath>
                </a14:m>
                <a:r>
                  <a:rPr lang="hu-HU" dirty="0"/>
                  <a:t> relációja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>
                          <a:latin typeface="Cambria Math"/>
                        </a:rPr>
                        <m:t>𝐍𝐓𝐈𝐌𝐄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𝐒𝐏𝐀𝐂𝐄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14" y="2420888"/>
            <a:ext cx="432752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1512</TotalTime>
  <Words>202</Words>
  <Application>Microsoft Office PowerPoint</Application>
  <PresentationFormat>Szélesvásznú</PresentationFormat>
  <Paragraphs>79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Eldönthetőség</vt:lpstr>
      <vt:lpstr>Megállási probléma: Univerzális Turing-gép</vt:lpstr>
      <vt:lpstr>Post megfeleltetési problémája</vt:lpstr>
      <vt:lpstr>Bonyolultsági osztályok összefüggései</vt:lpstr>
      <vt:lpstr>Bonyolultsági osztályok összefüggései</vt:lpstr>
      <vt:lpstr>Bonyolultsági osztályok összefüggései</vt:lpstr>
      <vt:lpstr>NTIME és SPACE relációja</vt:lpstr>
      <vt:lpstr>NTIME és SPACE relációja</vt:lpstr>
      <vt:lpstr>Bonyolultsági osztályok összefüggései</vt:lpstr>
      <vt:lpstr>Klasszikus bonyolultsági osztályok (ismétlés)</vt:lpstr>
      <vt:lpstr>Bonyolultsági osztályok összefüggései: L és NL relációja</vt:lpstr>
      <vt:lpstr>Bonyolultsági osztályok összefüggései NL és P relációja</vt:lpstr>
      <vt:lpstr>Bonyolultsági osztályok összefüggései: P, NP és PSPACE relációja</vt:lpstr>
      <vt:lpstr>Miért nincs NPSPACE?</vt:lpstr>
      <vt:lpstr>Bonyolultsági osztályok összefüggései: PSPACE és EXPTIME relációja</vt:lpstr>
      <vt:lpstr>Bonyolultsági osztályok „térképe”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308</cp:revision>
  <dcterms:created xsi:type="dcterms:W3CDTF">2014-03-03T11:13:53Z</dcterms:created>
  <dcterms:modified xsi:type="dcterms:W3CDTF">2020-04-27T19:24:02Z</dcterms:modified>
</cp:coreProperties>
</file>