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5" r:id="rId7"/>
    <p:sldId id="268" r:id="rId8"/>
    <p:sldId id="269" r:id="rId9"/>
    <p:sldId id="261" r:id="rId10"/>
    <p:sldId id="27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00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Objects="1">
      <p:cViewPr>
        <p:scale>
          <a:sx n="200" d="100"/>
          <a:sy n="200" d="100"/>
        </p:scale>
        <p:origin x="144" y="-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2020. 05. 12.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7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u-HU" dirty="0"/>
              <a:t>Számításelmélet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BDC4B96-EF54-4894-A47C-293FC800FE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6532880" y="2078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i="1" dirty="0" err="1"/>
              <a:t>Kovásznai</a:t>
            </a:r>
            <a:r>
              <a:rPr lang="hu-HU" sz="2000" i="1" dirty="0"/>
              <a:t> Gergely</a:t>
            </a:r>
          </a:p>
          <a:p>
            <a:pPr algn="r"/>
            <a:r>
              <a:rPr lang="hu-HU" sz="2000" i="1" dirty="0"/>
              <a:t>Eszterházy</a:t>
            </a:r>
            <a:r>
              <a:rPr lang="hu-HU" sz="2000" i="1" baseline="0" dirty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26105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72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910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4B96-EF54-4894-A47C-293FC800F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4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t" anchorCtr="0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149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2020. 05. 12.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884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26" name="Dátum hely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D05FFA-4383-4574-9830-A5FF25BE8406}" type="datetimeFigureOut">
              <a:rPr lang="hu-HU" smtClean="0"/>
              <a:pPr/>
              <a:t>2020. 05. 12.</a:t>
            </a:fld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8" name="Élőláb hely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89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0DD05FFA-4383-4574-9830-A5FF25BE8406}" type="datetimeFigureOut">
              <a:rPr lang="hu-HU" smtClean="0"/>
              <a:pPr/>
              <a:t>2020. 05. 12.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985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2020. 05. 12.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915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2020. 05. 12.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64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2020. 05. 12.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532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/>
              <a:t>Mintaszöveg szerkesztése</a:t>
            </a:r>
          </a:p>
          <a:p>
            <a:pPr lvl="1" eaLnBrk="1" latinLnBrk="0" hangingPunct="1"/>
            <a:r>
              <a:rPr kumimoji="0" lang="hu-HU" dirty="0"/>
              <a:t>Második szint</a:t>
            </a:r>
          </a:p>
          <a:p>
            <a:pPr lvl="2" eaLnBrk="1" latinLnBrk="0" hangingPunct="1"/>
            <a:r>
              <a:rPr kumimoji="0" lang="hu-HU" dirty="0"/>
              <a:t>Harmadik szint</a:t>
            </a:r>
          </a:p>
          <a:p>
            <a:pPr lvl="3" eaLnBrk="1" latinLnBrk="0" hangingPunct="1"/>
            <a:r>
              <a:rPr kumimoji="0" lang="hu-HU" dirty="0"/>
              <a:t>Negyedik szint</a:t>
            </a:r>
          </a:p>
          <a:p>
            <a:pPr lvl="4" eaLnBrk="1" latinLnBrk="0" hangingPunct="1"/>
            <a:r>
              <a:rPr kumimoji="0" lang="hu-HU" dirty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2020. 05. 12.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724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Számításelmélet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Teljesség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/>
                  <a:t>-teljes nyelvek keresése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3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Találni kell egy </a:t>
                </a:r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 err="1"/>
                  <a:t>-teljes</a:t>
                </a:r>
                <a:r>
                  <a:rPr lang="hu-HU" dirty="0"/>
                  <a:t> </a:t>
                </a:r>
                <a:r>
                  <a:rPr lang="hu-HU"/>
                  <a:t>nyelvet (pl. SAT</a:t>
                </a:r>
                <a:r>
                  <a:rPr lang="hu-HU" dirty="0"/>
                  <a:t>).</a:t>
                </a:r>
              </a:p>
              <a:p>
                <a:endParaRPr lang="hu-HU" dirty="0"/>
              </a:p>
              <a:p>
                <a:r>
                  <a:rPr lang="hu-HU" dirty="0"/>
                  <a:t>Egy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𝐿</m:t>
                    </m:r>
                  </m:oMath>
                </a14:m>
                <a:r>
                  <a:rPr lang="hu-HU" dirty="0"/>
                  <a:t> nyelv </a:t>
                </a:r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 err="1"/>
                  <a:t>-teljessége</a:t>
                </a:r>
                <a:r>
                  <a:rPr lang="hu-HU" dirty="0"/>
                  <a:t> belátható:</a:t>
                </a:r>
              </a:p>
              <a:p>
                <a:pPr lvl="1"/>
                <a:endParaRPr lang="hu-HU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𝐿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1">
                        <a:latin typeface="Cambria Math"/>
                        <a:ea typeface="Cambria Math"/>
                      </a:rPr>
                      <m:t>𝐍𝐏</m:t>
                    </m:r>
                  </m:oMath>
                </a14:m>
                <a:r>
                  <a:rPr lang="hu-HU" dirty="0"/>
                  <a:t> ???: Tanú-tétel segítségével</a:t>
                </a:r>
              </a:p>
              <a:p>
                <a:pPr lvl="1"/>
                <a:endParaRPr lang="hu-HU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𝑆𝐴𝑇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≺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hu-HU" dirty="0"/>
                  <a:t> ???: Visszavezetés konstruálásával</a:t>
                </a:r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31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b="1" i="0" smtClean="0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/>
                  <a:t>-teljes </a:t>
                </a:r>
                <a:r>
                  <a:rPr lang="hu-HU"/>
                  <a:t>nyelvek fontossága</a:t>
                </a:r>
                <a:endParaRPr lang="hu-HU" dirty="0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3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/>
                  <a:t>Ha egy </a:t>
                </a:r>
                <a14:m>
                  <m:oMath xmlns:m="http://schemas.openxmlformats.org/officeDocument/2006/math">
                    <m:r>
                      <a:rPr lang="hu-HU" b="1" i="0" smtClean="0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 err="1"/>
                  <a:t>-teljes</a:t>
                </a:r>
                <a:r>
                  <a:rPr lang="hu-HU" dirty="0"/>
                  <a:t> nyelvről sikerülne belátni, hogy </a:t>
                </a:r>
                <a14:m>
                  <m:oMath xmlns:m="http://schemas.openxmlformats.org/officeDocument/2006/math">
                    <m:r>
                      <a:rPr lang="hu-HU" b="1" i="0" smtClean="0">
                        <a:latin typeface="Cambria Math"/>
                      </a:rPr>
                      <m:t>𝐏</m:t>
                    </m:r>
                  </m:oMath>
                </a14:m>
                <a:r>
                  <a:rPr lang="hu-HU" dirty="0" err="1"/>
                  <a:t>-ben</a:t>
                </a:r>
                <a:r>
                  <a:rPr lang="hu-HU" dirty="0"/>
                  <a:t> van: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800" b="1">
                          <a:latin typeface="Cambria Math"/>
                        </a:rPr>
                        <m:t>𝐏</m:t>
                      </m:r>
                      <m:r>
                        <a:rPr lang="hu-HU" sz="4800" i="1">
                          <a:latin typeface="Cambria Math"/>
                        </a:rPr>
                        <m:t>=</m:t>
                      </m:r>
                      <m:r>
                        <a:rPr lang="hu-HU" sz="4800" b="1">
                          <a:latin typeface="Cambria Math"/>
                        </a:rPr>
                        <m:t>𝐍𝐏</m:t>
                      </m:r>
                    </m:oMath>
                  </m:oMathPara>
                </a14:m>
                <a:endParaRPr lang="hu-HU" sz="4800" b="1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Ez a számításelmélet központi kérdése!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444" r="-207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27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Teljes nyelvek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hu-HU" altLang="hu-HU" dirty="0"/>
                  <a:t>Adott </a:t>
                </a:r>
                <a14:m>
                  <m:oMath xmlns:m="http://schemas.openxmlformats.org/officeDocument/2006/math">
                    <m:r>
                      <a:rPr lang="hu-HU" altLang="hu-HU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hu-HU" altLang="hu-HU" dirty="0"/>
                  <a:t> nyelvosztályra nézve </a:t>
                </a:r>
                <a:r>
                  <a:rPr lang="hu-HU" altLang="hu-HU" b="1" i="1" dirty="0"/>
                  <a:t>teljes</a:t>
                </a:r>
                <a:r>
                  <a:rPr lang="hu-HU" altLang="hu-HU" b="1" dirty="0"/>
                  <a:t> </a:t>
                </a:r>
                <a:r>
                  <a:rPr lang="hu-HU" altLang="hu-HU" dirty="0"/>
                  <a:t>nyelvek. </a:t>
                </a:r>
              </a:p>
              <a:p>
                <a:pPr marL="109728" indent="0">
                  <a:buNone/>
                </a:pPr>
                <a:endParaRPr lang="hu-HU" altLang="hu-HU" dirty="0"/>
              </a:p>
              <a:p>
                <a:r>
                  <a:rPr lang="hu-HU" altLang="hu-HU" dirty="0"/>
                  <a:t>Magukban hordozzák a </a:t>
                </a:r>
                <a14:m>
                  <m:oMath xmlns:m="http://schemas.openxmlformats.org/officeDocument/2006/math">
                    <m:r>
                      <a:rPr lang="hu-HU" altLang="hu-HU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hu-HU" altLang="hu-HU" dirty="0" err="1"/>
                  <a:t>-be</a:t>
                </a:r>
                <a:r>
                  <a:rPr lang="hu-HU" altLang="hu-HU" dirty="0"/>
                  <a:t> tartozó </a:t>
                </a:r>
                <a:r>
                  <a:rPr lang="hu-HU" altLang="hu-HU" b="1" i="1" dirty="0"/>
                  <a:t>összes</a:t>
                </a:r>
                <a:r>
                  <a:rPr lang="hu-HU" altLang="hu-HU" dirty="0"/>
                  <a:t> nyelv eldöntésének </a:t>
                </a:r>
                <a:r>
                  <a:rPr lang="hu-HU" altLang="hu-HU"/>
                  <a:t>nehézségét.</a:t>
                </a:r>
              </a:p>
              <a:p>
                <a:endParaRPr lang="hu-HU" altLang="hu-HU"/>
              </a:p>
              <a:p>
                <a:r>
                  <a:rPr lang="hu-HU" altLang="hu-HU"/>
                  <a:t>Pontosabban be lehet „lőni” az adott nyelv eldöntésének bonyolultságát.</a:t>
                </a:r>
                <a:endParaRPr lang="hu-HU" altLang="hu-HU" dirty="0"/>
              </a:p>
              <a:p>
                <a:endParaRPr lang="hu-HU" altLang="hu-HU" dirty="0"/>
              </a:p>
              <a:p>
                <a:r>
                  <a:rPr lang="hu-HU" altLang="hu-HU" dirty="0"/>
                  <a:t>Segítségükkel könnyű bizonyítani, ha két osztály </a:t>
                </a:r>
                <a:r>
                  <a:rPr lang="hu-HU" altLang="hu-HU" b="1" i="1" dirty="0"/>
                  <a:t>egybeesik</a:t>
                </a:r>
                <a:r>
                  <a:rPr lang="hu-HU" altLang="hu-HU" i="1" dirty="0"/>
                  <a:t>.</a:t>
                </a:r>
                <a:endParaRPr lang="hu-HU" alt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53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Visszavezetés (</a:t>
            </a:r>
            <a:r>
              <a:rPr lang="hu-HU" altLang="hu-HU" dirty="0" err="1"/>
              <a:t>Karp-redukció</a:t>
            </a:r>
            <a:r>
              <a:rPr lang="hu-HU" altLang="hu-HU" dirty="0"/>
              <a:t>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dirty="0"/>
                  <a:t>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dirty="0" smtClean="0">
                        <a:latin typeface="Cambria Math"/>
                        <a:ea typeface="Cambria Math"/>
                      </a:rPr>
                      <m:t>⊆</m:t>
                    </m:r>
                    <m:sSup>
                      <m:sSupPr>
                        <m:ctrlPr>
                          <a:rPr lang="hu-HU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hu-HU" b="0" i="1" dirty="0" smtClean="0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p>
                        <m:r>
                          <a:rPr lang="hu-HU" b="0" i="1" dirty="0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dirty="0"/>
                  <a:t> nyelv </a:t>
                </a:r>
                <a:r>
                  <a:rPr lang="hu-HU" b="1" i="1" dirty="0"/>
                  <a:t>visszavezethető </a:t>
                </a:r>
                <a:r>
                  <a:rPr lang="hu-HU" dirty="0"/>
                  <a:t>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hu-HU" dirty="0" smtClean="0">
                        <a:latin typeface="Cambria Math"/>
                        <a:ea typeface="Cambria Math"/>
                      </a:rPr>
                      <m:t>⊆</m:t>
                    </m:r>
                    <m:sSup>
                      <m:sSupPr>
                        <m:ctrlPr>
                          <a:rPr lang="hu-H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hu-HU" i="1" dirty="0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p>
                        <m:r>
                          <a:rPr lang="hu-HU" i="1" dirty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dirty="0"/>
                  <a:t> nyelvre: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463550" indent="0">
                  <a:buNone/>
                </a:pP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:</m:t>
                    </m:r>
                    <m:sSup>
                      <m:sSupPr>
                        <m:ctrlPr>
                          <a:rPr lang="hu-H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hu-HU" i="1" dirty="0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p>
                        <m:r>
                          <a:rPr lang="hu-HU" i="1" dirty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hu-HU" i="1" dirty="0" smtClean="0">
                        <a:latin typeface="Cambria Math"/>
                        <a:ea typeface="Cambria Math"/>
                      </a:rPr>
                      <m:t>↦</m:t>
                    </m:r>
                    <m:sSup>
                      <m:sSupPr>
                        <m:ctrlPr>
                          <a:rPr lang="hu-H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hu-HU" i="1" dirty="0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p>
                        <m:r>
                          <a:rPr lang="hu-HU" i="1" dirty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dirty="0"/>
                  <a:t> polinom </a:t>
                </a:r>
                <a:r>
                  <a:rPr lang="hu-HU"/>
                  <a:t>időkorlátos determinisztikus Turing-géppel </a:t>
                </a:r>
                <a:r>
                  <a:rPr lang="hu-HU" dirty="0"/>
                  <a:t>kiszámítható (szó)függvény, hogy</a:t>
                </a:r>
              </a:p>
              <a:p>
                <a:pPr marL="914400" indent="0">
                  <a:buNone/>
                </a:pP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hu-HU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hu-HU" i="1" dirty="0"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p>
                        <m:r>
                          <a:rPr lang="hu-HU" i="1" dirty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dirty="0"/>
                  <a:t> szóra: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/>
                        </a:rPr>
                        <m:t>𝑥</m:t>
                      </m: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     ⇔     </m:t>
                      </m: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)∈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u="sng" dirty="0"/>
                  <a:t>Jelölés:</a:t>
                </a:r>
                <a:r>
                  <a:rPr lang="hu-HU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i="1" smtClean="0">
                        <a:latin typeface="Cambria Math"/>
                        <a:ea typeface="Cambria Math"/>
                      </a:rPr>
                      <m:t>≺</m:t>
                    </m:r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920" y="4437112"/>
            <a:ext cx="4624000" cy="225930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4422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Visszavezetés (</a:t>
            </a:r>
            <a:r>
              <a:rPr lang="hu-HU" altLang="hu-HU" dirty="0" err="1"/>
              <a:t>Karp-redukció</a:t>
            </a:r>
            <a:r>
              <a:rPr lang="hu-HU" altLang="hu-HU" dirty="0"/>
              <a:t>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dirty="0"/>
                  <a:t>Visszavezetés tranzitivitása:</a:t>
                </a:r>
              </a:p>
              <a:p>
                <a:pPr marL="0" indent="0">
                  <a:buNone/>
                </a:pPr>
                <a:r>
                  <a:rPr lang="hu-HU" dirty="0"/>
                  <a:t>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≺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≺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hu-HU" dirty="0"/>
                  <a:t>, akkor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≺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hu-HU" dirty="0"/>
                  <a:t>.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0" smtClean="0">
                          <a:latin typeface="Cambria Math"/>
                        </a:rPr>
                        <m:t>𝐏</m:t>
                      </m:r>
                      <m:r>
                        <a:rPr lang="hu-HU" b="1" i="0" smtClean="0">
                          <a:latin typeface="Cambria Math"/>
                        </a:rPr>
                        <m:t>, </m:t>
                      </m:r>
                      <m:r>
                        <a:rPr lang="hu-HU" b="1" i="0" smtClean="0">
                          <a:latin typeface="Cambria Math"/>
                        </a:rPr>
                        <m:t>𝐍𝐏</m:t>
                      </m:r>
                      <m:r>
                        <a:rPr lang="hu-HU" b="1" i="0" smtClean="0">
                          <a:latin typeface="Cambria Math"/>
                        </a:rPr>
                        <m:t>, </m:t>
                      </m:r>
                      <m:r>
                        <a:rPr lang="hu-HU" b="1" i="0" smtClean="0">
                          <a:latin typeface="Cambria Math"/>
                          <a:ea typeface="Cambria Math"/>
                        </a:rPr>
                        <m:t>𝐏𝐒𝐏𝐀𝐂𝐄</m:t>
                      </m:r>
                      <m:r>
                        <a:rPr lang="hu-HU" b="1" i="0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hu-HU" b="1" i="0" smtClean="0">
                          <a:latin typeface="Cambria Math"/>
                          <a:ea typeface="Cambria Math"/>
                        </a:rPr>
                        <m:t>𝐄𝐗𝐏𝐓𝐈𝐌𝐄</m:t>
                      </m:r>
                      <m:r>
                        <a:rPr lang="hu-HU" b="1" i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hu-HU" b="1" i="0" smtClean="0">
                          <a:latin typeface="Cambria Math" panose="02040503050406030204" pitchFamily="18" charset="0"/>
                          <a:ea typeface="Cambria Math"/>
                        </a:rPr>
                        <m:t>𝐍</m:t>
                      </m:r>
                      <m:r>
                        <a:rPr lang="hu-HU" b="1">
                          <a:latin typeface="Cambria Math"/>
                          <a:ea typeface="Cambria Math"/>
                        </a:rPr>
                        <m:t>𝐄𝐗𝐏𝐓𝐈𝐌𝐄</m:t>
                      </m:r>
                      <m:r>
                        <a:rPr lang="hu-HU" b="1" i="0" smtClean="0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hu-HU" b="1" i="0" smtClean="0">
                          <a:latin typeface="Cambria Math"/>
                          <a:ea typeface="Cambria Math"/>
                        </a:rPr>
                        <m:t>𝐄𝐗𝐏𝐒𝐏𝐀𝐂𝐄</m:t>
                      </m:r>
                    </m:oMath>
                  </m:oMathPara>
                </a14:m>
                <a:endParaRPr lang="hu-HU" b="1" dirty="0"/>
              </a:p>
              <a:p>
                <a:pPr marL="0" indent="0">
                  <a:buNone/>
                </a:pPr>
                <a:r>
                  <a:rPr lang="hu-HU" b="1" i="1"/>
                  <a:t>zártak </a:t>
                </a:r>
                <a:r>
                  <a:rPr lang="hu-HU" b="1" i="1" dirty="0"/>
                  <a:t>a visszavezetésre</a:t>
                </a:r>
                <a:r>
                  <a:rPr lang="hu-HU" dirty="0"/>
                  <a:t>.</a:t>
                </a:r>
              </a:p>
              <a:p>
                <a:pPr marL="0" indent="0">
                  <a:buNone/>
                </a:pPr>
                <a:endParaRPr lang="hu-HU"/>
              </a:p>
              <a:p>
                <a:pPr marL="0" indent="0">
                  <a:buNone/>
                </a:pPr>
                <a:r>
                  <a:rPr lang="hu-HU"/>
                  <a:t>Pl</a:t>
                </a:r>
                <a:r>
                  <a:rPr lang="hu-HU" dirty="0"/>
                  <a:t>. 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≺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hu-HU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1" i="0" smtClean="0">
                        <a:latin typeface="Cambria Math"/>
                        <a:ea typeface="Cambria Math"/>
                      </a:rPr>
                      <m:t>𝐍𝐏</m:t>
                    </m:r>
                  </m:oMath>
                </a14:m>
                <a:r>
                  <a:rPr lang="hu-HU" dirty="0"/>
                  <a:t>, akkor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1">
                        <a:latin typeface="Cambria Math"/>
                        <a:ea typeface="Cambria Math"/>
                      </a:rPr>
                      <m:t>𝐍𝐏</m:t>
                    </m:r>
                  </m:oMath>
                </a14:m>
                <a:r>
                  <a:rPr lang="hu-HU" dirty="0"/>
                  <a:t>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52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Tartalmazás = Felső korlát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/>
                  <a:t>Legyen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𝐶</m:t>
                    </m:r>
                  </m:oMath>
                </a14:m>
                <a:r>
                  <a:rPr lang="hu-HU" dirty="0"/>
                  <a:t> egy nyelvosztály és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𝐿</m:t>
                    </m:r>
                  </m:oMath>
                </a14:m>
                <a:r>
                  <a:rPr lang="hu-HU" dirty="0"/>
                  <a:t> egy nyelv.</a:t>
                </a:r>
              </a:p>
              <a:p>
                <a:pPr marL="0" indent="0">
                  <a:buNone/>
                </a:pPr>
                <a:r>
                  <a:rPr lang="hu-HU" dirty="0"/>
                  <a:t>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𝐿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hu-HU" dirty="0"/>
                  <a:t>, akkor ez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dirty="0"/>
                  <a:t> eldöntésének bonyolultságára </a:t>
                </a:r>
                <a:r>
                  <a:rPr lang="hu-HU" b="1" dirty="0"/>
                  <a:t>felső korlátot</a:t>
                </a:r>
                <a:r>
                  <a:rPr lang="hu-HU" dirty="0"/>
                  <a:t> ad.</a:t>
                </a:r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36" y="2813431"/>
            <a:ext cx="4752528" cy="37742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5044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Nehézség = Alsó korlát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dirty="0"/>
                  <a:t>Ha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hu-HU" dirty="0"/>
                  <a:t> „magában hordja” az összes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𝐿</m:t>
                    </m:r>
                    <m:r>
                      <a:rPr lang="hu-HU" b="0" i="1" smtClean="0">
                        <a:latin typeface="Cambria Math"/>
                      </a:rPr>
                      <m:t>′∈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hu-HU" dirty="0"/>
                  <a:t> eldöntésének bonyolultságát.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Az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𝐿</m:t>
                    </m:r>
                  </m:oMath>
                </a14:m>
                <a:r>
                  <a:rPr lang="hu-HU" dirty="0"/>
                  <a:t> nyelv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𝐶</m:t>
                    </m:r>
                  </m:oMath>
                </a14:m>
                <a:r>
                  <a:rPr lang="hu-HU" dirty="0" err="1"/>
                  <a:t>-</a:t>
                </a:r>
                <a:r>
                  <a:rPr lang="hu-HU" b="1" i="1" dirty="0" err="1"/>
                  <a:t>nehéz</a:t>
                </a:r>
                <a:r>
                  <a:rPr lang="hu-HU" dirty="0"/>
                  <a:t>, ha: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∀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hu-HU" dirty="0"/>
                  <a:t> esetén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𝐿</m:t>
                    </m:r>
                    <m:r>
                      <a:rPr lang="hu-HU" i="1">
                        <a:latin typeface="Cambria Math"/>
                      </a:rPr>
                      <m:t>′≺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hu-HU" dirty="0"/>
                  <a:t>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00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36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Nehézség = Alsó korlát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hu-HU" dirty="0"/>
                  <a:t>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𝐿</m:t>
                    </m:r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hu-HU" dirty="0"/>
                  <a:t>-nehéz, akkor ez L eldöntésének bonyolultságára </a:t>
                </a:r>
                <a:r>
                  <a:rPr lang="hu-HU" b="1" dirty="0"/>
                  <a:t>alsó korlátot</a:t>
                </a:r>
                <a:r>
                  <a:rPr lang="hu-HU" dirty="0"/>
                  <a:t> ad.</a:t>
                </a:r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37" y="2819636"/>
            <a:ext cx="5337925" cy="374441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2319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Teljesség = Pontos illeszkedés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/>
                  <a:t>Az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𝐿</m:t>
                    </m:r>
                  </m:oMath>
                </a14:m>
                <a:r>
                  <a:rPr lang="hu-HU" dirty="0"/>
                  <a:t> nyelv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𝐶</m:t>
                    </m:r>
                  </m:oMath>
                </a14:m>
                <a:r>
                  <a:rPr lang="hu-HU" dirty="0" err="1"/>
                  <a:t>-</a:t>
                </a:r>
                <a:r>
                  <a:rPr lang="hu-HU" b="1" i="1" dirty="0" err="1"/>
                  <a:t>teljes</a:t>
                </a:r>
                <a:r>
                  <a:rPr lang="hu-HU" dirty="0"/>
                  <a:t>, 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𝐿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𝐿</m:t>
                    </m:r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hu-HU" dirty="0" err="1"/>
                  <a:t>-nehéz</a:t>
                </a:r>
                <a:r>
                  <a:rPr lang="hu-HU" dirty="0"/>
                  <a:t>.</a:t>
                </a:r>
              </a:p>
              <a:p>
                <a:pPr lvl="1"/>
                <a:r>
                  <a:rPr lang="hu-HU" dirty="0"/>
                  <a:t>Eldöntésének bonyolultsága pontosan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hu-HU" dirty="0"/>
                  <a:t>.</a:t>
                </a:r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88" y="2780928"/>
            <a:ext cx="5327023" cy="38405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2861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Nehézség és teljesség „öröklődése”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dirty="0"/>
                  <a:t>Ha találunk egy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dirty="0"/>
                  <a:t>-teljes nyelvet, hogyan kereshetünk több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dirty="0"/>
                  <a:t>-teljes nyelvet?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Ha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𝐶</m:t>
                    </m:r>
                  </m:oMath>
                </a14:m>
                <a:r>
                  <a:rPr lang="hu-HU" dirty="0" err="1"/>
                  <a:t>-teljes</a:t>
                </a:r>
                <a:endParaRPr lang="hu-H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≺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00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Jobb oldali kapcsos zárójel 3"/>
          <p:cNvSpPr/>
          <p:nvPr/>
        </p:nvSpPr>
        <p:spPr>
          <a:xfrm>
            <a:off x="4223792" y="3356992"/>
            <a:ext cx="360040" cy="936104"/>
          </a:xfrm>
          <a:prstGeom prst="rightBrac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7773530" y="3820689"/>
                <a:ext cx="25330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32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⇒</m:t>
                    </m:r>
                    <m:sSub>
                      <m:sSubPr>
                        <m:ctrlPr>
                          <a:rPr lang="hu-HU" sz="3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3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hu-HU" sz="3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32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sz="32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hu-HU" sz="3200" dirty="0" err="1">
                    <a:solidFill>
                      <a:schemeClr val="accent2">
                        <a:lumMod val="50000"/>
                      </a:schemeClr>
                    </a:solidFill>
                  </a:rPr>
                  <a:t>-teljes</a:t>
                </a:r>
                <a:endParaRPr lang="hu-HU" sz="3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530" y="3820689"/>
                <a:ext cx="2533066" cy="584775"/>
              </a:xfrm>
              <a:prstGeom prst="rect">
                <a:avLst/>
              </a:prstGeom>
              <a:blipFill>
                <a:blip r:embed="rId3"/>
                <a:stretch>
                  <a:fillRect t="-12500" r="-5288" b="-3437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Jobb oldali kapcsos zárójel 8"/>
          <p:cNvSpPr/>
          <p:nvPr/>
        </p:nvSpPr>
        <p:spPr>
          <a:xfrm>
            <a:off x="7320136" y="3284984"/>
            <a:ext cx="360040" cy="1656184"/>
          </a:xfrm>
          <a:prstGeom prst="rightBrac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/>
              <p:cNvSpPr txBox="1"/>
              <p:nvPr/>
            </p:nvSpPr>
            <p:spPr>
              <a:xfrm>
                <a:off x="4727848" y="3532657"/>
                <a:ext cx="26404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32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⇒</m:t>
                    </m:r>
                    <m:sSub>
                      <m:sSubPr>
                        <m:ctrlPr>
                          <a:rPr lang="hu-HU" sz="3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3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hu-HU" sz="32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32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sz="32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hu-HU" sz="3200" dirty="0" err="1">
                    <a:solidFill>
                      <a:schemeClr val="accent2">
                        <a:lumMod val="50000"/>
                      </a:schemeClr>
                    </a:solidFill>
                  </a:rPr>
                  <a:t>-nehéz</a:t>
                </a:r>
                <a:endParaRPr lang="hu-HU" sz="3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Szövegdoboz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3532657"/>
                <a:ext cx="2640466" cy="584775"/>
              </a:xfrm>
              <a:prstGeom prst="rect">
                <a:avLst/>
              </a:prstGeom>
              <a:blipFill>
                <a:blip r:embed="rId4"/>
                <a:stretch>
                  <a:fillRect t="-12632" r="-5081" b="-3578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90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 animBg="1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" id="{64F76BF4-D781-48DC-85F9-EB78523AA6D1}" vid="{5D53EE3E-CD84-4D45-BEA0-6E504206BD6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1442</TotalTime>
  <Words>369</Words>
  <Application>Microsoft Office PowerPoint</Application>
  <PresentationFormat>Szélesvásznú</PresentationFormat>
  <Paragraphs>65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Calibri</vt:lpstr>
      <vt:lpstr>Cambria Math</vt:lpstr>
      <vt:lpstr>Georgia</vt:lpstr>
      <vt:lpstr>Trebuchet MS</vt:lpstr>
      <vt:lpstr>Wingdings 2</vt:lpstr>
      <vt:lpstr>Bemutató1_sablon</vt:lpstr>
      <vt:lpstr>Számításelmélet</vt:lpstr>
      <vt:lpstr>Teljes nyelvek</vt:lpstr>
      <vt:lpstr>Visszavezetés (Karp-redukció)</vt:lpstr>
      <vt:lpstr>Visszavezetés (Karp-redukció)</vt:lpstr>
      <vt:lpstr>Tartalmazás = Felső korlát</vt:lpstr>
      <vt:lpstr>Nehézség = Alsó korlát</vt:lpstr>
      <vt:lpstr>Nehézség = Alsó korlát</vt:lpstr>
      <vt:lpstr>Teljesség = Pontos illeszkedés</vt:lpstr>
      <vt:lpstr>Nehézség és teljesség „öröklődése”</vt:lpstr>
      <vt:lpstr>NP-teljes nyelvek keresése</vt:lpstr>
      <vt:lpstr>NP-teljes nyelvek fontossága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Gergely Kovasznai</cp:lastModifiedBy>
  <cp:revision>306</cp:revision>
  <dcterms:created xsi:type="dcterms:W3CDTF">2014-03-03T11:13:53Z</dcterms:created>
  <dcterms:modified xsi:type="dcterms:W3CDTF">2020-05-12T05:40:42Z</dcterms:modified>
</cp:coreProperties>
</file>